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7" d="100"/>
          <a:sy n="57" d="100"/>
        </p:scale>
        <p:origin x="1018" y="6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7381" y="1886968"/>
            <a:ext cx="10750219" cy="1470025"/>
          </a:xfrm>
          <a:prstGeom prst="rect">
            <a:avLst/>
          </a:prstGeom>
        </p:spPr>
        <p:txBody>
          <a:bodyPr/>
          <a:lstStyle>
            <a:lvl1pPr algn="l">
              <a:defRPr sz="3600"/>
            </a:lvl1pPr>
          </a:lstStyle>
          <a:p>
            <a:r>
              <a:rPr lang="en-US"/>
              <a:t>Click to edit Master title style</a:t>
            </a:r>
            <a:endParaRPr lang="en-GB" dirty="0"/>
          </a:p>
        </p:txBody>
      </p:sp>
      <p:sp>
        <p:nvSpPr>
          <p:cNvPr id="3" name="Subtitle 2"/>
          <p:cNvSpPr>
            <a:spLocks noGrp="1"/>
          </p:cNvSpPr>
          <p:nvPr>
            <p:ph type="subTitle" idx="1"/>
          </p:nvPr>
        </p:nvSpPr>
        <p:spPr>
          <a:xfrm>
            <a:off x="527381" y="3789040"/>
            <a:ext cx="9835819"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260343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600" y="1691999"/>
            <a:ext cx="10972800" cy="4464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54119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827088"/>
            <a:ext cx="10795000" cy="1143000"/>
          </a:xfrm>
          <a:prstGeom prst="rect">
            <a:avLst/>
          </a:prstGeo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711201" y="1987550"/>
            <a:ext cx="52959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10301" y="1987550"/>
            <a:ext cx="52959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10301" y="4121150"/>
            <a:ext cx="52959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0530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393" y="4406901"/>
            <a:ext cx="10702892" cy="1362075"/>
          </a:xfrm>
          <a:prstGeom prst="rect">
            <a:avLst/>
          </a:prstGeom>
        </p:spPr>
        <p:txBody>
          <a:bodyPr anchor="t"/>
          <a:lstStyle>
            <a:lvl1pPr algn="l">
              <a:defRPr sz="4000" b="1" cap="all"/>
            </a:lvl1pPr>
          </a:lstStyle>
          <a:p>
            <a:r>
              <a:rPr lang="en-US"/>
              <a:t>Click to edit Master title style</a:t>
            </a:r>
            <a:endParaRPr lang="en-GB" dirty="0"/>
          </a:p>
        </p:txBody>
      </p:sp>
      <p:sp>
        <p:nvSpPr>
          <p:cNvPr id="3" name="Text Placeholder 2"/>
          <p:cNvSpPr>
            <a:spLocks noGrp="1"/>
          </p:cNvSpPr>
          <p:nvPr>
            <p:ph type="body" idx="1"/>
          </p:nvPr>
        </p:nvSpPr>
        <p:spPr>
          <a:xfrm>
            <a:off x="623393" y="2906713"/>
            <a:ext cx="1070289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078491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548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92000"/>
            <a:ext cx="109728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1"/>
          <p:cNvSpPr>
            <a:spLocks noGrp="1"/>
          </p:cNvSpPr>
          <p:nvPr>
            <p:ph type="ctrTitle"/>
          </p:nvPr>
        </p:nvSpPr>
        <p:spPr>
          <a:xfrm>
            <a:off x="622800" y="396000"/>
            <a:ext cx="8942400" cy="936000"/>
          </a:xfrm>
          <a:prstGeom prst="rect">
            <a:avLst/>
          </a:prstGeom>
        </p:spPr>
        <p:txBody>
          <a:bodyPr/>
          <a:lstStyle>
            <a:lvl1pPr algn="l">
              <a:defRPr sz="3600"/>
            </a:lvl1pPr>
          </a:lstStyle>
          <a:p>
            <a:r>
              <a:rPr lang="en-US"/>
              <a:t>Click to edit Master title style</a:t>
            </a:r>
            <a:endParaRPr lang="en-GB" dirty="0"/>
          </a:p>
        </p:txBody>
      </p:sp>
    </p:spTree>
    <p:extLst>
      <p:ext uri="{BB962C8B-B14F-4D97-AF65-F5344CB8AC3E}">
        <p14:creationId xmlns:p14="http://schemas.microsoft.com/office/powerpoint/2010/main" val="2311718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392" y="396000"/>
            <a:ext cx="8942784" cy="936104"/>
          </a:xfrm>
          <a:prstGeom prst="rect">
            <a:avLst/>
          </a:prstGeom>
        </p:spPr>
        <p:txBody>
          <a:bodyPr/>
          <a:lstStyle>
            <a:lvl1pPr>
              <a:defRPr sz="3600"/>
            </a:lvl1pPr>
          </a:lstStyle>
          <a:p>
            <a:r>
              <a:rPr lang="en-US"/>
              <a:t>Click to edit Master title style</a:t>
            </a:r>
            <a:endParaRPr lang="en-GB" dirty="0"/>
          </a:p>
        </p:txBody>
      </p:sp>
      <p:sp>
        <p:nvSpPr>
          <p:cNvPr id="3" name="Content Placeholder 2"/>
          <p:cNvSpPr>
            <a:spLocks noGrp="1"/>
          </p:cNvSpPr>
          <p:nvPr>
            <p:ph sz="half" idx="1"/>
          </p:nvPr>
        </p:nvSpPr>
        <p:spPr>
          <a:xfrm>
            <a:off x="609600" y="1691999"/>
            <a:ext cx="5384800" cy="446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691999"/>
            <a:ext cx="5384800" cy="446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55123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800" y="396000"/>
            <a:ext cx="8942784" cy="936104"/>
          </a:xfrm>
          <a:prstGeom prst="rect">
            <a:avLst/>
          </a:prstGeom>
        </p:spPr>
        <p:txBody>
          <a:bodyPr/>
          <a:lstStyle>
            <a:lvl1pPr>
              <a:defRPr sz="3600"/>
            </a:lvl1pPr>
          </a:lstStyle>
          <a:p>
            <a:r>
              <a:rPr lang="en-US"/>
              <a:t>Click to edit Master title style</a:t>
            </a:r>
            <a:endParaRPr lang="en-GB" dirty="0"/>
          </a:p>
        </p:txBody>
      </p:sp>
    </p:spTree>
    <p:extLst>
      <p:ext uri="{BB962C8B-B14F-4D97-AF65-F5344CB8AC3E}">
        <p14:creationId xmlns:p14="http://schemas.microsoft.com/office/powerpoint/2010/main" val="2836327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92000"/>
            <a:ext cx="6815667" cy="446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609601" y="1691999"/>
            <a:ext cx="4011084" cy="4464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35288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1692000"/>
            <a:ext cx="7315200" cy="29547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03619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988841"/>
            <a:ext cx="10972800" cy="413732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9336" y="6525344"/>
            <a:ext cx="4069088" cy="237744"/>
          </a:xfrm>
          <a:prstGeom prst="rect">
            <a:avLst/>
          </a:prstGeom>
        </p:spPr>
      </p:pic>
    </p:spTree>
    <p:extLst>
      <p:ext uri="{BB962C8B-B14F-4D97-AF65-F5344CB8AC3E}">
        <p14:creationId xmlns:p14="http://schemas.microsoft.com/office/powerpoint/2010/main" val="2407950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inovoltaics.com/learning-center/csp/solar-track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2CB13CE-F948-44AB-BF5C-032FB32ED593}"/>
              </a:ext>
            </a:extLst>
          </p:cNvPr>
          <p:cNvSpPr>
            <a:spLocks noGrp="1"/>
          </p:cNvSpPr>
          <p:nvPr>
            <p:ph idx="1"/>
          </p:nvPr>
        </p:nvSpPr>
        <p:spPr/>
        <p:txBody>
          <a:bodyPr>
            <a:normAutofit/>
          </a:bodyPr>
          <a:lstStyle/>
          <a:p>
            <a:r>
              <a:rPr lang="en-GB" sz="2800" dirty="0"/>
              <a:t>Tracking solar panels are ones that follow the sun’s movement across the sky, keeping the incidence angle of the light as close to perpendicular as possible and therefore maximising efficiency of the panel. </a:t>
            </a:r>
          </a:p>
          <a:p>
            <a:r>
              <a:rPr lang="en-GB" sz="2800" dirty="0"/>
              <a:t>The incidence angle of light hitting the panel is the main factor directly affecting its power output (excluding clearness index). </a:t>
            </a:r>
          </a:p>
          <a:p>
            <a:r>
              <a:rPr lang="en-GB" sz="2800" dirty="0"/>
              <a:t>Compared with fixed panels, tracking ones can generate “as much as 10 to 25%” more (</a:t>
            </a:r>
            <a:r>
              <a:rPr lang="en-GB" sz="2800" dirty="0">
                <a:hlinkClick r:id="rId2"/>
              </a:rPr>
              <a:t>https://sinovoltaics.com/learning-center/csp/solar-tracker/</a:t>
            </a:r>
            <a:r>
              <a:rPr lang="en-GB" sz="2800" dirty="0"/>
              <a:t>).</a:t>
            </a:r>
          </a:p>
        </p:txBody>
      </p:sp>
      <p:sp>
        <p:nvSpPr>
          <p:cNvPr id="4" name="Title 3">
            <a:extLst>
              <a:ext uri="{FF2B5EF4-FFF2-40B4-BE49-F238E27FC236}">
                <a16:creationId xmlns:a16="http://schemas.microsoft.com/office/drawing/2014/main" id="{69F345BF-D81A-431F-8FF4-375657F33130}"/>
              </a:ext>
            </a:extLst>
          </p:cNvPr>
          <p:cNvSpPr>
            <a:spLocks noGrp="1"/>
          </p:cNvSpPr>
          <p:nvPr>
            <p:ph type="ctrTitle"/>
          </p:nvPr>
        </p:nvSpPr>
        <p:spPr/>
        <p:txBody>
          <a:bodyPr/>
          <a:lstStyle/>
          <a:p>
            <a:r>
              <a:rPr lang="en-GB" dirty="0"/>
              <a:t>Tracking Solar Panel</a:t>
            </a:r>
          </a:p>
        </p:txBody>
      </p:sp>
    </p:spTree>
    <p:extLst>
      <p:ext uri="{BB962C8B-B14F-4D97-AF65-F5344CB8AC3E}">
        <p14:creationId xmlns:p14="http://schemas.microsoft.com/office/powerpoint/2010/main" val="133659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C311D-7A8D-4739-A0FD-40C86AF2853B}"/>
              </a:ext>
            </a:extLst>
          </p:cNvPr>
          <p:cNvSpPr>
            <a:spLocks noGrp="1"/>
          </p:cNvSpPr>
          <p:nvPr>
            <p:ph idx="1"/>
          </p:nvPr>
        </p:nvSpPr>
        <p:spPr>
          <a:xfrm>
            <a:off x="513347" y="1422492"/>
            <a:ext cx="10972800" cy="2851125"/>
          </a:xfrm>
        </p:spPr>
        <p:txBody>
          <a:bodyPr>
            <a:normAutofit fontScale="92500" lnSpcReduction="10000"/>
          </a:bodyPr>
          <a:lstStyle/>
          <a:p>
            <a:r>
              <a:rPr lang="en-GB" sz="2800" dirty="0"/>
              <a:t>The demonstration will show what factors affect the power generation of a solar panel and the importance of the incidence angle.  </a:t>
            </a:r>
          </a:p>
          <a:p>
            <a:r>
              <a:rPr lang="en-GB" sz="2800" dirty="0"/>
              <a:t>The demo will consist of a tracking solar panel (using LDR), light source, control panel and power output information display. </a:t>
            </a:r>
          </a:p>
          <a:p>
            <a:r>
              <a:rPr lang="en-GB" sz="2800" dirty="0"/>
              <a:t>The user will be able to move the light source and adjust the settings of both the light source and solar panel.  They will also be able to take manual control of the tilt angle of the panel. </a:t>
            </a:r>
          </a:p>
          <a:p>
            <a:endParaRPr lang="en-GB" sz="2800" dirty="0"/>
          </a:p>
          <a:p>
            <a:pPr marL="0" indent="0">
              <a:buNone/>
            </a:pPr>
            <a:endParaRPr lang="en-GB" dirty="0"/>
          </a:p>
        </p:txBody>
      </p:sp>
      <p:sp>
        <p:nvSpPr>
          <p:cNvPr id="3" name="Title 2">
            <a:extLst>
              <a:ext uri="{FF2B5EF4-FFF2-40B4-BE49-F238E27FC236}">
                <a16:creationId xmlns:a16="http://schemas.microsoft.com/office/drawing/2014/main" id="{84336645-3538-43D7-B671-E23CD928CA4A}"/>
              </a:ext>
            </a:extLst>
          </p:cNvPr>
          <p:cNvSpPr>
            <a:spLocks noGrp="1"/>
          </p:cNvSpPr>
          <p:nvPr>
            <p:ph type="ctrTitle"/>
          </p:nvPr>
        </p:nvSpPr>
        <p:spPr/>
        <p:txBody>
          <a:bodyPr/>
          <a:lstStyle/>
          <a:p>
            <a:r>
              <a:rPr lang="en-GB" dirty="0"/>
              <a:t>Vision for the DEMO</a:t>
            </a:r>
          </a:p>
        </p:txBody>
      </p:sp>
      <p:pic>
        <p:nvPicPr>
          <p:cNvPr id="11" name="Picture 10" descr="Diagram&#10;&#10;Description automatically generated">
            <a:extLst>
              <a:ext uri="{FF2B5EF4-FFF2-40B4-BE49-F238E27FC236}">
                <a16:creationId xmlns:a16="http://schemas.microsoft.com/office/drawing/2014/main" id="{DCFD7480-E20E-5E0E-EEAD-44356B7A1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486" y="3917483"/>
            <a:ext cx="4450514" cy="2940518"/>
          </a:xfrm>
          <a:prstGeom prst="rect">
            <a:avLst/>
          </a:prstGeom>
        </p:spPr>
      </p:pic>
      <p:sp>
        <p:nvSpPr>
          <p:cNvPr id="12" name="TextBox 11">
            <a:extLst>
              <a:ext uri="{FF2B5EF4-FFF2-40B4-BE49-F238E27FC236}">
                <a16:creationId xmlns:a16="http://schemas.microsoft.com/office/drawing/2014/main" id="{1219C2A0-4539-52A9-4F3A-BF783CC22ACF}"/>
              </a:ext>
            </a:extLst>
          </p:cNvPr>
          <p:cNvSpPr txBox="1"/>
          <p:nvPr/>
        </p:nvSpPr>
        <p:spPr>
          <a:xfrm>
            <a:off x="568074" y="4126466"/>
            <a:ext cx="7447931" cy="2369880"/>
          </a:xfrm>
          <a:prstGeom prst="rect">
            <a:avLst/>
          </a:prstGeom>
          <a:noFill/>
        </p:spPr>
        <p:txBody>
          <a:bodyPr wrap="square" rtlCol="0">
            <a:spAutoFit/>
          </a:bodyPr>
          <a:lstStyle/>
          <a:p>
            <a:pPr marL="285750" indent="-285750">
              <a:buFont typeface="Arial" panose="020B0604020202020204" pitchFamily="34" charset="0"/>
              <a:buChar char="•"/>
            </a:pPr>
            <a:r>
              <a:rPr lang="en-GB" sz="2600" dirty="0">
                <a:latin typeface="Arial" panose="020B0604020202020204" pitchFamily="34" charset="0"/>
                <a:cs typeface="Arial" panose="020B0604020202020204" pitchFamily="34" charset="0"/>
              </a:rPr>
              <a:t>The user will learn how a tracking solar panel works and that it will have a higher efficiency across each day than a fixed panel and gain a better understanding on how an LDR sensor works.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95730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EEE Teach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EE Teaching" id="{29678C20-20AE-4FE8-8CAC-067C7693B882}" vid="{FACCD56C-9647-4ECE-AF7F-F575AE1E19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2AFD750426FF4689ED6EEB53C2951A" ma:contentTypeVersion="14" ma:contentTypeDescription="Create a new document." ma:contentTypeScope="" ma:versionID="7c75caf87a0fbe50ee20e2ca03cedd30">
  <xsd:schema xmlns:xsd="http://www.w3.org/2001/XMLSchema" xmlns:xs="http://www.w3.org/2001/XMLSchema" xmlns:p="http://schemas.microsoft.com/office/2006/metadata/properties" xmlns:ns3="861374fa-46ae-4859-acf9-337d9d35654b" xmlns:ns4="bcf48347-58aa-4d62-91d1-b7aa5d8fd5de" targetNamespace="http://schemas.microsoft.com/office/2006/metadata/properties" ma:root="true" ma:fieldsID="8d546c5500add9968ede1888ad375ac8" ns3:_="" ns4:_="">
    <xsd:import namespace="861374fa-46ae-4859-acf9-337d9d35654b"/>
    <xsd:import namespace="bcf48347-58aa-4d62-91d1-b7aa5d8fd5d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374fa-46ae-4859-acf9-337d9d356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f48347-58aa-4d62-91d1-b7aa5d8fd5d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FB7BF6-6031-49BA-A6C8-878E30C57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1374fa-46ae-4859-acf9-337d9d35654b"/>
    <ds:schemaRef ds:uri="bcf48347-58aa-4d62-91d1-b7aa5d8fd5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FE6AC1-6F89-4962-B310-F7B7FC3C13EE}">
  <ds:schemaRefs>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bcf48347-58aa-4d62-91d1-b7aa5d8fd5de"/>
    <ds:schemaRef ds:uri="861374fa-46ae-4859-acf9-337d9d35654b"/>
    <ds:schemaRef ds:uri="http://schemas.microsoft.com/office/2006/metadata/properties"/>
  </ds:schemaRefs>
</ds:datastoreItem>
</file>

<file path=customXml/itemProps3.xml><?xml version="1.0" encoding="utf-8"?>
<ds:datastoreItem xmlns:ds="http://schemas.openxmlformats.org/officeDocument/2006/customXml" ds:itemID="{58717D5E-5997-437F-8E0A-44F5CCD6AD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EEE Teaching</Template>
  <TotalTime>182</TotalTime>
  <Words>218</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EEE Teaching</vt:lpstr>
      <vt:lpstr>Tracking Solar Panel</vt:lpstr>
      <vt:lpstr>Vision for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STEM Concept</dc:title>
  <dc:creator>Elizabeth Robertson</dc:creator>
  <cp:lastModifiedBy>Ross Inglis (Student)</cp:lastModifiedBy>
  <cp:revision>4</cp:revision>
  <dcterms:created xsi:type="dcterms:W3CDTF">2022-12-21T13:22:21Z</dcterms:created>
  <dcterms:modified xsi:type="dcterms:W3CDTF">2023-01-13T15:14:53Z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0x010100D62AFD750426FF4689ED6EEB53C2951A</vt:lpwstr>
  </property>
</Properties>
</file>