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92AD7A-1337-416F-9A96-6B7AEF04B5BE}">
  <a:tblStyle styleId="{1392AD7A-1337-416F-9A96-6B7AEF04B5B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4e5790e88f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4e5790e88f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4e5790e88f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4e5790e88f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4e871a026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4e871a026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4e871a026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4e871a026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4e871a026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4e871a026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4e871a026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4e871a026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4e871a026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4e871a026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4e871a026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4e871a026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4e871a026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4e871a026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4e871a026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4e871a026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e5790e88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e5790e88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4fb0bc0ca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4fb0bc0ca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4fb0bc0ca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4fb0bc0ca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4fb42e505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4fb42e505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4fb42e505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4fb42e505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4e871a026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4e871a026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4fb42e505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4fb42e505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4fb42e505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4fb42e505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4fb42e505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4fb42e505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4fb42e505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4fb42e505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4fb42e505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4fb42e505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e5790e88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e5790e88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4fb42e505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4fb42e505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4e5790e88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4e5790e88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4e5790e88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4e5790e88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4e5790e88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4e5790e88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4e5790e88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4e5790e88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4e5790e88f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4e5790e88f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4e5790e88f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4e5790e88f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11.png"/><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14158" y="97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580"/>
              <a:t>SBERT for Large-Scale Real-Time Transcriptional Understanding</a:t>
            </a:r>
            <a:endParaRPr sz="3580"/>
          </a:p>
        </p:txBody>
      </p:sp>
      <p:sp>
        <p:nvSpPr>
          <p:cNvPr id="55" name="Google Shape;55;p13"/>
          <p:cNvSpPr txBox="1"/>
          <p:nvPr>
            <p:ph idx="1" type="subTitle"/>
          </p:nvPr>
        </p:nvSpPr>
        <p:spPr>
          <a:xfrm>
            <a:off x="214150" y="3064125"/>
            <a:ext cx="8520600" cy="792600"/>
          </a:xfrm>
          <a:prstGeom prst="rect">
            <a:avLst/>
          </a:prstGeom>
        </p:spPr>
        <p:txBody>
          <a:bodyPr anchorCtr="0" anchor="t" bIns="91425" lIns="91425" spcFirstLastPara="1" rIns="91425" wrap="square" tIns="91425">
            <a:normAutofit fontScale="62500"/>
          </a:bodyPr>
          <a:lstStyle/>
          <a:p>
            <a:pPr indent="0" lvl="0" marL="0" rtl="0" algn="ctr">
              <a:spcBef>
                <a:spcPts val="0"/>
              </a:spcBef>
              <a:spcAft>
                <a:spcPts val="0"/>
              </a:spcAft>
              <a:buClr>
                <a:schemeClr val="dk1"/>
              </a:buClr>
              <a:buSzPct val="39285"/>
              <a:buFont typeface="Arial"/>
              <a:buNone/>
            </a:pPr>
            <a:r>
              <a:rPr lang="en"/>
              <a:t>Designing a performant, modern conversational </a:t>
            </a:r>
            <a:r>
              <a:rPr lang="en"/>
              <a:t>analysis </a:t>
            </a:r>
            <a:r>
              <a:rPr lang="en"/>
              <a:t>model with SBERT</a:t>
            </a:r>
            <a:endParaRPr/>
          </a:p>
          <a:p>
            <a:pPr indent="0" lvl="0" marL="0" rtl="0" algn="ctr">
              <a:spcBef>
                <a:spcPts val="0"/>
              </a:spcBef>
              <a:spcAft>
                <a:spcPts val="0"/>
              </a:spcAft>
              <a:buNone/>
            </a:pPr>
            <a:r>
              <a:rPr lang="en"/>
              <a:t>Jason Shen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idx="1" type="body"/>
          </p:nvPr>
        </p:nvSpPr>
        <p:spPr>
          <a:xfrm>
            <a:off x="256700" y="357575"/>
            <a:ext cx="8520600" cy="41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TF-IDF + SVD </a:t>
            </a:r>
            <a:r>
              <a:rPr lang="en"/>
              <a:t>approach</a:t>
            </a:r>
            <a:r>
              <a:rPr lang="en"/>
              <a:t> is highly performant for applications corpus size utterance pools must be processed in real time (100,000+ </a:t>
            </a:r>
            <a:r>
              <a:rPr lang="en"/>
              <a:t>utterances)</a:t>
            </a:r>
            <a:endParaRPr/>
          </a:p>
          <a:p>
            <a:pPr indent="0" lvl="0" marL="0" rtl="0" algn="l">
              <a:spcBef>
                <a:spcPts val="1400"/>
              </a:spcBef>
              <a:spcAft>
                <a:spcPts val="0"/>
              </a:spcAft>
              <a:buClr>
                <a:schemeClr val="dk1"/>
              </a:buClr>
              <a:buSzPts val="1100"/>
              <a:buFont typeface="Arial"/>
              <a:buNone/>
            </a:pPr>
            <a:r>
              <a:rPr b="1" lang="en" sz="1400">
                <a:solidFill>
                  <a:schemeClr val="dk1"/>
                </a:solidFill>
              </a:rPr>
              <a:t>What’s Missed?</a:t>
            </a:r>
            <a:endParaRPr b="1" sz="1400">
              <a:solidFill>
                <a:schemeClr val="dk1"/>
              </a:solidFill>
            </a:endParaRPr>
          </a:p>
          <a:p>
            <a:pPr indent="0" lvl="0" marL="0" rtl="0" algn="l">
              <a:spcBef>
                <a:spcPts val="1200"/>
              </a:spcBef>
              <a:spcAft>
                <a:spcPts val="0"/>
              </a:spcAft>
              <a:buNone/>
            </a:pPr>
            <a:r>
              <a:rPr b="1" lang="en" sz="1400">
                <a:solidFill>
                  <a:schemeClr val="dk1"/>
                </a:solidFill>
              </a:rPr>
              <a:t>Nonlinear Relationships:</a:t>
            </a:r>
            <a:endParaRPr b="1" sz="1400">
              <a:solidFill>
                <a:schemeClr val="dk1"/>
              </a:solidFill>
            </a:endParaRPr>
          </a:p>
          <a:p>
            <a:pPr indent="0" lvl="0" marL="0" rtl="0" algn="l">
              <a:spcBef>
                <a:spcPts val="1200"/>
              </a:spcBef>
              <a:spcAft>
                <a:spcPts val="0"/>
              </a:spcAft>
              <a:buNone/>
            </a:pPr>
            <a:r>
              <a:rPr lang="en" sz="1400">
                <a:solidFill>
                  <a:schemeClr val="dk1"/>
                </a:solidFill>
              </a:rPr>
              <a:t>Semantic patterns where the importance of a word or topic depends on the </a:t>
            </a:r>
            <a:r>
              <a:rPr i="1" lang="en" sz="1400">
                <a:solidFill>
                  <a:schemeClr val="dk1"/>
                </a:solidFill>
              </a:rPr>
              <a:t>interaction</a:t>
            </a:r>
            <a:r>
              <a:rPr lang="en" sz="1400">
                <a:solidFill>
                  <a:schemeClr val="dk1"/>
                </a:solidFill>
              </a:rPr>
              <a:t> between words, not just their presence.</a:t>
            </a:r>
            <a:endParaRPr sz="1400">
              <a:solidFill>
                <a:schemeClr val="dk1"/>
              </a:solidFill>
            </a:endParaRPr>
          </a:p>
          <a:p>
            <a:pPr indent="0" lvl="0" marL="0" rtl="0" algn="l">
              <a:spcBef>
                <a:spcPts val="1200"/>
              </a:spcBef>
              <a:spcAft>
                <a:spcPts val="0"/>
              </a:spcAft>
              <a:buNone/>
            </a:pPr>
            <a:r>
              <a:rPr lang="en" sz="1400">
                <a:solidFill>
                  <a:schemeClr val="dk1"/>
                </a:solidFill>
              </a:rPr>
              <a:t>Example:</a:t>
            </a:r>
            <a:endParaRPr sz="1400">
              <a:solidFill>
                <a:schemeClr val="dk1"/>
              </a:solidFill>
            </a:endParaRPr>
          </a:p>
          <a:p>
            <a:pPr indent="0" lvl="0" marL="0" rtl="0" algn="l">
              <a:spcBef>
                <a:spcPts val="1200"/>
              </a:spcBef>
              <a:spcAft>
                <a:spcPts val="0"/>
              </a:spcAft>
              <a:buNone/>
            </a:pPr>
            <a:r>
              <a:rPr lang="en" sz="1400">
                <a:solidFill>
                  <a:schemeClr val="dk1"/>
                </a:solidFill>
              </a:rPr>
              <a:t>not good” vs. “good”—SVD treats “not” and “good” separately, missing the fact that together, they reverse the meaning.</a:t>
            </a:r>
            <a:endParaRPr sz="1400">
              <a:solidFill>
                <a:schemeClr val="dk1"/>
              </a:solidFill>
            </a:endParaRPr>
          </a:p>
          <a:p>
            <a:pPr indent="0" lvl="0" marL="0" rtl="0" algn="l">
              <a:spcBef>
                <a:spcPts val="1200"/>
              </a:spcBef>
              <a:spcAft>
                <a:spcPts val="0"/>
              </a:spcAft>
              <a:buNone/>
            </a:pPr>
            <a:r>
              <a:rPr lang="en" sz="1400">
                <a:solidFill>
                  <a:schemeClr val="dk1"/>
                </a:solidFill>
              </a:rPr>
              <a:t>Idioms or sarcasm, where meaning depends on specific combinations or order of words (“break a leg!”).</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The Naïve LLM Approach</a:t>
            </a:r>
            <a:endParaRPr b="1" sz="1700"/>
          </a:p>
          <a:p>
            <a:pPr indent="0" lvl="0" marL="0" rtl="0" algn="l">
              <a:spcBef>
                <a:spcPts val="400"/>
              </a:spcBef>
              <a:spcAft>
                <a:spcPts val="0"/>
              </a:spcAft>
              <a:buNone/>
            </a:pPr>
            <a:r>
              <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How It Works</a:t>
            </a:r>
            <a:endParaRPr b="1" sz="13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Directly prompt a large language model (LLM):</a:t>
            </a:r>
            <a:endParaRPr b="1"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For each call or utterance, send the full text to the LLM with an instruction like “What is the main topic of this conversation?”</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No preprocessing or domain adaptation:</a:t>
            </a:r>
            <a:endParaRPr b="1"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Relies entirely on the LLM’s general understanding and reasoning.</a:t>
            </a:r>
            <a:endParaRPr sz="1100">
              <a:solidFill>
                <a:schemeClr val="dk1"/>
              </a:solidFill>
            </a:endParaRPr>
          </a:p>
          <a:p>
            <a:pPr indent="0" lvl="0" marL="0" rtl="0" algn="l">
              <a:spcBef>
                <a:spcPts val="1400"/>
              </a:spcBef>
              <a:spcAft>
                <a:spcPts val="0"/>
              </a:spcAft>
              <a:buClr>
                <a:schemeClr val="dk1"/>
              </a:buClr>
              <a:buSzPts val="1100"/>
              <a:buFont typeface="Arial"/>
              <a:buNone/>
            </a:pPr>
            <a:r>
              <a:rPr b="1" lang="en" sz="1300">
                <a:solidFill>
                  <a:schemeClr val="dk1"/>
                </a:solidFill>
              </a:rPr>
              <a:t>Performance Issues</a:t>
            </a:r>
            <a:endParaRPr b="1" sz="13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High Latency:</a:t>
            </a:r>
            <a:endParaRPr b="1"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Each LLM call takes 1/2–2 seconds or more (especially during heavy load such as disaster relief).</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Not suitable for real-time or high-volume environments</a:t>
            </a:r>
            <a:r>
              <a:rPr lang="en" sz="1100">
                <a:solidFill>
                  <a:schemeClr val="dk1"/>
                </a:solidFill>
              </a:rPr>
              <a:t> (e.g., live triage).</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Scalability Concerns:</a:t>
            </a:r>
            <a:endParaRPr b="1"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Processing thousands of calls in parallel quickly becomes expensive and slow.</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Cloud-based LLM APIs can bottleneck under heavy load.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269875" y="8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state</a:t>
            </a:r>
            <a:endParaRPr/>
          </a:p>
        </p:txBody>
      </p:sp>
      <p:graphicFrame>
        <p:nvGraphicFramePr>
          <p:cNvPr id="120" name="Google Shape;120;p24"/>
          <p:cNvGraphicFramePr/>
          <p:nvPr/>
        </p:nvGraphicFramePr>
        <p:xfrm>
          <a:off x="527375" y="815600"/>
          <a:ext cx="3000000" cy="3000000"/>
        </p:xfrm>
        <a:graphic>
          <a:graphicData uri="http://schemas.openxmlformats.org/drawingml/2006/table">
            <a:tbl>
              <a:tblPr>
                <a:noFill/>
                <a:tableStyleId>{1392AD7A-1337-416F-9A96-6B7AEF04B5BE}</a:tableStyleId>
              </a:tblPr>
              <a:tblGrid>
                <a:gridCol w="1251400"/>
                <a:gridCol w="2889225"/>
                <a:gridCol w="3418925"/>
              </a:tblGrid>
              <a:tr h="328450">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 sz="1200"/>
                        <a:t>Convokit (Classical NLP)</a:t>
                      </a:r>
                      <a:endParaRPr sz="1200"/>
                    </a:p>
                  </a:txBody>
                  <a:tcPr marT="91425" marB="91425" marR="91425" marL="91425"/>
                </a:tc>
                <a:tc>
                  <a:txBody>
                    <a:bodyPr/>
                    <a:lstStyle/>
                    <a:p>
                      <a:pPr indent="0" lvl="0" marL="0" rtl="0" algn="l">
                        <a:spcBef>
                          <a:spcPts val="0"/>
                        </a:spcBef>
                        <a:spcAft>
                          <a:spcPts val="0"/>
                        </a:spcAft>
                        <a:buNone/>
                      </a:pPr>
                      <a:r>
                        <a:rPr lang="en" sz="1200"/>
                        <a:t>Naive</a:t>
                      </a:r>
                      <a:r>
                        <a:rPr lang="en" sz="1200"/>
                        <a:t> LLM Approach</a:t>
                      </a:r>
                      <a:endParaRPr sz="1200"/>
                    </a:p>
                  </a:txBody>
                  <a:tcPr marT="91425" marB="91425" marR="91425" marL="91425"/>
                </a:tc>
              </a:tr>
              <a:tr h="1136250">
                <a:tc>
                  <a:txBody>
                    <a:bodyPr/>
                    <a:lstStyle/>
                    <a:p>
                      <a:pPr indent="0" lvl="0" marL="0" rtl="0" algn="l">
                        <a:spcBef>
                          <a:spcPts val="0"/>
                        </a:spcBef>
                        <a:spcAft>
                          <a:spcPts val="0"/>
                        </a:spcAft>
                        <a:buNone/>
                      </a:pPr>
                      <a:r>
                        <a:rPr lang="en" sz="1200"/>
                        <a:t>Accuracy</a:t>
                      </a:r>
                      <a:endParaRPr sz="1200"/>
                    </a:p>
                  </a:txBody>
                  <a:tcPr marT="91425" marB="91425" marR="91425" marL="91425"/>
                </a:tc>
                <a:tc>
                  <a:txBody>
                    <a:bodyPr/>
                    <a:lstStyle/>
                    <a:p>
                      <a:pPr indent="0" lvl="0" marL="0" rtl="0" algn="l">
                        <a:spcBef>
                          <a:spcPts val="0"/>
                        </a:spcBef>
                        <a:spcAft>
                          <a:spcPts val="0"/>
                        </a:spcAft>
                        <a:buNone/>
                      </a:pPr>
                      <a:r>
                        <a:rPr lang="en" sz="1200"/>
                        <a:t>Weak;</a:t>
                      </a:r>
                      <a:endParaRPr sz="1200"/>
                    </a:p>
                    <a:p>
                      <a:pPr indent="0" lvl="0" marL="0" rtl="0" algn="l">
                        <a:spcBef>
                          <a:spcPts val="0"/>
                        </a:spcBef>
                        <a:spcAft>
                          <a:spcPts val="0"/>
                        </a:spcAft>
                        <a:buNone/>
                      </a:pPr>
                      <a:r>
                        <a:rPr lang="en" sz="1200"/>
                        <a:t>no meaningfulness with smaller utterance pools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Unable to handle nonlinear correlations</a:t>
                      </a:r>
                      <a:endParaRPr sz="1200"/>
                    </a:p>
                  </a:txBody>
                  <a:tcPr marT="91425" marB="91425" marR="91425" marL="91425"/>
                </a:tc>
                <a:tc>
                  <a:txBody>
                    <a:bodyPr/>
                    <a:lstStyle/>
                    <a:p>
                      <a:pPr indent="0" lvl="0" marL="0" rtl="0" algn="l">
                        <a:spcBef>
                          <a:spcPts val="0"/>
                        </a:spcBef>
                        <a:spcAft>
                          <a:spcPts val="0"/>
                        </a:spcAft>
                        <a:buNone/>
                      </a:pPr>
                      <a:r>
                        <a:rPr lang="en" sz="1200"/>
                        <a:t>High; captures deep semantic meaning</a:t>
                      </a:r>
                      <a:endParaRPr sz="1200"/>
                    </a:p>
                  </a:txBody>
                  <a:tcPr marT="91425" marB="91425" marR="91425" marL="91425"/>
                </a:tc>
              </a:tr>
              <a:tr h="920225">
                <a:tc>
                  <a:txBody>
                    <a:bodyPr/>
                    <a:lstStyle/>
                    <a:p>
                      <a:pPr indent="0" lvl="0" marL="0" rtl="0" algn="l">
                        <a:spcBef>
                          <a:spcPts val="0"/>
                        </a:spcBef>
                        <a:spcAft>
                          <a:spcPts val="0"/>
                        </a:spcAft>
                        <a:buNone/>
                      </a:pPr>
                      <a:r>
                        <a:rPr lang="en" sz="1200"/>
                        <a:t>Efficiency</a:t>
                      </a:r>
                      <a:endParaRPr sz="1200"/>
                    </a:p>
                  </a:txBody>
                  <a:tcPr marT="91425" marB="91425" marR="91425" marL="91425"/>
                </a:tc>
                <a:tc>
                  <a:txBody>
                    <a:bodyPr/>
                    <a:lstStyle/>
                    <a:p>
                      <a:pPr indent="0" lvl="0" marL="0" rtl="0" algn="l">
                        <a:spcBef>
                          <a:spcPts val="0"/>
                        </a:spcBef>
                        <a:spcAft>
                          <a:spcPts val="0"/>
                        </a:spcAft>
                        <a:buNone/>
                      </a:pPr>
                      <a:r>
                        <a:rPr lang="en" sz="1200"/>
                        <a:t>Efficient;</a:t>
                      </a:r>
                      <a:endParaRPr sz="1200"/>
                    </a:p>
                    <a:p>
                      <a:pPr indent="0" lvl="0" marL="0" rtl="0" algn="l">
                        <a:spcBef>
                          <a:spcPts val="0"/>
                        </a:spcBef>
                        <a:spcAft>
                          <a:spcPts val="0"/>
                        </a:spcAft>
                        <a:buNone/>
                      </a:pPr>
                      <a:r>
                        <a:rPr lang="en" sz="1200"/>
                        <a:t>Optimized for high throughput (+100,000 utterances) </a:t>
                      </a:r>
                      <a:endParaRPr sz="1200"/>
                    </a:p>
                  </a:txBody>
                  <a:tcPr marT="91425" marB="91425" marR="91425" marL="91425"/>
                </a:tc>
                <a:tc>
                  <a:txBody>
                    <a:bodyPr/>
                    <a:lstStyle/>
                    <a:p>
                      <a:pPr indent="0" lvl="0" marL="0" rtl="0" algn="l">
                        <a:spcBef>
                          <a:spcPts val="0"/>
                        </a:spcBef>
                        <a:spcAft>
                          <a:spcPts val="0"/>
                        </a:spcAft>
                        <a:buNone/>
                      </a:pPr>
                      <a:r>
                        <a:rPr lang="en" sz="1200"/>
                        <a:t>Heavy; requires cloud compute. Low throughput</a:t>
                      </a:r>
                      <a:endParaRPr sz="1200"/>
                    </a:p>
                    <a:p>
                      <a:pPr indent="0" lvl="0" marL="0" rtl="0" algn="l">
                        <a:spcBef>
                          <a:spcPts val="0"/>
                        </a:spcBef>
                        <a:spcAft>
                          <a:spcPts val="0"/>
                        </a:spcAft>
                        <a:buNone/>
                      </a:pPr>
                      <a:r>
                        <a:rPr lang="en" sz="1200"/>
                        <a:t>Slow, not suitable for latency dependant tasks.</a:t>
                      </a:r>
                      <a:endParaRPr sz="1200"/>
                    </a:p>
                    <a:p>
                      <a:pPr indent="0" lvl="0" marL="0" rtl="0" algn="l">
                        <a:spcBef>
                          <a:spcPts val="0"/>
                        </a:spcBef>
                        <a:spcAft>
                          <a:spcPts val="0"/>
                        </a:spcAft>
                        <a:buNone/>
                      </a:pPr>
                      <a:r>
                        <a:rPr lang="en" sz="1200"/>
                        <a:t>Overqualified for simple topic detection tasks</a:t>
                      </a:r>
                      <a:endParaRPr sz="1200"/>
                    </a:p>
                  </a:txBody>
                  <a:tcPr marT="91425" marB="91425" marR="91425" marL="91425"/>
                </a:tc>
              </a:tr>
              <a:tr h="650975">
                <a:tc>
                  <a:txBody>
                    <a:bodyPr/>
                    <a:lstStyle/>
                    <a:p>
                      <a:pPr indent="0" lvl="0" marL="0" rtl="0" algn="l">
                        <a:spcBef>
                          <a:spcPts val="0"/>
                        </a:spcBef>
                        <a:spcAft>
                          <a:spcPts val="0"/>
                        </a:spcAft>
                        <a:buNone/>
                      </a:pPr>
                      <a:r>
                        <a:rPr lang="en" sz="1200"/>
                        <a:t>Adaptability</a:t>
                      </a:r>
                      <a:endParaRPr sz="1200"/>
                    </a:p>
                  </a:txBody>
                  <a:tcPr marT="91425" marB="91425" marR="91425" marL="91425"/>
                </a:tc>
                <a:tc>
                  <a:txBody>
                    <a:bodyPr/>
                    <a:lstStyle/>
                    <a:p>
                      <a:pPr indent="0" lvl="0" marL="0" rtl="0" algn="l">
                        <a:spcBef>
                          <a:spcPts val="0"/>
                        </a:spcBef>
                        <a:spcAft>
                          <a:spcPts val="0"/>
                        </a:spcAft>
                        <a:buNone/>
                      </a:pPr>
                      <a:r>
                        <a:rPr lang="en" sz="1200"/>
                        <a:t>Weak; requires </a:t>
                      </a:r>
                      <a:r>
                        <a:rPr lang="en" sz="1200"/>
                        <a:t>custom preprocessing of utterances to tune for specific use-cases</a:t>
                      </a:r>
                      <a:endParaRPr sz="1200"/>
                    </a:p>
                  </a:txBody>
                  <a:tcPr marT="91425" marB="91425" marR="91425" marL="91425"/>
                </a:tc>
                <a:tc>
                  <a:txBody>
                    <a:bodyPr/>
                    <a:lstStyle/>
                    <a:p>
                      <a:pPr indent="0" lvl="0" marL="0" rtl="0" algn="l">
                        <a:spcBef>
                          <a:spcPts val="0"/>
                        </a:spcBef>
                        <a:spcAft>
                          <a:spcPts val="0"/>
                        </a:spcAft>
                        <a:buNone/>
                      </a:pPr>
                      <a:r>
                        <a:rPr lang="en" sz="1200"/>
                        <a:t>Moderate to High;</a:t>
                      </a:r>
                      <a:endParaRPr sz="1200"/>
                    </a:p>
                    <a:p>
                      <a:pPr indent="0" lvl="0" marL="0" rtl="0" algn="l">
                        <a:spcBef>
                          <a:spcPts val="0"/>
                        </a:spcBef>
                        <a:spcAft>
                          <a:spcPts val="0"/>
                        </a:spcAft>
                        <a:buNone/>
                      </a:pPr>
                      <a:r>
                        <a:rPr lang="en" sz="1200"/>
                        <a:t>Prompt engineering or fine-tuning</a:t>
                      </a:r>
                      <a:endParaRPr sz="1200"/>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4655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a:t>
            </a:r>
            <a:endParaRPr/>
          </a:p>
        </p:txBody>
      </p:sp>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i="1" lang="en"/>
              <a:t>Develop: A highly adaptable, efficient, real-time capable </a:t>
            </a:r>
            <a:r>
              <a:rPr b="1" i="1" lang="en"/>
              <a:t>approach suitable for cases mentioned. </a:t>
            </a:r>
            <a:br>
              <a:rPr b="1" i="1" lang="en"/>
            </a:br>
            <a:br>
              <a:rPr b="1" i="1" lang="en"/>
            </a:br>
            <a:r>
              <a:rPr lang="en"/>
              <a:t>Starting plan:</a:t>
            </a:r>
            <a:endParaRPr/>
          </a:p>
          <a:p>
            <a:pPr indent="0" lvl="0" marL="0" rtl="0" algn="l">
              <a:spcBef>
                <a:spcPts val="1200"/>
              </a:spcBef>
              <a:spcAft>
                <a:spcPts val="0"/>
              </a:spcAft>
              <a:buNone/>
            </a:pPr>
            <a:r>
              <a:rPr lang="en"/>
              <a:t>A variation </a:t>
            </a:r>
            <a:r>
              <a:rPr lang="en"/>
              <a:t>of BERTopic (corpus analysis tool) for </a:t>
            </a:r>
            <a:r>
              <a:rPr lang="en"/>
              <a:t>real time</a:t>
            </a:r>
            <a:r>
              <a:rPr lang="en"/>
              <a:t> use cases:</a:t>
            </a:r>
            <a:endParaRPr/>
          </a:p>
          <a:p>
            <a:pPr indent="-317182" lvl="0" marL="457200" rtl="0" algn="l">
              <a:spcBef>
                <a:spcPts val="1200"/>
              </a:spcBef>
              <a:spcAft>
                <a:spcPts val="0"/>
              </a:spcAft>
              <a:buSzPct val="100000"/>
              <a:buAutoNum type="arabicPeriod"/>
            </a:pPr>
            <a:r>
              <a:rPr lang="en"/>
              <a:t>SBERT-embedding + UMAP Dimensional Reduction + HBDSCAN Clustering</a:t>
            </a:r>
            <a:endParaRPr/>
          </a:p>
          <a:p>
            <a:pPr indent="-317182" lvl="0" marL="457200" rtl="0" algn="l">
              <a:spcBef>
                <a:spcPts val="0"/>
              </a:spcBef>
              <a:spcAft>
                <a:spcPts val="0"/>
              </a:spcAft>
              <a:buSzPct val="100000"/>
              <a:buAutoNum type="arabicPeriod"/>
            </a:pPr>
            <a:r>
              <a:rPr lang="en"/>
              <a:t>Real-time performance optimization for realtime: Graph approach to SBERT-Embedding Grouping.</a:t>
            </a:r>
            <a:endParaRPr/>
          </a:p>
          <a:p>
            <a:pPr indent="-317182" lvl="0" marL="914400" rtl="0" algn="l">
              <a:spcBef>
                <a:spcPts val="0"/>
              </a:spcBef>
              <a:spcAft>
                <a:spcPts val="0"/>
              </a:spcAft>
              <a:buSzPct val="100000"/>
              <a:buChar char="-"/>
            </a:pPr>
            <a:r>
              <a:rPr lang="en"/>
              <a:t>With predetermined context: On previously established clusters</a:t>
            </a:r>
            <a:endParaRPr/>
          </a:p>
          <a:p>
            <a:pPr indent="-317182" lvl="0" marL="914400" rtl="0" algn="l">
              <a:spcBef>
                <a:spcPts val="0"/>
              </a:spcBef>
              <a:spcAft>
                <a:spcPts val="0"/>
              </a:spcAft>
              <a:buSzPct val="100000"/>
              <a:buChar char="-"/>
            </a:pPr>
            <a:r>
              <a:rPr lang="en"/>
              <a:t>Without predetermined context: with stop word filtering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Standard BERTopic pipeline:</a:t>
            </a:r>
            <a:endParaRPr/>
          </a:p>
        </p:txBody>
      </p:sp>
      <p:pic>
        <p:nvPicPr>
          <p:cNvPr id="132" name="Google Shape;132;p26" title="bertopic.drawio.png"/>
          <p:cNvPicPr preferRelativeResize="0"/>
          <p:nvPr/>
        </p:nvPicPr>
        <p:blipFill>
          <a:blip r:embed="rId3">
            <a:alphaModFix/>
          </a:blip>
          <a:stretch>
            <a:fillRect/>
          </a:stretch>
        </p:blipFill>
        <p:spPr>
          <a:xfrm>
            <a:off x="152400" y="1908925"/>
            <a:ext cx="8839201" cy="103049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idx="1" type="body"/>
          </p:nvPr>
        </p:nvSpPr>
        <p:spPr>
          <a:xfrm>
            <a:off x="360500" y="863550"/>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457200" rtl="0" algn="l">
              <a:spcBef>
                <a:spcPts val="1200"/>
              </a:spcBef>
              <a:spcAft>
                <a:spcPts val="0"/>
              </a:spcAft>
              <a:buNone/>
            </a:pPr>
            <a:br>
              <a:rPr lang="en" sz="1100">
                <a:solidFill>
                  <a:schemeClr val="dk1"/>
                </a:solidFill>
              </a:rPr>
            </a:br>
            <a:r>
              <a:rPr lang="en" sz="1100">
                <a:solidFill>
                  <a:schemeClr val="dk1"/>
                </a:solidFill>
              </a:rPr>
              <a:t> where e_i is a 768-dimensional vector for utterance m_i, which encapsulates dense semantic and topic information.</a:t>
            </a:r>
            <a:endParaRPr sz="1100">
              <a:solidFill>
                <a:schemeClr val="dk1"/>
              </a:solidFill>
            </a:endParaRPr>
          </a:p>
          <a:p>
            <a:pPr indent="0" lvl="0" marL="45720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rPr lang="en" sz="1100">
                <a:solidFill>
                  <a:schemeClr val="dk1"/>
                </a:solidFill>
              </a:rPr>
              <a:t>Cosine similarity between 2 embeddings:</a:t>
            </a:r>
            <a:br>
              <a:rPr lang="en" sz="1100">
                <a:solidFill>
                  <a:schemeClr val="dk1"/>
                </a:solidFill>
              </a:rPr>
            </a:br>
            <a:br>
              <a:rPr lang="en" sz="1100">
                <a:solidFill>
                  <a:schemeClr val="dk1"/>
                </a:solidFill>
              </a:rPr>
            </a:br>
            <a:endParaRPr sz="1100">
              <a:solidFill>
                <a:schemeClr val="dk1"/>
              </a:solidFill>
            </a:endParaRPr>
          </a:p>
          <a:p>
            <a:pPr indent="0" lvl="0" marL="0" rtl="0" algn="l">
              <a:spcBef>
                <a:spcPts val="1200"/>
              </a:spcBef>
              <a:spcAft>
                <a:spcPts val="1200"/>
              </a:spcAft>
              <a:buNone/>
            </a:pPr>
            <a:r>
              <a:t/>
            </a:r>
            <a:endParaRPr/>
          </a:p>
        </p:txBody>
      </p:sp>
      <p:pic>
        <p:nvPicPr>
          <p:cNvPr id="138" name="Google Shape;138;p27"/>
          <p:cNvPicPr preferRelativeResize="0"/>
          <p:nvPr/>
        </p:nvPicPr>
        <p:blipFill>
          <a:blip r:embed="rId3">
            <a:alphaModFix/>
          </a:blip>
          <a:stretch>
            <a:fillRect/>
          </a:stretch>
        </p:blipFill>
        <p:spPr>
          <a:xfrm>
            <a:off x="995700" y="1456350"/>
            <a:ext cx="3478725" cy="255525"/>
          </a:xfrm>
          <a:prstGeom prst="rect">
            <a:avLst/>
          </a:prstGeom>
          <a:noFill/>
          <a:ln>
            <a:noFill/>
          </a:ln>
        </p:spPr>
      </p:pic>
      <p:pic>
        <p:nvPicPr>
          <p:cNvPr id="139" name="Google Shape;139;p27"/>
          <p:cNvPicPr preferRelativeResize="0"/>
          <p:nvPr/>
        </p:nvPicPr>
        <p:blipFill>
          <a:blip r:embed="rId4">
            <a:alphaModFix/>
          </a:blip>
          <a:stretch>
            <a:fillRect/>
          </a:stretch>
        </p:blipFill>
        <p:spPr>
          <a:xfrm>
            <a:off x="1893750" y="3472800"/>
            <a:ext cx="2580675" cy="619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1314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UMAP - Uniform Manifold Approximation and Projection </a:t>
            </a:r>
            <a:endParaRPr sz="2020"/>
          </a:p>
        </p:txBody>
      </p:sp>
      <p:sp>
        <p:nvSpPr>
          <p:cNvPr id="145" name="Google Shape;145;p28"/>
          <p:cNvSpPr txBox="1"/>
          <p:nvPr>
            <p:ph idx="1" type="body"/>
          </p:nvPr>
        </p:nvSpPr>
        <p:spPr>
          <a:xfrm>
            <a:off x="339600" y="615825"/>
            <a:ext cx="8520600" cy="311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Reduce high-dimensional (768) embeddings to lower dimensions (5-15) for efficient clustering, while preserving the topic and global structure of the data.</a:t>
            </a:r>
            <a:endParaRPr b="1" sz="1100">
              <a:solidFill>
                <a:schemeClr val="dk1"/>
              </a:solidFill>
            </a:endParaRPr>
          </a:p>
          <a:p>
            <a:pPr indent="0" lvl="0" marL="0" rtl="0" algn="l">
              <a:spcBef>
                <a:spcPts val="1200"/>
              </a:spcBef>
              <a:spcAft>
                <a:spcPts val="0"/>
              </a:spcAft>
              <a:buNone/>
            </a:pPr>
            <a:r>
              <a:rPr lang="en" sz="1100">
                <a:solidFill>
                  <a:schemeClr val="dk1"/>
                </a:solidFill>
              </a:rPr>
              <a:t>For each point, find its </a:t>
            </a:r>
            <a:r>
              <a:rPr i="1" lang="en" sz="1100">
                <a:solidFill>
                  <a:schemeClr val="dk1"/>
                </a:solidFill>
              </a:rPr>
              <a:t>k</a:t>
            </a:r>
            <a:r>
              <a:rPr lang="en" sz="1100">
                <a:solidFill>
                  <a:schemeClr val="dk1"/>
                </a:solidFill>
              </a:rPr>
              <a:t> nearest neighbors. Construct a weighted graph where the weight of an edge between points i and j reflects the probability that j is a neighbor of i.</a:t>
            </a:r>
            <a:endParaRPr sz="1100">
              <a:solidFill>
                <a:schemeClr val="dk1"/>
              </a:solidFill>
            </a:endParaRPr>
          </a:p>
          <a:p>
            <a:pPr indent="0" lvl="0" marL="0" rtl="0" algn="l">
              <a:spcBef>
                <a:spcPts val="1200"/>
              </a:spcBef>
              <a:spcAft>
                <a:spcPts val="1200"/>
              </a:spcAft>
              <a:buNone/>
            </a:pPr>
            <a:r>
              <a:t/>
            </a:r>
            <a:endParaRPr sz="1200"/>
          </a:p>
        </p:txBody>
      </p:sp>
      <p:pic>
        <p:nvPicPr>
          <p:cNvPr id="146" name="Google Shape;146;p28"/>
          <p:cNvPicPr preferRelativeResize="0"/>
          <p:nvPr/>
        </p:nvPicPr>
        <p:blipFill>
          <a:blip r:embed="rId3">
            <a:alphaModFix/>
          </a:blip>
          <a:stretch>
            <a:fillRect/>
          </a:stretch>
        </p:blipFill>
        <p:spPr>
          <a:xfrm>
            <a:off x="710875" y="1901223"/>
            <a:ext cx="4112001" cy="778575"/>
          </a:xfrm>
          <a:prstGeom prst="rect">
            <a:avLst/>
          </a:prstGeom>
          <a:noFill/>
          <a:ln>
            <a:noFill/>
          </a:ln>
        </p:spPr>
      </p:pic>
      <p:sp>
        <p:nvSpPr>
          <p:cNvPr id="147" name="Google Shape;147;p28"/>
          <p:cNvSpPr txBox="1"/>
          <p:nvPr/>
        </p:nvSpPr>
        <p:spPr>
          <a:xfrm>
            <a:off x="5227150" y="1630875"/>
            <a:ext cx="2669400" cy="13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d(x_i​,x_j​): Distance between points i and j</a:t>
            </a:r>
            <a:endParaRPr sz="1100">
              <a:solidFill>
                <a:schemeClr val="dk2"/>
              </a:solidFill>
            </a:endParaRPr>
          </a:p>
          <a:p>
            <a:pPr indent="0" lvl="0" marL="0" rtl="0" algn="l">
              <a:spcBef>
                <a:spcPts val="0"/>
              </a:spcBef>
              <a:spcAft>
                <a:spcPts val="0"/>
              </a:spcAft>
              <a:buClr>
                <a:schemeClr val="dk1"/>
              </a:buClr>
              <a:buSzPts val="1100"/>
              <a:buFont typeface="Arial"/>
              <a:buNone/>
            </a:pPr>
            <a:r>
              <a:t/>
            </a:r>
            <a:endParaRPr sz="1100">
              <a:solidFill>
                <a:schemeClr val="dk2"/>
              </a:solidFill>
            </a:endParaRPr>
          </a:p>
          <a:p>
            <a:pPr indent="0" lvl="0" marL="0" rtl="0" algn="l">
              <a:spcBef>
                <a:spcPts val="0"/>
              </a:spcBef>
              <a:spcAft>
                <a:spcPts val="0"/>
              </a:spcAft>
              <a:buNone/>
            </a:pPr>
            <a:r>
              <a:rPr lang="en" sz="1100">
                <a:solidFill>
                  <a:schemeClr val="dk2"/>
                </a:solidFill>
              </a:rPr>
              <a:t>ρ</a:t>
            </a:r>
            <a:r>
              <a:rPr lang="en" sz="1100">
                <a:solidFill>
                  <a:schemeClr val="dk2"/>
                </a:solidFill>
              </a:rPr>
              <a:t>_i : Distance to the closest neighbor</a:t>
            </a:r>
            <a:endParaRPr sz="1100">
              <a:solidFill>
                <a:schemeClr val="dk2"/>
              </a:solidFill>
            </a:endParaRPr>
          </a:p>
          <a:p>
            <a:pPr indent="0" lvl="0" marL="0" rtl="0" algn="l">
              <a:spcBef>
                <a:spcPts val="0"/>
              </a:spcBef>
              <a:spcAft>
                <a:spcPts val="0"/>
              </a:spcAft>
              <a:buClr>
                <a:schemeClr val="dk1"/>
              </a:buClr>
              <a:buSzPts val="1100"/>
              <a:buFont typeface="Arial"/>
              <a:buNone/>
            </a:pPr>
            <a:r>
              <a:t/>
            </a:r>
            <a:endParaRPr sz="1100">
              <a:solidFill>
                <a:schemeClr val="dk2"/>
              </a:solidFill>
            </a:endParaRPr>
          </a:p>
          <a:p>
            <a:pPr indent="0" lvl="0" marL="0" rtl="0" algn="l">
              <a:spcBef>
                <a:spcPts val="0"/>
              </a:spcBef>
              <a:spcAft>
                <a:spcPts val="0"/>
              </a:spcAft>
              <a:buClr>
                <a:schemeClr val="dk1"/>
              </a:buClr>
              <a:buSzPts val="1100"/>
              <a:buFont typeface="Arial"/>
              <a:buNone/>
            </a:pPr>
            <a:r>
              <a:rPr lang="en" sz="1100">
                <a:solidFill>
                  <a:schemeClr val="dk2"/>
                </a:solidFill>
              </a:rPr>
              <a:t>σ_i: Smoothing parameter based on local density</a:t>
            </a:r>
            <a:endParaRPr sz="1100">
              <a:solidFill>
                <a:schemeClr val="dk2"/>
              </a:solidFill>
            </a:endParaRPr>
          </a:p>
          <a:p>
            <a:pPr indent="0" lvl="0" marL="0" rtl="0" algn="l">
              <a:spcBef>
                <a:spcPts val="0"/>
              </a:spcBef>
              <a:spcAft>
                <a:spcPts val="0"/>
              </a:spcAft>
              <a:buNone/>
            </a:pPr>
            <a:r>
              <a:t/>
            </a:r>
            <a:endParaRPr sz="11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9"/>
          <p:cNvPicPr preferRelativeResize="0"/>
          <p:nvPr/>
        </p:nvPicPr>
        <p:blipFill>
          <a:blip r:embed="rId3">
            <a:alphaModFix/>
          </a:blip>
          <a:stretch>
            <a:fillRect/>
          </a:stretch>
        </p:blipFill>
        <p:spPr>
          <a:xfrm>
            <a:off x="3919500" y="2255575"/>
            <a:ext cx="4694400" cy="2811724"/>
          </a:xfrm>
          <a:prstGeom prst="rect">
            <a:avLst/>
          </a:prstGeom>
          <a:noFill/>
          <a:ln>
            <a:noFill/>
          </a:ln>
        </p:spPr>
      </p:pic>
      <p:pic>
        <p:nvPicPr>
          <p:cNvPr id="153" name="Google Shape;153;p29"/>
          <p:cNvPicPr preferRelativeResize="0"/>
          <p:nvPr/>
        </p:nvPicPr>
        <p:blipFill>
          <a:blip r:embed="rId4">
            <a:alphaModFix/>
          </a:blip>
          <a:stretch>
            <a:fillRect/>
          </a:stretch>
        </p:blipFill>
        <p:spPr>
          <a:xfrm>
            <a:off x="3986625" y="682100"/>
            <a:ext cx="4899523" cy="629200"/>
          </a:xfrm>
          <a:prstGeom prst="rect">
            <a:avLst/>
          </a:prstGeom>
          <a:noFill/>
          <a:ln>
            <a:noFill/>
          </a:ln>
        </p:spPr>
      </p:pic>
      <p:sp>
        <p:nvSpPr>
          <p:cNvPr id="154" name="Google Shape;154;p29"/>
          <p:cNvSpPr txBox="1"/>
          <p:nvPr/>
        </p:nvSpPr>
        <p:spPr>
          <a:xfrm>
            <a:off x="320600" y="390300"/>
            <a:ext cx="3477900" cy="459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Low-Dimensional Embedding Initialization</a:t>
            </a:r>
            <a:br>
              <a:rPr b="1" lang="en" sz="1100">
                <a:solidFill>
                  <a:schemeClr val="dk1"/>
                </a:solidFill>
              </a:rPr>
            </a:b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Start with a random layout (e.g., 2D or 10D vectors for each point).</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Cross-Entropy Optimization</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Optimize the layout by minimizing the cross-entropy between the high-dimensional graph and the low-dimensional graph.</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The goal is to preserve the probability of connections (local structure) as much as possible.</a:t>
            </a:r>
            <a:endParaRPr sz="1100">
              <a:solidFill>
                <a:schemeClr val="dk1"/>
              </a:solidFill>
            </a:endParaRPr>
          </a:p>
          <a:p>
            <a:pPr indent="0" lvl="0" marL="0" rtl="0" algn="l">
              <a:lnSpc>
                <a:spcPct val="115000"/>
              </a:lnSpc>
              <a:spcBef>
                <a:spcPts val="1800"/>
              </a:spcBef>
              <a:spcAft>
                <a:spcPts val="0"/>
              </a:spcAft>
              <a:buNone/>
            </a:pPr>
            <a:r>
              <a:rPr b="1" lang="en" sz="1000">
                <a:solidFill>
                  <a:schemeClr val="dk1"/>
                </a:solidFill>
              </a:rPr>
              <a:t>HDBSCAN Clustering</a:t>
            </a:r>
            <a:endParaRPr b="1" sz="10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Clusters points by density and distance -&gt; Topics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Automatically determines the number of clusters.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Fine-tunable</a:t>
            </a:r>
            <a:endParaRPr sz="1100">
              <a:solidFill>
                <a:schemeClr val="dk1"/>
              </a:solidFill>
            </a:endParaRPr>
          </a:p>
          <a:p>
            <a:pPr indent="0" lvl="0" marL="0" rtl="0" algn="l">
              <a:lnSpc>
                <a:spcPct val="115000"/>
              </a:lnSpc>
              <a:spcBef>
                <a:spcPts val="1200"/>
              </a:spcBef>
              <a:spcAft>
                <a:spcPts val="1200"/>
              </a:spcAft>
              <a:buNone/>
            </a:pPr>
            <a:r>
              <a:t/>
            </a:r>
            <a:endParaRPr sz="1100">
              <a:solidFill>
                <a:schemeClr val="dk1"/>
              </a:solidFill>
            </a:endParaRPr>
          </a:p>
        </p:txBody>
      </p:sp>
      <p:pic>
        <p:nvPicPr>
          <p:cNvPr id="155" name="Google Shape;155;p29"/>
          <p:cNvPicPr preferRelativeResize="0"/>
          <p:nvPr/>
        </p:nvPicPr>
        <p:blipFill>
          <a:blip r:embed="rId5">
            <a:alphaModFix/>
          </a:blip>
          <a:stretch>
            <a:fillRect/>
          </a:stretch>
        </p:blipFill>
        <p:spPr>
          <a:xfrm>
            <a:off x="4906548" y="1621125"/>
            <a:ext cx="327575" cy="257375"/>
          </a:xfrm>
          <a:prstGeom prst="rect">
            <a:avLst/>
          </a:prstGeom>
          <a:noFill/>
          <a:ln>
            <a:noFill/>
          </a:ln>
        </p:spPr>
      </p:pic>
      <p:sp>
        <p:nvSpPr>
          <p:cNvPr id="156" name="Google Shape;156;p29"/>
          <p:cNvSpPr txBox="1"/>
          <p:nvPr/>
        </p:nvSpPr>
        <p:spPr>
          <a:xfrm>
            <a:off x="4795000" y="155422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Is the </a:t>
            </a:r>
            <a:r>
              <a:rPr lang="en"/>
              <a:t>Edge weight in the low-dimensional embedding</a:t>
            </a:r>
            <a:endParaRPr/>
          </a:p>
        </p:txBody>
      </p:sp>
      <p:sp>
        <p:nvSpPr>
          <p:cNvPr id="157" name="Google Shape;157;p29"/>
          <p:cNvSpPr txBox="1"/>
          <p:nvPr/>
        </p:nvSpPr>
        <p:spPr>
          <a:xfrm>
            <a:off x="3992150" y="2325450"/>
            <a:ext cx="91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Image from UMAP</a:t>
            </a:r>
            <a:endParaRPr sz="10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60425" y="68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r>
              <a:rPr lang="en"/>
              <a:t>-tf-idf </a:t>
            </a:r>
            <a:endParaRPr/>
          </a:p>
        </p:txBody>
      </p:sp>
      <p:sp>
        <p:nvSpPr>
          <p:cNvPr id="163" name="Google Shape;163;p30"/>
          <p:cNvSpPr txBox="1"/>
          <p:nvPr>
            <p:ph idx="1" type="body"/>
          </p:nvPr>
        </p:nvSpPr>
        <p:spPr>
          <a:xfrm>
            <a:off x="360425" y="5780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Used to assign topic information to clusters automatically.</a:t>
            </a:r>
            <a:endParaRPr/>
          </a:p>
          <a:p>
            <a:pPr indent="0" lvl="0" marL="0" rtl="0" algn="l">
              <a:spcBef>
                <a:spcPts val="1200"/>
              </a:spcBef>
              <a:spcAft>
                <a:spcPts val="0"/>
              </a:spcAft>
              <a:buNone/>
            </a:pPr>
            <a:r>
              <a:rPr lang="en"/>
              <a:t>-&gt; tf-idf treating clusters as units instead of utterances.</a:t>
            </a:r>
            <a:endParaRPr/>
          </a:p>
          <a:p>
            <a:pPr indent="0" lvl="0" marL="0" rtl="0" algn="l">
              <a:spcBef>
                <a:spcPts val="1200"/>
              </a:spcBef>
              <a:spcAft>
                <a:spcPts val="1200"/>
              </a:spcAft>
              <a:buNone/>
            </a:pPr>
            <a:r>
              <a:rPr lang="en" sz="1300"/>
              <a:t>2D UMAP + HBDSCAN + c-tf-idf on ~3000 British Parliamentary remarks (subset of data set provided by Convokit Corpuses)</a:t>
            </a:r>
            <a:endParaRPr sz="1300"/>
          </a:p>
        </p:txBody>
      </p:sp>
      <p:pic>
        <p:nvPicPr>
          <p:cNvPr id="164" name="Google Shape;164;p30" title="umap _grouping.png"/>
          <p:cNvPicPr preferRelativeResize="0"/>
          <p:nvPr/>
        </p:nvPicPr>
        <p:blipFill>
          <a:blip r:embed="rId3">
            <a:alphaModFix/>
          </a:blip>
          <a:stretch>
            <a:fillRect/>
          </a:stretch>
        </p:blipFill>
        <p:spPr>
          <a:xfrm>
            <a:off x="940900" y="2035100"/>
            <a:ext cx="5596225" cy="2970275"/>
          </a:xfrm>
          <a:prstGeom prst="rect">
            <a:avLst/>
          </a:prstGeom>
          <a:noFill/>
          <a:ln>
            <a:noFill/>
          </a:ln>
        </p:spPr>
      </p:pic>
      <p:sp>
        <p:nvSpPr>
          <p:cNvPr id="165" name="Google Shape;165;p30"/>
          <p:cNvSpPr txBox="1"/>
          <p:nvPr/>
        </p:nvSpPr>
        <p:spPr>
          <a:xfrm>
            <a:off x="2564850" y="2808700"/>
            <a:ext cx="4014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66" name="Google Shape;166;p30"/>
          <p:cNvSpPr txBox="1"/>
          <p:nvPr/>
        </p:nvSpPr>
        <p:spPr>
          <a:xfrm>
            <a:off x="6411950" y="2066000"/>
            <a:ext cx="2732100" cy="2590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400"/>
              </a:spcBef>
              <a:spcAft>
                <a:spcPts val="0"/>
              </a:spcAft>
              <a:buNone/>
            </a:pPr>
            <a:r>
              <a:rPr b="1" lang="en" sz="800">
                <a:solidFill>
                  <a:schemeClr val="dk1"/>
                </a:solidFill>
              </a:rPr>
              <a:t>Filtered</a:t>
            </a:r>
            <a:r>
              <a:rPr b="1" lang="en" sz="800">
                <a:solidFill>
                  <a:schemeClr val="dk1"/>
                </a:solidFill>
              </a:rPr>
              <a:t> Topics:</a:t>
            </a:r>
            <a:endParaRPr b="1" sz="800">
              <a:solidFill>
                <a:schemeClr val="dk1"/>
              </a:solidFill>
            </a:endParaRPr>
          </a:p>
          <a:p>
            <a:pPr indent="-266700" lvl="0" marL="457200" rtl="0" algn="l">
              <a:lnSpc>
                <a:spcPct val="115000"/>
              </a:lnSpc>
              <a:spcBef>
                <a:spcPts val="1200"/>
              </a:spcBef>
              <a:spcAft>
                <a:spcPts val="0"/>
              </a:spcAft>
              <a:buClr>
                <a:schemeClr val="dk1"/>
              </a:buClr>
              <a:buSzPts val="600"/>
              <a:buAutoNum type="arabicPeriod"/>
            </a:pPr>
            <a:r>
              <a:rPr b="1" lang="en" sz="600">
                <a:solidFill>
                  <a:schemeClr val="dk1"/>
                </a:solidFill>
              </a:rPr>
              <a:t>Health/NHS:</a:t>
            </a:r>
            <a:br>
              <a:rPr b="1" lang="en" sz="600">
                <a:solidFill>
                  <a:schemeClr val="dk1"/>
                </a:solidFill>
              </a:rPr>
            </a:br>
            <a:r>
              <a:rPr lang="en" sz="600">
                <a:solidFill>
                  <a:schemeClr val="dk1"/>
                </a:solidFill>
              </a:rPr>
              <a:t> nhs, patient, hospital, funding, care, …</a:t>
            </a:r>
            <a:endParaRPr sz="600">
              <a:solidFill>
                <a:schemeClr val="dk1"/>
              </a:solidFill>
            </a:endParaRPr>
          </a:p>
          <a:p>
            <a:pPr indent="-266700" lvl="0" marL="457200" rtl="0" algn="l">
              <a:lnSpc>
                <a:spcPct val="115000"/>
              </a:lnSpc>
              <a:spcBef>
                <a:spcPts val="0"/>
              </a:spcBef>
              <a:spcAft>
                <a:spcPts val="0"/>
              </a:spcAft>
              <a:buClr>
                <a:schemeClr val="dk1"/>
              </a:buClr>
              <a:buSzPts val="600"/>
              <a:buAutoNum type="arabicPeriod"/>
            </a:pPr>
            <a:r>
              <a:rPr b="1" lang="en" sz="600">
                <a:solidFill>
                  <a:schemeClr val="dk1"/>
                </a:solidFill>
              </a:rPr>
              <a:t>Education:</a:t>
            </a:r>
            <a:br>
              <a:rPr b="1" lang="en" sz="600">
                <a:solidFill>
                  <a:schemeClr val="dk1"/>
                </a:solidFill>
              </a:rPr>
            </a:br>
            <a:r>
              <a:rPr lang="en" sz="600">
                <a:solidFill>
                  <a:schemeClr val="dk1"/>
                </a:solidFill>
              </a:rPr>
              <a:t> school, teacher, pupil, university, exam, …</a:t>
            </a:r>
            <a:endParaRPr sz="600">
              <a:solidFill>
                <a:schemeClr val="dk1"/>
              </a:solidFill>
            </a:endParaRPr>
          </a:p>
          <a:p>
            <a:pPr indent="-266700" lvl="0" marL="457200" rtl="0" algn="l">
              <a:lnSpc>
                <a:spcPct val="115000"/>
              </a:lnSpc>
              <a:spcBef>
                <a:spcPts val="0"/>
              </a:spcBef>
              <a:spcAft>
                <a:spcPts val="0"/>
              </a:spcAft>
              <a:buClr>
                <a:schemeClr val="dk1"/>
              </a:buClr>
              <a:buSzPts val="600"/>
              <a:buAutoNum type="arabicPeriod"/>
            </a:pPr>
            <a:r>
              <a:rPr b="1" lang="en" sz="600">
                <a:solidFill>
                  <a:schemeClr val="dk1"/>
                </a:solidFill>
              </a:rPr>
              <a:t>EU:</a:t>
            </a:r>
            <a:br>
              <a:rPr b="1" lang="en" sz="600">
                <a:solidFill>
                  <a:schemeClr val="dk1"/>
                </a:solidFill>
              </a:rPr>
            </a:br>
            <a:r>
              <a:rPr lang="en" sz="600">
                <a:solidFill>
                  <a:schemeClr val="dk1"/>
                </a:solidFill>
              </a:rPr>
              <a:t> brexit, agreement, eu, trade, border, …</a:t>
            </a:r>
            <a:endParaRPr sz="600">
              <a:solidFill>
                <a:schemeClr val="dk1"/>
              </a:solidFill>
            </a:endParaRPr>
          </a:p>
          <a:p>
            <a:pPr indent="-266700" lvl="0" marL="457200" rtl="0" algn="l">
              <a:lnSpc>
                <a:spcPct val="115000"/>
              </a:lnSpc>
              <a:spcBef>
                <a:spcPts val="0"/>
              </a:spcBef>
              <a:spcAft>
                <a:spcPts val="0"/>
              </a:spcAft>
              <a:buClr>
                <a:schemeClr val="dk1"/>
              </a:buClr>
              <a:buSzPts val="600"/>
              <a:buAutoNum type="arabicPeriod"/>
            </a:pPr>
            <a:r>
              <a:rPr b="1" lang="en" sz="600">
                <a:solidFill>
                  <a:schemeClr val="dk1"/>
                </a:solidFill>
              </a:rPr>
              <a:t>Climate:</a:t>
            </a:r>
            <a:br>
              <a:rPr b="1" lang="en" sz="600">
                <a:solidFill>
                  <a:schemeClr val="dk1"/>
                </a:solidFill>
              </a:rPr>
            </a:br>
            <a:r>
              <a:rPr lang="en" sz="600">
                <a:solidFill>
                  <a:schemeClr val="dk1"/>
                </a:solidFill>
              </a:rPr>
              <a:t> climate, carbon, emission, renewable, policy, …</a:t>
            </a:r>
            <a:endParaRPr sz="600">
              <a:solidFill>
                <a:schemeClr val="dk1"/>
              </a:solidFill>
            </a:endParaRPr>
          </a:p>
          <a:p>
            <a:pPr indent="-266700" lvl="0" marL="457200" rtl="0" algn="l">
              <a:lnSpc>
                <a:spcPct val="115000"/>
              </a:lnSpc>
              <a:spcBef>
                <a:spcPts val="0"/>
              </a:spcBef>
              <a:spcAft>
                <a:spcPts val="0"/>
              </a:spcAft>
              <a:buClr>
                <a:schemeClr val="dk1"/>
              </a:buClr>
              <a:buSzPts val="600"/>
              <a:buAutoNum type="arabicPeriod"/>
            </a:pPr>
            <a:r>
              <a:rPr b="1" lang="en" sz="600">
                <a:solidFill>
                  <a:schemeClr val="dk1"/>
                </a:solidFill>
              </a:rPr>
              <a:t>Economy:</a:t>
            </a:r>
            <a:br>
              <a:rPr b="1" lang="en" sz="600">
                <a:solidFill>
                  <a:schemeClr val="dk1"/>
                </a:solidFill>
              </a:rPr>
            </a:br>
            <a:r>
              <a:rPr lang="en" sz="600">
                <a:solidFill>
                  <a:schemeClr val="dk1"/>
                </a:solidFill>
              </a:rPr>
              <a:t> economy, job, growth, investment, wage, …</a:t>
            </a:r>
            <a:endParaRPr sz="600">
              <a:solidFill>
                <a:schemeClr val="dk1"/>
              </a:solidFill>
            </a:endParaRPr>
          </a:p>
          <a:p>
            <a:pPr indent="-266700" lvl="0" marL="457200" rtl="0" algn="l">
              <a:lnSpc>
                <a:spcPct val="115000"/>
              </a:lnSpc>
              <a:spcBef>
                <a:spcPts val="0"/>
              </a:spcBef>
              <a:spcAft>
                <a:spcPts val="0"/>
              </a:spcAft>
              <a:buClr>
                <a:schemeClr val="dk1"/>
              </a:buClr>
              <a:buSzPts val="600"/>
              <a:buAutoNum type="arabicPeriod"/>
            </a:pPr>
            <a:r>
              <a:rPr b="1" lang="en" sz="600">
                <a:solidFill>
                  <a:schemeClr val="dk1"/>
                </a:solidFill>
              </a:rPr>
              <a:t>Immigration:</a:t>
            </a:r>
            <a:br>
              <a:rPr b="1" lang="en" sz="600">
                <a:solidFill>
                  <a:schemeClr val="dk1"/>
                </a:solidFill>
              </a:rPr>
            </a:br>
            <a:r>
              <a:rPr lang="en" sz="600">
                <a:solidFill>
                  <a:schemeClr val="dk1"/>
                </a:solidFill>
              </a:rPr>
              <a:t> immigration, border, visa, asylum, policy, …</a:t>
            </a:r>
            <a:endParaRPr sz="600">
              <a:solidFill>
                <a:schemeClr val="dk1"/>
              </a:solidFill>
            </a:endParaRPr>
          </a:p>
          <a:p>
            <a:pPr indent="-266700" lvl="0" marL="457200" rtl="0" algn="l">
              <a:lnSpc>
                <a:spcPct val="115000"/>
              </a:lnSpc>
              <a:spcBef>
                <a:spcPts val="0"/>
              </a:spcBef>
              <a:spcAft>
                <a:spcPts val="0"/>
              </a:spcAft>
              <a:buClr>
                <a:schemeClr val="dk1"/>
              </a:buClr>
              <a:buSzPts val="600"/>
              <a:buAutoNum type="arabicPeriod"/>
            </a:pPr>
            <a:r>
              <a:rPr b="1" lang="en" sz="600">
                <a:solidFill>
                  <a:schemeClr val="dk1"/>
                </a:solidFill>
              </a:rPr>
              <a:t>Defence:</a:t>
            </a:r>
            <a:br>
              <a:rPr b="1" lang="en" sz="600">
                <a:solidFill>
                  <a:schemeClr val="dk1"/>
                </a:solidFill>
              </a:rPr>
            </a:br>
            <a:r>
              <a:rPr lang="en" sz="600">
                <a:solidFill>
                  <a:schemeClr val="dk1"/>
                </a:solidFill>
              </a:rPr>
              <a:t> defence, armed, security, military, nato, …</a:t>
            </a:r>
            <a:endParaRPr sz="600">
              <a:solidFill>
                <a:schemeClr val="dk1"/>
              </a:solidFill>
            </a:endParaRPr>
          </a:p>
          <a:p>
            <a:pPr indent="-266700" lvl="0" marL="457200" rtl="0" algn="l">
              <a:lnSpc>
                <a:spcPct val="115000"/>
              </a:lnSpc>
              <a:spcBef>
                <a:spcPts val="0"/>
              </a:spcBef>
              <a:spcAft>
                <a:spcPts val="0"/>
              </a:spcAft>
              <a:buClr>
                <a:schemeClr val="dk1"/>
              </a:buClr>
              <a:buSzPts val="600"/>
              <a:buAutoNum type="arabicPeriod"/>
            </a:pPr>
            <a:r>
              <a:rPr b="1" lang="en" sz="600">
                <a:solidFill>
                  <a:schemeClr val="dk1"/>
                </a:solidFill>
              </a:rPr>
              <a:t>Transport:</a:t>
            </a:r>
            <a:br>
              <a:rPr b="1" lang="en" sz="600">
                <a:solidFill>
                  <a:schemeClr val="dk1"/>
                </a:solidFill>
              </a:rPr>
            </a:br>
            <a:r>
              <a:rPr lang="en" sz="600">
                <a:solidFill>
                  <a:schemeClr val="dk1"/>
                </a:solidFill>
              </a:rPr>
              <a:t> transport, road, railway, bus, project, …</a:t>
            </a:r>
            <a:endParaRPr sz="600">
              <a:solidFill>
                <a:schemeClr val="dk1"/>
              </a:solidFill>
            </a:endParaRPr>
          </a:p>
          <a:p>
            <a:pPr indent="-266700" lvl="0" marL="457200" rtl="0" algn="l">
              <a:lnSpc>
                <a:spcPct val="115000"/>
              </a:lnSpc>
              <a:spcBef>
                <a:spcPts val="0"/>
              </a:spcBef>
              <a:spcAft>
                <a:spcPts val="0"/>
              </a:spcAft>
              <a:buClr>
                <a:schemeClr val="dk1"/>
              </a:buClr>
              <a:buSzPts val="600"/>
              <a:buAutoNum type="arabicPeriod"/>
            </a:pPr>
            <a:r>
              <a:rPr b="1" lang="en" sz="600">
                <a:solidFill>
                  <a:schemeClr val="dk1"/>
                </a:solidFill>
              </a:rPr>
              <a:t>Welfare:</a:t>
            </a:r>
            <a:br>
              <a:rPr b="1" lang="en" sz="600">
                <a:solidFill>
                  <a:schemeClr val="dk1"/>
                </a:solidFill>
              </a:rPr>
            </a:br>
            <a:r>
              <a:rPr lang="en" sz="600">
                <a:solidFill>
                  <a:schemeClr val="dk1"/>
                </a:solidFill>
              </a:rPr>
              <a:t> benefit, welfare, payment, support, poverty, …</a:t>
            </a:r>
            <a:endParaRPr sz="600">
              <a:solidFill>
                <a:schemeClr val="dk1"/>
              </a:solidFill>
            </a:endParaRPr>
          </a:p>
          <a:p>
            <a:pPr indent="-266700" lvl="0" marL="457200" rtl="0" algn="l">
              <a:lnSpc>
                <a:spcPct val="115000"/>
              </a:lnSpc>
              <a:spcBef>
                <a:spcPts val="0"/>
              </a:spcBef>
              <a:spcAft>
                <a:spcPts val="0"/>
              </a:spcAft>
              <a:buClr>
                <a:schemeClr val="dk1"/>
              </a:buClr>
              <a:buSzPts val="600"/>
              <a:buAutoNum type="arabicPeriod"/>
            </a:pPr>
            <a:r>
              <a:rPr b="1" lang="en" sz="600">
                <a:solidFill>
                  <a:schemeClr val="dk1"/>
                </a:solidFill>
              </a:rPr>
              <a:t>Housing</a:t>
            </a:r>
            <a:r>
              <a:rPr b="1" lang="en" sz="600">
                <a:solidFill>
                  <a:schemeClr val="dk1"/>
                </a:solidFill>
              </a:rPr>
              <a:t>:</a:t>
            </a:r>
            <a:br>
              <a:rPr b="1" lang="en" sz="600">
                <a:solidFill>
                  <a:schemeClr val="dk1"/>
                </a:solidFill>
              </a:rPr>
            </a:br>
            <a:r>
              <a:rPr lang="en" sz="600">
                <a:solidFill>
                  <a:schemeClr val="dk1"/>
                </a:solidFill>
              </a:rPr>
              <a:t> housing, tenant, council, planning, property, …</a:t>
            </a:r>
            <a:endParaRPr sz="6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There is no current implementation of BERTopic </a:t>
            </a:r>
            <a:r>
              <a:rPr lang="en"/>
              <a:t>suitable for real-time operations</a:t>
            </a:r>
            <a:endParaRPr/>
          </a:p>
          <a:p>
            <a:pPr indent="-298450" lvl="0" marL="457200" rtl="0" algn="l">
              <a:spcBef>
                <a:spcPts val="1200"/>
              </a:spcBef>
              <a:spcAft>
                <a:spcPts val="0"/>
              </a:spcAft>
              <a:buClr>
                <a:schemeClr val="dk1"/>
              </a:buClr>
              <a:buSzPts val="1100"/>
              <a:buChar char="●"/>
            </a:pPr>
            <a:r>
              <a:rPr lang="en"/>
              <a:t>Standard BERTopic is batch-oriented; not optimal for streaming data.</a:t>
            </a:r>
            <a:endParaRPr/>
          </a:p>
          <a:p>
            <a:pPr indent="-298450" lvl="0" marL="457200" rtl="0" algn="l">
              <a:spcBef>
                <a:spcPts val="0"/>
              </a:spcBef>
              <a:spcAft>
                <a:spcPts val="0"/>
              </a:spcAft>
              <a:buClr>
                <a:schemeClr val="dk1"/>
              </a:buClr>
              <a:buSzPts val="1100"/>
              <a:buChar char="●"/>
            </a:pPr>
            <a:r>
              <a:rPr lang="en"/>
              <a:t>UMAP (for dimensionality reduction) is computationally expensive if recomputed on every new utterance.</a:t>
            </a:r>
            <a:endParaRPr/>
          </a:p>
          <a:p>
            <a:pPr indent="-298450" lvl="0" marL="457200" rtl="0" algn="l">
              <a:spcBef>
                <a:spcPts val="0"/>
              </a:spcBef>
              <a:spcAft>
                <a:spcPts val="0"/>
              </a:spcAft>
              <a:buClr>
                <a:schemeClr val="dk1"/>
              </a:buClr>
              <a:buSzPts val="1100"/>
              <a:buChar char="●"/>
            </a:pPr>
            <a:r>
              <a:rPr lang="en"/>
              <a:t>Recall our goal: enable efficient, accurate topic assignment as each new utterance arrives in real-time.</a:t>
            </a:r>
            <a:endParaRPr/>
          </a:p>
          <a:p>
            <a:pPr indent="0" lvl="0" marL="0" rtl="0" algn="l">
              <a:spcBef>
                <a:spcPts val="1200"/>
              </a:spcBef>
              <a:spcAft>
                <a:spcPts val="1200"/>
              </a:spcAft>
              <a:buNone/>
            </a:pPr>
            <a:r>
              <a:t/>
            </a:r>
            <a:endParaRPr/>
          </a:p>
        </p:txBody>
      </p:sp>
      <p:sp>
        <p:nvSpPr>
          <p:cNvPr id="172" name="Google Shape;172;p31"/>
          <p:cNvSpPr txBox="1"/>
          <p:nvPr>
            <p:ph type="title"/>
          </p:nvPr>
        </p:nvSpPr>
        <p:spPr>
          <a:xfrm>
            <a:off x="360500" y="354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Real-time capability to BERTopic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Background</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46075" y="1194000"/>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Important </a:t>
            </a:r>
            <a:r>
              <a:rPr lang="en"/>
              <a:t>conversations</a:t>
            </a:r>
            <a:r>
              <a:rPr lang="en"/>
              <a:t> happen at many </a:t>
            </a:r>
            <a:r>
              <a:rPr lang="en"/>
              <a:t>different</a:t>
            </a:r>
            <a:r>
              <a:rPr lang="en"/>
              <a:t> scales.</a:t>
            </a:r>
            <a:endParaRPr/>
          </a:p>
          <a:p>
            <a:pPr indent="0" lvl="0" marL="0" rtl="0" algn="l">
              <a:spcBef>
                <a:spcPts val="1200"/>
              </a:spcBef>
              <a:spcAft>
                <a:spcPts val="0"/>
              </a:spcAft>
              <a:buClr>
                <a:schemeClr val="dk1"/>
              </a:buClr>
              <a:buSzPct val="61111"/>
              <a:buFont typeface="Arial"/>
              <a:buNone/>
            </a:pPr>
            <a:r>
              <a:rPr b="1" lang="en"/>
              <a:t>Small</a:t>
            </a:r>
            <a:endParaRPr b="1"/>
          </a:p>
          <a:p>
            <a:pPr indent="0" lvl="0" marL="0" rtl="0" algn="l">
              <a:spcBef>
                <a:spcPts val="1200"/>
              </a:spcBef>
              <a:spcAft>
                <a:spcPts val="0"/>
              </a:spcAft>
              <a:buClr>
                <a:schemeClr val="dk1"/>
              </a:buClr>
              <a:buSzPct val="61111"/>
              <a:buFont typeface="Arial"/>
              <a:buNone/>
            </a:pPr>
            <a:r>
              <a:rPr lang="en"/>
              <a:t>In one-on-one or small group settings (e.g., therapy sessions, simple support calls).</a:t>
            </a:r>
            <a:endParaRPr/>
          </a:p>
          <a:p>
            <a:pPr indent="0" lvl="0" marL="0" rtl="0" algn="l">
              <a:spcBef>
                <a:spcPts val="1200"/>
              </a:spcBef>
              <a:spcAft>
                <a:spcPts val="0"/>
              </a:spcAft>
              <a:buClr>
                <a:schemeClr val="dk1"/>
              </a:buClr>
              <a:buSzPct val="61111"/>
              <a:buFont typeface="Arial"/>
              <a:buNone/>
            </a:pPr>
            <a:r>
              <a:rPr b="1" lang="en"/>
              <a:t>Medium</a:t>
            </a:r>
            <a:endParaRPr b="1"/>
          </a:p>
          <a:p>
            <a:pPr indent="0" lvl="0" marL="0" rtl="0" algn="l">
              <a:spcBef>
                <a:spcPts val="1200"/>
              </a:spcBef>
              <a:spcAft>
                <a:spcPts val="0"/>
              </a:spcAft>
              <a:buClr>
                <a:schemeClr val="dk1"/>
              </a:buClr>
              <a:buSzPct val="61111"/>
              <a:buFont typeface="Arial"/>
              <a:buNone/>
            </a:pPr>
            <a:r>
              <a:rPr lang="en"/>
              <a:t>In environments such as parliamentary debates or team-based, goal-driven operations.</a:t>
            </a:r>
            <a:endParaRPr/>
          </a:p>
          <a:p>
            <a:pPr indent="0" lvl="0" marL="0" rtl="0" algn="l">
              <a:spcBef>
                <a:spcPts val="1200"/>
              </a:spcBef>
              <a:spcAft>
                <a:spcPts val="0"/>
              </a:spcAft>
              <a:buClr>
                <a:schemeClr val="dk1"/>
              </a:buClr>
              <a:buSzPct val="61111"/>
              <a:buFont typeface="Arial"/>
              <a:buNone/>
            </a:pPr>
            <a:r>
              <a:rPr b="1" lang="en"/>
              <a:t>Large</a:t>
            </a:r>
            <a:endParaRPr b="1"/>
          </a:p>
          <a:p>
            <a:pPr indent="0" lvl="0" marL="0" rtl="0" algn="l">
              <a:spcBef>
                <a:spcPts val="1200"/>
              </a:spcBef>
              <a:spcAft>
                <a:spcPts val="0"/>
              </a:spcAft>
              <a:buClr>
                <a:schemeClr val="dk1"/>
              </a:buClr>
              <a:buSzPct val="61111"/>
              <a:buFont typeface="Arial"/>
              <a:buNone/>
            </a:pPr>
            <a:r>
              <a:rPr lang="en"/>
              <a:t>During emergencies or widespread incidents (e.g., disaster relief hotlines), thousands of utterances flow in simultaneously. Here, prioritizing the most urgent, relevant information in real-time becomes not just useful, but essential for saving lives.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Clr>
                <a:schemeClr val="dk1"/>
              </a:buClr>
              <a:buSzPts val="1100"/>
              <a:buFont typeface="Arial"/>
              <a:buNone/>
            </a:pPr>
            <a:r>
              <a:rPr b="1" lang="en" sz="1700"/>
              <a:t>The UMAP Bottleneck</a:t>
            </a:r>
            <a:endParaRPr/>
          </a:p>
        </p:txBody>
      </p:sp>
      <p:sp>
        <p:nvSpPr>
          <p:cNvPr id="178" name="Google Shape;178;p32"/>
          <p:cNvSpPr txBox="1"/>
          <p:nvPr>
            <p:ph idx="1" type="body"/>
          </p:nvPr>
        </p:nvSpPr>
        <p:spPr>
          <a:xfrm>
            <a:off x="311700" y="971275"/>
            <a:ext cx="5082600" cy="19002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 sz="1400">
                <a:solidFill>
                  <a:schemeClr val="dk1"/>
                </a:solidFill>
              </a:rPr>
              <a:t>UMAP reduces high-dimensional embeddings (SBERT output) for clustering.</a:t>
            </a:r>
            <a:br>
              <a:rPr lang="en" sz="1400">
                <a:solidFill>
                  <a:schemeClr val="dk1"/>
                </a:solidFill>
              </a:rPr>
            </a:br>
            <a:r>
              <a:rPr b="1" lang="en" sz="1400">
                <a:solidFill>
                  <a:schemeClr val="dk1"/>
                </a:solidFill>
              </a:rPr>
              <a:t>Problem:</a:t>
            </a:r>
            <a:br>
              <a:rPr b="1" lang="en" sz="1400">
                <a:solidFill>
                  <a:schemeClr val="dk1"/>
                </a:solidFill>
              </a:rPr>
            </a:br>
            <a:r>
              <a:rPr lang="en" sz="1400">
                <a:solidFill>
                  <a:schemeClr val="dk1"/>
                </a:solidFill>
              </a:rPr>
              <a:t> UMAP must process all utterances together; adding even one new point requires a full recompute.</a:t>
            </a:r>
            <a:endParaRPr sz="2100"/>
          </a:p>
        </p:txBody>
      </p:sp>
      <p:pic>
        <p:nvPicPr>
          <p:cNvPr id="179" name="Google Shape;179;p32" title="umap.drawio.png"/>
          <p:cNvPicPr preferRelativeResize="0"/>
          <p:nvPr/>
        </p:nvPicPr>
        <p:blipFill>
          <a:blip r:embed="rId3">
            <a:alphaModFix/>
          </a:blip>
          <a:stretch>
            <a:fillRect/>
          </a:stretch>
        </p:blipFill>
        <p:spPr>
          <a:xfrm>
            <a:off x="6332025" y="478687"/>
            <a:ext cx="2058675" cy="4186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89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Precompute Clusters</a:t>
            </a:r>
            <a:endParaRPr/>
          </a:p>
        </p:txBody>
      </p:sp>
      <p:sp>
        <p:nvSpPr>
          <p:cNvPr id="185" name="Google Shape;185;p33"/>
          <p:cNvSpPr txBox="1"/>
          <p:nvPr>
            <p:ph idx="1" type="body"/>
          </p:nvPr>
        </p:nvSpPr>
        <p:spPr>
          <a:xfrm>
            <a:off x="311700" y="561825"/>
            <a:ext cx="8520600" cy="229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rPr>
              <a:t>For domains with prior data:</a:t>
            </a:r>
            <a:br>
              <a:rPr lang="en" sz="1500">
                <a:solidFill>
                  <a:schemeClr val="dk1"/>
                </a:solidFill>
              </a:rPr>
            </a:br>
            <a:r>
              <a:rPr lang="en" sz="1500">
                <a:solidFill>
                  <a:schemeClr val="dk1"/>
                </a:solidFill>
              </a:rPr>
              <a:t>Run UMAP + HDBSCAN on the historical utterances. Each cluster cc contains utterance indices I_c</a:t>
            </a:r>
            <a:endParaRPr sz="1500">
              <a:solidFill>
                <a:schemeClr val="dk1"/>
              </a:solidFill>
            </a:endParaRPr>
          </a:p>
          <a:p>
            <a:pPr indent="0" lvl="0" marL="0" rtl="0" algn="l">
              <a:spcBef>
                <a:spcPts val="1200"/>
              </a:spcBef>
              <a:spcAft>
                <a:spcPts val="0"/>
              </a:spcAft>
              <a:buNone/>
            </a:pPr>
            <a:r>
              <a:rPr lang="en" sz="1500">
                <a:solidFill>
                  <a:schemeClr val="dk1"/>
                </a:solidFill>
              </a:rPr>
              <a:t>For each cluster c with utterance indices I_c, compute the average SBERT embedding (centroid):</a:t>
            </a:r>
            <a:endParaRPr sz="1500">
              <a:solidFill>
                <a:schemeClr val="dk1"/>
              </a:solidFill>
            </a:endParaRPr>
          </a:p>
          <a:p>
            <a:pPr indent="0" lvl="0" marL="0" rtl="0" algn="l">
              <a:spcBef>
                <a:spcPts val="1200"/>
              </a:spcBef>
              <a:spcAft>
                <a:spcPts val="1200"/>
              </a:spcAft>
              <a:buNone/>
            </a:pPr>
            <a:r>
              <a:t/>
            </a:r>
            <a:endParaRPr sz="1500">
              <a:solidFill>
                <a:schemeClr val="dk1"/>
              </a:solidFill>
            </a:endParaRPr>
          </a:p>
        </p:txBody>
      </p:sp>
      <p:pic>
        <p:nvPicPr>
          <p:cNvPr id="186" name="Google Shape;186;p33"/>
          <p:cNvPicPr preferRelativeResize="0"/>
          <p:nvPr/>
        </p:nvPicPr>
        <p:blipFill>
          <a:blip r:embed="rId3">
            <a:alphaModFix/>
          </a:blip>
          <a:stretch>
            <a:fillRect/>
          </a:stretch>
        </p:blipFill>
        <p:spPr>
          <a:xfrm>
            <a:off x="655100" y="2751073"/>
            <a:ext cx="1928674" cy="776425"/>
          </a:xfrm>
          <a:prstGeom prst="rect">
            <a:avLst/>
          </a:prstGeom>
          <a:noFill/>
          <a:ln>
            <a:noFill/>
          </a:ln>
        </p:spPr>
      </p:pic>
      <p:sp>
        <p:nvSpPr>
          <p:cNvPr id="187" name="Google Shape;187;p33"/>
          <p:cNvSpPr txBox="1"/>
          <p:nvPr/>
        </p:nvSpPr>
        <p:spPr>
          <a:xfrm>
            <a:off x="369375" y="1827575"/>
            <a:ext cx="8119500" cy="80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t>On new utterance: Compute SBERT embedding and Assign to cluster</a:t>
            </a:r>
            <a:endParaRPr/>
          </a:p>
          <a:p>
            <a:pPr indent="0" lvl="0" marL="0" rtl="0" algn="l">
              <a:lnSpc>
                <a:spcPct val="115000"/>
              </a:lnSpc>
              <a:spcBef>
                <a:spcPts val="1200"/>
              </a:spcBef>
              <a:spcAft>
                <a:spcPts val="1200"/>
              </a:spcAft>
              <a:buNone/>
            </a:pPr>
            <a:r>
              <a:rPr lang="en"/>
              <a:t>This </a:t>
            </a:r>
            <a:r>
              <a:rPr lang="en"/>
              <a:t>operation is expected to take less than 5ms on consumer grade hardware</a:t>
            </a:r>
            <a:r>
              <a:rPr lang="en"/>
              <a:t>:</a:t>
            </a:r>
            <a:endParaRPr/>
          </a:p>
        </p:txBody>
      </p:sp>
      <p:pic>
        <p:nvPicPr>
          <p:cNvPr id="188" name="Google Shape;188;p33"/>
          <p:cNvPicPr preferRelativeResize="0"/>
          <p:nvPr/>
        </p:nvPicPr>
        <p:blipFill>
          <a:blip r:embed="rId4">
            <a:alphaModFix/>
          </a:blip>
          <a:stretch>
            <a:fillRect/>
          </a:stretch>
        </p:blipFill>
        <p:spPr>
          <a:xfrm>
            <a:off x="441125" y="4099450"/>
            <a:ext cx="2356626" cy="484275"/>
          </a:xfrm>
          <a:prstGeom prst="rect">
            <a:avLst/>
          </a:prstGeom>
          <a:noFill/>
          <a:ln>
            <a:noFill/>
          </a:ln>
        </p:spPr>
      </p:pic>
      <p:pic>
        <p:nvPicPr>
          <p:cNvPr id="189" name="Google Shape;189;p33"/>
          <p:cNvPicPr preferRelativeResize="0"/>
          <p:nvPr/>
        </p:nvPicPr>
        <p:blipFill>
          <a:blip r:embed="rId5">
            <a:alphaModFix/>
          </a:blip>
          <a:stretch>
            <a:fillRect/>
          </a:stretch>
        </p:blipFill>
        <p:spPr>
          <a:xfrm>
            <a:off x="3275600" y="4162638"/>
            <a:ext cx="1619575" cy="288250"/>
          </a:xfrm>
          <a:prstGeom prst="rect">
            <a:avLst/>
          </a:prstGeom>
          <a:noFill/>
          <a:ln>
            <a:noFill/>
          </a:ln>
        </p:spPr>
      </p:pic>
      <p:pic>
        <p:nvPicPr>
          <p:cNvPr id="190" name="Google Shape;190;p33" title="graph_approach.drawio.png"/>
          <p:cNvPicPr preferRelativeResize="0"/>
          <p:nvPr/>
        </p:nvPicPr>
        <p:blipFill>
          <a:blip r:embed="rId6">
            <a:alphaModFix/>
          </a:blip>
          <a:stretch>
            <a:fillRect/>
          </a:stretch>
        </p:blipFill>
        <p:spPr>
          <a:xfrm>
            <a:off x="7220400" y="2008775"/>
            <a:ext cx="1342350" cy="2883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166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a:t>
            </a:r>
            <a:endParaRPr/>
          </a:p>
        </p:txBody>
      </p:sp>
      <p:sp>
        <p:nvSpPr>
          <p:cNvPr id="196" name="Google Shape;196;p34"/>
          <p:cNvSpPr txBox="1"/>
          <p:nvPr>
            <p:ph idx="1" type="body"/>
          </p:nvPr>
        </p:nvSpPr>
        <p:spPr>
          <a:xfrm>
            <a:off x="311700" y="738925"/>
            <a:ext cx="8520600" cy="387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sz="1600"/>
              <a:t>Given a new utterance embedding e and cluster centroids e_c</a:t>
            </a:r>
            <a:endParaRPr sz="1600"/>
          </a:p>
        </p:txBody>
      </p:sp>
      <p:pic>
        <p:nvPicPr>
          <p:cNvPr id="197" name="Google Shape;197;p34"/>
          <p:cNvPicPr preferRelativeResize="0"/>
          <p:nvPr/>
        </p:nvPicPr>
        <p:blipFill>
          <a:blip r:embed="rId3">
            <a:alphaModFix/>
          </a:blip>
          <a:stretch>
            <a:fillRect/>
          </a:stretch>
        </p:blipFill>
        <p:spPr>
          <a:xfrm>
            <a:off x="572541" y="1208050"/>
            <a:ext cx="1983376" cy="499475"/>
          </a:xfrm>
          <a:prstGeom prst="rect">
            <a:avLst/>
          </a:prstGeom>
          <a:noFill/>
          <a:ln>
            <a:noFill/>
          </a:ln>
        </p:spPr>
      </p:pic>
      <p:sp>
        <p:nvSpPr>
          <p:cNvPr id="198" name="Google Shape;198;p34"/>
          <p:cNvSpPr txBox="1"/>
          <p:nvPr>
            <p:ph idx="1" type="body"/>
          </p:nvPr>
        </p:nvSpPr>
        <p:spPr>
          <a:xfrm>
            <a:off x="408325" y="3107213"/>
            <a:ext cx="8520600" cy="38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t>Convert similarities to probabilities using softmax (with temperature beta):</a:t>
            </a:r>
            <a:endParaRPr sz="1300"/>
          </a:p>
        </p:txBody>
      </p:sp>
      <p:pic>
        <p:nvPicPr>
          <p:cNvPr id="199" name="Google Shape;199;p34"/>
          <p:cNvPicPr preferRelativeResize="0"/>
          <p:nvPr/>
        </p:nvPicPr>
        <p:blipFill>
          <a:blip r:embed="rId4">
            <a:alphaModFix/>
          </a:blip>
          <a:stretch>
            <a:fillRect/>
          </a:stretch>
        </p:blipFill>
        <p:spPr>
          <a:xfrm>
            <a:off x="593450" y="3716950"/>
            <a:ext cx="3253872" cy="572700"/>
          </a:xfrm>
          <a:prstGeom prst="rect">
            <a:avLst/>
          </a:prstGeom>
          <a:noFill/>
          <a:ln>
            <a:noFill/>
          </a:ln>
        </p:spPr>
      </p:pic>
      <p:pic>
        <p:nvPicPr>
          <p:cNvPr id="200" name="Google Shape;200;p34"/>
          <p:cNvPicPr preferRelativeResize="0"/>
          <p:nvPr/>
        </p:nvPicPr>
        <p:blipFill>
          <a:blip r:embed="rId5">
            <a:alphaModFix/>
          </a:blip>
          <a:stretch>
            <a:fillRect/>
          </a:stretch>
        </p:blipFill>
        <p:spPr>
          <a:xfrm>
            <a:off x="542700" y="2490550"/>
            <a:ext cx="2430589" cy="499475"/>
          </a:xfrm>
          <a:prstGeom prst="rect">
            <a:avLst/>
          </a:prstGeom>
          <a:noFill/>
          <a:ln>
            <a:noFill/>
          </a:ln>
        </p:spPr>
      </p:pic>
      <p:sp>
        <p:nvSpPr>
          <p:cNvPr id="201" name="Google Shape;201;p34"/>
          <p:cNvSpPr txBox="1"/>
          <p:nvPr/>
        </p:nvSpPr>
        <p:spPr>
          <a:xfrm>
            <a:off x="348475" y="1853900"/>
            <a:ext cx="5213100" cy="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202" name="Google Shape;202;p34"/>
          <p:cNvSpPr txBox="1"/>
          <p:nvPr>
            <p:ph idx="1" type="body"/>
          </p:nvPr>
        </p:nvSpPr>
        <p:spPr>
          <a:xfrm>
            <a:off x="408325" y="1905088"/>
            <a:ext cx="8520600" cy="387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sz="1600"/>
              <a:t>With domain bias,</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465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00"/>
              <a:t>For applications with no prior utterance data available:</a:t>
            </a:r>
            <a:br>
              <a:rPr lang="en" sz="1400"/>
            </a:br>
            <a:r>
              <a:rPr lang="en" sz="1400"/>
              <a:t>Utterance-Level Graph Construction (Cold-Start Approach)</a:t>
            </a:r>
            <a:endParaRPr sz="1400"/>
          </a:p>
          <a:p>
            <a:pPr indent="0" lvl="0" marL="0" rtl="0" algn="l">
              <a:spcBef>
                <a:spcPts val="0"/>
              </a:spcBef>
              <a:spcAft>
                <a:spcPts val="0"/>
              </a:spcAft>
              <a:buSzPts val="990"/>
              <a:buNone/>
            </a:pPr>
            <a:r>
              <a:t/>
            </a:r>
            <a:endParaRPr sz="2120"/>
          </a:p>
        </p:txBody>
      </p:sp>
      <p:sp>
        <p:nvSpPr>
          <p:cNvPr id="208" name="Google Shape;208;p35"/>
          <p:cNvSpPr txBox="1"/>
          <p:nvPr/>
        </p:nvSpPr>
        <p:spPr>
          <a:xfrm>
            <a:off x="355525" y="1038625"/>
            <a:ext cx="5157300" cy="89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dk1"/>
                </a:solidFill>
              </a:rPr>
              <a:t>Connect each new utterance to its k existing utterances (using cosine similarity in embedding space).</a:t>
            </a:r>
            <a:endParaRPr sz="1100">
              <a:solidFill>
                <a:schemeClr val="dk1"/>
              </a:solidFill>
            </a:endParaRPr>
          </a:p>
          <a:p>
            <a:pPr indent="0" lvl="0" marL="0" rtl="0" algn="l">
              <a:lnSpc>
                <a:spcPct val="115000"/>
              </a:lnSpc>
              <a:spcBef>
                <a:spcPts val="1200"/>
              </a:spcBef>
              <a:spcAft>
                <a:spcPts val="1200"/>
              </a:spcAft>
              <a:buNone/>
            </a:pPr>
            <a:r>
              <a:rPr lang="en" sz="1100">
                <a:solidFill>
                  <a:schemeClr val="dk1"/>
                </a:solidFill>
              </a:rPr>
              <a:t>Use Louvain Algorithm to cluster utterances:</a:t>
            </a:r>
            <a:endParaRPr sz="1100">
              <a:solidFill>
                <a:schemeClr val="dk1"/>
              </a:solidFill>
            </a:endParaRPr>
          </a:p>
        </p:txBody>
      </p:sp>
      <p:pic>
        <p:nvPicPr>
          <p:cNvPr id="209" name="Google Shape;209;p35" title="graph.png"/>
          <p:cNvPicPr preferRelativeResize="0"/>
          <p:nvPr/>
        </p:nvPicPr>
        <p:blipFill>
          <a:blip r:embed="rId3">
            <a:alphaModFix/>
          </a:blip>
          <a:stretch>
            <a:fillRect/>
          </a:stretch>
        </p:blipFill>
        <p:spPr>
          <a:xfrm>
            <a:off x="6255200" y="618806"/>
            <a:ext cx="2505475" cy="4116150"/>
          </a:xfrm>
          <a:prstGeom prst="rect">
            <a:avLst/>
          </a:prstGeom>
          <a:noFill/>
          <a:ln>
            <a:noFill/>
          </a:ln>
        </p:spPr>
      </p:pic>
      <p:sp>
        <p:nvSpPr>
          <p:cNvPr id="210" name="Google Shape;210;p35"/>
          <p:cNvSpPr txBox="1"/>
          <p:nvPr/>
        </p:nvSpPr>
        <p:spPr>
          <a:xfrm>
            <a:off x="311700" y="1596000"/>
            <a:ext cx="4014300" cy="308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Initialize each node as its own community.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Repeat: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For each node, evaluate the gain in modularity from moving it to each neighbor community.</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Move the node to the community that yields the highest modularity gain (if positive).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When no more improvements, aggregate nodes in the same community into super-nodes, and repeat on the induced graph.</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Stop when modularity cannot be improved.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Output: a set of clusters (communities).</a:t>
            </a:r>
            <a:endParaRPr sz="1100">
              <a:solidFill>
                <a:schemeClr val="dk1"/>
              </a:solidFill>
            </a:endParaRPr>
          </a:p>
          <a:p>
            <a:pPr indent="0" lvl="0" marL="0" rtl="0" algn="l">
              <a:spcBef>
                <a:spcPts val="1200"/>
              </a:spcBef>
              <a:spcAft>
                <a:spcPts val="0"/>
              </a:spcAft>
              <a:buNone/>
            </a:pPr>
            <a:r>
              <a:t/>
            </a:r>
            <a:endParaRPr sz="18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r>
              <a:rPr lang="en"/>
              <a:t> Adding Real-time capability to BERTopic</a:t>
            </a:r>
            <a:endParaRPr/>
          </a:p>
        </p:txBody>
      </p:sp>
      <p:sp>
        <p:nvSpPr>
          <p:cNvPr id="216" name="Google Shape;21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UMAP is still expensive to compute for every utterance added (requires the recomputation of all utterances to </a:t>
            </a:r>
            <a:r>
              <a:rPr lang="en"/>
              <a:t>lower dimension)</a:t>
            </a:r>
            <a:endParaRPr/>
          </a:p>
          <a:p>
            <a:pPr indent="0" lvl="0" marL="0" rtl="0" algn="l">
              <a:spcBef>
                <a:spcPts val="1200"/>
              </a:spcBef>
              <a:spcAft>
                <a:spcPts val="0"/>
              </a:spcAft>
              <a:buNone/>
            </a:pPr>
            <a:r>
              <a:rPr lang="en"/>
              <a:t>For domains with prior utterance data, compute umap utterances beforehand. Treat clusters as nodes with an average high dimensional SBERT-embedding (not UMAP) in a graph of high dimensional </a:t>
            </a:r>
            <a:r>
              <a:rPr lang="en"/>
              <a:t>representative</a:t>
            </a:r>
            <a:r>
              <a:rPr lang="en"/>
              <a:t> embeddings for each topic </a:t>
            </a:r>
            <a:r>
              <a:rPr lang="en"/>
              <a:t>cluster produced by UMAP</a:t>
            </a:r>
            <a:r>
              <a:rPr lang="en"/>
              <a:t>. For </a:t>
            </a:r>
            <a:r>
              <a:rPr lang="en"/>
              <a:t>real time</a:t>
            </a:r>
            <a:r>
              <a:rPr lang="en"/>
              <a:t> utterances, </a:t>
            </a:r>
            <a:r>
              <a:rPr lang="en"/>
              <a:t>compute weighted cosine-distance between high dimension SBERT embedding and topic embedding to classify into pre-established topics. This can be done in 5-10 ms per utterance depending on transformer size. Edge bias weights are adjusted to suite domain needs (more or less leniency/bias towards certain topics)</a:t>
            </a:r>
            <a:endParaRPr/>
          </a:p>
          <a:p>
            <a:pPr indent="0" lvl="0" marL="0" rtl="0" algn="l">
              <a:spcBef>
                <a:spcPts val="1200"/>
              </a:spcBef>
              <a:spcAft>
                <a:spcPts val="1200"/>
              </a:spcAft>
              <a:buNone/>
            </a:pPr>
            <a:r>
              <a:rPr lang="en"/>
              <a:t> UMAP is recomputed every 1000 utterances added (this value is empirically decided): We get</a:t>
            </a:r>
            <a:r>
              <a:rPr lang="en"/>
              <a:t> rid of c-tf-idf, use stratified random cluster sampling to call large language models for high quality labeling for each cluster.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graphicFrame>
        <p:nvGraphicFramePr>
          <p:cNvPr id="221" name="Google Shape;221;p37"/>
          <p:cNvGraphicFramePr/>
          <p:nvPr/>
        </p:nvGraphicFramePr>
        <p:xfrm>
          <a:off x="464650" y="698675"/>
          <a:ext cx="3000000" cy="3000000"/>
        </p:xfrm>
        <a:graphic>
          <a:graphicData uri="http://schemas.openxmlformats.org/drawingml/2006/table">
            <a:tbl>
              <a:tblPr>
                <a:noFill/>
                <a:tableStyleId>{1392AD7A-1337-416F-9A96-6B7AEF04B5BE}</a:tableStyleId>
              </a:tblPr>
              <a:tblGrid>
                <a:gridCol w="1064975"/>
                <a:gridCol w="2024300"/>
                <a:gridCol w="2395450"/>
                <a:gridCol w="2395450"/>
              </a:tblGrid>
              <a:tr h="100000">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 sz="1200"/>
                        <a:t>Convokit (Classical NLP)</a:t>
                      </a:r>
                      <a:endParaRPr sz="1200"/>
                    </a:p>
                  </a:txBody>
                  <a:tcPr marT="91425" marB="91425" marR="91425" marL="91425"/>
                </a:tc>
                <a:tc>
                  <a:txBody>
                    <a:bodyPr/>
                    <a:lstStyle/>
                    <a:p>
                      <a:pPr indent="0" lvl="0" marL="0" rtl="0" algn="l">
                        <a:spcBef>
                          <a:spcPts val="0"/>
                        </a:spcBef>
                        <a:spcAft>
                          <a:spcPts val="0"/>
                        </a:spcAft>
                        <a:buNone/>
                      </a:pPr>
                      <a:r>
                        <a:rPr lang="en" sz="1200"/>
                        <a:t>Naive LLM Approach</a:t>
                      </a:r>
                      <a:endParaRPr sz="1200"/>
                    </a:p>
                  </a:txBody>
                  <a:tcPr marT="91425" marB="91425" marR="91425" marL="91425"/>
                </a:tc>
                <a:tc>
                  <a:txBody>
                    <a:bodyPr/>
                    <a:lstStyle/>
                    <a:p>
                      <a:pPr indent="0" lvl="0" marL="0" rtl="0" algn="l">
                        <a:spcBef>
                          <a:spcPts val="0"/>
                        </a:spcBef>
                        <a:spcAft>
                          <a:spcPts val="0"/>
                        </a:spcAft>
                        <a:buNone/>
                      </a:pPr>
                      <a:r>
                        <a:rPr lang="en" sz="1200"/>
                        <a:t>Real-Time Adapted SBERT</a:t>
                      </a:r>
                      <a:endParaRPr sz="1200"/>
                    </a:p>
                  </a:txBody>
                  <a:tcPr marT="91425" marB="91425" marR="91425" marL="91425"/>
                </a:tc>
              </a:tr>
              <a:tr h="1136250">
                <a:tc>
                  <a:txBody>
                    <a:bodyPr/>
                    <a:lstStyle/>
                    <a:p>
                      <a:pPr indent="0" lvl="0" marL="0" rtl="0" algn="l">
                        <a:spcBef>
                          <a:spcPts val="0"/>
                        </a:spcBef>
                        <a:spcAft>
                          <a:spcPts val="0"/>
                        </a:spcAft>
                        <a:buNone/>
                      </a:pPr>
                      <a:r>
                        <a:rPr lang="en" sz="1200"/>
                        <a:t>Accuracy</a:t>
                      </a:r>
                      <a:endParaRPr sz="1200"/>
                    </a:p>
                  </a:txBody>
                  <a:tcPr marT="91425" marB="91425" marR="91425" marL="91425"/>
                </a:tc>
                <a:tc>
                  <a:txBody>
                    <a:bodyPr/>
                    <a:lstStyle/>
                    <a:p>
                      <a:pPr indent="0" lvl="0" marL="0" rtl="0" algn="l">
                        <a:spcBef>
                          <a:spcPts val="0"/>
                        </a:spcBef>
                        <a:spcAft>
                          <a:spcPts val="0"/>
                        </a:spcAft>
                        <a:buNone/>
                      </a:pPr>
                      <a:r>
                        <a:rPr lang="en" sz="1200"/>
                        <a:t>Weak;</a:t>
                      </a:r>
                      <a:endParaRPr sz="1200"/>
                    </a:p>
                    <a:p>
                      <a:pPr indent="0" lvl="0" marL="0" rtl="0" algn="l">
                        <a:spcBef>
                          <a:spcPts val="0"/>
                        </a:spcBef>
                        <a:spcAft>
                          <a:spcPts val="0"/>
                        </a:spcAft>
                        <a:buNone/>
                      </a:pPr>
                      <a:r>
                        <a:rPr lang="en" sz="1200"/>
                        <a:t>no meaningfulness with smaller utterance pools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Unable to handle nonlinear correlations</a:t>
                      </a:r>
                      <a:endParaRPr sz="1200"/>
                    </a:p>
                  </a:txBody>
                  <a:tcPr marT="91425" marB="91425" marR="91425" marL="91425"/>
                </a:tc>
                <a:tc>
                  <a:txBody>
                    <a:bodyPr/>
                    <a:lstStyle/>
                    <a:p>
                      <a:pPr indent="0" lvl="0" marL="0" rtl="0" algn="l">
                        <a:spcBef>
                          <a:spcPts val="0"/>
                        </a:spcBef>
                        <a:spcAft>
                          <a:spcPts val="0"/>
                        </a:spcAft>
                        <a:buNone/>
                      </a:pPr>
                      <a:r>
                        <a:rPr lang="en" sz="1200"/>
                        <a:t>High; captures deep semantic meaning</a:t>
                      </a:r>
                      <a:endParaRPr sz="1200"/>
                    </a:p>
                  </a:txBody>
                  <a:tcPr marT="91425" marB="91425" marR="91425" marL="91425"/>
                </a:tc>
                <a:tc>
                  <a:txBody>
                    <a:bodyPr/>
                    <a:lstStyle/>
                    <a:p>
                      <a:pPr indent="0" lvl="0" marL="0" rtl="0" algn="l">
                        <a:spcBef>
                          <a:spcPts val="0"/>
                        </a:spcBef>
                        <a:spcAft>
                          <a:spcPts val="0"/>
                        </a:spcAft>
                        <a:buNone/>
                      </a:pPr>
                      <a:r>
                        <a:rPr lang="en" sz="1200"/>
                        <a:t>Good; embeddings capture semantic and topic meaning</a:t>
                      </a:r>
                      <a:endParaRPr sz="1200"/>
                    </a:p>
                  </a:txBody>
                  <a:tcPr marT="91425" marB="91425" marR="91425" marL="91425"/>
                </a:tc>
              </a:tr>
              <a:tr h="920225">
                <a:tc>
                  <a:txBody>
                    <a:bodyPr/>
                    <a:lstStyle/>
                    <a:p>
                      <a:pPr indent="0" lvl="0" marL="0" rtl="0" algn="l">
                        <a:spcBef>
                          <a:spcPts val="0"/>
                        </a:spcBef>
                        <a:spcAft>
                          <a:spcPts val="0"/>
                        </a:spcAft>
                        <a:buNone/>
                      </a:pPr>
                      <a:r>
                        <a:rPr lang="en" sz="1200"/>
                        <a:t>Efficiency</a:t>
                      </a:r>
                      <a:endParaRPr sz="1200"/>
                    </a:p>
                  </a:txBody>
                  <a:tcPr marT="91425" marB="91425" marR="91425" marL="91425"/>
                </a:tc>
                <a:tc>
                  <a:txBody>
                    <a:bodyPr/>
                    <a:lstStyle/>
                    <a:p>
                      <a:pPr indent="0" lvl="0" marL="0" rtl="0" algn="l">
                        <a:spcBef>
                          <a:spcPts val="0"/>
                        </a:spcBef>
                        <a:spcAft>
                          <a:spcPts val="0"/>
                        </a:spcAft>
                        <a:buNone/>
                      </a:pPr>
                      <a:r>
                        <a:rPr lang="en" sz="1200"/>
                        <a:t>Efficient;</a:t>
                      </a:r>
                      <a:endParaRPr sz="1200"/>
                    </a:p>
                    <a:p>
                      <a:pPr indent="0" lvl="0" marL="0" rtl="0" algn="l">
                        <a:spcBef>
                          <a:spcPts val="0"/>
                        </a:spcBef>
                        <a:spcAft>
                          <a:spcPts val="0"/>
                        </a:spcAft>
                        <a:buNone/>
                      </a:pPr>
                      <a:r>
                        <a:rPr lang="en" sz="1200"/>
                        <a:t>Optimized for high throughput (+100,000 utterances) </a:t>
                      </a:r>
                      <a:endParaRPr sz="1200"/>
                    </a:p>
                  </a:txBody>
                  <a:tcPr marT="91425" marB="91425" marR="91425" marL="91425"/>
                </a:tc>
                <a:tc>
                  <a:txBody>
                    <a:bodyPr/>
                    <a:lstStyle/>
                    <a:p>
                      <a:pPr indent="0" lvl="0" marL="0" rtl="0" algn="l">
                        <a:spcBef>
                          <a:spcPts val="0"/>
                        </a:spcBef>
                        <a:spcAft>
                          <a:spcPts val="0"/>
                        </a:spcAft>
                        <a:buNone/>
                      </a:pPr>
                      <a:r>
                        <a:rPr lang="en" sz="1200"/>
                        <a:t>Heavy; requires cloud compute. Low throughput (500+ ms latency for a new utterance)</a:t>
                      </a:r>
                      <a:endParaRPr sz="1200"/>
                    </a:p>
                    <a:p>
                      <a:pPr indent="0" lvl="0" marL="0" rtl="0" algn="l">
                        <a:spcBef>
                          <a:spcPts val="0"/>
                        </a:spcBef>
                        <a:spcAft>
                          <a:spcPts val="0"/>
                        </a:spcAft>
                        <a:buNone/>
                      </a:pPr>
                      <a:r>
                        <a:rPr lang="en" sz="1200"/>
                        <a:t>Overqualified for simple topic detection tasks</a:t>
                      </a:r>
                      <a:endParaRPr sz="1200"/>
                    </a:p>
                  </a:txBody>
                  <a:tcPr marT="91425" marB="91425" marR="91425" marL="91425"/>
                </a:tc>
                <a:tc>
                  <a:txBody>
                    <a:bodyPr/>
                    <a:lstStyle/>
                    <a:p>
                      <a:pPr indent="0" lvl="0" marL="0" rtl="0" algn="l">
                        <a:spcBef>
                          <a:spcPts val="0"/>
                        </a:spcBef>
                        <a:spcAft>
                          <a:spcPts val="0"/>
                        </a:spcAft>
                        <a:buNone/>
                      </a:pPr>
                      <a:r>
                        <a:rPr lang="en" sz="1200"/>
                        <a:t>Efficient, new utterances are computable on consumer level hardware at low latency (sub 10ms) </a:t>
                      </a:r>
                      <a:endParaRPr sz="1200"/>
                    </a:p>
                  </a:txBody>
                  <a:tcPr marT="91425" marB="91425" marR="91425" marL="91425"/>
                </a:tc>
              </a:tr>
              <a:tr h="650975">
                <a:tc>
                  <a:txBody>
                    <a:bodyPr/>
                    <a:lstStyle/>
                    <a:p>
                      <a:pPr indent="0" lvl="0" marL="0" rtl="0" algn="l">
                        <a:spcBef>
                          <a:spcPts val="0"/>
                        </a:spcBef>
                        <a:spcAft>
                          <a:spcPts val="0"/>
                        </a:spcAft>
                        <a:buNone/>
                      </a:pPr>
                      <a:r>
                        <a:rPr lang="en" sz="1200"/>
                        <a:t>Adaptability</a:t>
                      </a:r>
                      <a:endParaRPr sz="1200"/>
                    </a:p>
                  </a:txBody>
                  <a:tcPr marT="91425" marB="91425" marR="91425" marL="91425"/>
                </a:tc>
                <a:tc>
                  <a:txBody>
                    <a:bodyPr/>
                    <a:lstStyle/>
                    <a:p>
                      <a:pPr indent="0" lvl="0" marL="0" rtl="0" algn="l">
                        <a:spcBef>
                          <a:spcPts val="0"/>
                        </a:spcBef>
                        <a:spcAft>
                          <a:spcPts val="0"/>
                        </a:spcAft>
                        <a:buNone/>
                      </a:pPr>
                      <a:r>
                        <a:rPr lang="en" sz="1200"/>
                        <a:t>Weak; requires custom preprocessing of utterances to tune for specific use-cases</a:t>
                      </a:r>
                      <a:endParaRPr sz="1200"/>
                    </a:p>
                  </a:txBody>
                  <a:tcPr marT="91425" marB="91425" marR="91425" marL="91425"/>
                </a:tc>
                <a:tc>
                  <a:txBody>
                    <a:bodyPr/>
                    <a:lstStyle/>
                    <a:p>
                      <a:pPr indent="0" lvl="0" marL="0" rtl="0" algn="l">
                        <a:spcBef>
                          <a:spcPts val="0"/>
                        </a:spcBef>
                        <a:spcAft>
                          <a:spcPts val="0"/>
                        </a:spcAft>
                        <a:buNone/>
                      </a:pPr>
                      <a:r>
                        <a:rPr lang="en" sz="1200"/>
                        <a:t>Moderate to High;</a:t>
                      </a:r>
                      <a:endParaRPr sz="1200"/>
                    </a:p>
                    <a:p>
                      <a:pPr indent="0" lvl="0" marL="0" rtl="0" algn="l">
                        <a:spcBef>
                          <a:spcPts val="0"/>
                        </a:spcBef>
                        <a:spcAft>
                          <a:spcPts val="0"/>
                        </a:spcAft>
                        <a:buNone/>
                      </a:pPr>
                      <a:r>
                        <a:rPr lang="en" sz="1200"/>
                        <a:t>Prompt engineering or fine-tuning</a:t>
                      </a:r>
                      <a:endParaRPr sz="1200"/>
                    </a:p>
                  </a:txBody>
                  <a:tcPr marT="91425" marB="91425" marR="91425" marL="91425"/>
                </a:tc>
                <a:tc>
                  <a:txBody>
                    <a:bodyPr/>
                    <a:lstStyle/>
                    <a:p>
                      <a:pPr indent="0" lvl="0" marL="0" rtl="0" algn="l">
                        <a:spcBef>
                          <a:spcPts val="0"/>
                        </a:spcBef>
                        <a:spcAft>
                          <a:spcPts val="0"/>
                        </a:spcAft>
                        <a:buNone/>
                      </a:pPr>
                      <a:r>
                        <a:rPr lang="en" sz="1200"/>
                        <a:t>Moderate. Cluster </a:t>
                      </a:r>
                      <a:r>
                        <a:rPr lang="en" sz="1200"/>
                        <a:t>weight</a:t>
                      </a:r>
                      <a:r>
                        <a:rPr lang="en" sz="1200"/>
                        <a:t> bias, temperature can be </a:t>
                      </a:r>
                      <a:r>
                        <a:rPr lang="en" sz="1200"/>
                        <a:t>fine tuned</a:t>
                      </a:r>
                      <a:r>
                        <a:rPr lang="en" sz="1200"/>
                        <a:t> to specific needs</a:t>
                      </a:r>
                      <a:endParaRPr sz="1200"/>
                    </a:p>
                  </a:txBody>
                  <a:tcPr marT="91425" marB="91425" marR="91425" marL="91425"/>
                </a:tc>
              </a:tr>
            </a:tbl>
          </a:graphicData>
        </a:graphic>
      </p:graphicFrame>
      <p:sp>
        <p:nvSpPr>
          <p:cNvPr id="222" name="Google Shape;222;p37"/>
          <p:cNvSpPr txBox="1"/>
          <p:nvPr/>
        </p:nvSpPr>
        <p:spPr>
          <a:xfrm>
            <a:off x="334525" y="236975"/>
            <a:ext cx="4014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Expected Performance Comparison</a:t>
            </a:r>
            <a:endParaRPr sz="18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311700" y="347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a:t>
            </a:r>
            <a:endParaRPr/>
          </a:p>
        </p:txBody>
      </p:sp>
      <p:sp>
        <p:nvSpPr>
          <p:cNvPr id="228" name="Google Shape;228;p38"/>
          <p:cNvSpPr txBox="1"/>
          <p:nvPr>
            <p:ph idx="1" type="body"/>
          </p:nvPr>
        </p:nvSpPr>
        <p:spPr>
          <a:xfrm>
            <a:off x="311700" y="920150"/>
            <a:ext cx="8664900" cy="3921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sz="1200">
                <a:solidFill>
                  <a:schemeClr val="dk1"/>
                </a:solidFill>
              </a:rPr>
              <a:t>Benchmark against real-estate call transcript database (thanks to Zetlkast) </a:t>
            </a:r>
            <a:r>
              <a:rPr lang="en" sz="1200">
                <a:solidFill>
                  <a:schemeClr val="dk1"/>
                </a:solidFill>
              </a:rPr>
              <a:t>(LLM-prelabeled)</a:t>
            </a:r>
            <a:endParaRPr sz="1200">
              <a:solidFill>
                <a:schemeClr val="dk1"/>
              </a:solidFill>
            </a:endParaRPr>
          </a:p>
          <a:p>
            <a:pPr indent="0" lvl="0" marL="0" rtl="0" algn="l">
              <a:lnSpc>
                <a:spcPct val="95000"/>
              </a:lnSpc>
              <a:spcBef>
                <a:spcPts val="1200"/>
              </a:spcBef>
              <a:spcAft>
                <a:spcPts val="0"/>
              </a:spcAft>
              <a:buSzPts val="605"/>
              <a:buNone/>
            </a:pPr>
            <a:r>
              <a:rPr lang="en" sz="1200">
                <a:solidFill>
                  <a:schemeClr val="dk1"/>
                </a:solidFill>
              </a:rPr>
              <a:t>1982 record calls labelled as below with call-back priority:</a:t>
            </a:r>
            <a:endParaRPr sz="1200">
              <a:solidFill>
                <a:schemeClr val="dk1"/>
              </a:solidFill>
            </a:endParaRPr>
          </a:p>
          <a:p>
            <a:pPr indent="0" lvl="0" marL="0" rtl="0" algn="l">
              <a:lnSpc>
                <a:spcPct val="95000"/>
              </a:lnSpc>
              <a:spcBef>
                <a:spcPts val="1200"/>
              </a:spcBef>
              <a:spcAft>
                <a:spcPts val="0"/>
              </a:spcAft>
              <a:buSzPts val="605"/>
              <a:buNone/>
            </a:pPr>
            <a:br>
              <a:rPr lang="en" sz="1200">
                <a:solidFill>
                  <a:schemeClr val="dk1"/>
                </a:solidFill>
                <a:latin typeface="Roboto"/>
                <a:ea typeface="Roboto"/>
                <a:cs typeface="Roboto"/>
                <a:sym typeface="Roboto"/>
              </a:rPr>
            </a:br>
            <a:r>
              <a:rPr b="1" lang="en" sz="1200">
                <a:solidFill>
                  <a:schemeClr val="dk1"/>
                </a:solidFill>
                <a:latin typeface="Roboto"/>
                <a:ea typeface="Roboto"/>
                <a:cs typeface="Roboto"/>
                <a:sym typeface="Roboto"/>
              </a:rPr>
              <a:t>C1: New Inquiry (nonspecific property) - High</a:t>
            </a:r>
            <a:endParaRPr b="1" sz="1200">
              <a:solidFill>
                <a:schemeClr val="dk1"/>
              </a:solidFill>
              <a:latin typeface="Roboto"/>
              <a:ea typeface="Roboto"/>
              <a:cs typeface="Roboto"/>
              <a:sym typeface="Roboto"/>
            </a:endParaRPr>
          </a:p>
          <a:p>
            <a:pPr indent="0" lvl="0" marL="0" rtl="0" algn="l">
              <a:lnSpc>
                <a:spcPct val="95000"/>
              </a:lnSpc>
              <a:spcBef>
                <a:spcPts val="1400"/>
              </a:spcBef>
              <a:spcAft>
                <a:spcPts val="0"/>
              </a:spcAft>
              <a:buClr>
                <a:schemeClr val="dk1"/>
              </a:buClr>
              <a:buSzPts val="605"/>
              <a:buFont typeface="Arial"/>
              <a:buNone/>
            </a:pPr>
            <a:r>
              <a:rPr b="1" lang="en" sz="1200">
                <a:solidFill>
                  <a:schemeClr val="dk1"/>
                </a:solidFill>
                <a:latin typeface="Roboto"/>
                <a:ea typeface="Roboto"/>
                <a:cs typeface="Roboto"/>
                <a:sym typeface="Roboto"/>
              </a:rPr>
              <a:t>C2: Showing (specific property) - High</a:t>
            </a:r>
            <a:endParaRPr b="1" sz="1200">
              <a:solidFill>
                <a:schemeClr val="dk1"/>
              </a:solidFill>
              <a:latin typeface="Roboto"/>
              <a:ea typeface="Roboto"/>
              <a:cs typeface="Roboto"/>
              <a:sym typeface="Roboto"/>
            </a:endParaRPr>
          </a:p>
          <a:p>
            <a:pPr indent="0" lvl="0" marL="0" rtl="0" algn="l">
              <a:lnSpc>
                <a:spcPct val="95000"/>
              </a:lnSpc>
              <a:spcBef>
                <a:spcPts val="1400"/>
              </a:spcBef>
              <a:spcAft>
                <a:spcPts val="0"/>
              </a:spcAft>
              <a:buSzPts val="605"/>
              <a:buNone/>
            </a:pPr>
            <a:r>
              <a:rPr b="1" lang="en" sz="1200">
                <a:solidFill>
                  <a:schemeClr val="dk1"/>
                </a:solidFill>
                <a:latin typeface="Roboto"/>
                <a:ea typeface="Roboto"/>
                <a:cs typeface="Roboto"/>
                <a:sym typeface="Roboto"/>
              </a:rPr>
              <a:t>C3: Offer - Moderate</a:t>
            </a:r>
            <a:endParaRPr b="1" sz="1200">
              <a:solidFill>
                <a:schemeClr val="dk1"/>
              </a:solidFill>
              <a:latin typeface="Roboto"/>
              <a:ea typeface="Roboto"/>
              <a:cs typeface="Roboto"/>
              <a:sym typeface="Roboto"/>
            </a:endParaRPr>
          </a:p>
          <a:p>
            <a:pPr indent="0" lvl="0" marL="0" rtl="0" algn="l">
              <a:lnSpc>
                <a:spcPct val="95000"/>
              </a:lnSpc>
              <a:spcBef>
                <a:spcPts val="1400"/>
              </a:spcBef>
              <a:spcAft>
                <a:spcPts val="0"/>
              </a:spcAft>
              <a:buSzPts val="605"/>
              <a:buNone/>
            </a:pPr>
            <a:r>
              <a:rPr b="1" lang="en" sz="1200">
                <a:solidFill>
                  <a:schemeClr val="dk1"/>
                </a:solidFill>
                <a:latin typeface="Roboto"/>
                <a:ea typeface="Roboto"/>
                <a:cs typeface="Roboto"/>
                <a:sym typeface="Roboto"/>
              </a:rPr>
              <a:t>C4: Follow-up - Moderate</a:t>
            </a:r>
            <a:endParaRPr b="1" sz="1200">
              <a:solidFill>
                <a:schemeClr val="dk1"/>
              </a:solidFill>
              <a:latin typeface="Roboto"/>
              <a:ea typeface="Roboto"/>
              <a:cs typeface="Roboto"/>
              <a:sym typeface="Roboto"/>
            </a:endParaRPr>
          </a:p>
          <a:p>
            <a:pPr indent="0" lvl="0" marL="0" rtl="0" algn="l">
              <a:lnSpc>
                <a:spcPct val="95000"/>
              </a:lnSpc>
              <a:spcBef>
                <a:spcPts val="1400"/>
              </a:spcBef>
              <a:spcAft>
                <a:spcPts val="0"/>
              </a:spcAft>
              <a:buClr>
                <a:schemeClr val="dk1"/>
              </a:buClr>
              <a:buSzPts val="605"/>
              <a:buFont typeface="Arial"/>
              <a:buNone/>
            </a:pPr>
            <a:r>
              <a:rPr b="1" lang="en" sz="1200">
                <a:solidFill>
                  <a:schemeClr val="dk1"/>
                </a:solidFill>
                <a:latin typeface="Roboto"/>
                <a:ea typeface="Roboto"/>
                <a:cs typeface="Roboto"/>
                <a:sym typeface="Roboto"/>
              </a:rPr>
              <a:t>C4: General Question - Low </a:t>
            </a:r>
            <a:endParaRPr b="1" sz="1200">
              <a:solidFill>
                <a:schemeClr val="dk1"/>
              </a:solidFill>
              <a:latin typeface="Roboto"/>
              <a:ea typeface="Roboto"/>
              <a:cs typeface="Roboto"/>
              <a:sym typeface="Roboto"/>
            </a:endParaRPr>
          </a:p>
          <a:p>
            <a:pPr indent="0" lvl="0" marL="0" rtl="0" algn="l">
              <a:lnSpc>
                <a:spcPct val="95000"/>
              </a:lnSpc>
              <a:spcBef>
                <a:spcPts val="1400"/>
              </a:spcBef>
              <a:spcAft>
                <a:spcPts val="0"/>
              </a:spcAft>
              <a:buSzPts val="605"/>
              <a:buNone/>
            </a:pPr>
            <a:r>
              <a:rPr b="1" lang="en" sz="1200">
                <a:solidFill>
                  <a:schemeClr val="dk1"/>
                </a:solidFill>
                <a:latin typeface="Roboto"/>
                <a:ea typeface="Roboto"/>
                <a:cs typeface="Roboto"/>
                <a:sym typeface="Roboto"/>
              </a:rPr>
              <a:t>C5: Vendor - Low</a:t>
            </a:r>
            <a:endParaRPr b="1" sz="1200">
              <a:solidFill>
                <a:schemeClr val="dk1"/>
              </a:solidFill>
              <a:latin typeface="Roboto"/>
              <a:ea typeface="Roboto"/>
              <a:cs typeface="Roboto"/>
              <a:sym typeface="Roboto"/>
            </a:endParaRPr>
          </a:p>
          <a:p>
            <a:pPr indent="0" lvl="0" marL="0" rtl="0" algn="l">
              <a:lnSpc>
                <a:spcPct val="95000"/>
              </a:lnSpc>
              <a:spcBef>
                <a:spcPts val="1400"/>
              </a:spcBef>
              <a:spcAft>
                <a:spcPts val="0"/>
              </a:spcAft>
              <a:buSzPts val="605"/>
              <a:buNone/>
            </a:pPr>
            <a:r>
              <a:rPr b="1" lang="en" sz="1200">
                <a:solidFill>
                  <a:schemeClr val="dk1"/>
                </a:solidFill>
                <a:latin typeface="Roboto"/>
                <a:ea typeface="Roboto"/>
                <a:cs typeface="Roboto"/>
                <a:sym typeface="Roboto"/>
              </a:rPr>
              <a:t>C6: Complaint - Low</a:t>
            </a:r>
            <a:endParaRPr sz="1200">
              <a:solidFill>
                <a:schemeClr val="dk1"/>
              </a:solidFill>
            </a:endParaRPr>
          </a:p>
          <a:p>
            <a:pPr indent="0" lvl="0" marL="0" rtl="0" algn="l">
              <a:lnSpc>
                <a:spcPct val="95000"/>
              </a:lnSpc>
              <a:spcBef>
                <a:spcPts val="400"/>
              </a:spcBef>
              <a:spcAft>
                <a:spcPts val="1200"/>
              </a:spcAft>
              <a:buSzPts val="605"/>
              <a:buNone/>
            </a:pPr>
            <a:r>
              <a:t/>
            </a:r>
            <a:endParaRPr sz="12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idx="1" type="body"/>
          </p:nvPr>
        </p:nvSpPr>
        <p:spPr>
          <a:xfrm>
            <a:off x="311700" y="216050"/>
            <a:ext cx="3209100" cy="4823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b="1" lang="en" sz="1200">
                <a:solidFill>
                  <a:schemeClr val="dk1"/>
                </a:solidFill>
              </a:rPr>
              <a:t>Realtime SBERT vs. LLM (GPT-3.5 Turbo)</a:t>
            </a:r>
            <a:endParaRPr b="1" sz="1200">
              <a:solidFill>
                <a:schemeClr val="dk1"/>
              </a:solidFill>
            </a:endParaRPr>
          </a:p>
          <a:p>
            <a:pPr indent="0" lvl="0" marL="0" rtl="0" algn="l">
              <a:lnSpc>
                <a:spcPct val="95000"/>
              </a:lnSpc>
              <a:spcBef>
                <a:spcPts val="1200"/>
              </a:spcBef>
              <a:spcAft>
                <a:spcPts val="0"/>
              </a:spcAft>
              <a:buSzPts val="605"/>
              <a:buNone/>
            </a:pPr>
            <a:r>
              <a:rPr lang="en" sz="1200">
                <a:solidFill>
                  <a:schemeClr val="dk1"/>
                </a:solidFill>
              </a:rPr>
              <a:t>Base UMAP clustering done on training set of 1000 </a:t>
            </a:r>
            <a:r>
              <a:rPr lang="en" sz="1200">
                <a:solidFill>
                  <a:schemeClr val="dk1"/>
                </a:solidFill>
              </a:rPr>
              <a:t>data points</a:t>
            </a:r>
            <a:r>
              <a:rPr lang="en" sz="1200">
                <a:solidFill>
                  <a:schemeClr val="dk1"/>
                </a:solidFill>
              </a:rPr>
              <a:t>.</a:t>
            </a:r>
            <a:endParaRPr sz="1200">
              <a:solidFill>
                <a:schemeClr val="dk1"/>
              </a:solidFill>
            </a:endParaRPr>
          </a:p>
          <a:p>
            <a:pPr indent="0" lvl="0" marL="0" rtl="0" algn="l">
              <a:lnSpc>
                <a:spcPct val="95000"/>
              </a:lnSpc>
              <a:spcBef>
                <a:spcPts val="1200"/>
              </a:spcBef>
              <a:spcAft>
                <a:spcPts val="0"/>
              </a:spcAft>
              <a:buClr>
                <a:schemeClr val="dk1"/>
              </a:buClr>
              <a:buSzPts val="605"/>
              <a:buFont typeface="Arial"/>
              <a:buNone/>
            </a:pPr>
            <a:r>
              <a:rPr lang="en" sz="1200">
                <a:solidFill>
                  <a:schemeClr val="dk1"/>
                </a:solidFill>
              </a:rPr>
              <a:t>Cluster assignment done with fine tuning favoring high priority topics (c1 &amp; c2). </a:t>
            </a:r>
            <a:endParaRPr b="1" sz="1200">
              <a:solidFill>
                <a:schemeClr val="dk1"/>
              </a:solidFill>
            </a:endParaRPr>
          </a:p>
          <a:p>
            <a:pPr indent="0" lvl="0" marL="0" rtl="0" algn="l">
              <a:lnSpc>
                <a:spcPct val="95000"/>
              </a:lnSpc>
              <a:spcBef>
                <a:spcPts val="1200"/>
              </a:spcBef>
              <a:spcAft>
                <a:spcPts val="0"/>
              </a:spcAft>
              <a:buSzPts val="605"/>
              <a:buNone/>
            </a:pPr>
            <a:r>
              <a:rPr lang="en" sz="1200">
                <a:solidFill>
                  <a:schemeClr val="dk1"/>
                </a:solidFill>
              </a:rPr>
              <a:t>Due to comparison with LLM </a:t>
            </a:r>
            <a:r>
              <a:rPr lang="en" sz="1200">
                <a:solidFill>
                  <a:schemeClr val="dk1"/>
                </a:solidFill>
              </a:rPr>
              <a:t>categories - </a:t>
            </a:r>
            <a:r>
              <a:rPr lang="en" sz="1200">
                <a:solidFill>
                  <a:schemeClr val="dk1"/>
                </a:solidFill>
              </a:rPr>
              <a:t>No soft-assignment - assignment is the highest softmax topic</a:t>
            </a:r>
            <a:endParaRPr sz="1200">
              <a:solidFill>
                <a:schemeClr val="dk1"/>
              </a:solidFill>
            </a:endParaRPr>
          </a:p>
          <a:p>
            <a:pPr indent="0" lvl="0" marL="0" rtl="0" algn="l">
              <a:lnSpc>
                <a:spcPct val="95000"/>
              </a:lnSpc>
              <a:spcBef>
                <a:spcPts val="1200"/>
              </a:spcBef>
              <a:spcAft>
                <a:spcPts val="0"/>
              </a:spcAft>
              <a:buSzPts val="605"/>
              <a:buNone/>
            </a:pPr>
            <a:br>
              <a:rPr lang="en" sz="1200">
                <a:solidFill>
                  <a:schemeClr val="dk1"/>
                </a:solidFill>
                <a:latin typeface="Roboto"/>
                <a:ea typeface="Roboto"/>
                <a:cs typeface="Roboto"/>
                <a:sym typeface="Roboto"/>
              </a:rPr>
            </a:br>
            <a:r>
              <a:rPr b="1" lang="en" sz="1000">
                <a:solidFill>
                  <a:schemeClr val="dk1"/>
                </a:solidFill>
              </a:rPr>
              <a:t>C1: New Inquiry (nonspecific property) - High (325)</a:t>
            </a:r>
            <a:endParaRPr b="1" sz="1000">
              <a:solidFill>
                <a:schemeClr val="dk1"/>
              </a:solidFill>
            </a:endParaRPr>
          </a:p>
          <a:p>
            <a:pPr indent="0" lvl="0" marL="0" rtl="0" algn="l">
              <a:lnSpc>
                <a:spcPct val="95000"/>
              </a:lnSpc>
              <a:spcBef>
                <a:spcPts val="1400"/>
              </a:spcBef>
              <a:spcAft>
                <a:spcPts val="0"/>
              </a:spcAft>
              <a:buSzPts val="605"/>
              <a:buNone/>
            </a:pPr>
            <a:r>
              <a:rPr b="1" lang="en" sz="1000">
                <a:solidFill>
                  <a:schemeClr val="dk1"/>
                </a:solidFill>
              </a:rPr>
              <a:t>C2: Showing (specific property) - High (55)</a:t>
            </a:r>
            <a:endParaRPr b="1" sz="1000">
              <a:solidFill>
                <a:schemeClr val="dk1"/>
              </a:solidFill>
            </a:endParaRPr>
          </a:p>
          <a:p>
            <a:pPr indent="0" lvl="0" marL="0" rtl="0" algn="l">
              <a:lnSpc>
                <a:spcPct val="95000"/>
              </a:lnSpc>
              <a:spcBef>
                <a:spcPts val="1400"/>
              </a:spcBef>
              <a:spcAft>
                <a:spcPts val="0"/>
              </a:spcAft>
              <a:buSzPts val="605"/>
              <a:buNone/>
            </a:pPr>
            <a:r>
              <a:rPr b="1" lang="en" sz="1000">
                <a:solidFill>
                  <a:schemeClr val="dk1"/>
                </a:solidFill>
              </a:rPr>
              <a:t>C3: Offer - Moderate (56)</a:t>
            </a:r>
            <a:endParaRPr b="1" sz="1000">
              <a:solidFill>
                <a:schemeClr val="dk1"/>
              </a:solidFill>
            </a:endParaRPr>
          </a:p>
          <a:p>
            <a:pPr indent="0" lvl="0" marL="0" rtl="0" algn="l">
              <a:lnSpc>
                <a:spcPct val="95000"/>
              </a:lnSpc>
              <a:spcBef>
                <a:spcPts val="1400"/>
              </a:spcBef>
              <a:spcAft>
                <a:spcPts val="0"/>
              </a:spcAft>
              <a:buSzPts val="605"/>
              <a:buNone/>
            </a:pPr>
            <a:r>
              <a:rPr b="1" lang="en" sz="1000">
                <a:solidFill>
                  <a:schemeClr val="dk1"/>
                </a:solidFill>
              </a:rPr>
              <a:t>C4: Follow-up - Moderate (190)</a:t>
            </a:r>
            <a:endParaRPr b="1" sz="1000">
              <a:solidFill>
                <a:schemeClr val="dk1"/>
              </a:solidFill>
            </a:endParaRPr>
          </a:p>
          <a:p>
            <a:pPr indent="0" lvl="0" marL="0" rtl="0" algn="l">
              <a:lnSpc>
                <a:spcPct val="95000"/>
              </a:lnSpc>
              <a:spcBef>
                <a:spcPts val="1400"/>
              </a:spcBef>
              <a:spcAft>
                <a:spcPts val="0"/>
              </a:spcAft>
              <a:buSzPts val="605"/>
              <a:buNone/>
            </a:pPr>
            <a:r>
              <a:rPr b="1" lang="en" sz="1000">
                <a:solidFill>
                  <a:schemeClr val="dk1"/>
                </a:solidFill>
              </a:rPr>
              <a:t>C5: General Question - Low (320)</a:t>
            </a:r>
            <a:endParaRPr b="1" sz="1000">
              <a:solidFill>
                <a:schemeClr val="dk1"/>
              </a:solidFill>
            </a:endParaRPr>
          </a:p>
          <a:p>
            <a:pPr indent="0" lvl="0" marL="0" rtl="0" algn="l">
              <a:lnSpc>
                <a:spcPct val="95000"/>
              </a:lnSpc>
              <a:spcBef>
                <a:spcPts val="1400"/>
              </a:spcBef>
              <a:spcAft>
                <a:spcPts val="0"/>
              </a:spcAft>
              <a:buSzPts val="605"/>
              <a:buNone/>
            </a:pPr>
            <a:r>
              <a:rPr b="1" lang="en" sz="1000">
                <a:solidFill>
                  <a:schemeClr val="dk1"/>
                </a:solidFill>
              </a:rPr>
              <a:t>C6: Vendor - Low (25)</a:t>
            </a:r>
            <a:endParaRPr b="1" sz="1000">
              <a:solidFill>
                <a:schemeClr val="dk1"/>
              </a:solidFill>
            </a:endParaRPr>
          </a:p>
          <a:p>
            <a:pPr indent="0" lvl="0" marL="0" rtl="0" algn="l">
              <a:lnSpc>
                <a:spcPct val="95000"/>
              </a:lnSpc>
              <a:spcBef>
                <a:spcPts val="1400"/>
              </a:spcBef>
              <a:spcAft>
                <a:spcPts val="0"/>
              </a:spcAft>
              <a:buSzPts val="605"/>
              <a:buNone/>
            </a:pPr>
            <a:r>
              <a:rPr b="1" lang="en" sz="1000">
                <a:solidFill>
                  <a:schemeClr val="dk1"/>
                </a:solidFill>
              </a:rPr>
              <a:t>C7: Complaint - Low (12)</a:t>
            </a:r>
            <a:endParaRPr sz="1000">
              <a:solidFill>
                <a:schemeClr val="dk1"/>
              </a:solidFill>
            </a:endParaRPr>
          </a:p>
          <a:p>
            <a:pPr indent="0" lvl="0" marL="0" rtl="0" algn="l">
              <a:lnSpc>
                <a:spcPct val="95000"/>
              </a:lnSpc>
              <a:spcBef>
                <a:spcPts val="400"/>
              </a:spcBef>
              <a:spcAft>
                <a:spcPts val="1200"/>
              </a:spcAft>
              <a:buSzPts val="605"/>
              <a:buNone/>
            </a:pPr>
            <a:r>
              <a:t/>
            </a:r>
            <a:endParaRPr sz="1200">
              <a:solidFill>
                <a:schemeClr val="dk1"/>
              </a:solidFill>
            </a:endParaRPr>
          </a:p>
        </p:txBody>
      </p:sp>
      <p:pic>
        <p:nvPicPr>
          <p:cNvPr id="234" name="Google Shape;234;p39" title="Figure_1.png"/>
          <p:cNvPicPr preferRelativeResize="0"/>
          <p:nvPr/>
        </p:nvPicPr>
        <p:blipFill>
          <a:blip r:embed="rId3">
            <a:alphaModFix/>
          </a:blip>
          <a:stretch>
            <a:fillRect/>
          </a:stretch>
        </p:blipFill>
        <p:spPr>
          <a:xfrm>
            <a:off x="3643650" y="69875"/>
            <a:ext cx="5171824" cy="49696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idx="1" type="body"/>
          </p:nvPr>
        </p:nvSpPr>
        <p:spPr>
          <a:xfrm>
            <a:off x="311700" y="426325"/>
            <a:ext cx="8520600" cy="414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Good at…</a:t>
            </a:r>
            <a:br>
              <a:rPr lang="en"/>
            </a:br>
            <a:r>
              <a:rPr lang="en"/>
              <a:t>Identifying specific topics (i.e. requests for showings, new inquiries about areas, etc.)</a:t>
            </a:r>
            <a:br>
              <a:rPr lang="en"/>
            </a:br>
            <a:br>
              <a:rPr lang="en"/>
            </a:br>
            <a:r>
              <a:rPr b="1" lang="en"/>
              <a:t>Bad at…</a:t>
            </a:r>
            <a:br>
              <a:rPr lang="en"/>
            </a:br>
            <a:r>
              <a:rPr lang="en"/>
              <a:t>Divergent/general topics - no specific semantic rule</a:t>
            </a:r>
            <a:endParaRPr/>
          </a:p>
          <a:p>
            <a:pPr indent="0" lvl="0" marL="0" rtl="0" algn="l">
              <a:spcBef>
                <a:spcPts val="1200"/>
              </a:spcBef>
              <a:spcAft>
                <a:spcPts val="0"/>
              </a:spcAft>
              <a:buNone/>
            </a:pPr>
            <a:r>
              <a:rPr lang="en"/>
              <a:t>Can be </a:t>
            </a:r>
            <a:r>
              <a:rPr lang="en"/>
              <a:t>mitigated with</a:t>
            </a:r>
            <a:endParaRPr/>
          </a:p>
          <a:p>
            <a:pPr indent="-342900" lvl="0" marL="457200" rtl="0" algn="l">
              <a:spcBef>
                <a:spcPts val="1200"/>
              </a:spcBef>
              <a:spcAft>
                <a:spcPts val="0"/>
              </a:spcAft>
              <a:buSzPts val="1800"/>
              <a:buChar char="-"/>
            </a:pPr>
            <a:r>
              <a:rPr lang="en"/>
              <a:t>Use of clusters with specific topics</a:t>
            </a:r>
            <a:endParaRPr/>
          </a:p>
          <a:p>
            <a:pPr indent="-342900" lvl="0" marL="457200" rtl="0" algn="l">
              <a:spcBef>
                <a:spcPts val="0"/>
              </a:spcBef>
              <a:spcAft>
                <a:spcPts val="0"/>
              </a:spcAft>
              <a:buSzPts val="1800"/>
              <a:buChar char="-"/>
            </a:pPr>
            <a:r>
              <a:rPr lang="en"/>
              <a:t>threshold distance for casting nonfits as outliers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a:t>
            </a:r>
            <a:endParaRPr/>
          </a:p>
        </p:txBody>
      </p:sp>
      <p:sp>
        <p:nvSpPr>
          <p:cNvPr id="245" name="Google Shape;245;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b="1" lang="en" sz="4265">
                <a:solidFill>
                  <a:schemeClr val="dk1"/>
                </a:solidFill>
              </a:rPr>
              <a:t>1. Convokit Framework (ExpectedContextModel) (tf-idf + svd)</a:t>
            </a:r>
            <a:endParaRPr b="1" sz="4265">
              <a:solidFill>
                <a:schemeClr val="dk1"/>
              </a:solidFill>
            </a:endParaRPr>
          </a:p>
          <a:p>
            <a:pPr indent="0" lvl="0" marL="0" rtl="0" algn="l">
              <a:spcBef>
                <a:spcPts val="1200"/>
              </a:spcBef>
              <a:spcAft>
                <a:spcPts val="0"/>
              </a:spcAft>
              <a:buClr>
                <a:schemeClr val="dk1"/>
              </a:buClr>
              <a:buSzPct val="25789"/>
              <a:buFont typeface="Arial"/>
              <a:buNone/>
            </a:pPr>
            <a:r>
              <a:rPr lang="en" sz="4265">
                <a:solidFill>
                  <a:schemeClr val="dk1"/>
                </a:solidFill>
              </a:rPr>
              <a:t>   - Latency: &gt;1ms per utterance (Intel i7-9750H) </a:t>
            </a:r>
            <a:endParaRPr sz="4265">
              <a:solidFill>
                <a:schemeClr val="dk1"/>
              </a:solidFill>
            </a:endParaRPr>
          </a:p>
          <a:p>
            <a:pPr indent="0" lvl="0" marL="0" rtl="0" algn="l">
              <a:spcBef>
                <a:spcPts val="1200"/>
              </a:spcBef>
              <a:spcAft>
                <a:spcPts val="0"/>
              </a:spcAft>
              <a:buClr>
                <a:schemeClr val="dk1"/>
              </a:buClr>
              <a:buSzPct val="25789"/>
              <a:buFont typeface="Arial"/>
              <a:buNone/>
            </a:pPr>
            <a:r>
              <a:rPr lang="en" sz="4265">
                <a:solidFill>
                  <a:schemeClr val="dk1"/>
                </a:solidFill>
              </a:rPr>
              <a:t>   - Factors: persistent embeddings, not GPU-</a:t>
            </a:r>
            <a:r>
              <a:rPr lang="en" sz="4265">
                <a:solidFill>
                  <a:schemeClr val="dk1"/>
                </a:solidFill>
              </a:rPr>
              <a:t>accelerated</a:t>
            </a:r>
            <a:r>
              <a:rPr lang="en" sz="4265">
                <a:solidFill>
                  <a:schemeClr val="dk1"/>
                </a:solidFill>
              </a:rPr>
              <a:t> (default implementation)</a:t>
            </a:r>
            <a:endParaRPr sz="4265">
              <a:solidFill>
                <a:schemeClr val="dk1"/>
              </a:solidFill>
            </a:endParaRPr>
          </a:p>
          <a:p>
            <a:pPr indent="0" lvl="0" marL="0" rtl="0" algn="l">
              <a:spcBef>
                <a:spcPts val="1200"/>
              </a:spcBef>
              <a:spcAft>
                <a:spcPts val="0"/>
              </a:spcAft>
              <a:buClr>
                <a:schemeClr val="dk1"/>
              </a:buClr>
              <a:buSzPct val="25789"/>
              <a:buFont typeface="Arial"/>
              <a:buNone/>
            </a:pPr>
            <a:r>
              <a:rPr b="1" lang="en" sz="4265">
                <a:solidFill>
                  <a:schemeClr val="dk1"/>
                </a:solidFill>
              </a:rPr>
              <a:t>2. LLM Prompt Engineering Approach</a:t>
            </a:r>
            <a:endParaRPr b="1" sz="4265">
              <a:solidFill>
                <a:schemeClr val="dk1"/>
              </a:solidFill>
            </a:endParaRPr>
          </a:p>
          <a:p>
            <a:pPr indent="0" lvl="0" marL="0" rtl="0" algn="l">
              <a:spcBef>
                <a:spcPts val="1200"/>
              </a:spcBef>
              <a:spcAft>
                <a:spcPts val="0"/>
              </a:spcAft>
              <a:buClr>
                <a:schemeClr val="dk1"/>
              </a:buClr>
              <a:buSzPct val="25789"/>
              <a:buFont typeface="Arial"/>
              <a:buNone/>
            </a:pPr>
            <a:r>
              <a:rPr lang="en" sz="4265">
                <a:solidFill>
                  <a:schemeClr val="dk1"/>
                </a:solidFill>
              </a:rPr>
              <a:t>   - Latency: ~500-2000ms per utterance (if realtime/not </a:t>
            </a:r>
            <a:r>
              <a:rPr lang="en" sz="4265">
                <a:solidFill>
                  <a:schemeClr val="dk1"/>
                </a:solidFill>
              </a:rPr>
              <a:t>batch)</a:t>
            </a:r>
            <a:endParaRPr sz="4265">
              <a:solidFill>
                <a:schemeClr val="dk1"/>
              </a:solidFill>
            </a:endParaRPr>
          </a:p>
          <a:p>
            <a:pPr indent="0" lvl="0" marL="0" rtl="0" algn="l">
              <a:spcBef>
                <a:spcPts val="1200"/>
              </a:spcBef>
              <a:spcAft>
                <a:spcPts val="0"/>
              </a:spcAft>
              <a:buClr>
                <a:schemeClr val="dk1"/>
              </a:buClr>
              <a:buSzPct val="25789"/>
              <a:buFont typeface="Arial"/>
              <a:buNone/>
            </a:pPr>
            <a:r>
              <a:rPr lang="en" sz="4265">
                <a:solidFill>
                  <a:schemeClr val="dk1"/>
                </a:solidFill>
              </a:rPr>
              <a:t>   - Factors: OpenAI API with GPT-3.5 Turbo Instructor (200 tokens)</a:t>
            </a:r>
            <a:endParaRPr sz="4265">
              <a:solidFill>
                <a:schemeClr val="dk1"/>
              </a:solidFill>
            </a:endParaRPr>
          </a:p>
          <a:p>
            <a:pPr indent="0" lvl="0" marL="0" rtl="0" algn="l">
              <a:spcBef>
                <a:spcPts val="1200"/>
              </a:spcBef>
              <a:spcAft>
                <a:spcPts val="0"/>
              </a:spcAft>
              <a:buClr>
                <a:schemeClr val="dk1"/>
              </a:buClr>
              <a:buSzPct val="25789"/>
              <a:buFont typeface="Arial"/>
              <a:buNone/>
            </a:pPr>
            <a:r>
              <a:rPr b="1" lang="en" sz="4265">
                <a:solidFill>
                  <a:schemeClr val="dk1"/>
                </a:solidFill>
              </a:rPr>
              <a:t>3. Realtime SBERT Adaptation</a:t>
            </a:r>
            <a:endParaRPr b="1" sz="4265">
              <a:solidFill>
                <a:schemeClr val="dk1"/>
              </a:solidFill>
            </a:endParaRPr>
          </a:p>
          <a:p>
            <a:pPr indent="0" lvl="0" marL="0" rtl="0" algn="l">
              <a:spcBef>
                <a:spcPts val="1200"/>
              </a:spcBef>
              <a:spcAft>
                <a:spcPts val="0"/>
              </a:spcAft>
              <a:buClr>
                <a:schemeClr val="dk1"/>
              </a:buClr>
              <a:buSzPct val="25789"/>
              <a:buFont typeface="Arial"/>
              <a:buNone/>
            </a:pPr>
            <a:r>
              <a:rPr lang="en" sz="4265">
                <a:solidFill>
                  <a:schemeClr val="dk1"/>
                </a:solidFill>
              </a:rPr>
              <a:t>   - Latency: ~5-10 ms per utterance </a:t>
            </a:r>
            <a:endParaRPr sz="4265">
              <a:solidFill>
                <a:schemeClr val="dk1"/>
              </a:solidFill>
            </a:endParaRPr>
          </a:p>
          <a:p>
            <a:pPr indent="0" lvl="0" marL="0" rtl="0" algn="l">
              <a:spcBef>
                <a:spcPts val="1200"/>
              </a:spcBef>
              <a:spcAft>
                <a:spcPts val="0"/>
              </a:spcAft>
              <a:buClr>
                <a:schemeClr val="dk1"/>
              </a:buClr>
              <a:buSzPct val="25789"/>
              <a:buFont typeface="Arial"/>
              <a:buNone/>
            </a:pPr>
            <a:r>
              <a:rPr lang="en" sz="4265">
                <a:solidFill>
                  <a:schemeClr val="dk1"/>
                </a:solidFill>
              </a:rPr>
              <a:t>   - Factors: </a:t>
            </a:r>
            <a:r>
              <a:rPr lang="en" sz="4265">
                <a:solidFill>
                  <a:schemeClr val="dk1"/>
                </a:solidFill>
              </a:rPr>
              <a:t>(model: mpnet-base, RTX 5000 Workstation GPU)</a:t>
            </a:r>
            <a:endParaRPr sz="4265">
              <a:solidFill>
                <a:schemeClr val="dk1"/>
              </a:solidFill>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Smaller scale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lang="en" sz="1500">
                <a:solidFill>
                  <a:schemeClr val="dk1"/>
                </a:solidFill>
              </a:rPr>
              <a:t>Two CMU startups</a:t>
            </a:r>
            <a:endParaRPr sz="1500">
              <a:solidFill>
                <a:schemeClr val="dk1"/>
              </a:solidFill>
            </a:endParaRPr>
          </a:p>
          <a:p>
            <a:pPr indent="0" lvl="0" marL="0" rtl="0" algn="l">
              <a:spcBef>
                <a:spcPts val="1400"/>
              </a:spcBef>
              <a:spcAft>
                <a:spcPts val="0"/>
              </a:spcAft>
              <a:buNone/>
            </a:pPr>
            <a:r>
              <a:rPr b="1" lang="en" sz="1500">
                <a:solidFill>
                  <a:schemeClr val="dk1"/>
                </a:solidFill>
              </a:rPr>
              <a:t>1. </a:t>
            </a:r>
            <a:r>
              <a:rPr b="1" i="1" lang="en" sz="1500">
                <a:solidFill>
                  <a:schemeClr val="dk1"/>
                </a:solidFill>
              </a:rPr>
              <a:t>Zetlkast</a:t>
            </a:r>
            <a:r>
              <a:rPr b="1" lang="en" sz="1500">
                <a:solidFill>
                  <a:schemeClr val="dk1"/>
                </a:solidFill>
              </a:rPr>
              <a:t>: AI-Powered Real Estate Phone Agent</a:t>
            </a:r>
            <a:endParaRPr b="1" sz="1500">
              <a:solidFill>
                <a:schemeClr val="dk1"/>
              </a:solidFill>
            </a:endParaRPr>
          </a:p>
          <a:p>
            <a:pPr indent="-311150" lvl="0" marL="457200" rtl="0" algn="l">
              <a:spcBef>
                <a:spcPts val="1200"/>
              </a:spcBef>
              <a:spcAft>
                <a:spcPts val="0"/>
              </a:spcAft>
              <a:buClr>
                <a:schemeClr val="dk1"/>
              </a:buClr>
              <a:buSzPts val="1300"/>
              <a:buChar char="●"/>
            </a:pPr>
            <a:r>
              <a:rPr b="1" lang="en" sz="1300">
                <a:solidFill>
                  <a:schemeClr val="dk1"/>
                </a:solidFill>
              </a:rPr>
              <a:t>Industry:</a:t>
            </a:r>
            <a:r>
              <a:rPr lang="en" sz="1300">
                <a:solidFill>
                  <a:schemeClr val="dk1"/>
                </a:solidFill>
              </a:rPr>
              <a:t> Real estate—where client discovery, lead capture, and appointment-setting happen almost entirely by phone.</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Agents often miss calls from potential high-value clients due to volume or being unavailable - these calls are answered by the AI phone agent. However for highly prioritized </a:t>
            </a:r>
            <a:r>
              <a:rPr lang="en" sz="1300">
                <a:solidFill>
                  <a:schemeClr val="dk1"/>
                </a:solidFill>
              </a:rPr>
              <a:t>client calls, a human would want to take over in real time.</a:t>
            </a:r>
            <a:endParaRPr sz="1300">
              <a:solidFill>
                <a:schemeClr val="dk1"/>
              </a:solidFill>
            </a:endParaRPr>
          </a:p>
          <a:p>
            <a:pPr indent="0" lvl="0" marL="0" rtl="0" algn="l">
              <a:spcBef>
                <a:spcPts val="1400"/>
              </a:spcBef>
              <a:spcAft>
                <a:spcPts val="0"/>
              </a:spcAft>
              <a:buNone/>
            </a:pPr>
            <a:r>
              <a:rPr b="1" lang="en" sz="1500">
                <a:solidFill>
                  <a:schemeClr val="dk1"/>
                </a:solidFill>
              </a:rPr>
              <a:t>2. </a:t>
            </a:r>
            <a:r>
              <a:rPr b="1" i="1" lang="en" sz="1500">
                <a:solidFill>
                  <a:schemeClr val="dk1"/>
                </a:solidFill>
              </a:rPr>
              <a:t>Caseflood.ai</a:t>
            </a:r>
            <a:r>
              <a:rPr b="1" lang="en" sz="1500">
                <a:solidFill>
                  <a:schemeClr val="dk1"/>
                </a:solidFill>
              </a:rPr>
              <a:t>: AI Law Firm Phone Agent (raised &gt;3M @ YC)</a:t>
            </a:r>
            <a:endParaRPr b="1" sz="1500">
              <a:solidFill>
                <a:schemeClr val="dk1"/>
              </a:solidFill>
            </a:endParaRPr>
          </a:p>
          <a:p>
            <a:pPr indent="-311150" lvl="0" marL="457200" rtl="0" algn="l">
              <a:spcBef>
                <a:spcPts val="1200"/>
              </a:spcBef>
              <a:spcAft>
                <a:spcPts val="0"/>
              </a:spcAft>
              <a:buClr>
                <a:schemeClr val="dk1"/>
              </a:buClr>
              <a:buSzPts val="1300"/>
              <a:buChar char="●"/>
            </a:pPr>
            <a:r>
              <a:rPr b="1" lang="en" sz="1300">
                <a:solidFill>
                  <a:schemeClr val="dk1"/>
                </a:solidFill>
              </a:rPr>
              <a:t>Industry:</a:t>
            </a:r>
            <a:r>
              <a:rPr lang="en" sz="1300">
                <a:solidFill>
                  <a:schemeClr val="dk1"/>
                </a:solidFill>
              </a:rPr>
              <a:t> Legal services—potential clients call in, often during stressful or urgent situations.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Lawyers can’t answer every call live. Calls are currently transcribed and analyzed in bulk after they finish, using LLMs to decide callback priority. This often delays responses, causing loss of high-value cases.</a:t>
            </a:r>
            <a:endParaRPr b="1"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2"/>
          <p:cNvSpPr txBox="1"/>
          <p:nvPr>
            <p:ph type="title"/>
          </p:nvPr>
        </p:nvSpPr>
        <p:spPr>
          <a:xfrm>
            <a:off x="311700" y="376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British Parliament Utterance Visualization (convokit corpus)</a:t>
            </a:r>
            <a:endParaRPr/>
          </a:p>
        </p:txBody>
      </p:sp>
      <p:sp>
        <p:nvSpPr>
          <p:cNvPr id="251" name="Google Shape;251;p42"/>
          <p:cNvSpPr txBox="1"/>
          <p:nvPr>
            <p:ph idx="1" type="body"/>
          </p:nvPr>
        </p:nvSpPr>
        <p:spPr>
          <a:xfrm>
            <a:off x="256700" y="1276300"/>
            <a:ext cx="4756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100,000+ utterances (5000+ topic labels)</a:t>
            </a:r>
            <a:endParaRPr/>
          </a:p>
          <a:p>
            <a:pPr indent="0" lvl="0" marL="0" rtl="0" algn="l">
              <a:spcBef>
                <a:spcPts val="1200"/>
              </a:spcBef>
              <a:spcAft>
                <a:spcPts val="0"/>
              </a:spcAft>
              <a:buNone/>
            </a:pPr>
            <a:r>
              <a:rPr lang="en"/>
              <a:t>Plot of high density areas</a:t>
            </a:r>
            <a:endParaRPr/>
          </a:p>
          <a:p>
            <a:pPr indent="0" lvl="0" marL="0" rtl="0" algn="l">
              <a:spcBef>
                <a:spcPts val="1200"/>
              </a:spcBef>
              <a:spcAft>
                <a:spcPts val="1200"/>
              </a:spcAft>
              <a:buNone/>
            </a:pPr>
            <a:r>
              <a:rPr lang="en"/>
              <a:t>(not individual utterances)</a:t>
            </a:r>
            <a:endParaRPr/>
          </a:p>
        </p:txBody>
      </p:sp>
      <p:pic>
        <p:nvPicPr>
          <p:cNvPr id="252" name="Google Shape;252;p42" title="2D_parl_umap.png"/>
          <p:cNvPicPr preferRelativeResize="0"/>
          <p:nvPr/>
        </p:nvPicPr>
        <p:blipFill>
          <a:blip r:embed="rId3">
            <a:alphaModFix/>
          </a:blip>
          <a:stretch>
            <a:fillRect/>
          </a:stretch>
        </p:blipFill>
        <p:spPr>
          <a:xfrm>
            <a:off x="3380675" y="1742475"/>
            <a:ext cx="5334773" cy="33092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250900"/>
            <a:ext cx="8520600" cy="4317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400">
                <a:solidFill>
                  <a:schemeClr val="dk1"/>
                </a:solidFill>
              </a:rPr>
              <a:t>Current Approach:</a:t>
            </a:r>
            <a:br>
              <a:rPr b="1" lang="en" sz="1400">
                <a:solidFill>
                  <a:schemeClr val="dk1"/>
                </a:solidFill>
              </a:rPr>
            </a:br>
            <a:r>
              <a:rPr lang="en" sz="1400">
                <a:solidFill>
                  <a:schemeClr val="dk1"/>
                </a:solidFill>
              </a:rPr>
              <a:t> All missed incoming calls are handled by AI phone agents, then analyzed </a:t>
            </a:r>
            <a:r>
              <a:rPr i="1" lang="en" sz="1400">
                <a:solidFill>
                  <a:schemeClr val="dk1"/>
                </a:solidFill>
              </a:rPr>
              <a:t>after</a:t>
            </a:r>
            <a:r>
              <a:rPr lang="en" sz="1400">
                <a:solidFill>
                  <a:schemeClr val="dk1"/>
                </a:solidFill>
              </a:rPr>
              <a:t> the call (with LLMs) to determine callback priority depending on importance.</a:t>
            </a:r>
            <a:endParaRPr b="1" sz="1400">
              <a:solidFill>
                <a:schemeClr val="dk1"/>
              </a:solidFill>
            </a:endParaRPr>
          </a:p>
          <a:p>
            <a:pPr indent="0" lvl="0" marL="0" rtl="0" algn="l">
              <a:spcBef>
                <a:spcPts val="1200"/>
              </a:spcBef>
              <a:spcAft>
                <a:spcPts val="0"/>
              </a:spcAft>
              <a:buNone/>
            </a:pPr>
            <a:r>
              <a:rPr b="1" lang="en" sz="1400">
                <a:solidFill>
                  <a:schemeClr val="dk1"/>
                </a:solidFill>
              </a:rPr>
              <a:t>Problem:</a:t>
            </a:r>
            <a:br>
              <a:rPr b="1" lang="en" sz="1400">
                <a:solidFill>
                  <a:schemeClr val="dk1"/>
                </a:solidFill>
              </a:rPr>
            </a:br>
            <a:r>
              <a:rPr lang="en" sz="1400">
                <a:solidFill>
                  <a:schemeClr val="dk1"/>
                </a:solidFill>
              </a:rPr>
              <a:t>In many service industries, </a:t>
            </a:r>
            <a:r>
              <a:rPr i="1" lang="en" sz="1400">
                <a:solidFill>
                  <a:schemeClr val="dk1"/>
                </a:solidFill>
              </a:rPr>
              <a:t>requiring</a:t>
            </a:r>
            <a:r>
              <a:rPr lang="en" sz="1400">
                <a:solidFill>
                  <a:schemeClr val="dk1"/>
                </a:solidFill>
              </a:rPr>
              <a:t> call back can mean the difference between landing a client or losing them to a competitor. Agents/Lawyers want to be </a:t>
            </a:r>
            <a:r>
              <a:rPr lang="en" sz="1400">
                <a:solidFill>
                  <a:schemeClr val="dk1"/>
                </a:solidFill>
              </a:rPr>
              <a:t>given real time notifications to take over high priority calls.</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t/>
            </a:r>
            <a:endParaRPr b="1" sz="2100"/>
          </a:p>
        </p:txBody>
      </p:sp>
      <p:pic>
        <p:nvPicPr>
          <p:cNvPr id="73" name="Google Shape;73;p16" title="agent.drawio(1).png"/>
          <p:cNvPicPr preferRelativeResize="0"/>
          <p:nvPr/>
        </p:nvPicPr>
        <p:blipFill>
          <a:blip r:embed="rId3">
            <a:alphaModFix/>
          </a:blip>
          <a:stretch>
            <a:fillRect/>
          </a:stretch>
        </p:blipFill>
        <p:spPr>
          <a:xfrm>
            <a:off x="1759696" y="2349500"/>
            <a:ext cx="4917101" cy="2408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86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same problems but on a much larger scale</a:t>
            </a:r>
            <a:endParaRPr/>
          </a:p>
        </p:txBody>
      </p:sp>
      <p:sp>
        <p:nvSpPr>
          <p:cNvPr id="79" name="Google Shape;79;p17"/>
          <p:cNvSpPr txBox="1"/>
          <p:nvPr>
            <p:ph idx="1" type="body"/>
          </p:nvPr>
        </p:nvSpPr>
        <p:spPr>
          <a:xfrm>
            <a:off x="311700" y="1365650"/>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1500">
                <a:solidFill>
                  <a:schemeClr val="dk1"/>
                </a:solidFill>
              </a:rPr>
              <a:t>Disaster Relief Hotline</a:t>
            </a:r>
            <a:br>
              <a:rPr b="1" lang="en" sz="1300">
                <a:solidFill>
                  <a:schemeClr val="dk1"/>
                </a:solidFill>
              </a:rPr>
            </a:br>
            <a:r>
              <a:rPr lang="en" sz="1300">
                <a:solidFill>
                  <a:schemeClr val="dk1"/>
                </a:solidFill>
              </a:rPr>
              <a:t> During natural disasters (floods, hurricanes, wildfires), emergency hotlines receive </a:t>
            </a:r>
            <a:r>
              <a:rPr i="1" lang="en" sz="1300">
                <a:solidFill>
                  <a:schemeClr val="dk1"/>
                </a:solidFill>
              </a:rPr>
              <a:t>thousands</a:t>
            </a:r>
            <a:r>
              <a:rPr lang="en" sz="1300">
                <a:solidFill>
                  <a:schemeClr val="dk1"/>
                </a:solidFill>
              </a:rPr>
              <a:t> of simultaneous calls and messages.</a:t>
            </a:r>
            <a:endParaRPr sz="1300">
              <a:solidFill>
                <a:schemeClr val="dk1"/>
              </a:solidFill>
            </a:endParaRPr>
          </a:p>
          <a:p>
            <a:pPr indent="0" lvl="0" marL="0" rtl="0" algn="l">
              <a:spcBef>
                <a:spcPts val="1200"/>
              </a:spcBef>
              <a:spcAft>
                <a:spcPts val="1200"/>
              </a:spcAft>
              <a:buNone/>
            </a:pPr>
            <a:r>
              <a:rPr b="1" lang="en" sz="1300">
                <a:solidFill>
                  <a:schemeClr val="dk1"/>
                </a:solidFill>
              </a:rPr>
              <a:t>Challenge: </a:t>
            </a:r>
            <a:r>
              <a:rPr lang="en" sz="1300">
                <a:solidFill>
                  <a:schemeClr val="dk1"/>
                </a:solidFill>
              </a:rPr>
              <a:t>Dispatchers are overwhelmed. Most calls are urgent, but still need to be prioritized—how do you surface those in time?</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a:t>
            </a:r>
            <a:r>
              <a:rPr lang="en"/>
              <a:t>approaches:</a:t>
            </a:r>
            <a:endParaRPr/>
          </a:p>
        </p:txBody>
      </p:sp>
      <p:sp>
        <p:nvSpPr>
          <p:cNvPr id="85" name="Google Shape;85;p18"/>
          <p:cNvSpPr txBox="1"/>
          <p:nvPr>
            <p:ph idx="1" type="body"/>
          </p:nvPr>
        </p:nvSpPr>
        <p:spPr>
          <a:xfrm>
            <a:off x="311700" y="1124600"/>
            <a:ext cx="8520600" cy="1740000"/>
          </a:xfrm>
          <a:prstGeom prst="rect">
            <a:avLst/>
          </a:prstGeom>
        </p:spPr>
        <p:txBody>
          <a:bodyPr anchorCtr="0" anchor="t" bIns="91425" lIns="91425" spcFirstLastPara="1" rIns="91425" wrap="square" tIns="91425">
            <a:normAutofit lnSpcReduction="10000"/>
          </a:bodyPr>
          <a:lstStyle/>
          <a:p>
            <a:pPr indent="0" lvl="0" marL="457200" rtl="0" algn="l">
              <a:spcBef>
                <a:spcPts val="1200"/>
              </a:spcBef>
              <a:spcAft>
                <a:spcPts val="0"/>
              </a:spcAft>
              <a:buNone/>
            </a:pPr>
            <a:r>
              <a:rPr b="1" lang="en" sz="1100">
                <a:solidFill>
                  <a:schemeClr val="dk1"/>
                </a:solidFill>
              </a:rPr>
              <a:t>Redundancy Detection:</a:t>
            </a:r>
            <a:br>
              <a:rPr b="1" lang="en" sz="1100">
                <a:solidFill>
                  <a:schemeClr val="dk1"/>
                </a:solidFill>
              </a:rPr>
            </a:br>
            <a:r>
              <a:rPr lang="en" sz="1100">
                <a:solidFill>
                  <a:schemeClr val="dk1"/>
                </a:solidFill>
              </a:rPr>
              <a:t> Pattern recognition flags (via keywords/geolocated data) duplicate incident reports, focusing on unique emergencies.</a:t>
            </a:r>
            <a:endParaRPr sz="1100">
              <a:solidFill>
                <a:schemeClr val="dk1"/>
              </a:solidFill>
            </a:endParaRPr>
          </a:p>
          <a:p>
            <a:pPr indent="0" lvl="0" marL="457200" rtl="0" algn="l">
              <a:spcBef>
                <a:spcPts val="1200"/>
              </a:spcBef>
              <a:spcAft>
                <a:spcPts val="0"/>
              </a:spcAft>
              <a:buNone/>
            </a:pPr>
            <a:r>
              <a:rPr b="1" lang="en" sz="1100">
                <a:solidFill>
                  <a:schemeClr val="dk1"/>
                </a:solidFill>
              </a:rPr>
              <a:t>Keyword Parsing:</a:t>
            </a:r>
            <a:endParaRPr b="1" sz="1100">
              <a:solidFill>
                <a:schemeClr val="dk1"/>
              </a:solidFill>
            </a:endParaRPr>
          </a:p>
          <a:p>
            <a:pPr indent="0" lvl="0" marL="457200" rtl="0" algn="l">
              <a:spcBef>
                <a:spcPts val="1200"/>
              </a:spcBef>
              <a:spcAft>
                <a:spcPts val="0"/>
              </a:spcAft>
              <a:buNone/>
            </a:pPr>
            <a:r>
              <a:rPr lang="en" sz="1100">
                <a:solidFill>
                  <a:schemeClr val="dk1"/>
                </a:solidFill>
              </a:rPr>
              <a:t>tf-idf</a:t>
            </a:r>
            <a:r>
              <a:rPr b="1" lang="en" sz="1100">
                <a:solidFill>
                  <a:schemeClr val="dk1"/>
                </a:solidFill>
              </a:rPr>
              <a:t> </a:t>
            </a:r>
            <a:r>
              <a:rPr lang="en" sz="1100">
                <a:solidFill>
                  <a:schemeClr val="dk1"/>
                </a:solidFill>
              </a:rPr>
              <a:t>topic detection, keyword spotting (“chest pain”)</a:t>
            </a:r>
            <a:endParaRPr sz="1100">
              <a:solidFill>
                <a:schemeClr val="dk1"/>
              </a:solidFill>
            </a:endParaRPr>
          </a:p>
          <a:p>
            <a:pPr indent="0" lvl="0" marL="457200" rtl="0" algn="l">
              <a:spcBef>
                <a:spcPts val="1200"/>
              </a:spcBef>
              <a:spcAft>
                <a:spcPts val="1200"/>
              </a:spcAft>
              <a:buNone/>
            </a:pPr>
            <a:r>
              <a:rPr b="1" lang="en" sz="1100">
                <a:solidFill>
                  <a:schemeClr val="dk1"/>
                </a:solidFill>
              </a:rPr>
              <a:t>Structured Protocols (e.g., THRIVE):</a:t>
            </a:r>
            <a:br>
              <a:rPr b="1" lang="en" sz="1100">
                <a:solidFill>
                  <a:schemeClr val="dk1"/>
                </a:solidFill>
              </a:rPr>
            </a:br>
            <a:r>
              <a:rPr lang="en" sz="1100">
                <a:solidFill>
                  <a:schemeClr val="dk1"/>
                </a:solidFill>
              </a:rPr>
              <a:t> AI-assisted dashboards help dispatchers document threat level, resources, and case details</a:t>
            </a:r>
            <a:endParaRPr/>
          </a:p>
        </p:txBody>
      </p:sp>
      <p:sp>
        <p:nvSpPr>
          <p:cNvPr id="86" name="Google Shape;86;p18"/>
          <p:cNvSpPr txBox="1"/>
          <p:nvPr/>
        </p:nvSpPr>
        <p:spPr>
          <a:xfrm>
            <a:off x="282300" y="3775500"/>
            <a:ext cx="8579400" cy="124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674">
                <a:solidFill>
                  <a:schemeClr val="dk1"/>
                </a:solidFill>
              </a:rPr>
              <a:t>annepalli B S Ruthvik. "Disaster Preparedness Through AI-Based Medical Emergency Detection." Journal of Clinical Case Reports, Medical Imaging and Health Sciences, 9(2), 2025. DOI: 10.55920/JCRMHS.2025.09.001377</a:t>
            </a:r>
            <a:br>
              <a:rPr i="1" lang="en" sz="674">
                <a:solidFill>
                  <a:schemeClr val="dk1"/>
                </a:solidFill>
              </a:rPr>
            </a:br>
            <a:r>
              <a:rPr lang="en" sz="674">
                <a:solidFill>
                  <a:schemeClr val="dk1"/>
                </a:solidFill>
              </a:rPr>
              <a:t> This article examines how AI-powered systems enhance disaster preparedness and emergency response by analyzing real-time data, optimizing resource deployment, and improving communication through automated call management and chatbots. It highlights case studies, such as Arlington County’s use of AI to handle non-emergency calls, which frees up human operators for critical emergencies and streamlines overall response efficiency</a:t>
            </a:r>
            <a:br>
              <a:rPr b="1" lang="en" sz="674">
                <a:solidFill>
                  <a:schemeClr val="dk1"/>
                </a:solidFill>
              </a:rPr>
            </a:br>
            <a:br>
              <a:rPr i="1" lang="en" sz="674">
                <a:solidFill>
                  <a:schemeClr val="dk1"/>
                </a:solidFill>
              </a:rPr>
            </a:br>
            <a:r>
              <a:rPr lang="en" sz="674">
                <a:solidFill>
                  <a:schemeClr val="dk1"/>
                </a:solidFill>
              </a:rPr>
              <a:t> "Artificial Intelligence and the Emergency Services Sector: Case Studies." American Public Works Association (APWA), March 2024</a:t>
            </a:r>
            <a:br>
              <a:rPr i="1" lang="en" sz="674">
                <a:solidFill>
                  <a:schemeClr val="dk1"/>
                </a:solidFill>
              </a:rPr>
            </a:br>
            <a:r>
              <a:rPr lang="en" sz="674">
                <a:solidFill>
                  <a:schemeClr val="dk1"/>
                </a:solidFill>
              </a:rPr>
              <a:t> This report presents case studies of AI integration in emergency services, including cloud-based contact centers that manage non-emergency calls, enabling emergency communications centers to focus on urgent incidents. The document details real-world deployments, such as wildfire detection and medical triage, illustrating how AI tools can improve operational efficiency and early threat identification in disaster response scenarios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38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Framework</a:t>
            </a:r>
            <a:endParaRPr/>
          </a:p>
        </p:txBody>
      </p:sp>
      <p:sp>
        <p:nvSpPr>
          <p:cNvPr id="92" name="Google Shape;92;p19"/>
          <p:cNvSpPr txBox="1"/>
          <p:nvPr>
            <p:ph idx="1" type="body"/>
          </p:nvPr>
        </p:nvSpPr>
        <p:spPr>
          <a:xfrm>
            <a:off x="311700" y="1159450"/>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For Large-Scale (High Volume) Applications</a:t>
            </a:r>
            <a:endParaRPr b="1" sz="13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Convokit (collection of TF-IDF, bag-of-words, keyword parsing </a:t>
            </a:r>
            <a:r>
              <a:rPr b="1" lang="en" sz="1100">
                <a:solidFill>
                  <a:schemeClr val="dk1"/>
                </a:solidFill>
              </a:rPr>
              <a:t>approaches</a:t>
            </a:r>
            <a:r>
              <a:rPr b="1" lang="en" sz="1100">
                <a:solidFill>
                  <a:schemeClr val="dk1"/>
                </a:solidFill>
              </a:rPr>
              <a:t>):</a:t>
            </a:r>
            <a:endParaRPr b="1"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Strengths:</a:t>
            </a:r>
            <a:endParaRPr b="1"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Highly efficient for clustering and topic grouping across </a:t>
            </a:r>
            <a:r>
              <a:rPr i="1" lang="en" sz="1100">
                <a:solidFill>
                  <a:schemeClr val="dk1"/>
                </a:solidFill>
              </a:rPr>
              <a:t>huge</a:t>
            </a:r>
            <a:r>
              <a:rPr lang="en" sz="1100">
                <a:solidFill>
                  <a:schemeClr val="dk1"/>
                </a:solidFill>
              </a:rPr>
              <a:t> numbers of utterances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Designed for batch processing and statistical analysis at scale</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Weaknesses:</a:t>
            </a:r>
            <a:endParaRPr b="1"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Outdated: Relies on heavy text preprocessing (stopword removal, token normalization)</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Limited semantic understanding—misses nuance, context, and intent</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Poor results at small scales or with complex, context-dependent conversations</a:t>
            </a:r>
            <a:endParaRPr b="1"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401100" y="347950"/>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800"/>
              </a:spcBef>
              <a:spcAft>
                <a:spcPts val="0"/>
              </a:spcAft>
              <a:buClr>
                <a:schemeClr val="dk1"/>
              </a:buClr>
              <a:buFont typeface="Arial"/>
              <a:buNone/>
            </a:pPr>
            <a:r>
              <a:rPr b="1" lang="en" sz="1700">
                <a:solidFill>
                  <a:schemeClr val="dk1"/>
                </a:solidFill>
              </a:rPr>
              <a:t>Tf-idf + SVD  (Convokit’s Core Approach)</a:t>
            </a:r>
            <a:endParaRPr b="1" sz="1700">
              <a:solidFill>
                <a:schemeClr val="dk1"/>
              </a:solidFill>
            </a:endParaRPr>
          </a:p>
          <a:p>
            <a:pPr indent="0" lvl="0" marL="0" rtl="0" algn="l">
              <a:spcBef>
                <a:spcPts val="1200"/>
              </a:spcBef>
              <a:spcAft>
                <a:spcPts val="0"/>
              </a:spcAft>
              <a:buNone/>
            </a:pPr>
            <a:r>
              <a:rPr b="1" lang="en" sz="1308">
                <a:solidFill>
                  <a:schemeClr val="dk1"/>
                </a:solidFill>
              </a:rPr>
              <a:t>Term Frequency–Inverse Document Frequency (tf-idf):</a:t>
            </a:r>
            <a:endParaRPr b="1" sz="1308">
              <a:solidFill>
                <a:schemeClr val="dk1"/>
              </a:solidFill>
            </a:endParaRPr>
          </a:p>
          <a:p>
            <a:pPr indent="-299205" lvl="0" marL="457200" rtl="0" algn="l">
              <a:spcBef>
                <a:spcPts val="1200"/>
              </a:spcBef>
              <a:spcAft>
                <a:spcPts val="0"/>
              </a:spcAft>
              <a:buClr>
                <a:schemeClr val="dk1"/>
              </a:buClr>
              <a:buSzPct val="100000"/>
              <a:buChar char="-"/>
            </a:pPr>
            <a:r>
              <a:rPr lang="en" sz="1308">
                <a:solidFill>
                  <a:schemeClr val="dk1"/>
                </a:solidFill>
              </a:rPr>
              <a:t>Measures how important a word is in a document </a:t>
            </a:r>
            <a:r>
              <a:rPr i="1" lang="en" sz="1308">
                <a:solidFill>
                  <a:schemeClr val="dk1"/>
                </a:solidFill>
              </a:rPr>
              <a:t>relative</a:t>
            </a:r>
            <a:r>
              <a:rPr lang="en" sz="1308">
                <a:solidFill>
                  <a:schemeClr val="dk1"/>
                </a:solidFill>
              </a:rPr>
              <a:t> to a larger collection (corpus).</a:t>
            </a:r>
            <a:endParaRPr sz="1308">
              <a:solidFill>
                <a:schemeClr val="dk1"/>
              </a:solidFill>
            </a:endParaRPr>
          </a:p>
          <a:p>
            <a:pPr indent="-299205" lvl="0" marL="457200" rtl="0" algn="l">
              <a:spcBef>
                <a:spcPts val="0"/>
              </a:spcBef>
              <a:spcAft>
                <a:spcPts val="0"/>
              </a:spcAft>
              <a:buClr>
                <a:schemeClr val="dk1"/>
              </a:buClr>
              <a:buSzPct val="100000"/>
              <a:buChar char="-"/>
            </a:pPr>
            <a:r>
              <a:rPr b="1" lang="en" sz="1308">
                <a:solidFill>
                  <a:schemeClr val="dk1"/>
                </a:solidFill>
              </a:rPr>
              <a:t>Term Frequency (TF):</a:t>
            </a:r>
            <a:r>
              <a:rPr lang="en" sz="1308">
                <a:solidFill>
                  <a:schemeClr val="dk1"/>
                </a:solidFill>
              </a:rPr>
              <a:t> Counts how often a word appears in a document.</a:t>
            </a:r>
            <a:endParaRPr sz="1308">
              <a:solidFill>
                <a:schemeClr val="dk1"/>
              </a:solidFill>
            </a:endParaRPr>
          </a:p>
          <a:p>
            <a:pPr indent="-299205" lvl="0" marL="457200" rtl="0" algn="l">
              <a:spcBef>
                <a:spcPts val="0"/>
              </a:spcBef>
              <a:spcAft>
                <a:spcPts val="0"/>
              </a:spcAft>
              <a:buClr>
                <a:schemeClr val="dk1"/>
              </a:buClr>
              <a:buSzPct val="100000"/>
              <a:buChar char="-"/>
            </a:pPr>
            <a:r>
              <a:rPr b="1" lang="en" sz="1308">
                <a:solidFill>
                  <a:schemeClr val="dk1"/>
                </a:solidFill>
              </a:rPr>
              <a:t>Inverse Document Frequency (IDF):</a:t>
            </a:r>
            <a:r>
              <a:rPr lang="en" sz="1308">
                <a:solidFill>
                  <a:schemeClr val="dk1"/>
                </a:solidFill>
              </a:rPr>
              <a:t> Downweights common words that appear across many documents.</a:t>
            </a:r>
            <a:endParaRPr sz="1308">
              <a:solidFill>
                <a:schemeClr val="dk1"/>
              </a:solidFill>
            </a:endParaRPr>
          </a:p>
          <a:p>
            <a:pPr indent="0" lvl="0" marL="0" rtl="0" algn="l">
              <a:spcBef>
                <a:spcPts val="1200"/>
              </a:spcBef>
              <a:spcAft>
                <a:spcPts val="0"/>
              </a:spcAft>
              <a:buNone/>
            </a:pPr>
            <a:r>
              <a:rPr b="1" lang="en" sz="1308">
                <a:solidFill>
                  <a:schemeClr val="dk1"/>
                </a:solidFill>
              </a:rPr>
              <a:t>Efficient tf-idf requires preprocessing:</a:t>
            </a:r>
            <a:br>
              <a:rPr lang="en" sz="1308">
                <a:solidFill>
                  <a:schemeClr val="dk1"/>
                </a:solidFill>
              </a:rPr>
            </a:br>
            <a:r>
              <a:rPr b="1" lang="en" sz="1308">
                <a:solidFill>
                  <a:schemeClr val="dk1"/>
                </a:solidFill>
              </a:rPr>
              <a:t>Filtering Out “Stopwords”:</a:t>
            </a:r>
            <a:endParaRPr b="1" sz="1308">
              <a:solidFill>
                <a:schemeClr val="dk1"/>
              </a:solidFill>
            </a:endParaRPr>
          </a:p>
          <a:p>
            <a:pPr indent="-299205" lvl="0" marL="457200" rtl="0" algn="l">
              <a:spcBef>
                <a:spcPts val="1200"/>
              </a:spcBef>
              <a:spcAft>
                <a:spcPts val="0"/>
              </a:spcAft>
              <a:buClr>
                <a:schemeClr val="dk1"/>
              </a:buClr>
              <a:buSzPct val="100000"/>
              <a:buChar char="-"/>
            </a:pPr>
            <a:r>
              <a:rPr lang="en" sz="1308">
                <a:solidFill>
                  <a:schemeClr val="dk1"/>
                </a:solidFill>
              </a:rPr>
              <a:t>Common words (e.g., “the,” “and,” “is”) are removed, as they add little meaning.</a:t>
            </a:r>
            <a:endParaRPr sz="1308">
              <a:solidFill>
                <a:schemeClr val="dk1"/>
              </a:solidFill>
            </a:endParaRPr>
          </a:p>
          <a:p>
            <a:pPr indent="0" lvl="0" marL="0" rtl="0" algn="l">
              <a:spcBef>
                <a:spcPts val="1200"/>
              </a:spcBef>
              <a:spcAft>
                <a:spcPts val="0"/>
              </a:spcAft>
              <a:buClr>
                <a:schemeClr val="dk1"/>
              </a:buClr>
              <a:buFont typeface="Arial"/>
              <a:buNone/>
            </a:pPr>
            <a:r>
              <a:rPr b="1" lang="en" sz="1308">
                <a:solidFill>
                  <a:schemeClr val="dk1"/>
                </a:solidFill>
              </a:rPr>
              <a:t>Token Normalization:</a:t>
            </a:r>
            <a:endParaRPr b="1" sz="1308">
              <a:solidFill>
                <a:schemeClr val="dk1"/>
              </a:solidFill>
            </a:endParaRPr>
          </a:p>
          <a:p>
            <a:pPr indent="-299205" lvl="0" marL="457200" rtl="0" algn="l">
              <a:spcBef>
                <a:spcPts val="1200"/>
              </a:spcBef>
              <a:spcAft>
                <a:spcPts val="0"/>
              </a:spcAft>
              <a:buClr>
                <a:schemeClr val="dk1"/>
              </a:buClr>
              <a:buSzPct val="100000"/>
              <a:buChar char="-"/>
            </a:pPr>
            <a:r>
              <a:rPr lang="en" sz="1308">
                <a:solidFill>
                  <a:schemeClr val="dk1"/>
                </a:solidFill>
              </a:rPr>
              <a:t>Words are converted to lowercase, stemmed, or lemmatized (e.g., “running” → “run”).</a:t>
            </a:r>
            <a:endParaRPr sz="1308">
              <a:solidFill>
                <a:schemeClr val="dk1"/>
              </a:solidFill>
            </a:endParaRPr>
          </a:p>
          <a:p>
            <a:pPr indent="0" lvl="0" marL="0" rtl="0" algn="l">
              <a:spcBef>
                <a:spcPts val="1200"/>
              </a:spcBef>
              <a:spcAft>
                <a:spcPts val="0"/>
              </a:spcAft>
              <a:buClr>
                <a:schemeClr val="dk1"/>
              </a:buClr>
              <a:buFont typeface="Arial"/>
              <a:buNone/>
            </a:pPr>
            <a:r>
              <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pic>
        <p:nvPicPr>
          <p:cNvPr id="98" name="Google Shape;98;p20"/>
          <p:cNvPicPr preferRelativeResize="0"/>
          <p:nvPr/>
        </p:nvPicPr>
        <p:blipFill>
          <a:blip r:embed="rId3">
            <a:alphaModFix/>
          </a:blip>
          <a:stretch>
            <a:fillRect/>
          </a:stretch>
        </p:blipFill>
        <p:spPr>
          <a:xfrm>
            <a:off x="1386025" y="3249000"/>
            <a:ext cx="5753100" cy="1657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idx="1" type="body"/>
          </p:nvPr>
        </p:nvSpPr>
        <p:spPr>
          <a:xfrm>
            <a:off x="249825" y="217300"/>
            <a:ext cx="8520600" cy="4637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200">
                <a:solidFill>
                  <a:schemeClr val="dk1"/>
                </a:solidFill>
              </a:rPr>
              <a:t>Start with the tf-idf Matrix:</a:t>
            </a:r>
            <a:endParaRPr b="1" sz="1200">
              <a:solidFill>
                <a:schemeClr val="dk1"/>
              </a:solidFill>
            </a:endParaRPr>
          </a:p>
          <a:p>
            <a:pPr indent="-304800" lvl="1" marL="914400" rtl="0" algn="l">
              <a:spcBef>
                <a:spcPts val="1200"/>
              </a:spcBef>
              <a:spcAft>
                <a:spcPts val="0"/>
              </a:spcAft>
              <a:buClr>
                <a:schemeClr val="dk1"/>
              </a:buClr>
              <a:buSzPts val="1200"/>
              <a:buChar char="○"/>
            </a:pPr>
            <a:r>
              <a:rPr lang="en" sz="1200">
                <a:solidFill>
                  <a:schemeClr val="dk1"/>
                </a:solidFill>
              </a:rPr>
              <a:t>Rows = documents</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Columns = unique words</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Values = importance of each word in each utterance</a:t>
            </a:r>
            <a:endParaRPr sz="1200">
              <a:solidFill>
                <a:schemeClr val="dk1"/>
              </a:solidFill>
            </a:endParaRPr>
          </a:p>
          <a:p>
            <a:pPr indent="0" lvl="0" marL="0" rtl="0" algn="l">
              <a:spcBef>
                <a:spcPts val="1200"/>
              </a:spcBef>
              <a:spcAft>
                <a:spcPts val="0"/>
              </a:spcAft>
              <a:buNone/>
            </a:pPr>
            <a:r>
              <a:rPr b="1" lang="en" sz="1200">
                <a:solidFill>
                  <a:schemeClr val="dk1"/>
                </a:solidFill>
              </a:rPr>
              <a:t>Apply SVD (Single value </a:t>
            </a:r>
            <a:r>
              <a:rPr b="1" lang="en" sz="1200">
                <a:solidFill>
                  <a:schemeClr val="dk1"/>
                </a:solidFill>
              </a:rPr>
              <a:t>decomposition</a:t>
            </a:r>
            <a:r>
              <a:rPr b="1" lang="en" sz="1200">
                <a:solidFill>
                  <a:schemeClr val="dk1"/>
                </a:solidFill>
              </a:rPr>
              <a:t>)</a:t>
            </a:r>
            <a:endParaRPr b="1" sz="1200">
              <a:solidFill>
                <a:schemeClr val="dk1"/>
              </a:solidFill>
            </a:endParaRPr>
          </a:p>
          <a:p>
            <a:pPr indent="-304800" lvl="1" marL="914400" rtl="0" algn="l">
              <a:spcBef>
                <a:spcPts val="1200"/>
              </a:spcBef>
              <a:spcAft>
                <a:spcPts val="0"/>
              </a:spcAft>
              <a:buClr>
                <a:schemeClr val="dk1"/>
              </a:buClr>
              <a:buSzPts val="1200"/>
              <a:buChar char="○"/>
            </a:pPr>
            <a:r>
              <a:rPr lang="en" sz="1200">
                <a:solidFill>
                  <a:schemeClr val="dk1"/>
                </a:solidFill>
              </a:rPr>
              <a:t>Decomposes the matrix into three parts:</a:t>
            </a:r>
            <a:br>
              <a:rPr lang="en" sz="1200">
                <a:solidFill>
                  <a:schemeClr val="dk1"/>
                </a:solidFill>
              </a:rPr>
            </a:br>
            <a:r>
              <a:rPr lang="en" sz="2000">
                <a:solidFill>
                  <a:schemeClr val="dk1"/>
                </a:solidFill>
              </a:rPr>
              <a:t> </a:t>
            </a:r>
            <a:r>
              <a:rPr b="1" lang="en" sz="2000">
                <a:solidFill>
                  <a:schemeClr val="dk1"/>
                </a:solidFill>
              </a:rPr>
              <a:t>M = U Σ Vᵗ</a:t>
            </a:r>
            <a:endParaRPr b="1" sz="2000">
              <a:solidFill>
                <a:schemeClr val="dk1"/>
              </a:solidFill>
            </a:endParaRPr>
          </a:p>
          <a:p>
            <a:pPr indent="0" lvl="0" marL="1371600" rtl="0" algn="l">
              <a:spcBef>
                <a:spcPts val="1200"/>
              </a:spcBef>
              <a:spcAft>
                <a:spcPts val="0"/>
              </a:spcAft>
              <a:buNone/>
            </a:pPr>
            <a:r>
              <a:rPr b="1" lang="en" sz="1200">
                <a:solidFill>
                  <a:schemeClr val="dk1"/>
                </a:solidFill>
              </a:rPr>
              <a:t>U:</a:t>
            </a:r>
            <a:r>
              <a:rPr lang="en" sz="1200">
                <a:solidFill>
                  <a:schemeClr val="dk1"/>
                </a:solidFill>
              </a:rPr>
              <a:t> Maps documents to topics (importance score of each topic in each document)</a:t>
            </a:r>
            <a:endParaRPr sz="1200">
              <a:solidFill>
                <a:schemeClr val="dk1"/>
              </a:solidFill>
            </a:endParaRPr>
          </a:p>
          <a:p>
            <a:pPr indent="0" lvl="0" marL="1371600" rtl="0" algn="l">
              <a:spcBef>
                <a:spcPts val="1200"/>
              </a:spcBef>
              <a:spcAft>
                <a:spcPts val="0"/>
              </a:spcAft>
              <a:buNone/>
            </a:pPr>
            <a:r>
              <a:rPr b="1" lang="en" sz="1200">
                <a:solidFill>
                  <a:schemeClr val="dk1"/>
                </a:solidFill>
              </a:rPr>
              <a:t>Σ :</a:t>
            </a:r>
            <a:r>
              <a:rPr lang="en" sz="1200">
                <a:solidFill>
                  <a:schemeClr val="dk1"/>
                </a:solidFill>
              </a:rPr>
              <a:t> Strength/frequency of each topic (diagonal matrix of singular values)</a:t>
            </a:r>
            <a:endParaRPr sz="1200">
              <a:solidFill>
                <a:schemeClr val="dk1"/>
              </a:solidFill>
            </a:endParaRPr>
          </a:p>
          <a:p>
            <a:pPr indent="0" lvl="0" marL="1371600" rtl="0" algn="l">
              <a:spcBef>
                <a:spcPts val="1200"/>
              </a:spcBef>
              <a:spcAft>
                <a:spcPts val="0"/>
              </a:spcAft>
              <a:buNone/>
            </a:pPr>
            <a:r>
              <a:rPr b="1" lang="en" sz="1200">
                <a:solidFill>
                  <a:schemeClr val="dk1"/>
                </a:solidFill>
              </a:rPr>
              <a:t>Vᵗ:</a:t>
            </a:r>
            <a:r>
              <a:rPr lang="en" sz="1200">
                <a:solidFill>
                  <a:schemeClr val="dk1"/>
                </a:solidFill>
              </a:rPr>
              <a:t> Maps topics to words (words that compose the topics)</a:t>
            </a:r>
            <a:endParaRPr b="1" sz="1200">
              <a:solidFill>
                <a:schemeClr val="dk1"/>
              </a:solidFill>
            </a:endParaRPr>
          </a:p>
          <a:p>
            <a:pPr indent="-304800" lvl="1" marL="914400" rtl="0" algn="l">
              <a:spcBef>
                <a:spcPts val="1200"/>
              </a:spcBef>
              <a:spcAft>
                <a:spcPts val="0"/>
              </a:spcAft>
              <a:buClr>
                <a:schemeClr val="dk1"/>
              </a:buClr>
              <a:buSzPts val="1200"/>
              <a:buChar char="○"/>
            </a:pPr>
            <a:r>
              <a:rPr lang="en" sz="1200">
                <a:solidFill>
                  <a:schemeClr val="dk1"/>
                </a:solidFill>
              </a:rPr>
              <a:t>Keep only the top </a:t>
            </a:r>
            <a:r>
              <a:rPr i="1" lang="en" sz="1200">
                <a:solidFill>
                  <a:schemeClr val="dk1"/>
                </a:solidFill>
              </a:rPr>
              <a:t>k</a:t>
            </a:r>
            <a:r>
              <a:rPr lang="en" sz="1200">
                <a:solidFill>
                  <a:schemeClr val="dk1"/>
                </a:solidFill>
              </a:rPr>
              <a:t> largest singular values in Σ (the most “important” topics).</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This projects the original data into fewer dimensions—each utterance is now described by a handful of topic scores (which can be thought of as clusters of words that often appear together), not thousands of word counts.</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