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808a4e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808a4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89bec1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89bec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489bec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489be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808a4e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808a4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808a4e3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808a4e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Pricing Big Mountain Resort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Changes</a:t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922100" y="826350"/>
            <a:ext cx="3837000" cy="3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ticket prices: model indicates right pricing is $95.87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up to five of the </a:t>
            </a:r>
            <a:br>
              <a:rPr lang="en"/>
            </a:br>
            <a:r>
              <a:rPr lang="en"/>
              <a:t>least-used runs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installing a new longest run with a new chair lift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</a:t>
            </a:r>
            <a:r>
              <a:rPr lang="en" sz="1600"/>
              <a:t>facilities and ticket price info for </a:t>
            </a:r>
            <a:r>
              <a:rPr lang="en" sz="1600"/>
              <a:t>all US </a:t>
            </a:r>
            <a:r>
              <a:rPr lang="en" sz="1600"/>
              <a:t>resorts</a:t>
            </a:r>
            <a:r>
              <a:rPr lang="en" sz="1600"/>
              <a:t> in the market segment.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Data features include items such as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Weekend ticket price (target value)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lifts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Vertical drop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runs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Snow making acreage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Etc.</a:t>
            </a:r>
            <a:endParaRPr sz="1600"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Design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random forest algorithm was chosen for the final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RF model advantages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error rate/ higher accuracy vs. linear regression.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result </a:t>
            </a:r>
            <a:r>
              <a:rPr lang="en" sz="1600"/>
              <a:t>variability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overall performance on test and training data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Feature Identification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small number of facility/feature types were identified as key drivers of ticket price.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Key drivers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Vertical Drop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Snow Making Acerage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Chairs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Fast Quads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Runs</a:t>
            </a:r>
            <a:endParaRPr sz="1600"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Limitations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model was based on available facility and price data only. More data would </a:t>
            </a:r>
            <a:br>
              <a:rPr lang="en" sz="1600"/>
            </a:br>
            <a:r>
              <a:rPr lang="en" sz="1600"/>
              <a:t>be beneficial.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Additional data might include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demographic info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Visitor numbers for competing resorts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Length of stay for competing resorts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Facility operating costs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mplementation</a:t>
            </a:r>
            <a:endParaRPr/>
          </a:p>
        </p:txBody>
      </p:sp>
      <p:sp>
        <p:nvSpPr>
          <p:cNvPr id="165" name="Google Shape;165;p25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Next Steps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Consult with subject matter experts regarding the </a:t>
            </a:r>
            <a:r>
              <a:rPr lang="en" sz="1600"/>
              <a:t>proposed</a:t>
            </a:r>
            <a:r>
              <a:rPr lang="en" sz="1600"/>
              <a:t> changes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SME input areas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Finance (operating cost analysis)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Competitive intelligence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feedback on </a:t>
            </a:r>
            <a:br>
              <a:rPr lang="en" sz="1600"/>
            </a:br>
            <a:r>
              <a:rPr lang="en" sz="1600"/>
              <a:t>existing </a:t>
            </a:r>
            <a:r>
              <a:rPr lang="en" sz="1600"/>
              <a:t>facilities</a:t>
            </a:r>
            <a:endParaRPr sz="1600"/>
          </a:p>
        </p:txBody>
      </p:sp>
      <p:sp>
        <p:nvSpPr>
          <p:cNvPr id="166" name="Google Shape;166;p25"/>
          <p:cNvSpPr txBox="1"/>
          <p:nvPr>
            <p:ph idx="4294967295" type="body"/>
          </p:nvPr>
        </p:nvSpPr>
        <p:spPr>
          <a:xfrm>
            <a:off x="44304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Continuing Model Applications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Additional scenarios can be run using the existing model.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Continuing applications might include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Running new scenarios for removing or adding facilities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Identifying facilities/features that don’t impact ticket prices and reducing expenditure on those items.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4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is positioned as a premium resort offering in Montana and in the 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Ticket prices are based on the average ticket price for the market segment.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average market ticket price the right benchmark for a premium offering?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Prices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market average.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Reflect the pricing of the competition.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Not based on the actual facilities present at Big Mountain.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Facilities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Big Mountain has some of the best </a:t>
            </a:r>
            <a:r>
              <a:rPr lang="en" sz="1600"/>
              <a:t>facilities</a:t>
            </a:r>
            <a:r>
              <a:rPr lang="en" sz="1600"/>
              <a:t> in the nation.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Facility offerings</a:t>
            </a:r>
            <a:r>
              <a:rPr lang="en" sz="1600"/>
              <a:t> are not being used to determine the ticket price. 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Revenue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Basing ticket prices on the average for the market may be causing Big Mountain to set ticket prices too low.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Some facilities may not be cost effective under a more accurate pricing </a:t>
            </a:r>
            <a:r>
              <a:rPr lang="en" sz="1600"/>
              <a:t>structure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526350"/>
            <a:ext cx="674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Use machine learning to better understand the relationship between ticket prices and facilities in the larger market. 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prices are low for the facility offerings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shows that the current </a:t>
            </a:r>
            <a:br>
              <a:rPr lang="en"/>
            </a:br>
            <a:r>
              <a:rPr lang="en"/>
              <a:t>ticket prices charged by Big Mountain are low given the facilities currently in operation.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small number of facility types drive most variation in ticket prices.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Facilities that are not key drivers </a:t>
            </a:r>
            <a:br>
              <a:rPr lang="en"/>
            </a:br>
            <a:r>
              <a:rPr lang="en"/>
              <a:t>of price can be targets for operating cost reductions.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0" y="264800"/>
            <a:ext cx="9144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implementation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88" y="1101775"/>
            <a:ext cx="6693425" cy="3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311700" y="21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Suggested price increase </a:t>
            </a:r>
            <a:r>
              <a:rPr lang="en">
                <a:solidFill>
                  <a:schemeClr val="lt1"/>
                </a:solidFill>
              </a:rPr>
              <a:t>results in</a:t>
            </a:r>
            <a:r>
              <a:rPr lang="en">
                <a:solidFill>
                  <a:schemeClr val="lt1"/>
                </a:solidFill>
              </a:rPr>
              <a:t> $26M in additional sales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Tested and Results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424825" y="1253956"/>
            <a:ext cx="8294371" cy="1442535"/>
            <a:chOff x="424813" y="1177875"/>
            <a:chExt cx="8294371" cy="849900"/>
          </a:xfrm>
        </p:grpSpPr>
        <p:sp>
          <p:nvSpPr>
            <p:cNvPr id="116" name="Google Shape;116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539675" y="1254200"/>
            <a:ext cx="2422500" cy="14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Close up to 10 of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the least-used runs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3480450" y="1254150"/>
            <a:ext cx="5111700" cy="14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Potential cost savings with minimal effect on prices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 negative effect on prices from closing one run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Closing 3 runs has the same effect as closing 5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Change in modeled ticket prices is &lt; $1 for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5 run closures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20"/>
          <p:cNvGrpSpPr/>
          <p:nvPr/>
        </p:nvGrpSpPr>
        <p:grpSpPr>
          <a:xfrm>
            <a:off x="424826" y="2999311"/>
            <a:ext cx="8294360" cy="1571465"/>
            <a:chOff x="424813" y="2075689"/>
            <a:chExt cx="8294360" cy="849900"/>
          </a:xfrm>
        </p:grpSpPr>
        <p:sp>
          <p:nvSpPr>
            <p:cNvPr id="121" name="Google Shape;121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539675" y="2999425"/>
            <a:ext cx="24225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a new longest run and install an additional chair lift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3480450" y="2999460"/>
            <a:ext cx="51117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New facilities support an increase in ticket </a:t>
            </a:r>
            <a:r>
              <a:rPr lang="en" sz="1600">
                <a:solidFill>
                  <a:schemeClr val="lt1"/>
                </a:solidFill>
              </a:rPr>
              <a:t>prices</a:t>
            </a:r>
            <a:r>
              <a:rPr lang="en" sz="1600">
                <a:solidFill>
                  <a:schemeClr val="lt1"/>
                </a:solidFill>
              </a:rPr>
              <a:t>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of $1.99.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Increase in revenue of $3.5M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Increase offset by </a:t>
            </a:r>
            <a:r>
              <a:rPr lang="en" sz="1600">
                <a:solidFill>
                  <a:schemeClr val="lt1"/>
                </a:solidFill>
              </a:rPr>
              <a:t>additional</a:t>
            </a:r>
            <a:r>
              <a:rPr lang="en" sz="1600">
                <a:solidFill>
                  <a:schemeClr val="lt1"/>
                </a:solidFill>
              </a:rPr>
              <a:t> operating expenses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Tested and Results</a:t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424825" y="1253956"/>
            <a:ext cx="8294371" cy="1442535"/>
            <a:chOff x="424813" y="1177875"/>
            <a:chExt cx="8294371" cy="849900"/>
          </a:xfrm>
        </p:grpSpPr>
        <p:sp>
          <p:nvSpPr>
            <p:cNvPr id="131" name="Google Shape;131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539675" y="1254150"/>
            <a:ext cx="2422500" cy="14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a new longest run, install a new chair lift, and add 2 acres of snow making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3480450" y="1254150"/>
            <a:ext cx="5111700" cy="14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Model projects no </a:t>
            </a:r>
            <a:r>
              <a:rPr lang="en" sz="1600">
                <a:solidFill>
                  <a:schemeClr val="lt1"/>
                </a:solidFill>
              </a:rPr>
              <a:t>additional</a:t>
            </a:r>
            <a:r>
              <a:rPr lang="en" sz="1600">
                <a:solidFill>
                  <a:schemeClr val="lt1"/>
                </a:solidFill>
              </a:rPr>
              <a:t> benefit from adding snow making capacity.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Cost of </a:t>
            </a:r>
            <a:r>
              <a:rPr lang="en" sz="1600">
                <a:solidFill>
                  <a:schemeClr val="lt1"/>
                </a:solidFill>
              </a:rPr>
              <a:t>installation for </a:t>
            </a:r>
            <a:r>
              <a:rPr lang="en" sz="1600">
                <a:solidFill>
                  <a:schemeClr val="lt1"/>
                </a:solidFill>
              </a:rPr>
              <a:t>snow making is not offset by increased pricing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424826" y="2999311"/>
            <a:ext cx="8294360" cy="1571465"/>
            <a:chOff x="424813" y="2075689"/>
            <a:chExt cx="8294360" cy="849900"/>
          </a:xfrm>
        </p:grpSpPr>
        <p:sp>
          <p:nvSpPr>
            <p:cNvPr id="136" name="Google Shape;136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539675" y="2999425"/>
            <a:ext cx="24225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Increase longest run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by 0.2 miles and add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4 acres of snow making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480450" y="2999450"/>
            <a:ext cx="51117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Model projects no change in ticket price from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these changes.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 a </a:t>
            </a:r>
            <a:r>
              <a:rPr lang="en" sz="1600">
                <a:solidFill>
                  <a:schemeClr val="lt1"/>
                </a:solidFill>
              </a:rPr>
              <a:t>recommended</a:t>
            </a:r>
            <a:r>
              <a:rPr lang="en" sz="1600">
                <a:solidFill>
                  <a:schemeClr val="lt1"/>
                </a:solidFill>
              </a:rPr>
              <a:t> scenario based on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current analysis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