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79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3951" y="1316221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>
            <a:cxnSpLocks/>
            <a:endCxn id="71" idx="1"/>
          </p:cNvCxnSpPr>
          <p:nvPr/>
        </p:nvCxnSpPr>
        <p:spPr>
          <a:xfrm rot="16200000" flipH="1">
            <a:off x="4087348" y="5140434"/>
            <a:ext cx="645870" cy="60364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83661" y="3555995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dirty="0">
                    <a:solidFill>
                      <a:schemeClr val="bg1"/>
                    </a:solidFill>
                  </a:rPr>
                  <a:t>Profit</a:t>
                </a:r>
                <a:endParaRPr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005548" y="1354368"/>
                <a:ext cx="668041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67201" y="3768882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67201" y="2717982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/>
          <p:cNvSpPr/>
          <p:nvPr/>
        </p:nvSpPr>
        <p:spPr>
          <a:xfrm>
            <a:off x="2157806" y="3679671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4162699" y="2618291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"/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</a:t>
                </a:r>
                <a:endParaRPr sz="1100"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Expenses</a:t>
                </a:r>
                <a:endParaRPr sz="1100" dirty="0"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440465" y="5280664"/>
            <a:ext cx="2547936" cy="425774"/>
            <a:chOff x="181335" y="3496200"/>
            <a:chExt cx="2745460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4"/>
                <a:ext cx="1108750" cy="1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 Costs</a:t>
                </a:r>
                <a:endParaRPr sz="1100"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1" y="1080554"/>
                <a:ext cx="1075900" cy="1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Tons Processed</a:t>
                </a:r>
                <a:endParaRPr sz="1100"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59858" y="3120301"/>
            <a:ext cx="2547936" cy="425774"/>
            <a:chOff x="181335" y="3496200"/>
            <a:chExt cx="2745460" cy="465566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1066139" cy="1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Price per ton</a:t>
                </a:r>
                <a:endParaRPr sz="1100" dirty="0"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66724" y="3924298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1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Fixed Costs</a:t>
                </a:r>
                <a:endParaRPr sz="1100"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Minding VDT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78602-116D-D041-4EB4-1B91C5836B8C}"/>
              </a:ext>
            </a:extLst>
          </p:cNvPr>
          <p:cNvSpPr txBox="1"/>
          <p:nvPr/>
        </p:nvSpPr>
        <p:spPr>
          <a:xfrm>
            <a:off x="2939492" y="2699101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AF558-FCCE-B041-C557-E78BED93B08C}"/>
              </a:ext>
            </a:extLst>
          </p:cNvPr>
          <p:cNvSpPr txBox="1"/>
          <p:nvPr/>
        </p:nvSpPr>
        <p:spPr>
          <a:xfrm>
            <a:off x="4310135" y="3340122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26CCA-4C0C-8870-1145-28F7C23832B8}"/>
              </a:ext>
            </a:extLst>
          </p:cNvPr>
          <p:cNvSpPr txBox="1"/>
          <p:nvPr/>
        </p:nvSpPr>
        <p:spPr>
          <a:xfrm>
            <a:off x="4298111" y="2028506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dirty="0">
                <a:solidFill>
                  <a:srgbClr val="002060"/>
                </a:solidFill>
              </a:rPr>
              <a:t>Tons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Google Shape;44;p1">
            <a:extLst>
              <a:ext uri="{FF2B5EF4-FFF2-40B4-BE49-F238E27FC236}">
                <a16:creationId xmlns:a16="http://schemas.microsoft.com/office/drawing/2014/main" id="{16663F3D-8D51-5ECA-5A2F-3A3AA2B9D1C1}"/>
              </a:ext>
            </a:extLst>
          </p:cNvPr>
          <p:cNvSpPr/>
          <p:nvPr/>
        </p:nvSpPr>
        <p:spPr>
          <a:xfrm rot="2700000">
            <a:off x="4189215" y="2645467"/>
            <a:ext cx="108896" cy="108896"/>
          </a:xfrm>
          <a:custGeom>
            <a:avLst/>
            <a:gdLst/>
            <a:ahLst/>
            <a:cxnLst/>
            <a:rect l="l" t="t" r="r" b="b"/>
            <a:pathLst>
              <a:path w="204" h="204" extrusionOk="0">
                <a:moveTo>
                  <a:pt x="83" y="0"/>
                </a:moveTo>
                <a:lnTo>
                  <a:pt x="119" y="0"/>
                </a:lnTo>
                <a:lnTo>
                  <a:pt x="119" y="83"/>
                </a:lnTo>
                <a:lnTo>
                  <a:pt x="204" y="83"/>
                </a:lnTo>
                <a:lnTo>
                  <a:pt x="204" y="119"/>
                </a:lnTo>
                <a:lnTo>
                  <a:pt x="119" y="119"/>
                </a:lnTo>
                <a:lnTo>
                  <a:pt x="119" y="204"/>
                </a:lnTo>
                <a:lnTo>
                  <a:pt x="83" y="204"/>
                </a:lnTo>
                <a:lnTo>
                  <a:pt x="83" y="119"/>
                </a:lnTo>
                <a:lnTo>
                  <a:pt x="0" y="119"/>
                </a:lnTo>
                <a:lnTo>
                  <a:pt x="0" y="83"/>
                </a:lnTo>
                <a:lnTo>
                  <a:pt x="83" y="83"/>
                </a:lnTo>
                <a:lnTo>
                  <a:pt x="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20CCA-D29E-7CDE-0D31-DDCDF18B77FC}"/>
              </a:ext>
            </a:extLst>
          </p:cNvPr>
          <p:cNvSpPr txBox="1"/>
          <p:nvPr/>
        </p:nvSpPr>
        <p:spPr>
          <a:xfrm>
            <a:off x="4332101" y="4152961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Google Shape;24;p1">
            <a:extLst>
              <a:ext uri="{FF2B5EF4-FFF2-40B4-BE49-F238E27FC236}">
                <a16:creationId xmlns:a16="http://schemas.microsoft.com/office/drawing/2014/main" id="{A94CCBDD-C5C0-07A9-48FD-923BEEA0F80C}"/>
              </a:ext>
            </a:extLst>
          </p:cNvPr>
          <p:cNvCxnSpPr>
            <a:cxnSpLocks/>
            <a:stCxn id="179" idx="1"/>
            <a:endCxn id="71" idx="3"/>
          </p:cNvCxnSpPr>
          <p:nvPr/>
        </p:nvCxnSpPr>
        <p:spPr>
          <a:xfrm rot="10800000" flipV="1">
            <a:off x="5624006" y="5492067"/>
            <a:ext cx="265147" cy="148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24;p1">
            <a:extLst>
              <a:ext uri="{FF2B5EF4-FFF2-40B4-BE49-F238E27FC236}">
                <a16:creationId xmlns:a16="http://schemas.microsoft.com/office/drawing/2014/main" id="{95564E45-75A8-3C25-1BE3-A800042A0497}"/>
              </a:ext>
            </a:extLst>
          </p:cNvPr>
          <p:cNvCxnSpPr>
            <a:cxnSpLocks/>
            <a:stCxn id="71" idx="3"/>
            <a:endCxn id="120" idx="1"/>
          </p:cNvCxnSpPr>
          <p:nvPr/>
        </p:nvCxnSpPr>
        <p:spPr>
          <a:xfrm>
            <a:off x="5624005" y="5493551"/>
            <a:ext cx="292762" cy="37927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" name="Google Shape;66;p1">
            <a:extLst>
              <a:ext uri="{FF2B5EF4-FFF2-40B4-BE49-F238E27FC236}">
                <a16:creationId xmlns:a16="http://schemas.microsoft.com/office/drawing/2014/main" id="{6B91D475-249C-D439-35BD-458381008E1C}"/>
              </a:ext>
            </a:extLst>
          </p:cNvPr>
          <p:cNvGrpSpPr/>
          <p:nvPr/>
        </p:nvGrpSpPr>
        <p:grpSpPr>
          <a:xfrm>
            <a:off x="5891485" y="4793371"/>
            <a:ext cx="3554108" cy="425774"/>
            <a:chOff x="181337" y="3496200"/>
            <a:chExt cx="2745458" cy="465566"/>
          </a:xfrm>
        </p:grpSpPr>
        <p:grpSp>
          <p:nvGrpSpPr>
            <p:cNvPr id="17" name="Google Shape;67;p1">
              <a:extLst>
                <a:ext uri="{FF2B5EF4-FFF2-40B4-BE49-F238E27FC236}">
                  <a16:creationId xmlns:a16="http://schemas.microsoft.com/office/drawing/2014/main" id="{3828B70A-01CB-AFB3-CD48-46067EA6414B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13" name="Google Shape;68;p1">
                <a:extLst>
                  <a:ext uri="{FF2B5EF4-FFF2-40B4-BE49-F238E27FC236}">
                    <a16:creationId xmlns:a16="http://schemas.microsoft.com/office/drawing/2014/main" id="{8509D68C-098F-F4FC-6AC6-CE15DF777124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14" name="Google Shape;69;p1">
                <a:extLst>
                  <a:ext uri="{FF2B5EF4-FFF2-40B4-BE49-F238E27FC236}">
                    <a16:creationId xmlns:a16="http://schemas.microsoft.com/office/drawing/2014/main" id="{0426A1F1-B783-DB99-A4F5-2055CBE138AF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8" name="Google Shape;70;p1">
              <a:extLst>
                <a:ext uri="{FF2B5EF4-FFF2-40B4-BE49-F238E27FC236}">
                  <a16:creationId xmlns:a16="http://schemas.microsoft.com/office/drawing/2014/main" id="{75787ED4-BC1E-8D0C-B0D2-4F9F40BFA82E}"/>
                </a:ext>
              </a:extLst>
            </p:cNvPr>
            <p:cNvGrpSpPr/>
            <p:nvPr/>
          </p:nvGrpSpPr>
          <p:grpSpPr>
            <a:xfrm>
              <a:off x="181337" y="3496200"/>
              <a:ext cx="2007012" cy="465566"/>
              <a:chOff x="4934192" y="1056229"/>
              <a:chExt cx="1781121" cy="444628"/>
            </a:xfrm>
          </p:grpSpPr>
          <p:sp>
            <p:nvSpPr>
              <p:cNvPr id="19" name="Google Shape;71;p1">
                <a:extLst>
                  <a:ext uri="{FF2B5EF4-FFF2-40B4-BE49-F238E27FC236}">
                    <a16:creationId xmlns:a16="http://schemas.microsoft.com/office/drawing/2014/main" id="{7DEB655C-27D9-2222-7865-079E2DE0F85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72;p1">
                <a:extLst>
                  <a:ext uri="{FF2B5EF4-FFF2-40B4-BE49-F238E27FC236}">
                    <a16:creationId xmlns:a16="http://schemas.microsoft.com/office/drawing/2014/main" id="{4DB9B140-498F-AB66-32AE-95164ECEA70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73;p1">
                <a:extLst>
                  <a:ext uri="{FF2B5EF4-FFF2-40B4-BE49-F238E27FC236}">
                    <a16:creationId xmlns:a16="http://schemas.microsoft.com/office/drawing/2014/main" id="{A4390498-0835-9136-E734-3E87982138D6}"/>
                  </a:ext>
                </a:extLst>
              </p:cNvPr>
              <p:cNvSpPr txBox="1"/>
              <p:nvPr/>
            </p:nvSpPr>
            <p:spPr>
              <a:xfrm>
                <a:off x="4963050" y="1088792"/>
                <a:ext cx="1752263" cy="1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Equipment Maintenance</a:t>
                </a:r>
                <a:endParaRPr sz="1100" dirty="0"/>
              </a:p>
            </p:txBody>
          </p:sp>
        </p:grpSp>
      </p:grpSp>
      <p:grpSp>
        <p:nvGrpSpPr>
          <p:cNvPr id="115" name="Google Shape;66;p1">
            <a:extLst>
              <a:ext uri="{FF2B5EF4-FFF2-40B4-BE49-F238E27FC236}">
                <a16:creationId xmlns:a16="http://schemas.microsoft.com/office/drawing/2014/main" id="{B69C057E-AA03-C7B2-8978-D32DC7C3AFE8}"/>
              </a:ext>
            </a:extLst>
          </p:cNvPr>
          <p:cNvGrpSpPr/>
          <p:nvPr/>
        </p:nvGrpSpPr>
        <p:grpSpPr>
          <a:xfrm>
            <a:off x="5881022" y="5764895"/>
            <a:ext cx="4219418" cy="425774"/>
            <a:chOff x="181332" y="3496200"/>
            <a:chExt cx="2745463" cy="465566"/>
          </a:xfrm>
        </p:grpSpPr>
        <p:grpSp>
          <p:nvGrpSpPr>
            <p:cNvPr id="116" name="Google Shape;67;p1">
              <a:extLst>
                <a:ext uri="{FF2B5EF4-FFF2-40B4-BE49-F238E27FC236}">
                  <a16:creationId xmlns:a16="http://schemas.microsoft.com/office/drawing/2014/main" id="{DB4C8387-A8A1-29BC-56D4-4BC3109D2453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21" name="Google Shape;68;p1">
                <a:extLst>
                  <a:ext uri="{FF2B5EF4-FFF2-40B4-BE49-F238E27FC236}">
                    <a16:creationId xmlns:a16="http://schemas.microsoft.com/office/drawing/2014/main" id="{0FD9D1A3-1BF1-5729-090E-817CD84CBD60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122" name="Google Shape;69;p1">
                <a:extLst>
                  <a:ext uri="{FF2B5EF4-FFF2-40B4-BE49-F238E27FC236}">
                    <a16:creationId xmlns:a16="http://schemas.microsoft.com/office/drawing/2014/main" id="{E27F7B1D-1F7B-922E-0527-1EA2FBB9909A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17" name="Google Shape;70;p1">
              <a:extLst>
                <a:ext uri="{FF2B5EF4-FFF2-40B4-BE49-F238E27FC236}">
                  <a16:creationId xmlns:a16="http://schemas.microsoft.com/office/drawing/2014/main" id="{DB21976D-4C16-7CA0-E5A1-7D7E46543C46}"/>
                </a:ext>
              </a:extLst>
            </p:cNvPr>
            <p:cNvGrpSpPr/>
            <p:nvPr/>
          </p:nvGrpSpPr>
          <p:grpSpPr>
            <a:xfrm>
              <a:off x="181332" y="3496200"/>
              <a:ext cx="1518634" cy="465566"/>
              <a:chOff x="4934191" y="1056229"/>
              <a:chExt cx="1347711" cy="444628"/>
            </a:xfrm>
          </p:grpSpPr>
          <p:sp>
            <p:nvSpPr>
              <p:cNvPr id="118" name="Google Shape;71;p1">
                <a:extLst>
                  <a:ext uri="{FF2B5EF4-FFF2-40B4-BE49-F238E27FC236}">
                    <a16:creationId xmlns:a16="http://schemas.microsoft.com/office/drawing/2014/main" id="{A98BF0EB-589E-7BFC-410E-8934C15069EC}"/>
                  </a:ext>
                </a:extLst>
              </p:cNvPr>
              <p:cNvSpPr/>
              <p:nvPr/>
            </p:nvSpPr>
            <p:spPr>
              <a:xfrm>
                <a:off x="4934191" y="1056229"/>
                <a:ext cx="1327071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72;p1">
                <a:extLst>
                  <a:ext uri="{FF2B5EF4-FFF2-40B4-BE49-F238E27FC236}">
                    <a16:creationId xmlns:a16="http://schemas.microsoft.com/office/drawing/2014/main" id="{4EBFEBFD-DD9F-BF8B-CC26-93E7ADFC168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327071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73;p1">
                <a:extLst>
                  <a:ext uri="{FF2B5EF4-FFF2-40B4-BE49-F238E27FC236}">
                    <a16:creationId xmlns:a16="http://schemas.microsoft.com/office/drawing/2014/main" id="{48573EC4-930E-7765-7801-8F9459548F8B}"/>
                  </a:ext>
                </a:extLst>
              </p:cNvPr>
              <p:cNvSpPr txBox="1"/>
              <p:nvPr/>
            </p:nvSpPr>
            <p:spPr>
              <a:xfrm>
                <a:off x="4954831" y="1080554"/>
                <a:ext cx="1327071" cy="1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dirty="0">
                    <a:solidFill>
                      <a:srgbClr val="FFFFFF"/>
                    </a:solidFill>
                  </a:rPr>
                  <a:t>Overtime to increase production</a:t>
                </a:r>
                <a:endParaRPr sz="1100" dirty="0"/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7D5962C-47B2-ABDC-AD5F-25CF13787E1E}"/>
              </a:ext>
            </a:extLst>
          </p:cNvPr>
          <p:cNvSpPr txBox="1"/>
          <p:nvPr/>
        </p:nvSpPr>
        <p:spPr>
          <a:xfrm>
            <a:off x="2931077" y="4855588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C64207-6138-4FE4-34E9-B28C35BE6D0C}"/>
              </a:ext>
            </a:extLst>
          </p:cNvPr>
          <p:cNvSpPr txBox="1"/>
          <p:nvPr/>
        </p:nvSpPr>
        <p:spPr>
          <a:xfrm>
            <a:off x="2106803" y="3570496"/>
            <a:ext cx="594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49" name="Google Shape;66;p1">
            <a:extLst>
              <a:ext uri="{FF2B5EF4-FFF2-40B4-BE49-F238E27FC236}">
                <a16:creationId xmlns:a16="http://schemas.microsoft.com/office/drawing/2014/main" id="{46AC6248-F914-89BA-7C1C-42CB37C5E09A}"/>
              </a:ext>
            </a:extLst>
          </p:cNvPr>
          <p:cNvGrpSpPr/>
          <p:nvPr/>
        </p:nvGrpSpPr>
        <p:grpSpPr>
          <a:xfrm>
            <a:off x="5896599" y="3543019"/>
            <a:ext cx="3352504" cy="425774"/>
            <a:chOff x="181336" y="3496200"/>
            <a:chExt cx="2745459" cy="465566"/>
          </a:xfrm>
        </p:grpSpPr>
        <p:grpSp>
          <p:nvGrpSpPr>
            <p:cNvPr id="150" name="Google Shape;67;p1">
              <a:extLst>
                <a:ext uri="{FF2B5EF4-FFF2-40B4-BE49-F238E27FC236}">
                  <a16:creationId xmlns:a16="http://schemas.microsoft.com/office/drawing/2014/main" id="{A2676AC4-27E7-65C1-A0E3-F82F55DBE518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55" name="Google Shape;68;p1">
                <a:extLst>
                  <a:ext uri="{FF2B5EF4-FFF2-40B4-BE49-F238E27FC236}">
                    <a16:creationId xmlns:a16="http://schemas.microsoft.com/office/drawing/2014/main" id="{49B9E70C-587A-4F60-5F92-3A154FF4271A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56" name="Google Shape;69;p1">
                <a:extLst>
                  <a:ext uri="{FF2B5EF4-FFF2-40B4-BE49-F238E27FC236}">
                    <a16:creationId xmlns:a16="http://schemas.microsoft.com/office/drawing/2014/main" id="{16E1A19B-2D67-317B-5C2E-0A99708CF65D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51" name="Google Shape;70;p1">
              <a:extLst>
                <a:ext uri="{FF2B5EF4-FFF2-40B4-BE49-F238E27FC236}">
                  <a16:creationId xmlns:a16="http://schemas.microsoft.com/office/drawing/2014/main" id="{CCCE5588-2808-1BA0-059B-CE78FDB4DBE5}"/>
                </a:ext>
              </a:extLst>
            </p:cNvPr>
            <p:cNvGrpSpPr/>
            <p:nvPr/>
          </p:nvGrpSpPr>
          <p:grpSpPr>
            <a:xfrm>
              <a:off x="181336" y="3496200"/>
              <a:ext cx="1469141" cy="465566"/>
              <a:chOff x="4934192" y="1056229"/>
              <a:chExt cx="1303788" cy="444628"/>
            </a:xfrm>
          </p:grpSpPr>
          <p:sp>
            <p:nvSpPr>
              <p:cNvPr id="152" name="Google Shape;71;p1">
                <a:extLst>
                  <a:ext uri="{FF2B5EF4-FFF2-40B4-BE49-F238E27FC236}">
                    <a16:creationId xmlns:a16="http://schemas.microsoft.com/office/drawing/2014/main" id="{F0841970-2615-F01E-7E07-A908163441A7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72;p1">
                <a:extLst>
                  <a:ext uri="{FF2B5EF4-FFF2-40B4-BE49-F238E27FC236}">
                    <a16:creationId xmlns:a16="http://schemas.microsoft.com/office/drawing/2014/main" id="{AC0DBFF7-E304-AA95-3F46-DD0FCA6B799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73;p1">
                <a:extLst>
                  <a:ext uri="{FF2B5EF4-FFF2-40B4-BE49-F238E27FC236}">
                    <a16:creationId xmlns:a16="http://schemas.microsoft.com/office/drawing/2014/main" id="{A9A2B92E-DDF0-D545-5400-72C04F575AC4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283148" cy="353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dirty="0">
                    <a:solidFill>
                      <a:srgbClr val="FFFFFF"/>
                    </a:solidFill>
                  </a:rPr>
                  <a:t>Payroll, insurance, etc.</a:t>
                </a:r>
                <a:endParaRPr sz="1100" dirty="0"/>
              </a:p>
            </p:txBody>
          </p:sp>
        </p:grpSp>
      </p:grpSp>
      <p:cxnSp>
        <p:nvCxnSpPr>
          <p:cNvPr id="157" name="Google Shape;24;p1">
            <a:extLst>
              <a:ext uri="{FF2B5EF4-FFF2-40B4-BE49-F238E27FC236}">
                <a16:creationId xmlns:a16="http://schemas.microsoft.com/office/drawing/2014/main" id="{4196B8E1-D549-F29F-9D3A-E29E28BD8171}"/>
              </a:ext>
            </a:extLst>
          </p:cNvPr>
          <p:cNvCxnSpPr>
            <a:cxnSpLocks/>
            <a:stCxn id="152" idx="1"/>
            <a:endCxn id="98" idx="3"/>
          </p:cNvCxnSpPr>
          <p:nvPr/>
        </p:nvCxnSpPr>
        <p:spPr>
          <a:xfrm rot="10800000" flipV="1">
            <a:off x="5550265" y="3755905"/>
            <a:ext cx="346335" cy="381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24;p1">
            <a:extLst>
              <a:ext uri="{FF2B5EF4-FFF2-40B4-BE49-F238E27FC236}">
                <a16:creationId xmlns:a16="http://schemas.microsoft.com/office/drawing/2014/main" id="{D08FBD9A-F36A-DE1B-54C6-247979AD4DAE}"/>
              </a:ext>
            </a:extLst>
          </p:cNvPr>
          <p:cNvCxnSpPr>
            <a:cxnSpLocks/>
            <a:stCxn id="98" idx="3"/>
            <a:endCxn id="165" idx="1"/>
          </p:cNvCxnSpPr>
          <p:nvPr/>
        </p:nvCxnSpPr>
        <p:spPr>
          <a:xfrm>
            <a:off x="5550264" y="4137185"/>
            <a:ext cx="346173" cy="32054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2" name="Google Shape;66;p1">
            <a:extLst>
              <a:ext uri="{FF2B5EF4-FFF2-40B4-BE49-F238E27FC236}">
                <a16:creationId xmlns:a16="http://schemas.microsoft.com/office/drawing/2014/main" id="{EC583108-1100-FC6A-9428-AB316FE9179F}"/>
              </a:ext>
            </a:extLst>
          </p:cNvPr>
          <p:cNvGrpSpPr/>
          <p:nvPr/>
        </p:nvGrpSpPr>
        <p:grpSpPr>
          <a:xfrm>
            <a:off x="5896437" y="4244838"/>
            <a:ext cx="2913355" cy="425774"/>
            <a:chOff x="181335" y="3496200"/>
            <a:chExt cx="2745460" cy="465566"/>
          </a:xfrm>
        </p:grpSpPr>
        <p:grpSp>
          <p:nvGrpSpPr>
            <p:cNvPr id="163" name="Google Shape;67;p1">
              <a:extLst>
                <a:ext uri="{FF2B5EF4-FFF2-40B4-BE49-F238E27FC236}">
                  <a16:creationId xmlns:a16="http://schemas.microsoft.com/office/drawing/2014/main" id="{4C677D30-5F35-8960-03D8-DE49805B4F99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68" name="Google Shape;68;p1">
                <a:extLst>
                  <a:ext uri="{FF2B5EF4-FFF2-40B4-BE49-F238E27FC236}">
                    <a16:creationId xmlns:a16="http://schemas.microsoft.com/office/drawing/2014/main" id="{326DE673-2B0F-3457-EF0D-B5C1D93B5C3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69" name="Google Shape;69;p1">
                <a:extLst>
                  <a:ext uri="{FF2B5EF4-FFF2-40B4-BE49-F238E27FC236}">
                    <a16:creationId xmlns:a16="http://schemas.microsoft.com/office/drawing/2014/main" id="{755B6549-52EE-F072-CDD0-1D650901C072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64" name="Google Shape;70;p1">
              <a:extLst>
                <a:ext uri="{FF2B5EF4-FFF2-40B4-BE49-F238E27FC236}">
                  <a16:creationId xmlns:a16="http://schemas.microsoft.com/office/drawing/2014/main" id="{DCD4DAF3-69DA-B788-646A-F9D5423BE7C3}"/>
                </a:ext>
              </a:extLst>
            </p:cNvPr>
            <p:cNvGrpSpPr/>
            <p:nvPr/>
          </p:nvGrpSpPr>
          <p:grpSpPr>
            <a:xfrm>
              <a:off x="181335" y="3496200"/>
              <a:ext cx="1611860" cy="465566"/>
              <a:chOff x="4934192" y="1056229"/>
              <a:chExt cx="1430444" cy="444628"/>
            </a:xfrm>
          </p:grpSpPr>
          <p:sp>
            <p:nvSpPr>
              <p:cNvPr id="165" name="Google Shape;71;p1">
                <a:extLst>
                  <a:ext uri="{FF2B5EF4-FFF2-40B4-BE49-F238E27FC236}">
                    <a16:creationId xmlns:a16="http://schemas.microsoft.com/office/drawing/2014/main" id="{6BBB618E-A60F-7DD0-3786-E5E32AFAC1C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72;p1">
                <a:extLst>
                  <a:ext uri="{FF2B5EF4-FFF2-40B4-BE49-F238E27FC236}">
                    <a16:creationId xmlns:a16="http://schemas.microsoft.com/office/drawing/2014/main" id="{DF1E68A5-C9DF-4B6C-1AA0-C882295643C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73;p1">
                <a:extLst>
                  <a:ext uri="{FF2B5EF4-FFF2-40B4-BE49-F238E27FC236}">
                    <a16:creationId xmlns:a16="http://schemas.microsoft.com/office/drawing/2014/main" id="{D50C2B5A-A14A-63DB-04B6-093B8F8D8D71}"/>
                  </a:ext>
                </a:extLst>
              </p:cNvPr>
              <p:cNvSpPr txBox="1"/>
              <p:nvPr/>
            </p:nvSpPr>
            <p:spPr>
              <a:xfrm>
                <a:off x="4954831" y="1080554"/>
                <a:ext cx="1409805" cy="1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Interest payments</a:t>
                </a:r>
                <a:endParaRPr sz="1100" dirty="0"/>
              </a:p>
            </p:txBody>
          </p:sp>
        </p:grp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AD565954-13BE-D721-09EF-617A815DDBB7}"/>
              </a:ext>
            </a:extLst>
          </p:cNvPr>
          <p:cNvSpPr txBox="1"/>
          <p:nvPr/>
        </p:nvSpPr>
        <p:spPr>
          <a:xfrm>
            <a:off x="4364109" y="5514357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3F03F83-F5A5-3191-EC9E-EF46E60DC0FC}"/>
              </a:ext>
            </a:extLst>
          </p:cNvPr>
          <p:cNvSpPr txBox="1"/>
          <p:nvPr/>
        </p:nvSpPr>
        <p:spPr>
          <a:xfrm>
            <a:off x="5872085" y="3773531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1F75FB1-415D-03BB-7D94-172D99E1FFF4}"/>
              </a:ext>
            </a:extLst>
          </p:cNvPr>
          <p:cNvSpPr txBox="1"/>
          <p:nvPr/>
        </p:nvSpPr>
        <p:spPr>
          <a:xfrm>
            <a:off x="5838124" y="5995721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386BBC7-A9FD-8B1A-4C6A-4F1A95800FF6}"/>
              </a:ext>
            </a:extLst>
          </p:cNvPr>
          <p:cNvSpPr txBox="1"/>
          <p:nvPr/>
        </p:nvSpPr>
        <p:spPr>
          <a:xfrm>
            <a:off x="5872085" y="4480922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76" name="Google Shape;66;p1">
            <a:extLst>
              <a:ext uri="{FF2B5EF4-FFF2-40B4-BE49-F238E27FC236}">
                <a16:creationId xmlns:a16="http://schemas.microsoft.com/office/drawing/2014/main" id="{0B26D13D-BCB8-17F0-B992-F325472796D9}"/>
              </a:ext>
            </a:extLst>
          </p:cNvPr>
          <p:cNvGrpSpPr/>
          <p:nvPr/>
        </p:nvGrpSpPr>
        <p:grpSpPr>
          <a:xfrm>
            <a:off x="5889152" y="5279180"/>
            <a:ext cx="2547936" cy="425774"/>
            <a:chOff x="181335" y="3496200"/>
            <a:chExt cx="2745460" cy="465566"/>
          </a:xfrm>
        </p:grpSpPr>
        <p:grpSp>
          <p:nvGrpSpPr>
            <p:cNvPr id="177" name="Google Shape;67;p1">
              <a:extLst>
                <a:ext uri="{FF2B5EF4-FFF2-40B4-BE49-F238E27FC236}">
                  <a16:creationId xmlns:a16="http://schemas.microsoft.com/office/drawing/2014/main" id="{58CB5A20-8A1A-4EFD-7598-8FEC8FFDE5D0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82" name="Google Shape;68;p1">
                <a:extLst>
                  <a:ext uri="{FF2B5EF4-FFF2-40B4-BE49-F238E27FC236}">
                    <a16:creationId xmlns:a16="http://schemas.microsoft.com/office/drawing/2014/main" id="{552560E0-4F9C-353A-6D79-6DBFD5B80205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83" name="Google Shape;69;p1">
                <a:extLst>
                  <a:ext uri="{FF2B5EF4-FFF2-40B4-BE49-F238E27FC236}">
                    <a16:creationId xmlns:a16="http://schemas.microsoft.com/office/drawing/2014/main" id="{73BB7A54-57EC-0FED-EBE0-770E23801BD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178" name="Google Shape;70;p1">
              <a:extLst>
                <a:ext uri="{FF2B5EF4-FFF2-40B4-BE49-F238E27FC236}">
                  <a16:creationId xmlns:a16="http://schemas.microsoft.com/office/drawing/2014/main" id="{29488EA0-ED1F-C982-DAA4-C3DC88F235AC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79" name="Google Shape;71;p1">
                <a:extLst>
                  <a:ext uri="{FF2B5EF4-FFF2-40B4-BE49-F238E27FC236}">
                    <a16:creationId xmlns:a16="http://schemas.microsoft.com/office/drawing/2014/main" id="{F2CE05DD-7DDF-1548-CB8A-11F1BD793F9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72;p1">
                <a:extLst>
                  <a:ext uri="{FF2B5EF4-FFF2-40B4-BE49-F238E27FC236}">
                    <a16:creationId xmlns:a16="http://schemas.microsoft.com/office/drawing/2014/main" id="{6DE51F02-6E6D-F2B4-4FF9-8573B6C2BBD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73;p1">
                <a:extLst>
                  <a:ext uri="{FF2B5EF4-FFF2-40B4-BE49-F238E27FC236}">
                    <a16:creationId xmlns:a16="http://schemas.microsoft.com/office/drawing/2014/main" id="{9E7EF445-9656-F97B-D1C7-9A70C6B6237E}"/>
                  </a:ext>
                </a:extLst>
              </p:cNvPr>
              <p:cNvSpPr txBox="1"/>
              <p:nvPr/>
            </p:nvSpPr>
            <p:spPr>
              <a:xfrm>
                <a:off x="4954831" y="1080554"/>
                <a:ext cx="1097163" cy="1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1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New Equipment </a:t>
                </a:r>
                <a:endParaRPr sz="1100" dirty="0"/>
              </a:p>
            </p:txBody>
          </p:sp>
        </p:grpSp>
      </p:grpSp>
      <p:cxnSp>
        <p:nvCxnSpPr>
          <p:cNvPr id="185" name="Google Shape;24;p1">
            <a:extLst>
              <a:ext uri="{FF2B5EF4-FFF2-40B4-BE49-F238E27FC236}">
                <a16:creationId xmlns:a16="http://schemas.microsoft.com/office/drawing/2014/main" id="{575B0CF2-F92A-9569-7D11-53C268985FE1}"/>
              </a:ext>
            </a:extLst>
          </p:cNvPr>
          <p:cNvCxnSpPr>
            <a:cxnSpLocks/>
            <a:stCxn id="19" idx="1"/>
            <a:endCxn id="71" idx="3"/>
          </p:cNvCxnSpPr>
          <p:nvPr/>
        </p:nvCxnSpPr>
        <p:spPr>
          <a:xfrm rot="10800000" flipV="1">
            <a:off x="5624006" y="5006257"/>
            <a:ext cx="267477" cy="48729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5" name="Google Shape;45;p1">
            <a:extLst>
              <a:ext uri="{FF2B5EF4-FFF2-40B4-BE49-F238E27FC236}">
                <a16:creationId xmlns:a16="http://schemas.microsoft.com/office/drawing/2014/main" id="{7B21F151-3477-C330-1176-32DBF975DD99}"/>
              </a:ext>
            </a:extLst>
          </p:cNvPr>
          <p:cNvGrpSpPr/>
          <p:nvPr/>
        </p:nvGrpSpPr>
        <p:grpSpPr>
          <a:xfrm>
            <a:off x="5644968" y="5415002"/>
            <a:ext cx="155774" cy="155774"/>
            <a:chOff x="4283114" y="-597224"/>
            <a:chExt cx="170332" cy="170332"/>
          </a:xfrm>
        </p:grpSpPr>
        <p:sp>
          <p:nvSpPr>
            <p:cNvPr id="196" name="Google Shape;46;p1">
              <a:extLst>
                <a:ext uri="{FF2B5EF4-FFF2-40B4-BE49-F238E27FC236}">
                  <a16:creationId xmlns:a16="http://schemas.microsoft.com/office/drawing/2014/main" id="{BF8BF2AD-85A8-2067-96A2-47689A9DFD94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47;p1">
              <a:extLst>
                <a:ext uri="{FF2B5EF4-FFF2-40B4-BE49-F238E27FC236}">
                  <a16:creationId xmlns:a16="http://schemas.microsoft.com/office/drawing/2014/main" id="{3A72210B-89A1-A17B-518C-4C770E33EEA3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189F032F-1C19-ECD1-2A7C-7C5E7B67B79B}"/>
              </a:ext>
            </a:extLst>
          </p:cNvPr>
          <p:cNvSpPr txBox="1"/>
          <p:nvPr/>
        </p:nvSpPr>
        <p:spPr>
          <a:xfrm>
            <a:off x="5863043" y="5015498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B39830-FE06-EBCE-2AE2-85AC648F26DB}"/>
              </a:ext>
            </a:extLst>
          </p:cNvPr>
          <p:cNvSpPr txBox="1"/>
          <p:nvPr/>
        </p:nvSpPr>
        <p:spPr>
          <a:xfrm>
            <a:off x="5863042" y="5503217"/>
            <a:ext cx="5943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202" name="Google Shape;45;p1">
            <a:extLst>
              <a:ext uri="{FF2B5EF4-FFF2-40B4-BE49-F238E27FC236}">
                <a16:creationId xmlns:a16="http://schemas.microsoft.com/office/drawing/2014/main" id="{98508C1B-5533-5377-7220-62B45D72BAD9}"/>
              </a:ext>
            </a:extLst>
          </p:cNvPr>
          <p:cNvGrpSpPr/>
          <p:nvPr/>
        </p:nvGrpSpPr>
        <p:grpSpPr>
          <a:xfrm>
            <a:off x="5644968" y="4060459"/>
            <a:ext cx="155774" cy="155774"/>
            <a:chOff x="4283114" y="-597224"/>
            <a:chExt cx="170332" cy="170332"/>
          </a:xfrm>
        </p:grpSpPr>
        <p:sp>
          <p:nvSpPr>
            <p:cNvPr id="203" name="Google Shape;46;p1">
              <a:extLst>
                <a:ext uri="{FF2B5EF4-FFF2-40B4-BE49-F238E27FC236}">
                  <a16:creationId xmlns:a16="http://schemas.microsoft.com/office/drawing/2014/main" id="{3E71C415-A2F5-C66B-C218-CEF0A3362D04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47;p1">
              <a:extLst>
                <a:ext uri="{FF2B5EF4-FFF2-40B4-BE49-F238E27FC236}">
                  <a16:creationId xmlns:a16="http://schemas.microsoft.com/office/drawing/2014/main" id="{37E851DD-D38F-52A9-51BF-C609CB39EFC9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777972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Macintosh PowerPoint</Application>
  <PresentationFormat>On-screen Show (4:3)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Monalco Minding VDT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Ross Brinkerhoff</cp:lastModifiedBy>
  <cp:revision>3</cp:revision>
  <dcterms:created xsi:type="dcterms:W3CDTF">2019-05-15T15:57:18Z</dcterms:created>
  <dcterms:modified xsi:type="dcterms:W3CDTF">2024-07-11T23:47:25Z</dcterms:modified>
</cp:coreProperties>
</file>