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embeddedFontLst>
    <p:embeddedFont>
      <p:font typeface="Quattrocento Sans" panose="020B0502050000020003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customschemas.google.com/relationships/presentationmetadata" Target="metadata"/><Relationship Id="rId4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607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Kjsdfhksjdahsda</a:t>
            </a:r>
            <a:endParaRPr lang="en-US" dirty="0"/>
          </a:p>
          <a:p>
            <a:r>
              <a:rPr lang="en-US" dirty="0" err="1"/>
              <a:t>Khdfkajhdkfjh</a:t>
            </a:r>
            <a:endParaRPr lang="en-US" dirty="0"/>
          </a:p>
          <a:p>
            <a:r>
              <a:rPr lang="en-US" dirty="0"/>
              <a:t>kjhdfkajhkjdhfkjashdfjhsadkfjhskdjahkjsadhfkjshdfkjshdafkljashdfkljah</a:t>
            </a:r>
            <a:endParaRPr dirty="0"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/>
          <p:nvPr/>
        </p:nvSpPr>
        <p:spPr>
          <a:xfrm>
            <a:off x="85300" y="3119887"/>
            <a:ext cx="1819879" cy="907147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>
                <a:solidFill>
                  <a:schemeClr val="bg1"/>
                </a:solidFill>
              </a:rPr>
              <a:t>Use available data to identify cause of 15% sensor failure rate and reduce it to &lt; 5% asap. </a:t>
            </a:r>
            <a:endParaRPr lang="en-AU" sz="1100" dirty="0">
              <a:solidFill>
                <a:schemeClr val="bg1"/>
              </a:solidFill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2046052" y="4569915"/>
            <a:ext cx="1784322" cy="748572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lvl="0" indent="-342900"/>
            <a:r>
              <a:rPr lang="en-AU" sz="1100" b="1" dirty="0">
                <a:solidFill>
                  <a:schemeClr val="bg1"/>
                </a:solidFill>
              </a:rPr>
              <a:t>Part(s) involved in failure rates have not been identified</a:t>
            </a:r>
            <a:endParaRPr lang="en-AU" sz="1100" dirty="0">
              <a:solidFill>
                <a:schemeClr val="bg1"/>
              </a:solidFill>
            </a:endParaRPr>
          </a:p>
        </p:txBody>
      </p:sp>
      <p:cxnSp>
        <p:nvCxnSpPr>
          <p:cNvPr id="35" name="Google Shape;35;p1"/>
          <p:cNvCxnSpPr>
            <a:cxnSpLocks/>
            <a:stCxn id="21" idx="3"/>
            <a:endCxn id="5" idx="1"/>
          </p:cNvCxnSpPr>
          <p:nvPr/>
        </p:nvCxnSpPr>
        <p:spPr>
          <a:xfrm flipV="1">
            <a:off x="1905179" y="2431625"/>
            <a:ext cx="140873" cy="114183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" name="Google Shape;47;p1"/>
          <p:cNvCxnSpPr>
            <a:cxnSpLocks/>
            <a:stCxn id="21" idx="3"/>
            <a:endCxn id="23" idx="1"/>
          </p:cNvCxnSpPr>
          <p:nvPr/>
        </p:nvCxnSpPr>
        <p:spPr>
          <a:xfrm>
            <a:off x="1905179" y="3573461"/>
            <a:ext cx="140873" cy="137074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solidFill>
                  <a:srgbClr val="002060"/>
                </a:solidFill>
                <a:effectLst/>
                <a:latin typeface="+mj-lt"/>
              </a:rPr>
              <a:t>Nordic Sensing </a:t>
            </a:r>
            <a:r>
              <a:rPr lang="en-AU" sz="1900" dirty="0">
                <a:latin typeface="+mj-lt"/>
              </a:rPr>
              <a:t>Issue Tree</a:t>
            </a:r>
            <a:endParaRPr dirty="0">
              <a:latin typeface="+mj-lt"/>
            </a:endParaRPr>
          </a:p>
        </p:txBody>
      </p:sp>
      <p:grpSp>
        <p:nvGrpSpPr>
          <p:cNvPr id="50" name="Google Shape;50;p1"/>
          <p:cNvGrpSpPr>
            <a:grpSpLocks noGrp="1" noUngrp="1" noRot="1" noMove="1" noResize="1"/>
          </p:cNvGrpSpPr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51" name="Google Shape;51;p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" name="Google Shape;23;p1">
            <a:extLst>
              <a:ext uri="{FF2B5EF4-FFF2-40B4-BE49-F238E27FC236}">
                <a16:creationId xmlns:a16="http://schemas.microsoft.com/office/drawing/2014/main" id="{56D6EDE7-09E0-154E-BA57-505D39FCA67C}"/>
              </a:ext>
            </a:extLst>
          </p:cNvPr>
          <p:cNvSpPr/>
          <p:nvPr/>
        </p:nvSpPr>
        <p:spPr>
          <a:xfrm>
            <a:off x="2046052" y="2057339"/>
            <a:ext cx="1746510" cy="748572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lvl="0" indent="-342900"/>
            <a:r>
              <a:rPr lang="en-AU" sz="1100" b="1" dirty="0">
                <a:solidFill>
                  <a:schemeClr val="bg1"/>
                </a:solidFill>
              </a:rPr>
              <a:t>Part(s) involved in failure rates have been identified</a:t>
            </a:r>
            <a:endParaRPr lang="en-AU" sz="1100" dirty="0">
              <a:solidFill>
                <a:schemeClr val="bg1"/>
              </a:solidFill>
            </a:endParaRPr>
          </a:p>
        </p:txBody>
      </p:sp>
      <p:sp>
        <p:nvSpPr>
          <p:cNvPr id="11" name="Google Shape;24;p1">
            <a:extLst>
              <a:ext uri="{FF2B5EF4-FFF2-40B4-BE49-F238E27FC236}">
                <a16:creationId xmlns:a16="http://schemas.microsoft.com/office/drawing/2014/main" id="{96AA517E-8B21-E875-06A7-D1CF422617DE}"/>
              </a:ext>
            </a:extLst>
          </p:cNvPr>
          <p:cNvSpPr/>
          <p:nvPr/>
        </p:nvSpPr>
        <p:spPr>
          <a:xfrm>
            <a:off x="3924694" y="2848265"/>
            <a:ext cx="1977707" cy="53535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</a:rPr>
              <a:t>Involved parts are not defective</a:t>
            </a:r>
            <a:endParaRPr sz="1100" b="1" dirty="0">
              <a:solidFill>
                <a:schemeClr val="bg1"/>
              </a:solidFill>
            </a:endParaRPr>
          </a:p>
        </p:txBody>
      </p:sp>
      <p:sp>
        <p:nvSpPr>
          <p:cNvPr id="12" name="Google Shape;24;p1">
            <a:extLst>
              <a:ext uri="{FF2B5EF4-FFF2-40B4-BE49-F238E27FC236}">
                <a16:creationId xmlns:a16="http://schemas.microsoft.com/office/drawing/2014/main" id="{7AC0B996-3136-75D9-C24A-B8D0C55D0B4F}"/>
              </a:ext>
            </a:extLst>
          </p:cNvPr>
          <p:cNvSpPr/>
          <p:nvPr/>
        </p:nvSpPr>
        <p:spPr>
          <a:xfrm>
            <a:off x="3924695" y="1388893"/>
            <a:ext cx="1977707" cy="519667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</a:rPr>
              <a:t>Involved parts are defective</a:t>
            </a:r>
            <a:endParaRPr sz="1100" b="1" dirty="0">
              <a:solidFill>
                <a:schemeClr val="bg1"/>
              </a:solidFill>
            </a:endParaRPr>
          </a:p>
        </p:txBody>
      </p:sp>
      <p:sp>
        <p:nvSpPr>
          <p:cNvPr id="13" name="Google Shape;24;p1">
            <a:extLst>
              <a:ext uri="{FF2B5EF4-FFF2-40B4-BE49-F238E27FC236}">
                <a16:creationId xmlns:a16="http://schemas.microsoft.com/office/drawing/2014/main" id="{4A45C811-1E93-FCE2-E4F3-B8007B83A218}"/>
              </a:ext>
            </a:extLst>
          </p:cNvPr>
          <p:cNvSpPr/>
          <p:nvPr/>
        </p:nvSpPr>
        <p:spPr>
          <a:xfrm>
            <a:off x="6091907" y="2419338"/>
            <a:ext cx="2012081" cy="593053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100" b="1" dirty="0">
                <a:solidFill>
                  <a:schemeClr val="bg1"/>
                </a:solidFill>
              </a:rPr>
              <a:t>Factory installing parts incorrectly can quickly fix the issue</a:t>
            </a:r>
          </a:p>
        </p:txBody>
      </p:sp>
      <p:sp>
        <p:nvSpPr>
          <p:cNvPr id="14" name="Google Shape;24;p1">
            <a:extLst>
              <a:ext uri="{FF2B5EF4-FFF2-40B4-BE49-F238E27FC236}">
                <a16:creationId xmlns:a16="http://schemas.microsoft.com/office/drawing/2014/main" id="{279A299F-D098-5018-41DE-B5CD21C74C1B}"/>
              </a:ext>
            </a:extLst>
          </p:cNvPr>
          <p:cNvSpPr/>
          <p:nvPr/>
        </p:nvSpPr>
        <p:spPr>
          <a:xfrm>
            <a:off x="6091907" y="3314388"/>
            <a:ext cx="1977707" cy="6293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100" b="1" dirty="0">
                <a:solidFill>
                  <a:schemeClr val="bg1"/>
                </a:solidFill>
              </a:rPr>
              <a:t>Factory installing parts incorrectly can’t quickly fix the issue</a:t>
            </a:r>
          </a:p>
        </p:txBody>
      </p:sp>
      <p:sp>
        <p:nvSpPr>
          <p:cNvPr id="15" name="Google Shape;24;p1">
            <a:extLst>
              <a:ext uri="{FF2B5EF4-FFF2-40B4-BE49-F238E27FC236}">
                <a16:creationId xmlns:a16="http://schemas.microsoft.com/office/drawing/2014/main" id="{509C0EDB-DE3E-7281-122B-0C28722A27C8}"/>
              </a:ext>
            </a:extLst>
          </p:cNvPr>
          <p:cNvSpPr/>
          <p:nvPr/>
        </p:nvSpPr>
        <p:spPr>
          <a:xfrm>
            <a:off x="6093616" y="1072070"/>
            <a:ext cx="2584124" cy="472803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</a:rPr>
              <a:t>Part supplier(s) can repair the problem quickly</a:t>
            </a:r>
            <a:endParaRPr sz="1100" b="1" dirty="0">
              <a:solidFill>
                <a:schemeClr val="bg1"/>
              </a:solidFill>
            </a:endParaRPr>
          </a:p>
        </p:txBody>
      </p:sp>
      <p:sp>
        <p:nvSpPr>
          <p:cNvPr id="16" name="Google Shape;24;p1">
            <a:extLst>
              <a:ext uri="{FF2B5EF4-FFF2-40B4-BE49-F238E27FC236}">
                <a16:creationId xmlns:a16="http://schemas.microsoft.com/office/drawing/2014/main" id="{34627AD2-FF13-75BC-BFEE-BADFCABDEFC0}"/>
              </a:ext>
            </a:extLst>
          </p:cNvPr>
          <p:cNvSpPr/>
          <p:nvPr/>
        </p:nvSpPr>
        <p:spPr>
          <a:xfrm>
            <a:off x="6093616" y="1790638"/>
            <a:ext cx="2584124" cy="409927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</a:rPr>
              <a:t>Part supplier(s) can’t repair the problem quickly</a:t>
            </a:r>
          </a:p>
        </p:txBody>
      </p:sp>
      <p:sp>
        <p:nvSpPr>
          <p:cNvPr id="17" name="Google Shape;24;p1">
            <a:extLst>
              <a:ext uri="{FF2B5EF4-FFF2-40B4-BE49-F238E27FC236}">
                <a16:creationId xmlns:a16="http://schemas.microsoft.com/office/drawing/2014/main" id="{9CE24B16-75AF-3148-BB51-777C85102825}"/>
              </a:ext>
            </a:extLst>
          </p:cNvPr>
          <p:cNvSpPr/>
          <p:nvPr/>
        </p:nvSpPr>
        <p:spPr>
          <a:xfrm>
            <a:off x="4039777" y="3943787"/>
            <a:ext cx="1862625" cy="53535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100" b="1" dirty="0">
                <a:solidFill>
                  <a:schemeClr val="bg1"/>
                </a:solidFill>
              </a:rPr>
              <a:t>Failures consistently involve the same components</a:t>
            </a:r>
          </a:p>
        </p:txBody>
      </p:sp>
      <p:sp>
        <p:nvSpPr>
          <p:cNvPr id="18" name="Google Shape;24;p1">
            <a:extLst>
              <a:ext uri="{FF2B5EF4-FFF2-40B4-BE49-F238E27FC236}">
                <a16:creationId xmlns:a16="http://schemas.microsoft.com/office/drawing/2014/main" id="{9F60B09F-014C-5D95-639A-C3DD121D283E}"/>
              </a:ext>
            </a:extLst>
          </p:cNvPr>
          <p:cNvSpPr/>
          <p:nvPr/>
        </p:nvSpPr>
        <p:spPr>
          <a:xfrm>
            <a:off x="4046577" y="5039309"/>
            <a:ext cx="1855825" cy="748572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100" b="1" dirty="0">
                <a:solidFill>
                  <a:schemeClr val="bg1"/>
                </a:solidFill>
              </a:rPr>
              <a:t>Failures don’t consistently involve the same components</a:t>
            </a:r>
          </a:p>
        </p:txBody>
      </p:sp>
      <p:sp>
        <p:nvSpPr>
          <p:cNvPr id="19" name="Google Shape;24;p1">
            <a:extLst>
              <a:ext uri="{FF2B5EF4-FFF2-40B4-BE49-F238E27FC236}">
                <a16:creationId xmlns:a16="http://schemas.microsoft.com/office/drawing/2014/main" id="{E1DD2CFA-8DD4-0DDD-084C-1EC644D77BA2}"/>
              </a:ext>
            </a:extLst>
          </p:cNvPr>
          <p:cNvSpPr/>
          <p:nvPr/>
        </p:nvSpPr>
        <p:spPr>
          <a:xfrm>
            <a:off x="6091906" y="4710556"/>
            <a:ext cx="2339261" cy="54169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100" b="1" dirty="0">
                <a:solidFill>
                  <a:schemeClr val="bg1"/>
                </a:solidFill>
              </a:rPr>
              <a:t>Failing sensors come from the same factories.</a:t>
            </a:r>
          </a:p>
        </p:txBody>
      </p:sp>
      <p:sp>
        <p:nvSpPr>
          <p:cNvPr id="20" name="Google Shape;24;p1">
            <a:extLst>
              <a:ext uri="{FF2B5EF4-FFF2-40B4-BE49-F238E27FC236}">
                <a16:creationId xmlns:a16="http://schemas.microsoft.com/office/drawing/2014/main" id="{A5ADADDD-BC10-4FC0-7809-6AFE1AB22048}"/>
              </a:ext>
            </a:extLst>
          </p:cNvPr>
          <p:cNvSpPr/>
          <p:nvPr/>
        </p:nvSpPr>
        <p:spPr>
          <a:xfrm>
            <a:off x="6091907" y="5605606"/>
            <a:ext cx="2339261" cy="53535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100" b="1" dirty="0">
                <a:solidFill>
                  <a:schemeClr val="bg1"/>
                </a:solidFill>
              </a:rPr>
              <a:t>Failing sensors don’t come from the same factories.</a:t>
            </a:r>
          </a:p>
        </p:txBody>
      </p:sp>
      <p:cxnSp>
        <p:nvCxnSpPr>
          <p:cNvPr id="4" name="Google Shape;38;p1">
            <a:extLst>
              <a:ext uri="{FF2B5EF4-FFF2-40B4-BE49-F238E27FC236}">
                <a16:creationId xmlns:a16="http://schemas.microsoft.com/office/drawing/2014/main" id="{7AAB85C9-D58D-2957-812A-8ADB000DE21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3792562" y="1648727"/>
            <a:ext cx="132133" cy="78289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" name="Google Shape;38;p1">
            <a:extLst>
              <a:ext uri="{FF2B5EF4-FFF2-40B4-BE49-F238E27FC236}">
                <a16:creationId xmlns:a16="http://schemas.microsoft.com/office/drawing/2014/main" id="{EB16A159-F731-C7E4-FCA0-EA4B3E95BD67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5902402" y="1308472"/>
            <a:ext cx="191214" cy="34025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" name="Google Shape;38;p1">
            <a:extLst>
              <a:ext uri="{FF2B5EF4-FFF2-40B4-BE49-F238E27FC236}">
                <a16:creationId xmlns:a16="http://schemas.microsoft.com/office/drawing/2014/main" id="{AA42F0BE-2F91-1C24-654B-A3050E00AE63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5902401" y="2715865"/>
            <a:ext cx="189506" cy="40007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" name="Google Shape;38;p1">
            <a:extLst>
              <a:ext uri="{FF2B5EF4-FFF2-40B4-BE49-F238E27FC236}">
                <a16:creationId xmlns:a16="http://schemas.microsoft.com/office/drawing/2014/main" id="{5653B1DC-FBAA-97E5-14E9-2AAED0FAA11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902401" y="3115942"/>
            <a:ext cx="189506" cy="51314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1" name="Google Shape;38;p1">
            <a:extLst>
              <a:ext uri="{FF2B5EF4-FFF2-40B4-BE49-F238E27FC236}">
                <a16:creationId xmlns:a16="http://schemas.microsoft.com/office/drawing/2014/main" id="{654189F4-23F5-1723-F32A-BBAD25E4C4B0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5902402" y="5413595"/>
            <a:ext cx="189505" cy="45968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Google Shape;38;p1">
            <a:extLst>
              <a:ext uri="{FF2B5EF4-FFF2-40B4-BE49-F238E27FC236}">
                <a16:creationId xmlns:a16="http://schemas.microsoft.com/office/drawing/2014/main" id="{86DDC6F1-F153-9669-C46F-3033222C5F97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rot="10800000">
            <a:off x="3792562" y="2431626"/>
            <a:ext cx="132132" cy="68431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" name="Google Shape;38;p1">
            <a:extLst>
              <a:ext uri="{FF2B5EF4-FFF2-40B4-BE49-F238E27FC236}">
                <a16:creationId xmlns:a16="http://schemas.microsoft.com/office/drawing/2014/main" id="{08AB5F8F-35A9-5E50-BDEF-3AAE2C6D6F03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5902402" y="4981403"/>
            <a:ext cx="189504" cy="43219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4" name="Google Shape;38;p1">
            <a:extLst>
              <a:ext uri="{FF2B5EF4-FFF2-40B4-BE49-F238E27FC236}">
                <a16:creationId xmlns:a16="http://schemas.microsoft.com/office/drawing/2014/main" id="{BB06ED84-14B9-CA2A-2619-F5225E58A711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5902402" y="1648727"/>
            <a:ext cx="191214" cy="34687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4" name="Google Shape;38;p1">
            <a:extLst>
              <a:ext uri="{FF2B5EF4-FFF2-40B4-BE49-F238E27FC236}">
                <a16:creationId xmlns:a16="http://schemas.microsoft.com/office/drawing/2014/main" id="{C43F77C8-4389-D861-0802-31519886C2AD}"/>
              </a:ext>
            </a:extLst>
          </p:cNvPr>
          <p:cNvCxnSpPr>
            <a:cxnSpLocks/>
            <a:stCxn id="23" idx="3"/>
            <a:endCxn id="18" idx="1"/>
          </p:cNvCxnSpPr>
          <p:nvPr/>
        </p:nvCxnSpPr>
        <p:spPr>
          <a:xfrm>
            <a:off x="3830374" y="4944201"/>
            <a:ext cx="216203" cy="46939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5" name="Google Shape;38;p1">
            <a:extLst>
              <a:ext uri="{FF2B5EF4-FFF2-40B4-BE49-F238E27FC236}">
                <a16:creationId xmlns:a16="http://schemas.microsoft.com/office/drawing/2014/main" id="{388E7870-69B8-9FBC-0030-7CF22E7CBA33}"/>
              </a:ext>
            </a:extLst>
          </p:cNvPr>
          <p:cNvCxnSpPr>
            <a:cxnSpLocks/>
            <a:stCxn id="23" idx="3"/>
            <a:endCxn id="17" idx="1"/>
          </p:cNvCxnSpPr>
          <p:nvPr/>
        </p:nvCxnSpPr>
        <p:spPr>
          <a:xfrm flipV="1">
            <a:off x="3830374" y="4211464"/>
            <a:ext cx="209403" cy="73273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72099649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131</Words>
  <Application>Microsoft Macintosh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Quattrocento Sans</vt:lpstr>
      <vt:lpstr>Calibri</vt:lpstr>
      <vt:lpstr>Arial</vt:lpstr>
      <vt:lpstr>Synergy_CF_YNR002</vt:lpstr>
      <vt:lpstr>Nordic Sensing Issue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Monalco Mining Issue Tree</dc:title>
  <dc:creator>Hui, Chris</dc:creator>
  <cp:lastModifiedBy>Ross Brinkerhoff</cp:lastModifiedBy>
  <cp:revision>9</cp:revision>
  <dcterms:created xsi:type="dcterms:W3CDTF">2019-05-15T15:57:18Z</dcterms:created>
  <dcterms:modified xsi:type="dcterms:W3CDTF">2024-07-09T14:22:25Z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