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89" r:id="rId4"/>
    <p:sldId id="287" r:id="rId5"/>
    <p:sldId id="271" r:id="rId6"/>
    <p:sldId id="277" r:id="rId7"/>
    <p:sldId id="272" r:id="rId8"/>
    <p:sldId id="269" r:id="rId9"/>
    <p:sldId id="261" r:id="rId10"/>
    <p:sldId id="281" r:id="rId11"/>
    <p:sldId id="288" r:id="rId12"/>
    <p:sldId id="274" r:id="rId13"/>
    <p:sldId id="275" r:id="rId14"/>
    <p:sldId id="263" r:id="rId15"/>
    <p:sldId id="264" r:id="rId16"/>
    <p:sldId id="265" r:id="rId17"/>
    <p:sldId id="266" r:id="rId18"/>
    <p:sldId id="282" r:id="rId19"/>
    <p:sldId id="279" r:id="rId20"/>
    <p:sldId id="283" r:id="rId21"/>
    <p:sldId id="284" r:id="rId22"/>
    <p:sldId id="285" r:id="rId23"/>
    <p:sldId id="286" r:id="rId24"/>
    <p:sldId id="259" r:id="rId25"/>
    <p:sldId id="276"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815"/>
    <a:srgbClr val="D30200"/>
    <a:srgbClr val="D35F51"/>
    <a:srgbClr val="F75953"/>
    <a:srgbClr val="F7D211"/>
    <a:srgbClr val="F7250E"/>
    <a:srgbClr val="FF8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1D8"/>
          </a:solidFill>
        </a:fill>
      </a:tcStyle>
    </a:wholeTbl>
    <a:band2H>
      <a:tcTxStyle/>
      <a:tcStyle>
        <a:tcBdr/>
        <a:fill>
          <a:solidFill>
            <a:srgbClr val="E7E9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CB"/>
          </a:solidFill>
        </a:fill>
      </a:tcStyle>
    </a:wholeTbl>
    <a:band2H>
      <a:tcTxStyle/>
      <a:tcStyle>
        <a:tcBdr/>
        <a:fill>
          <a:solidFill>
            <a:srgbClr val="E7EA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1CC"/>
          </a:solidFill>
        </a:fill>
      </a:tcStyle>
    </a:wholeTbl>
    <a:band2H>
      <a:tcTxStyle/>
      <a:tcStyle>
        <a:tcBdr/>
        <a:fill>
          <a:solidFill>
            <a:srgbClr val="E8F0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5714"/>
  </p:normalViewPr>
  <p:slideViewPr>
    <p:cSldViewPr snapToGrid="0">
      <p:cViewPr varScale="1">
        <p:scale>
          <a:sx n="82" d="100"/>
          <a:sy n="82" d="100"/>
        </p:scale>
        <p:origin x="122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ptos"/>
      </a:defRPr>
    </a:lvl1pPr>
    <a:lvl2pPr indent="228600" latinLnBrk="0">
      <a:defRPr sz="1200">
        <a:latin typeface="+mn-lt"/>
        <a:ea typeface="+mn-ea"/>
        <a:cs typeface="+mn-cs"/>
        <a:sym typeface="Aptos"/>
      </a:defRPr>
    </a:lvl2pPr>
    <a:lvl3pPr indent="457200" latinLnBrk="0">
      <a:defRPr sz="1200">
        <a:latin typeface="+mn-lt"/>
        <a:ea typeface="+mn-ea"/>
        <a:cs typeface="+mn-cs"/>
        <a:sym typeface="Aptos"/>
      </a:defRPr>
    </a:lvl3pPr>
    <a:lvl4pPr indent="685800" latinLnBrk="0">
      <a:defRPr sz="1200">
        <a:latin typeface="+mn-lt"/>
        <a:ea typeface="+mn-ea"/>
        <a:cs typeface="+mn-cs"/>
        <a:sym typeface="Aptos"/>
      </a:defRPr>
    </a:lvl4pPr>
    <a:lvl5pPr indent="914400" latinLnBrk="0">
      <a:defRPr sz="1200">
        <a:latin typeface="+mn-lt"/>
        <a:ea typeface="+mn-ea"/>
        <a:cs typeface="+mn-cs"/>
        <a:sym typeface="Aptos"/>
      </a:defRPr>
    </a:lvl5pPr>
    <a:lvl6pPr indent="1143000" latinLnBrk="0">
      <a:defRPr sz="1200">
        <a:latin typeface="+mn-lt"/>
        <a:ea typeface="+mn-ea"/>
        <a:cs typeface="+mn-cs"/>
        <a:sym typeface="Aptos"/>
      </a:defRPr>
    </a:lvl6pPr>
    <a:lvl7pPr indent="1371600" latinLnBrk="0">
      <a:defRPr sz="1200">
        <a:latin typeface="+mn-lt"/>
        <a:ea typeface="+mn-ea"/>
        <a:cs typeface="+mn-cs"/>
        <a:sym typeface="Aptos"/>
      </a:defRPr>
    </a:lvl7pPr>
    <a:lvl8pPr indent="1600200" latinLnBrk="0">
      <a:defRPr sz="1200">
        <a:latin typeface="+mn-lt"/>
        <a:ea typeface="+mn-ea"/>
        <a:cs typeface="+mn-cs"/>
        <a:sym typeface="Aptos"/>
      </a:defRPr>
    </a:lvl8pPr>
    <a:lvl9pPr indent="1828800" latinLnBrk="0">
      <a:defRPr sz="1200">
        <a:latin typeface="+mn-lt"/>
        <a:ea typeface="+mn-ea"/>
        <a:cs typeface="+mn-cs"/>
        <a:sym typeface="Apto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noRot="1" noChangeAspect="1"/>
          </p:cNvSpPr>
          <p:nvPr>
            <p:ph type="sldImg"/>
          </p:nvPr>
        </p:nvSpPr>
        <p:spPr>
          <a:xfrm>
            <a:off x="381000" y="685800"/>
            <a:ext cx="6096000" cy="3429000"/>
          </a:xfrm>
          <a:prstGeom prst="rect">
            <a:avLst/>
          </a:prstGeom>
        </p:spPr>
        <p:txBody>
          <a:bodyPr/>
          <a:lstStyle/>
          <a:p>
            <a:endParaRPr/>
          </a:p>
        </p:txBody>
      </p:sp>
      <p:sp>
        <p:nvSpPr>
          <p:cNvPr id="98" name="Shape 98"/>
          <p:cNvSpPr>
            <a:spLocks noGrp="1"/>
          </p:cNvSpPr>
          <p:nvPr>
            <p:ph type="body" sz="quarter" idx="1"/>
          </p:nvPr>
        </p:nvSpPr>
        <p:spPr>
          <a:prstGeom prst="rect">
            <a:avLst/>
          </a:prstGeom>
        </p:spPr>
        <p:txBody>
          <a:bodyPr/>
          <a:lstStyle/>
          <a:p>
            <a:pPr>
              <a:defRPr>
                <a:latin typeface="-apple-system"/>
                <a:ea typeface="-apple-system"/>
                <a:cs typeface="-apple-system"/>
                <a:sym typeface="-apple-system"/>
              </a:defRPr>
            </a:pPr>
            <a:endParaRPr lang="en-US" dirty="0"/>
          </a:p>
          <a:p>
            <a:pPr>
              <a:defRPr>
                <a:latin typeface="-apple-system"/>
                <a:ea typeface="-apple-system"/>
                <a:cs typeface="-apple-system"/>
                <a:sym typeface="-apple-system"/>
              </a:defRPr>
            </a:pPr>
            <a:r>
              <a:rPr lang="en-US" dirty="0"/>
              <a:t>When we think about Terrorism in the US. </a:t>
            </a:r>
          </a:p>
          <a:p>
            <a:pPr>
              <a:defRPr>
                <a:latin typeface="-apple-system"/>
                <a:ea typeface="-apple-system"/>
                <a:cs typeface="-apple-system"/>
                <a:sym typeface="-apple-system"/>
              </a:defRPr>
            </a:pPr>
            <a:endParaRPr lang="en-US" dirty="0"/>
          </a:p>
          <a:p>
            <a:pPr>
              <a:defRPr>
                <a:latin typeface="-apple-system"/>
                <a:ea typeface="-apple-system"/>
                <a:cs typeface="-apple-system"/>
                <a:sym typeface="-apple-system"/>
              </a:defRPr>
            </a:pPr>
            <a:r>
              <a:rPr lang="en-US" dirty="0"/>
              <a:t>I think most people think of an image like this – 9/11 image.</a:t>
            </a:r>
          </a:p>
          <a:p>
            <a:pPr>
              <a:defRPr>
                <a:latin typeface="-apple-system"/>
                <a:ea typeface="-apple-system"/>
                <a:cs typeface="-apple-system"/>
                <a:sym typeface="-apple-system"/>
              </a:defRPr>
            </a:pPr>
            <a:endParaRPr lang="en-US" dirty="0"/>
          </a:p>
          <a:p>
            <a:pPr>
              <a:defRPr>
                <a:latin typeface="-apple-system"/>
                <a:ea typeface="-apple-system"/>
                <a:cs typeface="-apple-system"/>
                <a:sym typeface="-apple-system"/>
              </a:defRPr>
            </a:pPr>
            <a:endParaRPr lang="en-US" dirty="0"/>
          </a:p>
          <a:p>
            <a:pPr>
              <a:defRPr>
                <a:latin typeface="-apple-system"/>
                <a:ea typeface="-apple-system"/>
                <a:cs typeface="-apple-system"/>
                <a:sym typeface="-apple-system"/>
              </a:defRPr>
            </a:pPr>
            <a:endParaRPr lang="en-US" dirty="0"/>
          </a:p>
          <a:p>
            <a:pPr>
              <a:defRPr>
                <a:latin typeface="-apple-system"/>
                <a:ea typeface="-apple-system"/>
                <a:cs typeface="-apple-system"/>
                <a:sym typeface="-apple-system"/>
              </a:defRPr>
            </a:pPr>
            <a:endParaRPr dirty="0"/>
          </a:p>
          <a:p>
            <a:pPr>
              <a:defRPr>
                <a:latin typeface="-apple-system"/>
                <a:ea typeface="-apple-system"/>
                <a:cs typeface="-apple-system"/>
                <a:sym typeface="-apple-system"/>
              </a:defRPr>
            </a:pPr>
            <a:endParaRPr lang="en-US" dirty="0"/>
          </a:p>
          <a:p>
            <a:pPr>
              <a:defRPr>
                <a:latin typeface="-apple-system"/>
                <a:ea typeface="-apple-system"/>
                <a:cs typeface="-apple-system"/>
                <a:sym typeface="-apple-system"/>
              </a:defRP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CCCCCC"/>
                </a:solidFill>
                <a:effectLst/>
                <a:latin typeface="Menlo" panose="020B0609030804020204" pitchFamily="49" charset="0"/>
              </a:rPr>
              <a:t>Bombing/Explosion 1419 - 45.5% – Mostly unknown explosives – pipe bombs or dynamite</a:t>
            </a:r>
          </a:p>
          <a:p>
            <a:endParaRPr lang="en-US" b="0" i="0" dirty="0">
              <a:solidFill>
                <a:srgbClr val="CCCCCC"/>
              </a:solidFill>
              <a:effectLst/>
              <a:latin typeface="Menlo" panose="020B0609030804020204" pitchFamily="49" charset="0"/>
            </a:endParaRPr>
          </a:p>
          <a:p>
            <a:r>
              <a:rPr lang="en-US" b="0" i="0" dirty="0">
                <a:solidFill>
                  <a:srgbClr val="CCCCCC"/>
                </a:solidFill>
                <a:effectLst/>
                <a:latin typeface="Menlo" panose="020B0609030804020204" pitchFamily="49" charset="0"/>
              </a:rPr>
              <a:t>Facility/Infrastructure Attack 983 – arson, Molotov cocktails – gasoline or alcohol – fire attacks </a:t>
            </a:r>
          </a:p>
          <a:p>
            <a:endParaRPr lang="en-US" b="0" i="0" dirty="0">
              <a:solidFill>
                <a:srgbClr val="CCCCCC"/>
              </a:solidFill>
              <a:effectLst/>
              <a:latin typeface="Menlo" panose="020B0609030804020204" pitchFamily="49" charset="0"/>
            </a:endParaRPr>
          </a:p>
          <a:p>
            <a:r>
              <a:rPr lang="en-US" b="0" i="0" dirty="0">
                <a:solidFill>
                  <a:srgbClr val="CCCCCC"/>
                </a:solidFill>
                <a:effectLst/>
                <a:latin typeface="Menlo" panose="020B0609030804020204" pitchFamily="49" charset="0"/>
              </a:rPr>
              <a:t>Armed Assault 372 – guns – handguns and various rifles</a:t>
            </a:r>
          </a:p>
          <a:p>
            <a:endParaRPr lang="en-US" b="0" i="0" dirty="0">
              <a:solidFill>
                <a:srgbClr val="CCCCCC"/>
              </a:solidFill>
              <a:effectLst/>
              <a:latin typeface="Menlo" panose="020B0609030804020204" pitchFamily="49" charset="0"/>
            </a:endParaRPr>
          </a:p>
          <a:p>
            <a:r>
              <a:rPr lang="en-US" b="0" i="0" dirty="0">
                <a:solidFill>
                  <a:srgbClr val="CCCCCC"/>
                </a:solidFill>
                <a:effectLst/>
                <a:latin typeface="Menlo" panose="020B0609030804020204" pitchFamily="49" charset="0"/>
              </a:rPr>
              <a:t>Assassination 135 – Guns and explosives</a:t>
            </a:r>
          </a:p>
          <a:p>
            <a:endParaRPr lang="en-US" b="0" i="0" dirty="0">
              <a:solidFill>
                <a:srgbClr val="CCCCCC"/>
              </a:solidFill>
              <a:effectLst/>
              <a:latin typeface="Menlo" panose="020B0609030804020204" pitchFamily="49" charset="0"/>
            </a:endParaRPr>
          </a:p>
          <a:p>
            <a:r>
              <a:rPr lang="en-US" b="0" i="0" dirty="0">
                <a:solidFill>
                  <a:srgbClr val="CCCCCC"/>
                </a:solidFill>
                <a:effectLst/>
                <a:latin typeface="Menlo" panose="020B0609030804020204" pitchFamily="49" charset="0"/>
              </a:rPr>
              <a:t>Unarmed Assault 92  - beatings and poisonings</a:t>
            </a:r>
          </a:p>
          <a:p>
            <a:endParaRPr lang="en-US" b="0" i="0" dirty="0">
              <a:solidFill>
                <a:srgbClr val="CCCCCC"/>
              </a:solidFill>
              <a:effectLst/>
              <a:latin typeface="Menlo" panose="020B0609030804020204" pitchFamily="49" charset="0"/>
            </a:endParaRPr>
          </a:p>
          <a:p>
            <a:r>
              <a:rPr lang="en-US" b="0" i="0" dirty="0">
                <a:solidFill>
                  <a:srgbClr val="CCCCCC"/>
                </a:solidFill>
                <a:effectLst/>
                <a:latin typeface="Menlo" panose="020B0609030804020204" pitchFamily="49" charset="0"/>
              </a:rPr>
              <a:t>Hostage Taking (Barricade Incident) 67 – guns or knives</a:t>
            </a:r>
          </a:p>
          <a:p>
            <a:endParaRPr lang="en-US" b="0" i="0" dirty="0">
              <a:solidFill>
                <a:srgbClr val="CCCCCC"/>
              </a:solidFill>
              <a:effectLst/>
              <a:latin typeface="Menlo" panose="020B06090308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rgbClr val="CCCCCC"/>
                </a:solidFill>
                <a:effectLst/>
                <a:latin typeface="Menlo" panose="020B0609030804020204" pitchFamily="49" charset="0"/>
              </a:rPr>
              <a:t>Hostage Taking (Kidnapping) 23 – guns or knives</a:t>
            </a:r>
          </a:p>
          <a:p>
            <a:endParaRPr lang="en-US" b="0" i="0" dirty="0">
              <a:solidFill>
                <a:srgbClr val="CCCCCC"/>
              </a:solidFill>
              <a:effectLst/>
              <a:latin typeface="Menlo" panose="020B0609030804020204" pitchFamily="49" charset="0"/>
            </a:endParaRPr>
          </a:p>
          <a:p>
            <a:r>
              <a:rPr lang="en-US" b="0" i="0" dirty="0">
                <a:solidFill>
                  <a:srgbClr val="CCCCCC"/>
                </a:solidFill>
                <a:effectLst/>
                <a:latin typeface="Menlo" panose="020B0609030804020204" pitchFamily="49" charset="0"/>
              </a:rPr>
              <a:t>Hijacking 19 </a:t>
            </a:r>
          </a:p>
          <a:p>
            <a:endParaRPr lang="en-US" b="0" i="0" dirty="0">
              <a:solidFill>
                <a:srgbClr val="CCCCCC"/>
              </a:solidFill>
              <a:effectLst/>
              <a:latin typeface="Menlo" panose="020B0609030804020204" pitchFamily="49" charset="0"/>
            </a:endParaRPr>
          </a:p>
          <a:p>
            <a:endParaRPr lang="en-US" b="0" i="0" dirty="0">
              <a:solidFill>
                <a:srgbClr val="CCCCCC"/>
              </a:solidFill>
              <a:effectLst/>
              <a:latin typeface="Menlo" panose="020B0609030804020204" pitchFamily="49" charset="0"/>
            </a:endParaRPr>
          </a:p>
          <a:p>
            <a:r>
              <a:rPr lang="en-US" b="0" i="0" dirty="0">
                <a:solidFill>
                  <a:srgbClr val="CCCCCC"/>
                </a:solidFill>
                <a:effectLst/>
                <a:latin typeface="Menlo" panose="020B0609030804020204" pitchFamily="49" charset="0"/>
              </a:rPr>
              <a:t>So what kind of targets are these weapons aimed at in the US?</a:t>
            </a:r>
          </a:p>
          <a:p>
            <a:endParaRPr lang="en-US" dirty="0"/>
          </a:p>
        </p:txBody>
      </p:sp>
    </p:spTree>
    <p:extLst>
      <p:ext uri="{BB962C8B-B14F-4D97-AF65-F5344CB8AC3E}">
        <p14:creationId xmlns:p14="http://schemas.microsoft.com/office/powerpoint/2010/main" val="3367293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Really almost everything.</a:t>
            </a:r>
          </a:p>
          <a:p>
            <a:endParaRPr lang="en-US" dirty="0"/>
          </a:p>
          <a:p>
            <a:r>
              <a:rPr lang="en-US" dirty="0"/>
              <a:t>Businesses are the most popular</a:t>
            </a:r>
          </a:p>
          <a:p>
            <a:endParaRPr lang="en-US" dirty="0"/>
          </a:p>
          <a:p>
            <a:r>
              <a:rPr lang="en-US" dirty="0"/>
              <a:t>Targeting the public is also popular</a:t>
            </a:r>
          </a:p>
          <a:p>
            <a:endParaRPr lang="en-US" dirty="0"/>
          </a:p>
          <a:p>
            <a:r>
              <a:rPr lang="en-US" dirty="0"/>
              <a:t>Government facilities</a:t>
            </a:r>
          </a:p>
          <a:p>
            <a:endParaRPr lang="en-US" dirty="0"/>
          </a:p>
          <a:p>
            <a:r>
              <a:rPr lang="en-US" dirty="0"/>
              <a:t>Abortion related attacks are the top attack that has an overt political agenda. </a:t>
            </a:r>
          </a:p>
          <a:p>
            <a:endParaRPr lang="en-US" dirty="0"/>
          </a:p>
          <a:p>
            <a:r>
              <a:rPr lang="en-US" dirty="0"/>
              <a:t>These are just the top 10 – the target list is long, but as we’ll see, it changes over time. </a:t>
            </a:r>
          </a:p>
          <a:p>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Even with all this bombing and arson and armed assault on all these targets - How many people are dying</a:t>
            </a:r>
          </a:p>
          <a:p>
            <a:endParaRPr lang="en-US" dirty="0"/>
          </a:p>
        </p:txBody>
      </p:sp>
    </p:spTree>
    <p:extLst>
      <p:ext uri="{BB962C8B-B14F-4D97-AF65-F5344CB8AC3E}">
        <p14:creationId xmlns:p14="http://schemas.microsoft.com/office/powerpoint/2010/main" val="89885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77% of attacks have no recorded casualties at all </a:t>
            </a:r>
          </a:p>
          <a:p>
            <a:pPr marL="0" marR="0" lvl="0" indent="0" defTabSz="914400" eaLnBrk="1" fontAlgn="auto" latinLnBrk="0" hangingPunct="1">
              <a:lnSpc>
                <a:spcPct val="100000"/>
              </a:lnSpc>
              <a:spcBef>
                <a:spcPts val="0"/>
              </a:spcBef>
              <a:spcAft>
                <a:spcPts val="0"/>
              </a:spcAft>
              <a:buClrTx/>
              <a:buSzTx/>
              <a:buFontTx/>
              <a:buNone/>
              <a:tabLst/>
              <a:defRPr/>
            </a:pPr>
            <a:r>
              <a:rPr lang="en-US" dirty="0"/>
              <a:t>Almost 93% have one fatality at most</a:t>
            </a:r>
          </a:p>
          <a:p>
            <a:endParaRPr lang="en-US" dirty="0"/>
          </a:p>
          <a:p>
            <a:endParaRPr lang="en-US" dirty="0"/>
          </a:p>
          <a:p>
            <a:r>
              <a:rPr lang="en-US" b="0" i="0" dirty="0">
                <a:solidFill>
                  <a:srgbClr val="CCCCCC"/>
                </a:solidFill>
                <a:effectLst/>
                <a:latin typeface="Menlo" panose="020B0609030804020204" pitchFamily="49" charset="0"/>
              </a:rPr>
              <a:t>3/6/1995 </a:t>
            </a:r>
          </a:p>
          <a:p>
            <a:r>
              <a:rPr lang="en-US" b="0" i="0" dirty="0">
                <a:solidFill>
                  <a:srgbClr val="CCCCCC"/>
                </a:solidFill>
                <a:effectLst/>
                <a:latin typeface="Menlo" panose="020B0609030804020204" pitchFamily="49" charset="0"/>
              </a:rPr>
              <a:t>Two attackers ignited a fire at the Tidewater Women's Health Center in Norfolk, Virginia. The abortion clinic sustained $5,000 in </a:t>
            </a:r>
            <a:r>
              <a:rPr lang="en-US" b="0" i="0" dirty="0" err="1">
                <a:solidFill>
                  <a:srgbClr val="CCCCCC"/>
                </a:solidFill>
                <a:effectLst/>
                <a:latin typeface="Menlo" panose="020B0609030804020204" pitchFamily="49" charset="0"/>
              </a:rPr>
              <a:t>damages.There</a:t>
            </a:r>
            <a:r>
              <a:rPr lang="en-US" b="0" i="0" dirty="0">
                <a:solidFill>
                  <a:srgbClr val="CCCCCC"/>
                </a:solidFill>
                <a:effectLst/>
                <a:latin typeface="Menlo" panose="020B0609030804020204" pitchFamily="49" charset="0"/>
              </a:rPr>
              <a:t> were no casualties</a:t>
            </a:r>
          </a:p>
          <a:p>
            <a:endParaRPr lang="en-US" b="0" i="0" dirty="0">
              <a:solidFill>
                <a:srgbClr val="CCCCCC"/>
              </a:solidFill>
              <a:effectLst/>
              <a:latin typeface="Menlo" panose="020B0609030804020204" pitchFamily="49" charset="0"/>
            </a:endParaRPr>
          </a:p>
          <a:p>
            <a:endParaRPr lang="en-US" b="0" i="0" dirty="0">
              <a:solidFill>
                <a:srgbClr val="CCCCCC"/>
              </a:solidFill>
              <a:effectLst/>
              <a:latin typeface="Menlo" panose="020B0609030804020204" pitchFamily="49" charset="0"/>
            </a:endParaRPr>
          </a:p>
          <a:p>
            <a:r>
              <a:rPr lang="en-US" b="0" i="0" dirty="0">
                <a:solidFill>
                  <a:srgbClr val="CCCCCC"/>
                </a:solidFill>
                <a:effectLst/>
                <a:latin typeface="Menlo" panose="020B0609030804020204" pitchFamily="49" charset="0"/>
              </a:rPr>
              <a:t>So what about the people or groups doing this? </a:t>
            </a:r>
          </a:p>
          <a:p>
            <a:r>
              <a:rPr lang="en-US" b="0" i="0" dirty="0">
                <a:solidFill>
                  <a:srgbClr val="CCCCCC"/>
                </a:solidFill>
                <a:effectLst/>
                <a:latin typeface="Menlo" panose="020B0609030804020204" pitchFamily="49" charset="0"/>
              </a:rPr>
              <a:t>How long are they active and how many attacks are they doing? </a:t>
            </a:r>
          </a:p>
        </p:txBody>
      </p:sp>
    </p:spTree>
    <p:extLst>
      <p:ext uri="{BB962C8B-B14F-4D97-AF65-F5344CB8AC3E}">
        <p14:creationId xmlns:p14="http://schemas.microsoft.com/office/powerpoint/2010/main" val="3821363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Of the 244 groups carrying out attacks in the data</a:t>
            </a:r>
          </a:p>
          <a:p>
            <a:endParaRPr lang="en-US" dirty="0"/>
          </a:p>
          <a:p>
            <a:r>
              <a:rPr lang="en-US" dirty="0"/>
              <a:t>Most were active for a year or less, </a:t>
            </a:r>
          </a:p>
          <a:p>
            <a:r>
              <a:rPr lang="en-US" dirty="0"/>
              <a:t>and carried out between 1 and 5 attacks </a:t>
            </a:r>
          </a:p>
          <a:p>
            <a:r>
              <a:rPr lang="en-US" dirty="0"/>
              <a:t>most of which didn’t hurt anyone. </a:t>
            </a:r>
          </a:p>
          <a:p>
            <a:endParaRPr lang="en-US" dirty="0"/>
          </a:p>
          <a:p>
            <a:r>
              <a:rPr lang="en-US" dirty="0"/>
              <a:t>But what about the big spike in the 1970’s and the increasing attacks in the 2010s, do they fit these trends?</a:t>
            </a:r>
          </a:p>
          <a:p>
            <a:endParaRPr lang="en-US" dirty="0"/>
          </a:p>
          <a:p>
            <a:r>
              <a:rPr lang="en-US" dirty="0"/>
              <a:t>What can those decades of higher attack frequency show us about Terrorism in the US more broadly. </a:t>
            </a:r>
          </a:p>
          <a:p>
            <a:endParaRPr lang="en-US" dirty="0"/>
          </a:p>
          <a:p>
            <a:endParaRPr lang="en-US" dirty="0"/>
          </a:p>
        </p:txBody>
      </p:sp>
    </p:spTree>
    <p:extLst>
      <p:ext uri="{BB962C8B-B14F-4D97-AF65-F5344CB8AC3E}">
        <p14:creationId xmlns:p14="http://schemas.microsoft.com/office/powerpoint/2010/main" val="1813624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with the 70’s – </a:t>
            </a:r>
          </a:p>
          <a:p>
            <a:endParaRPr lang="en-US" dirty="0"/>
          </a:p>
          <a:p>
            <a:r>
              <a:rPr lang="en-US" dirty="0"/>
              <a:t>Largely fits the general pattern</a:t>
            </a:r>
          </a:p>
          <a:p>
            <a:endParaRPr lang="en-US" dirty="0"/>
          </a:p>
          <a:p>
            <a:r>
              <a:rPr lang="en-US" dirty="0"/>
              <a:t>The spike in the 1970’s saw at least one attack from 144 unique attackers </a:t>
            </a:r>
          </a:p>
          <a:p>
            <a:endParaRPr lang="en-US" dirty="0"/>
          </a:p>
          <a:p>
            <a:r>
              <a:rPr lang="en-US" dirty="0"/>
              <a:t>Note that one of those is an unknown category. </a:t>
            </a:r>
          </a:p>
          <a:p>
            <a:endParaRPr lang="en-US" dirty="0"/>
          </a:p>
          <a:p>
            <a:r>
              <a:rPr lang="en-US" dirty="0"/>
              <a:t>183 deaths  - not a high death rate</a:t>
            </a:r>
          </a:p>
          <a:p>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rgbClr val="CCCCCC"/>
                </a:solidFill>
                <a:effectLst/>
                <a:latin typeface="Menlo" panose="020B0609030804020204" pitchFamily="49" charset="0"/>
              </a:rPr>
              <a:t>02/16/1978: </a:t>
            </a:r>
          </a:p>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rgbClr val="CCCCCC"/>
                </a:solidFill>
                <a:effectLst/>
                <a:latin typeface="Menlo" panose="020B0609030804020204" pitchFamily="49" charset="0"/>
              </a:rPr>
              <a:t>Unknown Puerto Rican nationalists bombed Woolworth's Department store in San Juan, Puerto Rico. Explosion caused a fire and major damage. One of 5 bombings that day at department stores and banks. No casualties.</a:t>
            </a:r>
            <a:endParaRPr lang="en-US" dirty="0"/>
          </a:p>
          <a:p>
            <a:endParaRPr lang="en-US" dirty="0"/>
          </a:p>
        </p:txBody>
      </p:sp>
    </p:spTree>
    <p:extLst>
      <p:ext uri="{BB962C8B-B14F-4D97-AF65-F5344CB8AC3E}">
        <p14:creationId xmlns:p14="http://schemas.microsoft.com/office/powerpoint/2010/main" val="2026634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2010 was worse - fewer groups and fewer attacks - higher death toll – but still seems to broadly fit the pattern of large numbers of attacks with low casualty rates.</a:t>
            </a:r>
          </a:p>
          <a:p>
            <a:endParaRPr lang="en-US" dirty="0"/>
          </a:p>
          <a:p>
            <a:r>
              <a:rPr lang="en-US" dirty="0"/>
              <a:t> 390 deaths - Still less than 1 fatality per attack</a:t>
            </a:r>
          </a:p>
          <a:p>
            <a:endParaRPr lang="en-US" dirty="0"/>
          </a:p>
          <a:p>
            <a:r>
              <a:rPr lang="en-US" dirty="0"/>
              <a:t>Most of these are not mass casualty events.</a:t>
            </a:r>
          </a:p>
          <a:p>
            <a:endParaRPr lang="en-US" dirty="0"/>
          </a:p>
          <a:p>
            <a:r>
              <a:rPr lang="en-US" dirty="0"/>
              <a:t>That said – they do occur </a:t>
            </a:r>
          </a:p>
          <a:p>
            <a:endParaRPr lang="en-US" dirty="0"/>
          </a:p>
          <a:p>
            <a:r>
              <a:rPr lang="en-US" dirty="0"/>
              <a:t>166 of these deaths are from 5 mass shootings that were labeled as terrorism:</a:t>
            </a:r>
          </a:p>
          <a:p>
            <a:endParaRPr lang="en-US" b="0" i="0" dirty="0">
              <a:solidFill>
                <a:srgbClr val="CCCCCC"/>
              </a:solidFill>
              <a:effectLst/>
              <a:latin typeface="Menlo" panose="020B0609030804020204" pitchFamily="49" charset="0"/>
            </a:endParaRPr>
          </a:p>
          <a:p>
            <a:endParaRPr lang="en-US" b="0" i="0" dirty="0">
              <a:solidFill>
                <a:srgbClr val="CCCCCC"/>
              </a:solidFill>
              <a:effectLst/>
              <a:latin typeface="Menlo" panose="020B0609030804020204" pitchFamily="49" charset="0"/>
            </a:endParaRPr>
          </a:p>
          <a:p>
            <a:r>
              <a:rPr lang="en-US" b="0" i="0" dirty="0">
                <a:solidFill>
                  <a:srgbClr val="CCCCCC"/>
                </a:solidFill>
                <a:effectLst/>
                <a:latin typeface="Menlo" panose="020B0609030804020204" pitchFamily="49" charset="0"/>
              </a:rPr>
              <a:t>2015 - San Bernadino Shooting - Jihadi-inspired extremists - 16 fatalities</a:t>
            </a:r>
            <a:endParaRPr lang="en-US" dirty="0"/>
          </a:p>
          <a:p>
            <a:endParaRPr lang="en-US" b="0" i="0" dirty="0">
              <a:solidFill>
                <a:srgbClr val="CCCCCC"/>
              </a:solidFill>
              <a:effectLst/>
              <a:latin typeface="Menlo" panose="020B0609030804020204" pitchFamily="49" charset="0"/>
            </a:endParaRPr>
          </a:p>
          <a:p>
            <a:r>
              <a:rPr lang="en-US" b="0" i="0" dirty="0">
                <a:solidFill>
                  <a:srgbClr val="CCCCCC"/>
                </a:solidFill>
                <a:effectLst/>
                <a:latin typeface="Menlo" panose="020B0609030804020204" pitchFamily="49" charset="0"/>
              </a:rPr>
              <a:t>2016 - Pulse Nightclub Shooting - Jihadi-inspired extremists - 50 fatalities</a:t>
            </a:r>
            <a:endParaRPr lang="en-US" dirty="0"/>
          </a:p>
          <a:p>
            <a:endParaRPr lang="en-US" b="0" i="0" dirty="0">
              <a:solidFill>
                <a:srgbClr val="CCCCCC"/>
              </a:solidFill>
              <a:effectLst/>
              <a:latin typeface="Menlo" panose="020B0609030804020204" pitchFamily="49" charset="0"/>
            </a:endParaRPr>
          </a:p>
          <a:p>
            <a:r>
              <a:rPr lang="en-US" b="0" i="0" dirty="0">
                <a:solidFill>
                  <a:srgbClr val="CCCCCC"/>
                </a:solidFill>
                <a:effectLst/>
                <a:latin typeface="Menlo" panose="020B0609030804020204" pitchFamily="49" charset="0"/>
              </a:rPr>
              <a:t>2017 - Mandalay Bay LV Shooting - Anti-Government extremists - 60 fatalities</a:t>
            </a:r>
          </a:p>
          <a:p>
            <a:endParaRPr lang="en-US" b="0" i="0" dirty="0">
              <a:solidFill>
                <a:srgbClr val="CCCCCC"/>
              </a:solidFill>
              <a:effectLst/>
              <a:latin typeface="Menlo" panose="020B0609030804020204" pitchFamily="49" charset="0"/>
            </a:endParaRPr>
          </a:p>
          <a:p>
            <a:r>
              <a:rPr lang="en-US" b="0" i="0" dirty="0">
                <a:solidFill>
                  <a:srgbClr val="CCCCCC"/>
                </a:solidFill>
                <a:effectLst/>
                <a:latin typeface="Menlo" panose="020B0609030804020204" pitchFamily="49" charset="0"/>
              </a:rPr>
              <a:t>2018 - Parkland Shooting - White supremacists/nationalists - 17 fatalities</a:t>
            </a:r>
          </a:p>
          <a:p>
            <a:endParaRPr lang="en-US" b="0" i="0" dirty="0">
              <a:solidFill>
                <a:srgbClr val="CCCCCC"/>
              </a:solidFill>
              <a:effectLst/>
              <a:latin typeface="Menlo" panose="020B0609030804020204" pitchFamily="49" charset="0"/>
            </a:endParaRPr>
          </a:p>
          <a:p>
            <a:r>
              <a:rPr lang="en-US" b="0" i="0" dirty="0">
                <a:solidFill>
                  <a:srgbClr val="CCCCCC"/>
                </a:solidFill>
                <a:effectLst/>
                <a:latin typeface="Menlo" panose="020B0609030804020204" pitchFamily="49" charset="0"/>
              </a:rPr>
              <a:t>2019 - El Paso Walmart Shooting - White supremacists/nationalists - 23 fatalities</a:t>
            </a:r>
            <a:endParaRPr lang="en-US" dirty="0"/>
          </a:p>
          <a:p>
            <a:endParaRPr lang="en-US" dirty="0"/>
          </a:p>
          <a:p>
            <a:endParaRPr lang="en-US" dirty="0"/>
          </a:p>
          <a:p>
            <a:r>
              <a:rPr lang="en-US" dirty="0"/>
              <a:t>So both the 70’s and the 2010’s seem to fit the broader pattern. </a:t>
            </a:r>
          </a:p>
          <a:p>
            <a:endParaRPr lang="en-US" dirty="0"/>
          </a:p>
          <a:p>
            <a:r>
              <a:rPr lang="en-US" dirty="0"/>
              <a:t>But…the spike in the 70’s and the increase in the 2010’s are different as well. They each have a signature in terms of the attackers, the methods and the targets.</a:t>
            </a:r>
          </a:p>
        </p:txBody>
      </p:sp>
    </p:spTree>
    <p:extLst>
      <p:ext uri="{BB962C8B-B14F-4D97-AF65-F5344CB8AC3E}">
        <p14:creationId xmlns:p14="http://schemas.microsoft.com/office/powerpoint/2010/main" val="4294535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They share almost no groups in common.</a:t>
            </a:r>
          </a:p>
          <a:p>
            <a:endParaRPr lang="en-US" dirty="0"/>
          </a:p>
          <a:p>
            <a:endParaRPr lang="en-US" dirty="0"/>
          </a:p>
          <a:p>
            <a:r>
              <a:rPr lang="en-US" dirty="0"/>
              <a:t>The groups are largely unique to the decade and reflect the politics of the time. </a:t>
            </a:r>
          </a:p>
          <a:p>
            <a:endParaRPr lang="en-US" dirty="0"/>
          </a:p>
          <a:p>
            <a:r>
              <a:rPr lang="en-US" dirty="0"/>
              <a:t>1970s example:</a:t>
            </a:r>
          </a:p>
          <a:p>
            <a:r>
              <a:rPr lang="en-US" b="0" i="0" dirty="0">
                <a:solidFill>
                  <a:srgbClr val="CCCCCC"/>
                </a:solidFill>
                <a:effectLst/>
                <a:latin typeface="Menlo" panose="020B0609030804020204" pitchFamily="49" charset="0"/>
              </a:rPr>
              <a:t>3/12/1970: In a series of related attacks, the Revolutionary Force 9 claimed credit for the bombing of the Mobil Oil Company Building in Manhattan, New York, United States. There were no casualties but the building sustained heavy structural damage. The Revolutionary Force 9 claimed that the Mobil Oil Company was an "</a:t>
            </a:r>
            <a:r>
              <a:rPr lang="en-US" b="0" i="0" dirty="0" err="1">
                <a:solidFill>
                  <a:srgbClr val="CCCCCC"/>
                </a:solidFill>
                <a:effectLst/>
                <a:latin typeface="Menlo" panose="020B0609030804020204" pitchFamily="49" charset="0"/>
              </a:rPr>
              <a:t>enem</a:t>
            </a:r>
            <a:r>
              <a:rPr lang="en-US" b="0" i="0" dirty="0">
                <a:solidFill>
                  <a:srgbClr val="CCCCCC"/>
                </a:solidFill>
                <a:effectLst/>
                <a:latin typeface="Menlo" panose="020B0609030804020204" pitchFamily="49" charset="0"/>
              </a:rPr>
              <a:t>(y) of human life" because it profited off of the Vietnam War.</a:t>
            </a:r>
            <a:endParaRPr lang="en-US" dirty="0"/>
          </a:p>
          <a:p>
            <a:endParaRPr lang="en-US" dirty="0"/>
          </a:p>
          <a:p>
            <a:endParaRPr lang="en-US" dirty="0"/>
          </a:p>
          <a:p>
            <a:r>
              <a:rPr lang="en-US" dirty="0"/>
              <a:t>2010 example:</a:t>
            </a:r>
            <a:endParaRPr lang="en-US" b="0" dirty="0">
              <a:solidFill>
                <a:srgbClr val="CCCCCC"/>
              </a:solidFill>
              <a:effectLst/>
              <a:highlight>
                <a:srgbClr val="1F1F1F"/>
              </a:highlight>
              <a:latin typeface="Menlo" panose="020B0609030804020204" pitchFamily="49" charset="0"/>
            </a:endParaRPr>
          </a:p>
          <a:p>
            <a:pPr algn="l"/>
            <a:r>
              <a:rPr lang="en-US" b="0" i="0" dirty="0">
                <a:solidFill>
                  <a:srgbClr val="CCCCCC"/>
                </a:solidFill>
                <a:effectLst/>
                <a:latin typeface="var(--notebook-cell-output-font-family)"/>
              </a:rPr>
              <a:t>'03/31/2020: An assailant derailed a locomotive in an attempt to have it crash into the United States Navy Hospital Ship Mercy at the Port of Los Angeles in Los Angeles, California, United States. There were no reported casualties in the attack. Eduardo Moreno, a train engineer, confessed to intentionally derailing the train in an attempt to "wake people up" about the presence of the hospital ship. He was suspicious that the ship may have been docked to spread COVID-19 or to facilitate a government takeover.'</a:t>
            </a:r>
          </a:p>
          <a:p>
            <a:pPr algn="l"/>
            <a:br>
              <a:rPr lang="en-US" b="0" i="0" dirty="0">
                <a:solidFill>
                  <a:srgbClr val="CCCCCC"/>
                </a:solidFill>
                <a:effectLst/>
                <a:latin typeface="var(--notebook-cell-output-font-family)"/>
              </a:rPr>
            </a:br>
            <a:endParaRPr lang="en-US" b="0" dirty="0">
              <a:solidFill>
                <a:srgbClr val="CCCCCC"/>
              </a:solidFill>
              <a:effectLst/>
              <a:highlight>
                <a:srgbClr val="1F1F1F"/>
              </a:highlight>
              <a:latin typeface="Menlo" panose="020B0609030804020204" pitchFamily="49" charset="0"/>
            </a:endParaRPr>
          </a:p>
          <a:p>
            <a:endParaRPr lang="en-US" dirty="0"/>
          </a:p>
        </p:txBody>
      </p:sp>
    </p:spTree>
    <p:extLst>
      <p:ext uri="{BB962C8B-B14F-4D97-AF65-F5344CB8AC3E}">
        <p14:creationId xmlns:p14="http://schemas.microsoft.com/office/powerpoint/2010/main" val="3297263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types of attacks are different</a:t>
            </a:r>
          </a:p>
        </p:txBody>
      </p:sp>
    </p:spTree>
    <p:extLst>
      <p:ext uri="{BB962C8B-B14F-4D97-AF65-F5344CB8AC3E}">
        <p14:creationId xmlns:p14="http://schemas.microsoft.com/office/powerpoint/2010/main" val="2447463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targets are different</a:t>
            </a:r>
          </a:p>
          <a:p>
            <a:endParaRPr lang="en-US" dirty="0"/>
          </a:p>
          <a:p>
            <a:endParaRPr lang="en-US" dirty="0"/>
          </a:p>
          <a:p>
            <a:r>
              <a:rPr lang="en-US" dirty="0"/>
              <a:t>So what do these different patterns tell us about </a:t>
            </a:r>
            <a:r>
              <a:rPr lang="en-US" dirty="0" err="1"/>
              <a:t>terrorisim</a:t>
            </a:r>
            <a:r>
              <a:rPr lang="en-US" dirty="0"/>
              <a:t> in the us as a whole. </a:t>
            </a:r>
          </a:p>
          <a:p>
            <a:endParaRPr lang="en-US" dirty="0"/>
          </a:p>
          <a:p>
            <a:endParaRPr lang="en-US" dirty="0"/>
          </a:p>
        </p:txBody>
      </p:sp>
    </p:spTree>
    <p:extLst>
      <p:ext uri="{BB962C8B-B14F-4D97-AF65-F5344CB8AC3E}">
        <p14:creationId xmlns:p14="http://schemas.microsoft.com/office/powerpoint/2010/main" val="2254553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9/11 is not typical, nor is Oklahoma city or even large mass shootings. </a:t>
            </a:r>
          </a:p>
          <a:p>
            <a:endParaRPr lang="en-US" dirty="0"/>
          </a:p>
          <a:p>
            <a:r>
              <a:rPr lang="en-US" dirty="0"/>
              <a:t>They may seem more common than they are because they make the news and are shocking.  </a:t>
            </a:r>
          </a:p>
        </p:txBody>
      </p:sp>
    </p:spTree>
    <p:extLst>
      <p:ext uri="{BB962C8B-B14F-4D97-AF65-F5344CB8AC3E}">
        <p14:creationId xmlns:p14="http://schemas.microsoft.com/office/powerpoint/2010/main" val="157149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defRPr>
                <a:latin typeface="-apple-system"/>
                <a:ea typeface="-apple-system"/>
                <a:cs typeface="-apple-system"/>
                <a:sym typeface="-apple-system"/>
              </a:defRPr>
            </a:pPr>
            <a:endParaRPr lang="en-US" dirty="0"/>
          </a:p>
          <a:p>
            <a:pPr>
              <a:defRPr>
                <a:latin typeface="-apple-system"/>
                <a:ea typeface="-apple-system"/>
                <a:cs typeface="-apple-system"/>
                <a:sym typeface="-apple-system"/>
              </a:defRPr>
            </a:pPr>
            <a:endParaRPr lang="en-US" dirty="0"/>
          </a:p>
          <a:p>
            <a:pPr>
              <a:defRPr>
                <a:latin typeface="-apple-system"/>
                <a:ea typeface="-apple-system"/>
                <a:cs typeface="-apple-system"/>
                <a:sym typeface="-apple-system"/>
              </a:defRPr>
            </a:pPr>
            <a:r>
              <a:rPr lang="en-US" dirty="0"/>
              <a:t>Or this, from the bombing in Oklahoma city in the 1990’s </a:t>
            </a:r>
          </a:p>
          <a:p>
            <a:pPr>
              <a:defRPr>
                <a:latin typeface="-apple-system"/>
                <a:ea typeface="-apple-system"/>
                <a:cs typeface="-apple-system"/>
                <a:sym typeface="-apple-system"/>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latin typeface="-apple-system"/>
                <a:ea typeface="-apple-system"/>
                <a:cs typeface="-apple-system"/>
                <a:sym typeface="-apple-system"/>
              </a:defRPr>
            </a:pPr>
            <a:r>
              <a:rPr lang="en-US" dirty="0">
                <a:solidFill>
                  <a:srgbClr val="000000"/>
                </a:solidFill>
                <a:effectLst/>
                <a:latin typeface="Helvetica Neue" panose="02000503000000020004" pitchFamily="2" charset="0"/>
              </a:rPr>
              <a:t>Terrifying and extraordinary acts of violence. But at least for me only a few attacks come to mind. </a:t>
            </a:r>
          </a:p>
          <a:p>
            <a:pPr marL="0" marR="0" lvl="0" indent="0" defTabSz="914400" eaLnBrk="1" fontAlgn="auto" latinLnBrk="0" hangingPunct="1">
              <a:lnSpc>
                <a:spcPct val="100000"/>
              </a:lnSpc>
              <a:spcBef>
                <a:spcPts val="0"/>
              </a:spcBef>
              <a:spcAft>
                <a:spcPts val="0"/>
              </a:spcAft>
              <a:buClrTx/>
              <a:buSzTx/>
              <a:buFontTx/>
              <a:buNone/>
              <a:tabLst/>
              <a:defRPr>
                <a:latin typeface="-apple-system"/>
                <a:ea typeface="-apple-system"/>
                <a:cs typeface="-apple-system"/>
                <a:sym typeface="-apple-system"/>
              </a:defRPr>
            </a:pPr>
            <a:endParaRPr lang="en-US" dirty="0">
              <a:solidFill>
                <a:srgbClr val="000000"/>
              </a:solidFill>
              <a:effectLst/>
              <a:latin typeface="Helvetica Neue" panose="02000503000000020004" pitchFamily="2" charset="0"/>
            </a:endParaRPr>
          </a:p>
          <a:p>
            <a:pPr marL="0" marR="0" lvl="0" indent="0" defTabSz="914400" eaLnBrk="1" fontAlgn="auto" latinLnBrk="0" hangingPunct="1">
              <a:lnSpc>
                <a:spcPct val="100000"/>
              </a:lnSpc>
              <a:spcBef>
                <a:spcPts val="0"/>
              </a:spcBef>
              <a:spcAft>
                <a:spcPts val="0"/>
              </a:spcAft>
              <a:buClrTx/>
              <a:buSzTx/>
              <a:buFontTx/>
              <a:buNone/>
              <a:tabLst/>
              <a:defRPr>
                <a:latin typeface="-apple-system"/>
                <a:ea typeface="-apple-system"/>
                <a:cs typeface="-apple-system"/>
                <a:sym typeface="-apple-system"/>
              </a:defRPr>
            </a:pPr>
            <a:r>
              <a:rPr lang="en-US" dirty="0">
                <a:solidFill>
                  <a:srgbClr val="000000"/>
                </a:solidFill>
                <a:effectLst/>
                <a:latin typeface="Helvetica Neue" panose="02000503000000020004" pitchFamily="2" charset="0"/>
              </a:rPr>
              <a:t>In a country as large as the US - I knew there had to be more to the story. </a:t>
            </a:r>
          </a:p>
          <a:p>
            <a:pPr marL="0" marR="0" lvl="0" indent="0" defTabSz="914400" eaLnBrk="1" fontAlgn="auto" latinLnBrk="0" hangingPunct="1">
              <a:lnSpc>
                <a:spcPct val="100000"/>
              </a:lnSpc>
              <a:spcBef>
                <a:spcPts val="0"/>
              </a:spcBef>
              <a:spcAft>
                <a:spcPts val="0"/>
              </a:spcAft>
              <a:buClrTx/>
              <a:buSzTx/>
              <a:buFontTx/>
              <a:buNone/>
              <a:tabLst/>
              <a:defRPr>
                <a:latin typeface="-apple-system"/>
                <a:ea typeface="-apple-system"/>
                <a:cs typeface="-apple-system"/>
                <a:sym typeface="-apple-system"/>
              </a:defRPr>
            </a:pPr>
            <a:endParaRPr lang="en-US" dirty="0">
              <a:solidFill>
                <a:srgbClr val="000000"/>
              </a:solidFill>
              <a:effectLst/>
              <a:latin typeface="Helvetica Neue" panose="02000503000000020004" pitchFamily="2" charset="0"/>
            </a:endParaRPr>
          </a:p>
          <a:p>
            <a:pPr marL="0" marR="0" lvl="0" indent="0" defTabSz="914400" eaLnBrk="1" fontAlgn="auto" latinLnBrk="0" hangingPunct="1">
              <a:lnSpc>
                <a:spcPct val="100000"/>
              </a:lnSpc>
              <a:spcBef>
                <a:spcPts val="0"/>
              </a:spcBef>
              <a:spcAft>
                <a:spcPts val="0"/>
              </a:spcAft>
              <a:buClrTx/>
              <a:buSzTx/>
              <a:buFontTx/>
              <a:buNone/>
              <a:tabLst/>
              <a:defRPr>
                <a:latin typeface="-apple-system"/>
                <a:ea typeface="-apple-system"/>
                <a:cs typeface="-apple-system"/>
                <a:sym typeface="-apple-system"/>
              </a:defRPr>
            </a:pPr>
            <a:r>
              <a:rPr lang="en-US" dirty="0">
                <a:solidFill>
                  <a:srgbClr val="000000"/>
                </a:solidFill>
                <a:effectLst/>
                <a:latin typeface="Helvetica Neue" panose="02000503000000020004" pitchFamily="2" charset="0"/>
              </a:rPr>
              <a:t>And there is....</a:t>
            </a:r>
          </a:p>
          <a:p>
            <a:pPr marL="0" marR="0" lvl="0" indent="0" defTabSz="914400" eaLnBrk="1" fontAlgn="auto" latinLnBrk="0" hangingPunct="1">
              <a:lnSpc>
                <a:spcPct val="100000"/>
              </a:lnSpc>
              <a:spcBef>
                <a:spcPts val="0"/>
              </a:spcBef>
              <a:spcAft>
                <a:spcPts val="0"/>
              </a:spcAft>
              <a:buClrTx/>
              <a:buSzTx/>
              <a:buFontTx/>
              <a:buNone/>
              <a:tabLst/>
              <a:defRPr>
                <a:latin typeface="-apple-system"/>
                <a:ea typeface="-apple-system"/>
                <a:cs typeface="-apple-system"/>
                <a:sym typeface="-apple-system"/>
              </a:defRPr>
            </a:pPr>
            <a:endParaRPr lang="en-US" dirty="0">
              <a:solidFill>
                <a:srgbClr val="000000"/>
              </a:solidFill>
              <a:effectLst/>
              <a:latin typeface="Helvetica Neue" panose="02000503000000020004" pitchFamily="2" charset="0"/>
            </a:endParaRPr>
          </a:p>
          <a:p>
            <a:pPr marL="0" marR="0" lvl="0" indent="0" defTabSz="914400" eaLnBrk="1" fontAlgn="auto" latinLnBrk="0" hangingPunct="1">
              <a:lnSpc>
                <a:spcPct val="100000"/>
              </a:lnSpc>
              <a:spcBef>
                <a:spcPts val="0"/>
              </a:spcBef>
              <a:spcAft>
                <a:spcPts val="0"/>
              </a:spcAft>
              <a:buClrTx/>
              <a:buSzTx/>
              <a:buFontTx/>
              <a:buNone/>
              <a:tabLst/>
              <a:defRPr>
                <a:latin typeface="-apple-system"/>
                <a:ea typeface="-apple-system"/>
                <a:cs typeface="-apple-system"/>
                <a:sym typeface="-apple-system"/>
              </a:defRPr>
            </a:pPr>
            <a:endParaRPr lang="en-US" dirty="0">
              <a:solidFill>
                <a:srgbClr val="000000"/>
              </a:solidFill>
              <a:effectLst/>
              <a:latin typeface="Helvetica Neue" panose="02000503000000020004" pitchFamily="2" charset="0"/>
            </a:endParaRPr>
          </a:p>
          <a:p>
            <a:pPr marL="0" marR="0" lvl="0" indent="0" defTabSz="914400" eaLnBrk="1" fontAlgn="auto" latinLnBrk="0" hangingPunct="1">
              <a:lnSpc>
                <a:spcPct val="100000"/>
              </a:lnSpc>
              <a:spcBef>
                <a:spcPts val="0"/>
              </a:spcBef>
              <a:spcAft>
                <a:spcPts val="0"/>
              </a:spcAft>
              <a:buClrTx/>
              <a:buSzTx/>
              <a:buFontTx/>
              <a:buNone/>
              <a:tabLst/>
              <a:defRPr>
                <a:latin typeface="-apple-system"/>
                <a:ea typeface="-apple-system"/>
                <a:cs typeface="-apple-system"/>
                <a:sym typeface="-apple-system"/>
              </a:defRPr>
            </a:pPr>
            <a:endParaRPr lang="en-US" dirty="0">
              <a:solidFill>
                <a:srgbClr val="000000"/>
              </a:solidFill>
              <a:effectLst/>
              <a:latin typeface="Helvetica Neue" panose="02000503000000020004" pitchFamily="2" charset="0"/>
            </a:endParaRPr>
          </a:p>
          <a:p>
            <a:pPr marL="0" marR="0" lvl="0" indent="0" defTabSz="914400" eaLnBrk="1" fontAlgn="auto" latinLnBrk="0" hangingPunct="1">
              <a:lnSpc>
                <a:spcPct val="100000"/>
              </a:lnSpc>
              <a:spcBef>
                <a:spcPts val="0"/>
              </a:spcBef>
              <a:spcAft>
                <a:spcPts val="0"/>
              </a:spcAft>
              <a:buClrTx/>
              <a:buSzTx/>
              <a:buFontTx/>
              <a:buNone/>
              <a:tabLst/>
              <a:defRPr>
                <a:latin typeface="-apple-system"/>
                <a:ea typeface="-apple-system"/>
                <a:cs typeface="-apple-system"/>
                <a:sym typeface="-apple-system"/>
              </a:defRPr>
            </a:pPr>
            <a:endParaRPr lang="en-US" dirty="0">
              <a:solidFill>
                <a:srgbClr val="000000"/>
              </a:solidFill>
              <a:effectLst/>
              <a:latin typeface="Helvetica Neue" panose="02000503000000020004" pitchFamily="2" charset="0"/>
            </a:endParaRPr>
          </a:p>
          <a:p>
            <a:pPr marL="0" marR="0" lvl="0" indent="0" defTabSz="914400" eaLnBrk="1" fontAlgn="auto" latinLnBrk="0" hangingPunct="1">
              <a:lnSpc>
                <a:spcPct val="100000"/>
              </a:lnSpc>
              <a:spcBef>
                <a:spcPts val="0"/>
              </a:spcBef>
              <a:spcAft>
                <a:spcPts val="0"/>
              </a:spcAft>
              <a:buClrTx/>
              <a:buSzTx/>
              <a:buFontTx/>
              <a:buNone/>
              <a:tabLst/>
              <a:defRPr>
                <a:latin typeface="-apple-system"/>
                <a:ea typeface="-apple-system"/>
                <a:cs typeface="-apple-system"/>
                <a:sym typeface="-apple-system"/>
              </a:defRPr>
            </a:pPr>
            <a:endParaRPr lang="en-US" dirty="0">
              <a:solidFill>
                <a:srgbClr val="000000"/>
              </a:solidFill>
              <a:effectLst/>
              <a:latin typeface="Helvetica Neue" panose="02000503000000020004" pitchFamily="2" charset="0"/>
            </a:endParaRPr>
          </a:p>
          <a:p>
            <a:pPr marL="0" marR="0" lvl="0" indent="0" defTabSz="914400" eaLnBrk="1" fontAlgn="auto" latinLnBrk="0" hangingPunct="1">
              <a:lnSpc>
                <a:spcPct val="100000"/>
              </a:lnSpc>
              <a:spcBef>
                <a:spcPts val="0"/>
              </a:spcBef>
              <a:spcAft>
                <a:spcPts val="0"/>
              </a:spcAft>
              <a:buClrTx/>
              <a:buSzTx/>
              <a:buFontTx/>
              <a:buNone/>
              <a:tabLst/>
              <a:defRPr>
                <a:latin typeface="-apple-system"/>
                <a:ea typeface="-apple-system"/>
                <a:cs typeface="-apple-system"/>
                <a:sym typeface="-apple-system"/>
              </a:defRPr>
            </a:pPr>
            <a:endParaRPr lang="en-US"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1334013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5x increase from 2010-2020 – more data is coming – we’ll see what happens</a:t>
            </a:r>
          </a:p>
          <a:p>
            <a:endParaRPr lang="en-US" dirty="0"/>
          </a:p>
          <a:p>
            <a:r>
              <a:rPr lang="en-US" dirty="0"/>
              <a:t>Given the political moment we’re in now and the division, a decrease in attacks seems unlikely.</a:t>
            </a:r>
          </a:p>
          <a:p>
            <a:endParaRPr lang="en-US" dirty="0"/>
          </a:p>
        </p:txBody>
      </p:sp>
    </p:spTree>
    <p:extLst>
      <p:ext uri="{BB962C8B-B14F-4D97-AF65-F5344CB8AC3E}">
        <p14:creationId xmlns:p14="http://schemas.microsoft.com/office/powerpoint/2010/main" val="2605478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targets and methods of the 2010s are different from the 1970s</a:t>
            </a:r>
          </a:p>
          <a:p>
            <a:endParaRPr lang="en-US" dirty="0"/>
          </a:p>
          <a:p>
            <a:r>
              <a:rPr lang="en-US" dirty="0"/>
              <a:t>Broadly Speaking:</a:t>
            </a:r>
          </a:p>
          <a:p>
            <a:endParaRPr lang="en-US" dirty="0"/>
          </a:p>
          <a:p>
            <a:r>
              <a:rPr lang="en-US" dirty="0"/>
              <a:t>Fewer bombings - More shootings and arson attacks on buildings. </a:t>
            </a:r>
          </a:p>
          <a:p>
            <a:endParaRPr lang="en-US" dirty="0"/>
          </a:p>
          <a:p>
            <a:r>
              <a:rPr lang="en-US" dirty="0"/>
              <a:t>Religious Targets instead of governments. </a:t>
            </a:r>
          </a:p>
          <a:p>
            <a:endParaRPr lang="en-US" dirty="0"/>
          </a:p>
          <a:p>
            <a:r>
              <a:rPr lang="en-US" dirty="0"/>
              <a:t>Targets and method change over time and will likely continue to change</a:t>
            </a:r>
          </a:p>
        </p:txBody>
      </p:sp>
    </p:spTree>
    <p:extLst>
      <p:ext uri="{BB962C8B-B14F-4D97-AF65-F5344CB8AC3E}">
        <p14:creationId xmlns:p14="http://schemas.microsoft.com/office/powerpoint/2010/main" val="572873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It’s not a few professional militant groups (although those exist)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it’s a lot of small actors, many of them unknown, carrying out small numbers of uncoordinated attacks.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These are not military operations or professional bomb makers</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This is punctuated by a massive attack sometimes, but those are not the norm.</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2913105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groups carrying out the attacks are broadly reflective of the divisive issues of the time. </a:t>
            </a:r>
          </a:p>
          <a:p>
            <a:endParaRPr lang="en-US" dirty="0"/>
          </a:p>
          <a:p>
            <a:r>
              <a:rPr lang="en-US" dirty="0"/>
              <a:t>Some of those issues are ongoing – Anti-Abortion and Race issues, </a:t>
            </a:r>
          </a:p>
          <a:p>
            <a:endParaRPr lang="en-US" dirty="0"/>
          </a:p>
          <a:p>
            <a:r>
              <a:rPr lang="en-US" dirty="0"/>
              <a:t>But a lot of them are shorter lived – Anti-war (Vietnam)  - gay rights - COVID conspiracy Theories</a:t>
            </a:r>
          </a:p>
          <a:p>
            <a:endParaRPr lang="en-US" dirty="0"/>
          </a:p>
          <a:p>
            <a:r>
              <a:rPr lang="en-US" dirty="0"/>
              <a:t>It seems like controversial issues cause extreme views to sort of bubble up to the surface – and eventually some small number of people start to take matters into their own hands. </a:t>
            </a:r>
          </a:p>
          <a:p>
            <a:endParaRPr lang="en-US" dirty="0"/>
          </a:p>
          <a:p>
            <a:r>
              <a:rPr lang="en-US" dirty="0"/>
              <a:t>This isn’t a process that seems likely to stop</a:t>
            </a:r>
          </a:p>
          <a:p>
            <a:endParaRPr lang="en-US" dirty="0"/>
          </a:p>
          <a:p>
            <a:r>
              <a:rPr lang="en-US" dirty="0"/>
              <a:t>As new and polarizing issues come up – we should expect to see new attacks based on those issues.</a:t>
            </a:r>
          </a:p>
          <a:p>
            <a:endParaRPr lang="en-US" dirty="0"/>
          </a:p>
          <a:p>
            <a:endParaRPr lang="en-US" dirty="0"/>
          </a:p>
        </p:txBody>
      </p:sp>
    </p:spTree>
    <p:extLst>
      <p:ext uri="{BB962C8B-B14F-4D97-AF65-F5344CB8AC3E}">
        <p14:creationId xmlns:p14="http://schemas.microsoft.com/office/powerpoint/2010/main" val="1507445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is the number of attacks by year – just to give a rough idea </a:t>
            </a:r>
          </a:p>
          <a:p>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rgbClr val="CCCCCC"/>
                </a:solidFill>
                <a:effectLst/>
                <a:latin typeface="Menlo" panose="020B0609030804020204" pitchFamily="49" charset="0"/>
              </a:rPr>
              <a:t>200k + incidents worldwide</a:t>
            </a:r>
          </a:p>
          <a:p>
            <a:endParaRPr lang="en-US" dirty="0"/>
          </a:p>
          <a:p>
            <a:endParaRPr lang="en-US" dirty="0"/>
          </a:p>
          <a:p>
            <a:r>
              <a:rPr lang="en-US" dirty="0"/>
              <a:t>The spike is driven largely by the wars in the middle east and associated terrorist organizations (ISIS, Taliban, Al-</a:t>
            </a:r>
            <a:r>
              <a:rPr lang="en-US" dirty="0" err="1"/>
              <a:t>Queda</a:t>
            </a:r>
            <a:r>
              <a:rPr lang="en-US" dirty="0"/>
              <a:t>)</a:t>
            </a:r>
          </a:p>
          <a:p>
            <a:endParaRPr lang="en-US" dirty="0"/>
          </a:p>
          <a:p>
            <a:r>
              <a:rPr lang="en-US" dirty="0"/>
              <a:t>Al-</a:t>
            </a:r>
            <a:r>
              <a:rPr lang="en-US" dirty="0" err="1"/>
              <a:t>Queda</a:t>
            </a:r>
            <a:r>
              <a:rPr lang="en-US" dirty="0"/>
              <a:t> did 9/11 – does the US experience reflect this trend? </a:t>
            </a:r>
          </a:p>
          <a:p>
            <a:endParaRPr lang="en-US" dirty="0"/>
          </a:p>
          <a:p>
            <a:endParaRPr lang="en-US" dirty="0"/>
          </a:p>
          <a:p>
            <a:endParaRPr lang="en-US" dirty="0"/>
          </a:p>
        </p:txBody>
      </p:sp>
    </p:spTree>
    <p:extLst>
      <p:ext uri="{BB962C8B-B14F-4D97-AF65-F5344CB8AC3E}">
        <p14:creationId xmlns:p14="http://schemas.microsoft.com/office/powerpoint/2010/main" val="109019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i="0" dirty="0">
              <a:solidFill>
                <a:srgbClr val="CCCCCC"/>
              </a:solidFill>
              <a:effectLst/>
              <a:latin typeface="Menlo" panose="020B06090308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rgbClr val="CCCCCC"/>
                </a:solidFill>
                <a:effectLst/>
                <a:latin typeface="Menlo" panose="020B0609030804020204" pitchFamily="49" charset="0"/>
              </a:rPr>
              <a:t>1991 - </a:t>
            </a:r>
            <a:r>
              <a:rPr lang="en-US" b="0" i="0" dirty="0" err="1">
                <a:solidFill>
                  <a:srgbClr val="CCCCCC"/>
                </a:solidFill>
                <a:effectLst/>
                <a:latin typeface="Menlo" panose="020B0609030804020204" pitchFamily="49" charset="0"/>
              </a:rPr>
              <a:t>Lubys</a:t>
            </a:r>
            <a:r>
              <a:rPr lang="en-US" b="0" i="0" dirty="0">
                <a:solidFill>
                  <a:srgbClr val="CCCCCC"/>
                </a:solidFill>
                <a:effectLst/>
                <a:latin typeface="Menlo" panose="020B0609030804020204" pitchFamily="49" charset="0"/>
              </a:rPr>
              <a:t> Cafeteria Shooting - Male supremacists - 24 fatalities </a:t>
            </a:r>
          </a:p>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rgbClr val="CCCCCC"/>
                </a:solidFill>
                <a:effectLst/>
                <a:latin typeface="Menlo" panose="020B0609030804020204" pitchFamily="49" charset="0"/>
              </a:rPr>
              <a:t>1995 - Oklahoma City Bombing - Anti-Government extremists - 168 fatalities </a:t>
            </a:r>
          </a:p>
          <a:p>
            <a:r>
              <a:rPr lang="en-US" b="0" i="0" dirty="0">
                <a:solidFill>
                  <a:srgbClr val="CCCCCC"/>
                </a:solidFill>
                <a:effectLst/>
                <a:latin typeface="Menlo" panose="020B0609030804020204" pitchFamily="49" charset="0"/>
              </a:rPr>
              <a:t>2001 - 9/11 - Al-Qaida - 2770 fatalities </a:t>
            </a:r>
          </a:p>
          <a:p>
            <a:r>
              <a:rPr lang="en-US" b="0" i="0" dirty="0">
                <a:solidFill>
                  <a:srgbClr val="CCCCCC"/>
                </a:solidFill>
                <a:effectLst/>
                <a:latin typeface="Menlo" panose="020B0609030804020204" pitchFamily="49" charset="0"/>
              </a:rPr>
              <a:t>2001 - 9/11 Pentagon - Al-Qaida - 190 fatalities </a:t>
            </a:r>
          </a:p>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rgbClr val="CCCCCC"/>
                </a:solidFill>
                <a:effectLst/>
                <a:latin typeface="Menlo" panose="020B0609030804020204" pitchFamily="49" charset="0"/>
              </a:rPr>
              <a:t>2001 - 9/11 Flight 93 - Al-Qaida - 44 fatalities </a:t>
            </a:r>
          </a:p>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rgbClr val="CCCCCC"/>
                </a:solidFill>
                <a:effectLst/>
                <a:latin typeface="Menlo" panose="020B0609030804020204" pitchFamily="49" charset="0"/>
              </a:rPr>
              <a:t>2015 - San Bernadino Shooting - Jihadi-inspired extremists - 16 fatalities</a:t>
            </a:r>
          </a:p>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rgbClr val="CCCCCC"/>
                </a:solidFill>
                <a:effectLst/>
                <a:latin typeface="Menlo" panose="020B0609030804020204" pitchFamily="49" charset="0"/>
              </a:rPr>
              <a:t>2016 - Pulse Nightclub Shooting - Jihadi-inspired extremists - 50 fatalities </a:t>
            </a:r>
          </a:p>
          <a:p>
            <a:r>
              <a:rPr lang="en-US" b="0" i="0" dirty="0">
                <a:solidFill>
                  <a:srgbClr val="CCCCCC"/>
                </a:solidFill>
                <a:effectLst/>
                <a:latin typeface="Menlo" panose="020B0609030804020204" pitchFamily="49" charset="0"/>
              </a:rPr>
              <a:t>2017 - Mandalay Bay LV Shooting - Anti-Government extremists - 60 fatalities </a:t>
            </a:r>
          </a:p>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rgbClr val="CCCCCC"/>
                </a:solidFill>
                <a:effectLst/>
                <a:latin typeface="Menlo" panose="020B0609030804020204" pitchFamily="49" charset="0"/>
              </a:rPr>
              <a:t>2018 - Parkland Shooting - White supremacists/nationalists – 17 fatalities </a:t>
            </a:r>
          </a:p>
          <a:p>
            <a:r>
              <a:rPr lang="en-US" b="0" i="0" dirty="0">
                <a:solidFill>
                  <a:srgbClr val="CCCCCC"/>
                </a:solidFill>
                <a:effectLst/>
                <a:latin typeface="Menlo" panose="020B0609030804020204" pitchFamily="49" charset="0"/>
              </a:rPr>
              <a:t>2019 - El Paso Walmart Shooting - White supremacists/nationalists - 23 fatalities </a:t>
            </a:r>
          </a:p>
        </p:txBody>
      </p:sp>
    </p:spTree>
    <p:extLst>
      <p:ext uri="{BB962C8B-B14F-4D97-AF65-F5344CB8AC3E}">
        <p14:creationId xmlns:p14="http://schemas.microsoft.com/office/powerpoint/2010/main" val="3008515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latin typeface="-apple-system"/>
                <a:ea typeface="-apple-system"/>
                <a:cs typeface="-apple-system"/>
                <a:sym typeface="-apple-system"/>
              </a:defRPr>
            </a:pPr>
            <a:r>
              <a:rPr lang="en-US" dirty="0"/>
              <a:t>To find out I looked at the global Terrorism Database </a:t>
            </a:r>
          </a:p>
          <a:p>
            <a:pPr marL="0" marR="0" lvl="0" indent="0" defTabSz="914400" eaLnBrk="1" fontAlgn="auto" latinLnBrk="0" hangingPunct="1">
              <a:lnSpc>
                <a:spcPct val="100000"/>
              </a:lnSpc>
              <a:spcBef>
                <a:spcPts val="0"/>
              </a:spcBef>
              <a:spcAft>
                <a:spcPts val="0"/>
              </a:spcAft>
              <a:buClrTx/>
              <a:buSzTx/>
              <a:buFontTx/>
              <a:buNone/>
              <a:tabLst/>
              <a:defRPr>
                <a:latin typeface="-apple-system"/>
                <a:ea typeface="-apple-system"/>
                <a:cs typeface="-apple-system"/>
                <a:sym typeface="-apple-system"/>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latin typeface="-apple-system"/>
                <a:ea typeface="-apple-system"/>
                <a:cs typeface="-apple-system"/>
                <a:sym typeface="-apple-system"/>
              </a:defRPr>
            </a:pPr>
            <a:r>
              <a:rPr lang="en-US" dirty="0"/>
              <a:t>Maintained by the University of Maryland </a:t>
            </a:r>
          </a:p>
          <a:p>
            <a:pPr marL="0" marR="0" lvl="0" indent="0" defTabSz="914400" eaLnBrk="1" fontAlgn="auto" latinLnBrk="0" hangingPunct="1">
              <a:lnSpc>
                <a:spcPct val="100000"/>
              </a:lnSpc>
              <a:spcBef>
                <a:spcPts val="0"/>
              </a:spcBef>
              <a:spcAft>
                <a:spcPts val="0"/>
              </a:spcAft>
              <a:buClrTx/>
              <a:buSzTx/>
              <a:buFontTx/>
              <a:buNone/>
              <a:tabLst/>
              <a:defRPr>
                <a:latin typeface="-apple-system"/>
                <a:ea typeface="-apple-system"/>
                <a:cs typeface="-apple-system"/>
                <a:sym typeface="-apple-system"/>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latin typeface="-apple-system"/>
                <a:ea typeface="-apple-system"/>
                <a:cs typeface="-apple-system"/>
                <a:sym typeface="-apple-system"/>
              </a:defRPr>
            </a:pPr>
            <a:r>
              <a:rPr lang="en-US" dirty="0"/>
              <a:t>tracks Terrorism worldwide</a:t>
            </a:r>
          </a:p>
          <a:p>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1970-2020 – Additional annual updates coming</a:t>
            </a:r>
          </a:p>
          <a:p>
            <a:endParaRPr lang="en-US" dirty="0"/>
          </a:p>
          <a:p>
            <a:r>
              <a:rPr lang="en-US" dirty="0"/>
              <a:t>The attacks in the US are just 1.5% of all the data here. </a:t>
            </a:r>
          </a:p>
          <a:p>
            <a:endParaRPr lang="en-US" dirty="0"/>
          </a:p>
        </p:txBody>
      </p:sp>
    </p:spTree>
    <p:extLst>
      <p:ext uri="{BB962C8B-B14F-4D97-AF65-F5344CB8AC3E}">
        <p14:creationId xmlns:p14="http://schemas.microsoft.com/office/powerpoint/2010/main" val="3749847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3,121 attacks in the US over that time frame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Carried out by 244 different groups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There is definitely more to the story than 9/11 and Oklahoma city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But how are these attacks distributed across the 50 years we have data for?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3549465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attack frequency in the US.</a:t>
            </a:r>
          </a:p>
          <a:p>
            <a:endParaRPr lang="en-US" dirty="0"/>
          </a:p>
          <a:p>
            <a:r>
              <a:rPr lang="en-US" dirty="0"/>
              <a:t>We see a high in the 70s. With more than 1 attack per week.</a:t>
            </a:r>
          </a:p>
          <a:p>
            <a:endParaRPr lang="en-US" dirty="0"/>
          </a:p>
          <a:p>
            <a:r>
              <a:rPr lang="en-US" dirty="0"/>
              <a:t>Then it tapers off through the 80’s and 90’s, </a:t>
            </a:r>
          </a:p>
          <a:p>
            <a:endParaRPr lang="en-US" dirty="0"/>
          </a:p>
          <a:p>
            <a:r>
              <a:rPr lang="en-US" dirty="0"/>
              <a:t>and starts to go back up after 2010</a:t>
            </a:r>
          </a:p>
          <a:p>
            <a:endParaRPr lang="en-US" dirty="0"/>
          </a:p>
          <a:p>
            <a:r>
              <a:rPr lang="en-US" dirty="0"/>
              <a:t>After 2010…</a:t>
            </a:r>
          </a:p>
          <a:p>
            <a:endParaRPr lang="en-US" dirty="0"/>
          </a:p>
          <a:p>
            <a:endParaRPr lang="en-US" dirty="0"/>
          </a:p>
          <a:p>
            <a:endParaRPr lang="en-US" dirty="0"/>
          </a:p>
        </p:txBody>
      </p:sp>
    </p:spTree>
    <p:extLst>
      <p:ext uri="{BB962C8B-B14F-4D97-AF65-F5344CB8AC3E}">
        <p14:creationId xmlns:p14="http://schemas.microsoft.com/office/powerpoint/2010/main" val="1456903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actually and over 5 fold increase in attack frequency – making 2020  comparable to 1976. </a:t>
            </a:r>
          </a:p>
          <a:p>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In fact, the years where 9/11 happened, and Oklahoma city, seem somewhat quiet.</a:t>
            </a:r>
          </a:p>
          <a:p>
            <a:endParaRPr lang="en-US" dirty="0"/>
          </a:p>
          <a:p>
            <a:endParaRPr lang="en-US" dirty="0"/>
          </a:p>
          <a:p>
            <a:r>
              <a:rPr lang="en-US" dirty="0"/>
              <a:t>So that’s the number of attacks – let’s look at deaths</a:t>
            </a:r>
          </a:p>
        </p:txBody>
      </p:sp>
    </p:spTree>
    <p:extLst>
      <p:ext uri="{BB962C8B-B14F-4D97-AF65-F5344CB8AC3E}">
        <p14:creationId xmlns:p14="http://schemas.microsoft.com/office/powerpoint/2010/main" val="4102901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they both are</a:t>
            </a:r>
          </a:p>
          <a:p>
            <a:endParaRPr lang="en-US" dirty="0"/>
          </a:p>
          <a:p>
            <a:r>
              <a:rPr lang="en-US" dirty="0"/>
              <a:t>9/11 is not typical</a:t>
            </a:r>
          </a:p>
          <a:p>
            <a:endParaRPr lang="en-US" dirty="0"/>
          </a:p>
          <a:p>
            <a:r>
              <a:rPr lang="en-US" dirty="0"/>
              <a:t>All 4 events in 9/11 taken together are the worst attack in the data set that I could find. </a:t>
            </a:r>
          </a:p>
          <a:p>
            <a:endParaRPr lang="en-US" dirty="0"/>
          </a:p>
          <a:p>
            <a:r>
              <a:rPr lang="en-US" dirty="0"/>
              <a:t>and 9/11 is a massive outlier in the US and globally</a:t>
            </a:r>
          </a:p>
          <a:p>
            <a:endParaRPr lang="en-US" dirty="0"/>
          </a:p>
          <a:p>
            <a:r>
              <a:rPr lang="en-US" dirty="0"/>
              <a:t>If these big attacks are outliers</a:t>
            </a:r>
          </a:p>
          <a:p>
            <a:endParaRPr lang="en-US" dirty="0"/>
          </a:p>
          <a:p>
            <a:r>
              <a:rPr lang="en-US" dirty="0"/>
              <a:t>So what are other 3000 + attacks for the US? </a:t>
            </a:r>
          </a:p>
          <a:p>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Before we explore those ,I want to say something about ambiguous cases in the data</a:t>
            </a:r>
          </a:p>
          <a:p>
            <a:endParaRPr lang="en-US" dirty="0"/>
          </a:p>
        </p:txBody>
      </p:sp>
    </p:spTree>
    <p:extLst>
      <p:ext uri="{BB962C8B-B14F-4D97-AF65-F5344CB8AC3E}">
        <p14:creationId xmlns:p14="http://schemas.microsoft.com/office/powerpoint/2010/main" val="3940866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publishers have a fairly  rigorous definition , but it’s hard to tell, </a:t>
            </a:r>
          </a:p>
          <a:p>
            <a:endParaRPr lang="en-US" dirty="0"/>
          </a:p>
          <a:p>
            <a:r>
              <a:rPr lang="en-US" dirty="0"/>
              <a:t>the blue line is the number of cases where the attack may not meet the strict definition. </a:t>
            </a:r>
          </a:p>
          <a:p>
            <a:endParaRPr lang="en-US" dirty="0"/>
          </a:p>
          <a:p>
            <a:r>
              <a:rPr lang="en-US" dirty="0"/>
              <a:t>Something happened, but it’s not clear if it’s a case of true terrorism, or just bad behavior.</a:t>
            </a:r>
          </a:p>
          <a:p>
            <a:endParaRPr lang="en-US" dirty="0"/>
          </a:p>
          <a:p>
            <a:r>
              <a:rPr lang="en-US" dirty="0"/>
              <a:t>About 18% of the attacks in the us are like this.</a:t>
            </a:r>
          </a:p>
          <a:p>
            <a:endParaRPr lang="en-US" dirty="0"/>
          </a:p>
          <a:p>
            <a:r>
              <a:rPr lang="en-US" dirty="0"/>
              <a:t>It’s also important to keep in mind as we move forward that many of the groups carrying out these attacks turn out to be unknown. </a:t>
            </a:r>
          </a:p>
          <a:p>
            <a:endParaRPr lang="en-US" dirty="0"/>
          </a:p>
          <a:p>
            <a:r>
              <a:rPr lang="en-US" dirty="0"/>
              <a:t>Here’s an example of the kind of ambiguity I’m talking about:</a:t>
            </a:r>
          </a:p>
          <a:p>
            <a:endParaRPr lang="en-US" dirty="0"/>
          </a:p>
          <a:p>
            <a:r>
              <a:rPr lang="en-US" b="0" i="0" dirty="0">
                <a:solidFill>
                  <a:srgbClr val="CCCCCC"/>
                </a:solidFill>
                <a:effectLst/>
                <a:latin typeface="Menlo" panose="020B0609030804020204" pitchFamily="49" charset="0"/>
              </a:rPr>
              <a:t>'1/2/1970: Unknown perpetrators detonated explosives at the Pacific Gas &amp; Electric Company in Oakland, California,. </a:t>
            </a:r>
          </a:p>
          <a:p>
            <a:r>
              <a:rPr lang="en-US" b="0" i="0" dirty="0">
                <a:solidFill>
                  <a:srgbClr val="CCCCCC"/>
                </a:solidFill>
                <a:effectLst/>
                <a:latin typeface="Menlo" panose="020B0609030804020204" pitchFamily="49" charset="0"/>
              </a:rPr>
              <a:t>Three transformers were damaged costing an estimated $20,000 to $25,000. </a:t>
            </a:r>
          </a:p>
          <a:p>
            <a:r>
              <a:rPr lang="en-US" b="0" i="0" dirty="0">
                <a:solidFill>
                  <a:srgbClr val="CCCCCC"/>
                </a:solidFill>
                <a:effectLst/>
                <a:latin typeface="Menlo" panose="020B0609030804020204" pitchFamily="49" charset="0"/>
              </a:rPr>
              <a:t>There were no casualties.'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46391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where are these attacks occurring? </a:t>
            </a:r>
          </a:p>
          <a:p>
            <a:endParaRPr lang="en-US" dirty="0"/>
          </a:p>
          <a:p>
            <a:r>
              <a:rPr lang="en-US" dirty="0"/>
              <a:t>CA is the state with the most attacks</a:t>
            </a:r>
          </a:p>
          <a:p>
            <a:endParaRPr lang="en-US" dirty="0"/>
          </a:p>
          <a:p>
            <a:r>
              <a:rPr lang="en-US" dirty="0"/>
              <a:t>Pretty easy to pick out major hubs</a:t>
            </a:r>
          </a:p>
          <a:p>
            <a:endParaRPr lang="en-US" dirty="0"/>
          </a:p>
          <a:p>
            <a:r>
              <a:rPr lang="en-US" dirty="0"/>
              <a:t>NYC is the city with the most attacks</a:t>
            </a:r>
          </a:p>
          <a:p>
            <a:endParaRPr lang="en-US" dirty="0"/>
          </a:p>
          <a:p>
            <a:r>
              <a:rPr lang="en-US" dirty="0"/>
              <a:t>Alaska = 1 attack</a:t>
            </a:r>
          </a:p>
          <a:p>
            <a:endParaRPr lang="en-US" dirty="0"/>
          </a:p>
          <a:p>
            <a:r>
              <a:rPr lang="en-US" dirty="0"/>
              <a:t>HI = 5</a:t>
            </a:r>
          </a:p>
          <a:p>
            <a:endParaRPr lang="en-US" dirty="0"/>
          </a:p>
          <a:p>
            <a:endParaRPr lang="en-US" dirty="0"/>
          </a:p>
          <a:p>
            <a:r>
              <a:rPr lang="en-US" dirty="0"/>
              <a:t>How are these attacks Carried out? </a:t>
            </a:r>
          </a:p>
        </p:txBody>
      </p:sp>
    </p:spTree>
    <p:extLst>
      <p:ext uri="{BB962C8B-B14F-4D97-AF65-F5344CB8AC3E}">
        <p14:creationId xmlns:p14="http://schemas.microsoft.com/office/powerpoint/2010/main" val="1835115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757575"/>
                </a:solidFill>
              </a:defRPr>
            </a:lvl1pPr>
            <a:lvl2pPr marL="0" indent="457200">
              <a:buSzTx/>
              <a:buFontTx/>
              <a:buNone/>
              <a:defRPr sz="2400">
                <a:solidFill>
                  <a:srgbClr val="757575"/>
                </a:solidFill>
              </a:defRPr>
            </a:lvl2pPr>
            <a:lvl3pPr marL="0" indent="914400">
              <a:buSzTx/>
              <a:buFontTx/>
              <a:buNone/>
              <a:defRPr sz="2400">
                <a:solidFill>
                  <a:srgbClr val="757575"/>
                </a:solidFill>
              </a:defRPr>
            </a:lvl3pPr>
            <a:lvl4pPr marL="0" indent="1371600">
              <a:buSzTx/>
              <a:buFontTx/>
              <a:buNone/>
              <a:defRPr sz="2400">
                <a:solidFill>
                  <a:srgbClr val="757575"/>
                </a:solidFill>
              </a:defRPr>
            </a:lvl4pPr>
            <a:lvl5pPr marL="0" indent="1828800">
              <a:buSzTx/>
              <a:buFontTx/>
              <a:buNone/>
              <a:defRPr sz="2400">
                <a:solidFill>
                  <a:srgbClr val="757575"/>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rPr dirty="0"/>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lide Number"/>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757575"/>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bg1"/>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D13AA1-A289-EC99-4C83-A60F79629581}"/>
              </a:ext>
            </a:extLst>
          </p:cNvPr>
          <p:cNvPicPr>
            <a:picLocks noChangeAspect="1"/>
          </p:cNvPicPr>
          <p:nvPr/>
        </p:nvPicPr>
        <p:blipFill rotWithShape="1">
          <a:blip r:embed="rId3">
            <a:extLst>
              <a:ext uri="{28A0092B-C50C-407E-A947-70E740481C1C}">
                <a14:useLocalDpi xmlns:a14="http://schemas.microsoft.com/office/drawing/2010/main" val="0"/>
              </a:ext>
            </a:extLst>
          </a:blip>
          <a:srcRect l="1368" t="2139" r="11053"/>
          <a:stretch/>
        </p:blipFill>
        <p:spPr>
          <a:xfrm>
            <a:off x="216976" y="0"/>
            <a:ext cx="12192000" cy="6858001"/>
          </a:xfrm>
          <a:prstGeom prst="rect">
            <a:avLst/>
          </a:prstGeom>
        </p:spPr>
      </p:pic>
      <p:sp>
        <p:nvSpPr>
          <p:cNvPr id="5" name="Title 1">
            <a:extLst>
              <a:ext uri="{FF2B5EF4-FFF2-40B4-BE49-F238E27FC236}">
                <a16:creationId xmlns:a16="http://schemas.microsoft.com/office/drawing/2014/main" id="{AA957496-1BFF-B300-97DD-308262359DCE}"/>
              </a:ext>
            </a:extLst>
          </p:cNvPr>
          <p:cNvSpPr txBox="1"/>
          <p:nvPr/>
        </p:nvSpPr>
        <p:spPr>
          <a:xfrm>
            <a:off x="10879810" y="6400488"/>
            <a:ext cx="1312190" cy="45751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nSpc>
                <a:spcPct val="90000"/>
              </a:lnSpc>
              <a:defRPr sz="2000">
                <a:solidFill>
                  <a:srgbClr val="FFFFFF"/>
                </a:solidFill>
                <a:latin typeface="Aptos Display"/>
                <a:ea typeface="Aptos Display"/>
                <a:cs typeface="Aptos Display"/>
                <a:sym typeface="Aptos Display"/>
              </a:defRPr>
            </a:lvl1pPr>
          </a:lstStyle>
          <a:p>
            <a:r>
              <a:rPr lang="en-US" sz="900" dirty="0">
                <a:solidFill>
                  <a:schemeClr val="bg1"/>
                </a:solidFill>
              </a:rPr>
              <a:t>NIST SIPA/</a:t>
            </a:r>
            <a:r>
              <a:rPr lang="en-US" sz="900" dirty="0" err="1">
                <a:solidFill>
                  <a:schemeClr val="bg1"/>
                </a:solidFill>
              </a:rPr>
              <a:t>Wikicommons</a:t>
            </a:r>
            <a:endParaRPr sz="900" dirty="0">
              <a:solidFill>
                <a:schemeClr val="bg1"/>
              </a:solidFill>
            </a:endParaRPr>
          </a:p>
        </p:txBody>
      </p:sp>
      <p:sp>
        <p:nvSpPr>
          <p:cNvPr id="7" name="Rectangle 6">
            <a:extLst>
              <a:ext uri="{FF2B5EF4-FFF2-40B4-BE49-F238E27FC236}">
                <a16:creationId xmlns:a16="http://schemas.microsoft.com/office/drawing/2014/main" id="{F66EC5B0-8AF3-DD88-D6BD-3658037335FD}"/>
              </a:ext>
            </a:extLst>
          </p:cNvPr>
          <p:cNvSpPr/>
          <p:nvPr/>
        </p:nvSpPr>
        <p:spPr>
          <a:xfrm>
            <a:off x="0" y="0"/>
            <a:ext cx="5362414" cy="6858000"/>
          </a:xfrm>
          <a:prstGeom prst="rect">
            <a:avLst/>
          </a:prstGeom>
          <a:solidFill>
            <a:schemeClr val="tx1"/>
          </a:solidFill>
          <a:ln w="1905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Aptos"/>
            </a:endParaRPr>
          </a:p>
        </p:txBody>
      </p:sp>
      <p:sp>
        <p:nvSpPr>
          <p:cNvPr id="94" name="Title 1"/>
          <p:cNvSpPr txBox="1">
            <a:spLocks noGrp="1"/>
          </p:cNvSpPr>
          <p:nvPr>
            <p:ph type="ctrTitle"/>
          </p:nvPr>
        </p:nvSpPr>
        <p:spPr>
          <a:xfrm>
            <a:off x="459783" y="1404612"/>
            <a:ext cx="4442848" cy="3711844"/>
          </a:xfrm>
          <a:prstGeom prst="rect">
            <a:avLst/>
          </a:prstGeom>
          <a:noFill/>
        </p:spPr>
        <p:txBody>
          <a:bodyPr anchor="ctr">
            <a:normAutofit/>
          </a:bodyPr>
          <a:lstStyle>
            <a:lvl1pPr algn="l">
              <a:defRPr>
                <a:solidFill>
                  <a:srgbClr val="FFFFFF"/>
                </a:solidFill>
              </a:defRPr>
            </a:lvl1pPr>
          </a:lstStyle>
          <a:p>
            <a:r>
              <a:rPr lang="en-US" sz="5400" dirty="0"/>
              <a:t>Terrorism in the</a:t>
            </a:r>
            <a:br>
              <a:rPr lang="en-US" sz="5400" dirty="0"/>
            </a:br>
            <a:r>
              <a:rPr lang="en-US" sz="5400" dirty="0"/>
              <a:t>United States</a:t>
            </a:r>
            <a:endParaRPr sz="5400" dirty="0"/>
          </a:p>
        </p:txBody>
      </p:sp>
      <p:sp>
        <p:nvSpPr>
          <p:cNvPr id="96" name="Title 1"/>
          <p:cNvSpPr txBox="1"/>
          <p:nvPr/>
        </p:nvSpPr>
        <p:spPr>
          <a:xfrm>
            <a:off x="552773" y="5303680"/>
            <a:ext cx="3846234" cy="1325564"/>
          </a:xfrm>
          <a:prstGeom prst="rect">
            <a:avLst/>
          </a:prstGeom>
          <a:solidFill>
            <a:schemeClr val="tx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nSpc>
                <a:spcPct val="90000"/>
              </a:lnSpc>
              <a:defRPr sz="2000">
                <a:solidFill>
                  <a:srgbClr val="FFFFFF"/>
                </a:solidFill>
                <a:latin typeface="Aptos Display"/>
                <a:ea typeface="Aptos Display"/>
                <a:cs typeface="Aptos Display"/>
                <a:sym typeface="Aptos Display"/>
              </a:defRPr>
            </a:lvl1pPr>
          </a:lstStyle>
          <a:p>
            <a:r>
              <a:rPr dirty="0"/>
              <a:t>Ross Brinkerhoff </a:t>
            </a:r>
            <a:br>
              <a:rPr lang="en-US" dirty="0"/>
            </a:br>
            <a:r>
              <a:rPr lang="en-US" dirty="0"/>
              <a:t>Assignment 20.3.2 |  June</a:t>
            </a:r>
            <a:r>
              <a:rPr dirty="0"/>
              <a:t> 2024</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graph of a number of people&#10;&#10;Description automatically generated">
            <a:extLst>
              <a:ext uri="{FF2B5EF4-FFF2-40B4-BE49-F238E27FC236}">
                <a16:creationId xmlns:a16="http://schemas.microsoft.com/office/drawing/2014/main" id="{C24B77C5-DD0E-9DB6-2E4E-826CB59C3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1702" y="643466"/>
            <a:ext cx="6088596" cy="5571067"/>
          </a:xfrm>
          <a:prstGeom prst="rect">
            <a:avLst/>
          </a:prstGeom>
        </p:spPr>
      </p:pic>
    </p:spTree>
    <p:extLst>
      <p:ext uri="{BB962C8B-B14F-4D97-AF65-F5344CB8AC3E}">
        <p14:creationId xmlns:p14="http://schemas.microsoft.com/office/powerpoint/2010/main" val="174314978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aph of blue bars with white text&#10;&#10;Description automatically generated">
            <a:extLst>
              <a:ext uri="{FF2B5EF4-FFF2-40B4-BE49-F238E27FC236}">
                <a16:creationId xmlns:a16="http://schemas.microsoft.com/office/drawing/2014/main" id="{1CE62CC0-A5ED-3A9D-B1A7-09D07ED2E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702" y="0"/>
            <a:ext cx="6515101" cy="6858000"/>
          </a:xfrm>
          <a:prstGeom prst="rect">
            <a:avLst/>
          </a:prstGeom>
        </p:spPr>
      </p:pic>
    </p:spTree>
    <p:extLst>
      <p:ext uri="{BB962C8B-B14F-4D97-AF65-F5344CB8AC3E}">
        <p14:creationId xmlns:p14="http://schemas.microsoft.com/office/powerpoint/2010/main" val="330354255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5B750D-11D3-3DF0-0E63-D5B9A3F9AF6D}"/>
              </a:ext>
            </a:extLst>
          </p:cNvPr>
          <p:cNvSpPr>
            <a:spLocks noGrp="1"/>
          </p:cNvSpPr>
          <p:nvPr>
            <p:ph type="body" idx="1"/>
          </p:nvPr>
        </p:nvSpPr>
        <p:spPr>
          <a:xfrm>
            <a:off x="838200" y="2466517"/>
            <a:ext cx="10515600" cy="1924965"/>
          </a:xfrm>
        </p:spPr>
        <p:txBody>
          <a:bodyPr>
            <a:normAutofit/>
          </a:bodyPr>
          <a:lstStyle/>
          <a:p>
            <a:pPr marL="0" indent="0" algn="ctr">
              <a:buNone/>
            </a:pPr>
            <a:r>
              <a:rPr lang="en-US" sz="3600" b="1" dirty="0"/>
              <a:t>77% </a:t>
            </a:r>
            <a:r>
              <a:rPr lang="en-US" sz="3600" dirty="0"/>
              <a:t>of attacks result in no casualties</a:t>
            </a:r>
          </a:p>
          <a:p>
            <a:pPr marL="0" indent="0" algn="ctr">
              <a:buNone/>
            </a:pPr>
            <a:endParaRPr lang="en-US" sz="3600" dirty="0"/>
          </a:p>
          <a:p>
            <a:pPr marL="0" indent="0" algn="ctr">
              <a:buNone/>
            </a:pPr>
            <a:r>
              <a:rPr lang="en-US" sz="3600" b="1" dirty="0"/>
              <a:t>93% </a:t>
            </a:r>
            <a:r>
              <a:rPr lang="en-US" sz="3600" dirty="0"/>
              <a:t>of attacks have one fatality at most</a:t>
            </a:r>
          </a:p>
        </p:txBody>
      </p:sp>
    </p:spTree>
    <p:extLst>
      <p:ext uri="{BB962C8B-B14F-4D97-AF65-F5344CB8AC3E}">
        <p14:creationId xmlns:p14="http://schemas.microsoft.com/office/powerpoint/2010/main" val="135790355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aph of several blue bars&#10;&#10;Description automatically generated">
            <a:extLst>
              <a:ext uri="{FF2B5EF4-FFF2-40B4-BE49-F238E27FC236}">
                <a16:creationId xmlns:a16="http://schemas.microsoft.com/office/drawing/2014/main" id="{F46E56EE-A31A-D7FF-5A1B-91AE5BB33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5010" y="643466"/>
            <a:ext cx="6421979" cy="5571067"/>
          </a:xfrm>
          <a:prstGeom prst="rect">
            <a:avLst/>
          </a:prstGeom>
        </p:spPr>
      </p:pic>
    </p:spTree>
    <p:extLst>
      <p:ext uri="{BB962C8B-B14F-4D97-AF65-F5344CB8AC3E}">
        <p14:creationId xmlns:p14="http://schemas.microsoft.com/office/powerpoint/2010/main" val="197735621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0E7B2-454C-82A4-8CC5-C1BB3AA41D0B}"/>
              </a:ext>
            </a:extLst>
          </p:cNvPr>
          <p:cNvSpPr>
            <a:spLocks noGrp="1"/>
          </p:cNvSpPr>
          <p:nvPr>
            <p:ph type="title"/>
          </p:nvPr>
        </p:nvSpPr>
        <p:spPr/>
        <p:txBody>
          <a:bodyPr/>
          <a:lstStyle/>
          <a:p>
            <a:r>
              <a:rPr lang="en-US" dirty="0"/>
              <a:t>Terrorism in the 1970s</a:t>
            </a:r>
          </a:p>
        </p:txBody>
      </p:sp>
      <p:sp>
        <p:nvSpPr>
          <p:cNvPr id="3" name="Text Placeholder 2">
            <a:extLst>
              <a:ext uri="{FF2B5EF4-FFF2-40B4-BE49-F238E27FC236}">
                <a16:creationId xmlns:a16="http://schemas.microsoft.com/office/drawing/2014/main" id="{FE656BE1-DB11-EE9F-0A86-6A0965FE8C4D}"/>
              </a:ext>
            </a:extLst>
          </p:cNvPr>
          <p:cNvSpPr>
            <a:spLocks noGrp="1"/>
          </p:cNvSpPr>
          <p:nvPr>
            <p:ph type="body" idx="1"/>
          </p:nvPr>
        </p:nvSpPr>
        <p:spPr>
          <a:xfrm>
            <a:off x="838200" y="3062000"/>
            <a:ext cx="2072653" cy="1569947"/>
          </a:xfrm>
        </p:spPr>
        <p:txBody>
          <a:bodyPr/>
          <a:lstStyle/>
          <a:p>
            <a:pPr marL="0" indent="0">
              <a:buNone/>
            </a:pPr>
            <a:r>
              <a:rPr lang="en-US" sz="4800" b="1" dirty="0"/>
              <a:t>1,475 </a:t>
            </a:r>
          </a:p>
          <a:p>
            <a:pPr marL="0" indent="0">
              <a:lnSpc>
                <a:spcPct val="100000"/>
              </a:lnSpc>
              <a:spcBef>
                <a:spcPts val="0"/>
              </a:spcBef>
              <a:buNone/>
            </a:pPr>
            <a:r>
              <a:rPr lang="en-US" dirty="0"/>
              <a:t>attacks</a:t>
            </a:r>
          </a:p>
          <a:p>
            <a:pPr marL="0" indent="0">
              <a:buNone/>
            </a:pPr>
            <a:endParaRPr lang="en-US" dirty="0"/>
          </a:p>
        </p:txBody>
      </p:sp>
      <p:sp>
        <p:nvSpPr>
          <p:cNvPr id="8" name="Text Placeholder 2">
            <a:extLst>
              <a:ext uri="{FF2B5EF4-FFF2-40B4-BE49-F238E27FC236}">
                <a16:creationId xmlns:a16="http://schemas.microsoft.com/office/drawing/2014/main" id="{5EA59803-69A8-01C5-23A6-1B1D5A02560A}"/>
              </a:ext>
            </a:extLst>
          </p:cNvPr>
          <p:cNvSpPr txBox="1">
            <a:spLocks/>
          </p:cNvSpPr>
          <p:nvPr/>
        </p:nvSpPr>
        <p:spPr>
          <a:xfrm>
            <a:off x="4216830" y="3062000"/>
            <a:ext cx="3027145" cy="15699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9pPr>
          </a:lstStyle>
          <a:p>
            <a:pPr marL="0" indent="0" hangingPunct="1">
              <a:buFont typeface="Arial"/>
              <a:buNone/>
            </a:pPr>
            <a:r>
              <a:rPr lang="en-US" sz="4800" b="1" dirty="0"/>
              <a:t>144 </a:t>
            </a:r>
          </a:p>
          <a:p>
            <a:pPr marL="0" indent="0" hangingPunct="1">
              <a:lnSpc>
                <a:spcPct val="100000"/>
              </a:lnSpc>
              <a:spcBef>
                <a:spcPts val="0"/>
              </a:spcBef>
              <a:buFont typeface="Arial"/>
              <a:buNone/>
            </a:pPr>
            <a:r>
              <a:rPr lang="en-US" dirty="0"/>
              <a:t>unique attackers</a:t>
            </a:r>
          </a:p>
          <a:p>
            <a:pPr marL="0" indent="0" hangingPunct="1">
              <a:buFont typeface="Arial"/>
              <a:buNone/>
            </a:pPr>
            <a:endParaRPr lang="en-US" dirty="0"/>
          </a:p>
        </p:txBody>
      </p:sp>
      <p:sp>
        <p:nvSpPr>
          <p:cNvPr id="9" name="Text Placeholder 2">
            <a:extLst>
              <a:ext uri="{FF2B5EF4-FFF2-40B4-BE49-F238E27FC236}">
                <a16:creationId xmlns:a16="http://schemas.microsoft.com/office/drawing/2014/main" id="{2133D2CB-A9A2-8E22-8436-56E72B0E8804}"/>
              </a:ext>
            </a:extLst>
          </p:cNvPr>
          <p:cNvSpPr txBox="1">
            <a:spLocks/>
          </p:cNvSpPr>
          <p:nvPr/>
        </p:nvSpPr>
        <p:spPr>
          <a:xfrm>
            <a:off x="8401374" y="3062000"/>
            <a:ext cx="1613760" cy="15699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9pPr>
          </a:lstStyle>
          <a:p>
            <a:pPr marL="0" indent="0" hangingPunct="1">
              <a:buFont typeface="Arial"/>
              <a:buNone/>
            </a:pPr>
            <a:r>
              <a:rPr lang="en-US" sz="4800" b="1" dirty="0"/>
              <a:t>183 </a:t>
            </a:r>
          </a:p>
          <a:p>
            <a:pPr marL="0" indent="0" hangingPunct="1">
              <a:lnSpc>
                <a:spcPct val="100000"/>
              </a:lnSpc>
              <a:spcBef>
                <a:spcPts val="0"/>
              </a:spcBef>
              <a:buFont typeface="Arial"/>
              <a:buNone/>
            </a:pPr>
            <a:r>
              <a:rPr lang="en-US" dirty="0"/>
              <a:t>deaths</a:t>
            </a:r>
          </a:p>
          <a:p>
            <a:pPr marL="0" indent="0" hangingPunct="1">
              <a:buFont typeface="Arial"/>
              <a:buNone/>
            </a:pPr>
            <a:endParaRPr lang="en-US" dirty="0"/>
          </a:p>
        </p:txBody>
      </p:sp>
      <p:cxnSp>
        <p:nvCxnSpPr>
          <p:cNvPr id="14" name="Straight Connector 13">
            <a:extLst>
              <a:ext uri="{FF2B5EF4-FFF2-40B4-BE49-F238E27FC236}">
                <a16:creationId xmlns:a16="http://schemas.microsoft.com/office/drawing/2014/main" id="{F1A54E2D-071C-5D99-495C-B91A2D6E549F}"/>
              </a:ext>
            </a:extLst>
          </p:cNvPr>
          <p:cNvCxnSpPr>
            <a:cxnSpLocks/>
          </p:cNvCxnSpPr>
          <p:nvPr/>
        </p:nvCxnSpPr>
        <p:spPr>
          <a:xfrm>
            <a:off x="3402524" y="3182340"/>
            <a:ext cx="1" cy="1084881"/>
          </a:xfrm>
          <a:prstGeom prst="line">
            <a:avLst/>
          </a:prstGeom>
          <a:noFill/>
          <a:ln w="1905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15" name="Straight Connector 14">
            <a:extLst>
              <a:ext uri="{FF2B5EF4-FFF2-40B4-BE49-F238E27FC236}">
                <a16:creationId xmlns:a16="http://schemas.microsoft.com/office/drawing/2014/main" id="{9BD0C72A-B3FF-C1D6-B7A6-D5BDE432677C}"/>
              </a:ext>
            </a:extLst>
          </p:cNvPr>
          <p:cNvCxnSpPr>
            <a:cxnSpLocks/>
          </p:cNvCxnSpPr>
          <p:nvPr/>
        </p:nvCxnSpPr>
        <p:spPr>
          <a:xfrm>
            <a:off x="7587066" y="3182340"/>
            <a:ext cx="1" cy="1084881"/>
          </a:xfrm>
          <a:prstGeom prst="line">
            <a:avLst/>
          </a:prstGeom>
          <a:noFill/>
          <a:ln w="19050" cap="flat">
            <a:solidFill>
              <a:schemeClr val="bg1"/>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8109408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4E41D-DD90-E2B4-DC23-CB127B57BB47}"/>
              </a:ext>
            </a:extLst>
          </p:cNvPr>
          <p:cNvSpPr>
            <a:spLocks noGrp="1"/>
          </p:cNvSpPr>
          <p:nvPr>
            <p:ph type="title"/>
          </p:nvPr>
        </p:nvSpPr>
        <p:spPr/>
        <p:txBody>
          <a:bodyPr/>
          <a:lstStyle/>
          <a:p>
            <a:r>
              <a:rPr lang="en-US" dirty="0"/>
              <a:t>Terrorism in the 2010s</a:t>
            </a:r>
          </a:p>
        </p:txBody>
      </p:sp>
      <p:sp>
        <p:nvSpPr>
          <p:cNvPr id="4" name="Text Placeholder 2">
            <a:extLst>
              <a:ext uri="{FF2B5EF4-FFF2-40B4-BE49-F238E27FC236}">
                <a16:creationId xmlns:a16="http://schemas.microsoft.com/office/drawing/2014/main" id="{A49B5D42-ADBE-5C6F-4828-55D86C1D5F23}"/>
              </a:ext>
            </a:extLst>
          </p:cNvPr>
          <p:cNvSpPr txBox="1">
            <a:spLocks/>
          </p:cNvSpPr>
          <p:nvPr/>
        </p:nvSpPr>
        <p:spPr>
          <a:xfrm>
            <a:off x="838200" y="3062000"/>
            <a:ext cx="2072653" cy="15699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9pPr>
          </a:lstStyle>
          <a:p>
            <a:pPr marL="0" indent="0" hangingPunct="1">
              <a:buFont typeface="Arial"/>
              <a:buNone/>
            </a:pPr>
            <a:r>
              <a:rPr lang="en-US" sz="4800" b="1" dirty="0"/>
              <a:t>523 </a:t>
            </a:r>
          </a:p>
          <a:p>
            <a:pPr marL="0" indent="0" hangingPunct="1">
              <a:lnSpc>
                <a:spcPct val="100000"/>
              </a:lnSpc>
              <a:spcBef>
                <a:spcPts val="0"/>
              </a:spcBef>
              <a:buFont typeface="Arial"/>
              <a:buNone/>
            </a:pPr>
            <a:r>
              <a:rPr lang="en-US" dirty="0"/>
              <a:t>attacks</a:t>
            </a:r>
          </a:p>
          <a:p>
            <a:pPr marL="0" indent="0" hangingPunct="1">
              <a:buFont typeface="Arial"/>
              <a:buNone/>
            </a:pPr>
            <a:endParaRPr lang="en-US" dirty="0"/>
          </a:p>
        </p:txBody>
      </p:sp>
      <p:sp>
        <p:nvSpPr>
          <p:cNvPr id="5" name="Text Placeholder 2">
            <a:extLst>
              <a:ext uri="{FF2B5EF4-FFF2-40B4-BE49-F238E27FC236}">
                <a16:creationId xmlns:a16="http://schemas.microsoft.com/office/drawing/2014/main" id="{BB54F8D4-CF18-62E9-4FFE-22E3AA405E43}"/>
              </a:ext>
            </a:extLst>
          </p:cNvPr>
          <p:cNvSpPr txBox="1">
            <a:spLocks/>
          </p:cNvSpPr>
          <p:nvPr/>
        </p:nvSpPr>
        <p:spPr>
          <a:xfrm>
            <a:off x="4216830" y="3062000"/>
            <a:ext cx="3027145" cy="15699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9pPr>
          </a:lstStyle>
          <a:p>
            <a:pPr marL="0" indent="0" hangingPunct="1">
              <a:buFont typeface="Arial"/>
              <a:buNone/>
            </a:pPr>
            <a:r>
              <a:rPr lang="en-US" sz="4800" b="1" dirty="0"/>
              <a:t>43 </a:t>
            </a:r>
          </a:p>
          <a:p>
            <a:pPr marL="0" indent="0" hangingPunct="1">
              <a:lnSpc>
                <a:spcPct val="100000"/>
              </a:lnSpc>
              <a:spcBef>
                <a:spcPts val="0"/>
              </a:spcBef>
              <a:buFont typeface="Arial"/>
              <a:buNone/>
            </a:pPr>
            <a:r>
              <a:rPr lang="en-US" dirty="0"/>
              <a:t>unique attackers</a:t>
            </a:r>
          </a:p>
          <a:p>
            <a:pPr marL="0" indent="0" hangingPunct="1">
              <a:buFont typeface="Arial"/>
              <a:buNone/>
            </a:pPr>
            <a:endParaRPr lang="en-US" dirty="0"/>
          </a:p>
        </p:txBody>
      </p:sp>
      <p:sp>
        <p:nvSpPr>
          <p:cNvPr id="6" name="Text Placeholder 2">
            <a:extLst>
              <a:ext uri="{FF2B5EF4-FFF2-40B4-BE49-F238E27FC236}">
                <a16:creationId xmlns:a16="http://schemas.microsoft.com/office/drawing/2014/main" id="{FB966D60-5E1B-6B9D-213D-7D099F9082B5}"/>
              </a:ext>
            </a:extLst>
          </p:cNvPr>
          <p:cNvSpPr txBox="1">
            <a:spLocks/>
          </p:cNvSpPr>
          <p:nvPr/>
        </p:nvSpPr>
        <p:spPr>
          <a:xfrm>
            <a:off x="8401374" y="3062000"/>
            <a:ext cx="1613760" cy="15699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9pPr>
          </a:lstStyle>
          <a:p>
            <a:pPr marL="0" indent="0" hangingPunct="1">
              <a:buFont typeface="Arial"/>
              <a:buNone/>
            </a:pPr>
            <a:r>
              <a:rPr lang="en-US" sz="4800" b="1" dirty="0"/>
              <a:t>390</a:t>
            </a:r>
          </a:p>
          <a:p>
            <a:pPr marL="0" indent="0" hangingPunct="1">
              <a:lnSpc>
                <a:spcPct val="100000"/>
              </a:lnSpc>
              <a:spcBef>
                <a:spcPts val="0"/>
              </a:spcBef>
              <a:buFont typeface="Arial"/>
              <a:buNone/>
            </a:pPr>
            <a:r>
              <a:rPr lang="en-US" dirty="0"/>
              <a:t>deaths</a:t>
            </a:r>
          </a:p>
          <a:p>
            <a:pPr marL="0" indent="0" hangingPunct="1">
              <a:buFont typeface="Arial"/>
              <a:buNone/>
            </a:pPr>
            <a:endParaRPr lang="en-US" dirty="0"/>
          </a:p>
        </p:txBody>
      </p:sp>
      <p:cxnSp>
        <p:nvCxnSpPr>
          <p:cNvPr id="7" name="Straight Connector 6">
            <a:extLst>
              <a:ext uri="{FF2B5EF4-FFF2-40B4-BE49-F238E27FC236}">
                <a16:creationId xmlns:a16="http://schemas.microsoft.com/office/drawing/2014/main" id="{500F94F7-6F32-F72F-E068-4A997A56E100}"/>
              </a:ext>
            </a:extLst>
          </p:cNvPr>
          <p:cNvCxnSpPr>
            <a:cxnSpLocks/>
          </p:cNvCxnSpPr>
          <p:nvPr/>
        </p:nvCxnSpPr>
        <p:spPr>
          <a:xfrm>
            <a:off x="3402524" y="3182340"/>
            <a:ext cx="1" cy="1084881"/>
          </a:xfrm>
          <a:prstGeom prst="line">
            <a:avLst/>
          </a:prstGeom>
          <a:noFill/>
          <a:ln w="1905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8" name="Straight Connector 7">
            <a:extLst>
              <a:ext uri="{FF2B5EF4-FFF2-40B4-BE49-F238E27FC236}">
                <a16:creationId xmlns:a16="http://schemas.microsoft.com/office/drawing/2014/main" id="{D7F73757-FA04-C788-FF3D-100633D3C87B}"/>
              </a:ext>
            </a:extLst>
          </p:cNvPr>
          <p:cNvCxnSpPr>
            <a:cxnSpLocks/>
          </p:cNvCxnSpPr>
          <p:nvPr/>
        </p:nvCxnSpPr>
        <p:spPr>
          <a:xfrm>
            <a:off x="7587066" y="3182340"/>
            <a:ext cx="1" cy="1084881"/>
          </a:xfrm>
          <a:prstGeom prst="line">
            <a:avLst/>
          </a:prstGeom>
          <a:noFill/>
          <a:ln w="19050" cap="flat">
            <a:solidFill>
              <a:schemeClr val="bg1"/>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9958287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CBB3-F3E9-024C-B3B1-A885110C0260}"/>
              </a:ext>
            </a:extLst>
          </p:cNvPr>
          <p:cNvSpPr>
            <a:spLocks noGrp="1"/>
          </p:cNvSpPr>
          <p:nvPr>
            <p:ph type="title"/>
          </p:nvPr>
        </p:nvSpPr>
        <p:spPr/>
        <p:txBody>
          <a:bodyPr/>
          <a:lstStyle/>
          <a:p>
            <a:pPr algn="ctr"/>
            <a:r>
              <a:rPr lang="en-US" dirty="0"/>
              <a:t>The Attackers Have Changed</a:t>
            </a:r>
          </a:p>
        </p:txBody>
      </p:sp>
      <p:sp>
        <p:nvSpPr>
          <p:cNvPr id="8" name="Text Placeholder 2">
            <a:extLst>
              <a:ext uri="{FF2B5EF4-FFF2-40B4-BE49-F238E27FC236}">
                <a16:creationId xmlns:a16="http://schemas.microsoft.com/office/drawing/2014/main" id="{1551740A-1FF7-BD76-E5E9-A50060C751BF}"/>
              </a:ext>
            </a:extLst>
          </p:cNvPr>
          <p:cNvSpPr>
            <a:spLocks noGrp="1"/>
          </p:cNvSpPr>
          <p:nvPr>
            <p:ph type="body" idx="1"/>
          </p:nvPr>
        </p:nvSpPr>
        <p:spPr>
          <a:xfrm>
            <a:off x="982851" y="1923961"/>
            <a:ext cx="5113149" cy="4268698"/>
          </a:xfrm>
        </p:spPr>
        <p:txBody>
          <a:bodyPr>
            <a:normAutofit fontScale="92500" lnSpcReduction="10000"/>
          </a:bodyPr>
          <a:lstStyle/>
          <a:p>
            <a:pPr marL="0" indent="0">
              <a:buNone/>
            </a:pPr>
            <a:r>
              <a:rPr lang="en-US" sz="4800" b="1" dirty="0"/>
              <a:t>1970s</a:t>
            </a:r>
          </a:p>
          <a:p>
            <a:r>
              <a:rPr lang="en-US" dirty="0"/>
              <a:t>Black Nationalist/ Power</a:t>
            </a:r>
          </a:p>
          <a:p>
            <a:r>
              <a:rPr lang="en-US" dirty="0"/>
              <a:t>Communist Groups</a:t>
            </a:r>
          </a:p>
          <a:p>
            <a:r>
              <a:rPr lang="en-US" dirty="0"/>
              <a:t>Cuban Independence/ Anti-Castro</a:t>
            </a:r>
          </a:p>
          <a:p>
            <a:r>
              <a:rPr lang="en-US" dirty="0"/>
              <a:t>Puerto Rican Independence</a:t>
            </a:r>
          </a:p>
          <a:p>
            <a:r>
              <a:rPr lang="en-US" dirty="0"/>
              <a:t>National Liberation Movements</a:t>
            </a:r>
          </a:p>
          <a:p>
            <a:r>
              <a:rPr lang="en-US" dirty="0"/>
              <a:t>Anti-War Groups</a:t>
            </a:r>
          </a:p>
          <a:p>
            <a:r>
              <a:rPr lang="en-US" dirty="0"/>
              <a:t>Environmental Groups</a:t>
            </a:r>
          </a:p>
          <a:p>
            <a:pPr marL="0" indent="0">
              <a:buNone/>
            </a:pPr>
            <a:endParaRPr lang="en-US" u="sng" dirty="0"/>
          </a:p>
        </p:txBody>
      </p:sp>
      <p:sp>
        <p:nvSpPr>
          <p:cNvPr id="9" name="Text Placeholder 2">
            <a:extLst>
              <a:ext uri="{FF2B5EF4-FFF2-40B4-BE49-F238E27FC236}">
                <a16:creationId xmlns:a16="http://schemas.microsoft.com/office/drawing/2014/main" id="{318A7251-9038-CD45-634B-4040BBA7AC0F}"/>
              </a:ext>
            </a:extLst>
          </p:cNvPr>
          <p:cNvSpPr txBox="1">
            <a:spLocks/>
          </p:cNvSpPr>
          <p:nvPr/>
        </p:nvSpPr>
        <p:spPr>
          <a:xfrm>
            <a:off x="6240654" y="1923961"/>
            <a:ext cx="5113149" cy="4268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lnSpcReduction="1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9pPr>
          </a:lstStyle>
          <a:p>
            <a:pPr marL="0" indent="0" hangingPunct="1">
              <a:buFont typeface="Arial"/>
              <a:buNone/>
            </a:pPr>
            <a:r>
              <a:rPr lang="en-US" sz="4800" b="1" dirty="0"/>
              <a:t>2010s</a:t>
            </a:r>
          </a:p>
          <a:p>
            <a:r>
              <a:rPr lang="en-US" dirty="0"/>
              <a:t>White Nationalists</a:t>
            </a:r>
          </a:p>
          <a:p>
            <a:r>
              <a:rPr lang="en-US" dirty="0"/>
              <a:t>Militia Groups</a:t>
            </a:r>
          </a:p>
          <a:p>
            <a:r>
              <a:rPr lang="en-US" dirty="0"/>
              <a:t>Islamists</a:t>
            </a:r>
          </a:p>
          <a:p>
            <a:r>
              <a:rPr lang="en-US" dirty="0"/>
              <a:t>Pro and Anti LGBT</a:t>
            </a:r>
          </a:p>
          <a:p>
            <a:r>
              <a:rPr lang="en-US" dirty="0"/>
              <a:t>Pro and Anti Religion</a:t>
            </a:r>
          </a:p>
          <a:p>
            <a:r>
              <a:rPr lang="en-US" dirty="0"/>
              <a:t>Conspiracy Theory Groups</a:t>
            </a:r>
          </a:p>
          <a:p>
            <a:r>
              <a:rPr lang="en-US" dirty="0"/>
              <a:t>Trump Related Extremists</a:t>
            </a:r>
          </a:p>
          <a:p>
            <a:pPr marL="0" indent="0" hangingPunct="1">
              <a:buNone/>
            </a:pPr>
            <a:endParaRPr lang="en-US" sz="2400" dirty="0">
              <a:solidFill>
                <a:srgbClr val="CCCCCC"/>
              </a:solidFill>
              <a:highlight>
                <a:srgbClr val="1F1F1F"/>
              </a:highlight>
              <a:latin typeface="Menlo" panose="020B0609030804020204" pitchFamily="49" charset="0"/>
            </a:endParaRPr>
          </a:p>
          <a:p>
            <a:pPr hangingPunct="1"/>
            <a:endParaRPr lang="en-US" sz="4800" b="1" dirty="0"/>
          </a:p>
          <a:p>
            <a:pPr marL="0" indent="0" hangingPunct="1">
              <a:buFont typeface="Arial"/>
              <a:buNone/>
            </a:pPr>
            <a:endParaRPr lang="en-US" u="sng" dirty="0"/>
          </a:p>
        </p:txBody>
      </p:sp>
    </p:spTree>
    <p:extLst>
      <p:ext uri="{BB962C8B-B14F-4D97-AF65-F5344CB8AC3E}">
        <p14:creationId xmlns:p14="http://schemas.microsoft.com/office/powerpoint/2010/main" val="137193609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graph of a number of attacks&#10;&#10;Description automatically generated">
            <a:extLst>
              <a:ext uri="{FF2B5EF4-FFF2-40B4-BE49-F238E27FC236}">
                <a16:creationId xmlns:a16="http://schemas.microsoft.com/office/drawing/2014/main" id="{3DA3A45E-4D78-04A1-D4AF-71DB1EEB64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71" y="138007"/>
            <a:ext cx="11155909" cy="6581986"/>
          </a:xfrm>
          <a:prstGeom prst="rect">
            <a:avLst/>
          </a:prstGeom>
        </p:spPr>
      </p:pic>
    </p:spTree>
    <p:extLst>
      <p:ext uri="{BB962C8B-B14F-4D97-AF65-F5344CB8AC3E}">
        <p14:creationId xmlns:p14="http://schemas.microsoft.com/office/powerpoint/2010/main" val="410634214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graph of a number of people&#10;&#10;Description automatically generated with medium confidence">
            <a:extLst>
              <a:ext uri="{FF2B5EF4-FFF2-40B4-BE49-F238E27FC236}">
                <a16:creationId xmlns:a16="http://schemas.microsoft.com/office/drawing/2014/main" id="{8856FBE4-9D76-C019-1C9C-728EBCE6F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56" y="0"/>
            <a:ext cx="11049536" cy="6924662"/>
          </a:xfrm>
          <a:prstGeom prst="rect">
            <a:avLst/>
          </a:prstGeom>
        </p:spPr>
      </p:pic>
    </p:spTree>
    <p:extLst>
      <p:ext uri="{BB962C8B-B14F-4D97-AF65-F5344CB8AC3E}">
        <p14:creationId xmlns:p14="http://schemas.microsoft.com/office/powerpoint/2010/main" val="25392332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5D25-BA87-B238-B54A-1F4C849A09EC}"/>
              </a:ext>
            </a:extLst>
          </p:cNvPr>
          <p:cNvSpPr>
            <a:spLocks noGrp="1"/>
          </p:cNvSpPr>
          <p:nvPr>
            <p:ph type="title"/>
          </p:nvPr>
        </p:nvSpPr>
        <p:spPr>
          <a:xfrm>
            <a:off x="838200" y="2766218"/>
            <a:ext cx="10515600" cy="1325563"/>
          </a:xfrm>
        </p:spPr>
        <p:txBody>
          <a:bodyPr/>
          <a:lstStyle/>
          <a:p>
            <a:pPr algn="ctr"/>
            <a:r>
              <a:rPr lang="en-US" dirty="0"/>
              <a:t>Large Mass Casualty Events are Rare</a:t>
            </a:r>
          </a:p>
        </p:txBody>
      </p:sp>
      <p:sp>
        <p:nvSpPr>
          <p:cNvPr id="6" name="Title 1">
            <a:extLst>
              <a:ext uri="{FF2B5EF4-FFF2-40B4-BE49-F238E27FC236}">
                <a16:creationId xmlns:a16="http://schemas.microsoft.com/office/drawing/2014/main" id="{C1B415C8-73B1-3417-F006-BDD48EC56F70}"/>
              </a:ext>
            </a:extLst>
          </p:cNvPr>
          <p:cNvSpPr txBox="1">
            <a:spLocks/>
          </p:cNvSpPr>
          <p:nvPr/>
        </p:nvSpPr>
        <p:spPr>
          <a:xfrm>
            <a:off x="838200" y="1898313"/>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bg1"/>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endParaRPr lang="en-US" sz="2400" dirty="0"/>
          </a:p>
        </p:txBody>
      </p:sp>
      <p:sp>
        <p:nvSpPr>
          <p:cNvPr id="8" name="TextBox 7">
            <a:extLst>
              <a:ext uri="{FF2B5EF4-FFF2-40B4-BE49-F238E27FC236}">
                <a16:creationId xmlns:a16="http://schemas.microsoft.com/office/drawing/2014/main" id="{217BC05E-62B8-4384-0698-B87F2BF10C1A}"/>
              </a:ext>
            </a:extLst>
          </p:cNvPr>
          <p:cNvSpPr txBox="1"/>
          <p:nvPr/>
        </p:nvSpPr>
        <p:spPr>
          <a:xfrm>
            <a:off x="3046709" y="2412821"/>
            <a:ext cx="609858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200" b="1" dirty="0">
                <a:solidFill>
                  <a:schemeClr val="bg1"/>
                </a:solidFill>
              </a:rPr>
              <a:t>TAKEAWAY:</a:t>
            </a:r>
          </a:p>
        </p:txBody>
      </p:sp>
    </p:spTree>
    <p:extLst>
      <p:ext uri="{BB962C8B-B14F-4D97-AF65-F5344CB8AC3E}">
        <p14:creationId xmlns:p14="http://schemas.microsoft.com/office/powerpoint/2010/main" val="204160667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F8F5B8-324A-796F-1BEB-EA67B16D8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7" name="TextBox 6">
            <a:extLst>
              <a:ext uri="{FF2B5EF4-FFF2-40B4-BE49-F238E27FC236}">
                <a16:creationId xmlns:a16="http://schemas.microsoft.com/office/drawing/2014/main" id="{44890A46-9E1F-B638-DCAB-3E00AFD07BE9}"/>
              </a:ext>
            </a:extLst>
          </p:cNvPr>
          <p:cNvSpPr txBox="1"/>
          <p:nvPr/>
        </p:nvSpPr>
        <p:spPr>
          <a:xfrm>
            <a:off x="8741044" y="6225196"/>
            <a:ext cx="379708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solidFill>
                  <a:schemeClr val="bg1"/>
                </a:solidFill>
              </a:rPr>
              <a:t>Creator: Anonymous | Credit: AP</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5D25-BA87-B238-B54A-1F4C849A09EC}"/>
              </a:ext>
            </a:extLst>
          </p:cNvPr>
          <p:cNvSpPr>
            <a:spLocks noGrp="1"/>
          </p:cNvSpPr>
          <p:nvPr>
            <p:ph type="title"/>
          </p:nvPr>
        </p:nvSpPr>
        <p:spPr>
          <a:xfrm>
            <a:off x="838200" y="2766218"/>
            <a:ext cx="10515600" cy="1325563"/>
          </a:xfrm>
        </p:spPr>
        <p:txBody>
          <a:bodyPr/>
          <a:lstStyle/>
          <a:p>
            <a:pPr algn="ctr"/>
            <a:r>
              <a:rPr lang="en-US" dirty="0"/>
              <a:t>Terrorist Attacks may be increasing</a:t>
            </a:r>
          </a:p>
        </p:txBody>
      </p:sp>
      <p:sp>
        <p:nvSpPr>
          <p:cNvPr id="6" name="Title 1">
            <a:extLst>
              <a:ext uri="{FF2B5EF4-FFF2-40B4-BE49-F238E27FC236}">
                <a16:creationId xmlns:a16="http://schemas.microsoft.com/office/drawing/2014/main" id="{C1B415C8-73B1-3417-F006-BDD48EC56F70}"/>
              </a:ext>
            </a:extLst>
          </p:cNvPr>
          <p:cNvSpPr txBox="1">
            <a:spLocks/>
          </p:cNvSpPr>
          <p:nvPr/>
        </p:nvSpPr>
        <p:spPr>
          <a:xfrm>
            <a:off x="838200" y="1898313"/>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bg1"/>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endParaRPr lang="en-US" sz="2400" dirty="0"/>
          </a:p>
        </p:txBody>
      </p:sp>
      <p:sp>
        <p:nvSpPr>
          <p:cNvPr id="8" name="TextBox 7">
            <a:extLst>
              <a:ext uri="{FF2B5EF4-FFF2-40B4-BE49-F238E27FC236}">
                <a16:creationId xmlns:a16="http://schemas.microsoft.com/office/drawing/2014/main" id="{217BC05E-62B8-4384-0698-B87F2BF10C1A}"/>
              </a:ext>
            </a:extLst>
          </p:cNvPr>
          <p:cNvSpPr txBox="1"/>
          <p:nvPr/>
        </p:nvSpPr>
        <p:spPr>
          <a:xfrm>
            <a:off x="3046709" y="2412821"/>
            <a:ext cx="609858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200" b="1" dirty="0">
                <a:solidFill>
                  <a:schemeClr val="bg1"/>
                </a:solidFill>
              </a:rPr>
              <a:t>TAKEAWAY:</a:t>
            </a:r>
          </a:p>
        </p:txBody>
      </p:sp>
    </p:spTree>
    <p:extLst>
      <p:ext uri="{BB962C8B-B14F-4D97-AF65-F5344CB8AC3E}">
        <p14:creationId xmlns:p14="http://schemas.microsoft.com/office/powerpoint/2010/main" val="364461789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5D25-BA87-B238-B54A-1F4C849A09EC}"/>
              </a:ext>
            </a:extLst>
          </p:cNvPr>
          <p:cNvSpPr>
            <a:spLocks noGrp="1"/>
          </p:cNvSpPr>
          <p:nvPr>
            <p:ph type="title"/>
          </p:nvPr>
        </p:nvSpPr>
        <p:spPr>
          <a:xfrm>
            <a:off x="838200" y="2766218"/>
            <a:ext cx="10515600" cy="1325563"/>
          </a:xfrm>
        </p:spPr>
        <p:txBody>
          <a:bodyPr/>
          <a:lstStyle/>
          <a:p>
            <a:pPr algn="ctr"/>
            <a:r>
              <a:rPr lang="en-US" dirty="0"/>
              <a:t>Targets and Methods Change</a:t>
            </a:r>
          </a:p>
        </p:txBody>
      </p:sp>
      <p:sp>
        <p:nvSpPr>
          <p:cNvPr id="6" name="Title 1">
            <a:extLst>
              <a:ext uri="{FF2B5EF4-FFF2-40B4-BE49-F238E27FC236}">
                <a16:creationId xmlns:a16="http://schemas.microsoft.com/office/drawing/2014/main" id="{C1B415C8-73B1-3417-F006-BDD48EC56F70}"/>
              </a:ext>
            </a:extLst>
          </p:cNvPr>
          <p:cNvSpPr txBox="1">
            <a:spLocks/>
          </p:cNvSpPr>
          <p:nvPr/>
        </p:nvSpPr>
        <p:spPr>
          <a:xfrm>
            <a:off x="838200" y="1898313"/>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bg1"/>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endParaRPr lang="en-US" sz="2400" dirty="0"/>
          </a:p>
        </p:txBody>
      </p:sp>
      <p:sp>
        <p:nvSpPr>
          <p:cNvPr id="8" name="TextBox 7">
            <a:extLst>
              <a:ext uri="{FF2B5EF4-FFF2-40B4-BE49-F238E27FC236}">
                <a16:creationId xmlns:a16="http://schemas.microsoft.com/office/drawing/2014/main" id="{217BC05E-62B8-4384-0698-B87F2BF10C1A}"/>
              </a:ext>
            </a:extLst>
          </p:cNvPr>
          <p:cNvSpPr txBox="1"/>
          <p:nvPr/>
        </p:nvSpPr>
        <p:spPr>
          <a:xfrm>
            <a:off x="3046709" y="2412821"/>
            <a:ext cx="609858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200" b="1" dirty="0">
                <a:solidFill>
                  <a:schemeClr val="bg1"/>
                </a:solidFill>
              </a:rPr>
              <a:t>TAKEAWAY:</a:t>
            </a:r>
          </a:p>
        </p:txBody>
      </p:sp>
    </p:spTree>
    <p:extLst>
      <p:ext uri="{BB962C8B-B14F-4D97-AF65-F5344CB8AC3E}">
        <p14:creationId xmlns:p14="http://schemas.microsoft.com/office/powerpoint/2010/main" val="22220670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5D25-BA87-B238-B54A-1F4C849A09EC}"/>
              </a:ext>
            </a:extLst>
          </p:cNvPr>
          <p:cNvSpPr>
            <a:spLocks noGrp="1"/>
          </p:cNvSpPr>
          <p:nvPr>
            <p:ph type="title"/>
          </p:nvPr>
        </p:nvSpPr>
        <p:spPr>
          <a:xfrm>
            <a:off x="838200" y="2766218"/>
            <a:ext cx="10515600" cy="1325563"/>
          </a:xfrm>
        </p:spPr>
        <p:txBody>
          <a:bodyPr/>
          <a:lstStyle/>
          <a:p>
            <a:pPr algn="ctr"/>
            <a:r>
              <a:rPr lang="en-US" dirty="0"/>
              <a:t>Few Attacks and Short Active Periods are Typical</a:t>
            </a:r>
          </a:p>
        </p:txBody>
      </p:sp>
      <p:sp>
        <p:nvSpPr>
          <p:cNvPr id="6" name="Title 1">
            <a:extLst>
              <a:ext uri="{FF2B5EF4-FFF2-40B4-BE49-F238E27FC236}">
                <a16:creationId xmlns:a16="http://schemas.microsoft.com/office/drawing/2014/main" id="{C1B415C8-73B1-3417-F006-BDD48EC56F70}"/>
              </a:ext>
            </a:extLst>
          </p:cNvPr>
          <p:cNvSpPr txBox="1">
            <a:spLocks/>
          </p:cNvSpPr>
          <p:nvPr/>
        </p:nvSpPr>
        <p:spPr>
          <a:xfrm>
            <a:off x="838200" y="1898313"/>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bg1"/>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endParaRPr lang="en-US" sz="2400" dirty="0"/>
          </a:p>
        </p:txBody>
      </p:sp>
      <p:sp>
        <p:nvSpPr>
          <p:cNvPr id="8" name="TextBox 7">
            <a:extLst>
              <a:ext uri="{FF2B5EF4-FFF2-40B4-BE49-F238E27FC236}">
                <a16:creationId xmlns:a16="http://schemas.microsoft.com/office/drawing/2014/main" id="{217BC05E-62B8-4384-0698-B87F2BF10C1A}"/>
              </a:ext>
            </a:extLst>
          </p:cNvPr>
          <p:cNvSpPr txBox="1"/>
          <p:nvPr/>
        </p:nvSpPr>
        <p:spPr>
          <a:xfrm>
            <a:off x="3046709" y="2412821"/>
            <a:ext cx="609858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200" b="1" dirty="0">
                <a:solidFill>
                  <a:schemeClr val="bg1"/>
                </a:solidFill>
              </a:rPr>
              <a:t>TAKEAWAY:</a:t>
            </a:r>
          </a:p>
        </p:txBody>
      </p:sp>
    </p:spTree>
    <p:extLst>
      <p:ext uri="{BB962C8B-B14F-4D97-AF65-F5344CB8AC3E}">
        <p14:creationId xmlns:p14="http://schemas.microsoft.com/office/powerpoint/2010/main" val="281211657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5D25-BA87-B238-B54A-1F4C849A09EC}"/>
              </a:ext>
            </a:extLst>
          </p:cNvPr>
          <p:cNvSpPr>
            <a:spLocks noGrp="1"/>
          </p:cNvSpPr>
          <p:nvPr>
            <p:ph type="title"/>
          </p:nvPr>
        </p:nvSpPr>
        <p:spPr>
          <a:xfrm>
            <a:off x="838200" y="2766218"/>
            <a:ext cx="10515600" cy="1325563"/>
          </a:xfrm>
        </p:spPr>
        <p:txBody>
          <a:bodyPr/>
          <a:lstStyle/>
          <a:p>
            <a:pPr algn="ctr"/>
            <a:r>
              <a:rPr lang="en-US" dirty="0"/>
              <a:t>Terrorist activity reflects the political moment</a:t>
            </a:r>
          </a:p>
        </p:txBody>
      </p:sp>
      <p:sp>
        <p:nvSpPr>
          <p:cNvPr id="6" name="Title 1">
            <a:extLst>
              <a:ext uri="{FF2B5EF4-FFF2-40B4-BE49-F238E27FC236}">
                <a16:creationId xmlns:a16="http://schemas.microsoft.com/office/drawing/2014/main" id="{C1B415C8-73B1-3417-F006-BDD48EC56F70}"/>
              </a:ext>
            </a:extLst>
          </p:cNvPr>
          <p:cNvSpPr txBox="1">
            <a:spLocks/>
          </p:cNvSpPr>
          <p:nvPr/>
        </p:nvSpPr>
        <p:spPr>
          <a:xfrm>
            <a:off x="838200" y="1898313"/>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bg1"/>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endParaRPr lang="en-US" sz="2400" dirty="0"/>
          </a:p>
        </p:txBody>
      </p:sp>
      <p:sp>
        <p:nvSpPr>
          <p:cNvPr id="8" name="TextBox 7">
            <a:extLst>
              <a:ext uri="{FF2B5EF4-FFF2-40B4-BE49-F238E27FC236}">
                <a16:creationId xmlns:a16="http://schemas.microsoft.com/office/drawing/2014/main" id="{217BC05E-62B8-4384-0698-B87F2BF10C1A}"/>
              </a:ext>
            </a:extLst>
          </p:cNvPr>
          <p:cNvSpPr txBox="1"/>
          <p:nvPr/>
        </p:nvSpPr>
        <p:spPr>
          <a:xfrm>
            <a:off x="3046709" y="2412821"/>
            <a:ext cx="609858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200" b="1" dirty="0">
                <a:solidFill>
                  <a:schemeClr val="bg1"/>
                </a:solidFill>
              </a:rPr>
              <a:t>TAKEAWAY:</a:t>
            </a:r>
          </a:p>
        </p:txBody>
      </p:sp>
    </p:spTree>
    <p:extLst>
      <p:ext uri="{BB962C8B-B14F-4D97-AF65-F5344CB8AC3E}">
        <p14:creationId xmlns:p14="http://schemas.microsoft.com/office/powerpoint/2010/main" val="393343141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aph showing the number of attacks&#10;&#10;Description automatically generated">
            <a:extLst>
              <a:ext uri="{FF2B5EF4-FFF2-40B4-BE49-F238E27FC236}">
                <a16:creationId xmlns:a16="http://schemas.microsoft.com/office/drawing/2014/main" id="{458F688C-3DB2-1454-0CB1-58A7B7ED7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764" y="643466"/>
            <a:ext cx="7188472" cy="5571067"/>
          </a:xfrm>
          <a:prstGeom prst="rect">
            <a:avLst/>
          </a:prstGeom>
        </p:spPr>
      </p:pic>
    </p:spTree>
    <p:extLst>
      <p:ext uri="{BB962C8B-B14F-4D97-AF65-F5344CB8AC3E}">
        <p14:creationId xmlns:p14="http://schemas.microsoft.com/office/powerpoint/2010/main" val="42766846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34A6-3F46-CD8B-F091-295B6802C6BE}"/>
              </a:ext>
            </a:extLst>
          </p:cNvPr>
          <p:cNvSpPr>
            <a:spLocks noGrp="1"/>
          </p:cNvSpPr>
          <p:nvPr>
            <p:ph type="title"/>
          </p:nvPr>
        </p:nvSpPr>
        <p:spPr>
          <a:xfrm>
            <a:off x="838199" y="380624"/>
            <a:ext cx="10515600" cy="1325563"/>
          </a:xfrm>
        </p:spPr>
        <p:txBody>
          <a:bodyPr/>
          <a:lstStyle/>
          <a:p>
            <a:pPr algn="ctr"/>
            <a:r>
              <a:rPr lang="en-US" dirty="0"/>
              <a:t>Top 10 Most deadly U.S. Attacks</a:t>
            </a:r>
          </a:p>
        </p:txBody>
      </p:sp>
      <p:sp>
        <p:nvSpPr>
          <p:cNvPr id="3" name="Text Placeholder 2">
            <a:extLst>
              <a:ext uri="{FF2B5EF4-FFF2-40B4-BE49-F238E27FC236}">
                <a16:creationId xmlns:a16="http://schemas.microsoft.com/office/drawing/2014/main" id="{1A162D20-8EE4-B659-469D-53F47277C9DA}"/>
              </a:ext>
            </a:extLst>
          </p:cNvPr>
          <p:cNvSpPr>
            <a:spLocks noGrp="1"/>
          </p:cNvSpPr>
          <p:nvPr>
            <p:ph type="body" idx="1"/>
          </p:nvPr>
        </p:nvSpPr>
        <p:spPr>
          <a:xfrm>
            <a:off x="260888" y="1934113"/>
            <a:ext cx="11670223" cy="4351338"/>
          </a:xfrm>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rgbClr val="CCCCCC"/>
                </a:solidFill>
                <a:effectLst/>
              </a:rPr>
              <a:t>1991 - </a:t>
            </a:r>
            <a:r>
              <a:rPr lang="en-US" b="0" i="0" dirty="0" err="1">
                <a:solidFill>
                  <a:srgbClr val="CCCCCC"/>
                </a:solidFill>
                <a:effectLst/>
              </a:rPr>
              <a:t>Lubys</a:t>
            </a:r>
            <a:r>
              <a:rPr lang="en-US" b="0" i="0" dirty="0">
                <a:solidFill>
                  <a:srgbClr val="CCCCCC"/>
                </a:solidFill>
                <a:effectLst/>
              </a:rPr>
              <a:t> Cafeteria Shooting - Male supremacists - 24 fatalities </a:t>
            </a:r>
          </a:p>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rgbClr val="CCCCCC"/>
                </a:solidFill>
                <a:effectLst/>
              </a:rPr>
              <a:t>1995 - Oklahoma City Bombing - Anti-Government extremists - 168 fatalities </a:t>
            </a:r>
          </a:p>
          <a:p>
            <a:pPr marL="0" indent="0">
              <a:buNone/>
            </a:pPr>
            <a:r>
              <a:rPr lang="en-US" b="0" i="0" dirty="0">
                <a:solidFill>
                  <a:srgbClr val="CCCCCC"/>
                </a:solidFill>
                <a:effectLst/>
              </a:rPr>
              <a:t>2001 - 9/11 - Al-Qaida - 2770 fatalities </a:t>
            </a:r>
          </a:p>
          <a:p>
            <a:pPr marL="0" indent="0">
              <a:buNone/>
            </a:pPr>
            <a:r>
              <a:rPr lang="en-US" b="0" i="0" dirty="0">
                <a:solidFill>
                  <a:srgbClr val="CCCCCC"/>
                </a:solidFill>
                <a:effectLst/>
              </a:rPr>
              <a:t>2001 - 9/11 Pentagon - Al-Qaida - 190 fatalities </a:t>
            </a:r>
          </a:p>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rgbClr val="CCCCCC"/>
                </a:solidFill>
                <a:effectLst/>
              </a:rPr>
              <a:t>2001 - 9/11 Flight 93 - Al-Qaida - 44 fatalities </a:t>
            </a:r>
          </a:p>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rgbClr val="CCCCCC"/>
                </a:solidFill>
                <a:effectLst/>
              </a:rPr>
              <a:t>2015 - San Bernadino Shooting - Jihadi-inspired extremists - 16 fatalities</a:t>
            </a:r>
          </a:p>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rgbClr val="CCCCCC"/>
                </a:solidFill>
                <a:effectLst/>
              </a:rPr>
              <a:t>2016 - Pulse Nightclub Shooting - Jihadi-inspired extremists - 50 fatalities </a:t>
            </a:r>
          </a:p>
          <a:p>
            <a:pPr marL="0" indent="0">
              <a:buNone/>
            </a:pPr>
            <a:r>
              <a:rPr lang="en-US" b="0" i="0" dirty="0">
                <a:solidFill>
                  <a:srgbClr val="CCCCCC"/>
                </a:solidFill>
                <a:effectLst/>
              </a:rPr>
              <a:t>2017 - Mandalay Bay LV Shooting - Anti-Government extremists - 60 fatalities </a:t>
            </a:r>
          </a:p>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rgbClr val="CCCCCC"/>
                </a:solidFill>
                <a:effectLst/>
              </a:rPr>
              <a:t>2018 - Parkland Shooting - White supremacists/nationalists – 17 fatalities </a:t>
            </a:r>
          </a:p>
          <a:p>
            <a:pPr marL="0" indent="0">
              <a:buNone/>
            </a:pPr>
            <a:r>
              <a:rPr lang="en-US" b="0" i="0" dirty="0">
                <a:solidFill>
                  <a:srgbClr val="CCCCCC"/>
                </a:solidFill>
                <a:effectLst/>
              </a:rPr>
              <a:t>2019 - El Paso Walmart Shooting - White supremacists/nationalists - 23 fatalities </a:t>
            </a:r>
          </a:p>
          <a:p>
            <a:endParaRPr lang="en-US" sz="2600" dirty="0"/>
          </a:p>
        </p:txBody>
      </p:sp>
    </p:spTree>
    <p:extLst>
      <p:ext uri="{BB962C8B-B14F-4D97-AF65-F5344CB8AC3E}">
        <p14:creationId xmlns:p14="http://schemas.microsoft.com/office/powerpoint/2010/main" val="147056832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4E41D-DD90-E2B4-DC23-CB127B57BB47}"/>
              </a:ext>
            </a:extLst>
          </p:cNvPr>
          <p:cNvSpPr>
            <a:spLocks noGrp="1"/>
          </p:cNvSpPr>
          <p:nvPr>
            <p:ph type="title"/>
          </p:nvPr>
        </p:nvSpPr>
        <p:spPr/>
        <p:txBody>
          <a:bodyPr/>
          <a:lstStyle/>
          <a:p>
            <a:r>
              <a:rPr lang="en-US" dirty="0"/>
              <a:t>Global Terrorism Database </a:t>
            </a:r>
          </a:p>
        </p:txBody>
      </p:sp>
      <p:sp>
        <p:nvSpPr>
          <p:cNvPr id="4" name="Text Placeholder 2">
            <a:extLst>
              <a:ext uri="{FF2B5EF4-FFF2-40B4-BE49-F238E27FC236}">
                <a16:creationId xmlns:a16="http://schemas.microsoft.com/office/drawing/2014/main" id="{A49B5D42-ADBE-5C6F-4828-55D86C1D5F23}"/>
              </a:ext>
            </a:extLst>
          </p:cNvPr>
          <p:cNvSpPr txBox="1">
            <a:spLocks/>
          </p:cNvSpPr>
          <p:nvPr/>
        </p:nvSpPr>
        <p:spPr>
          <a:xfrm>
            <a:off x="838200" y="3062000"/>
            <a:ext cx="2072653" cy="15699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9pPr>
          </a:lstStyle>
          <a:p>
            <a:pPr marL="0" indent="0" hangingPunct="1">
              <a:buFont typeface="Arial"/>
              <a:buNone/>
            </a:pPr>
            <a:r>
              <a:rPr lang="en-US" sz="4800" b="1" dirty="0"/>
              <a:t>50 </a:t>
            </a:r>
          </a:p>
          <a:p>
            <a:pPr marL="0" indent="0" hangingPunct="1">
              <a:lnSpc>
                <a:spcPct val="100000"/>
              </a:lnSpc>
              <a:spcBef>
                <a:spcPts val="0"/>
              </a:spcBef>
              <a:buFont typeface="Arial"/>
              <a:buNone/>
            </a:pPr>
            <a:r>
              <a:rPr lang="en-US" dirty="0"/>
              <a:t>years</a:t>
            </a:r>
          </a:p>
          <a:p>
            <a:pPr marL="0" indent="0" hangingPunct="1">
              <a:buFont typeface="Arial"/>
              <a:buNone/>
            </a:pPr>
            <a:endParaRPr lang="en-US" dirty="0"/>
          </a:p>
        </p:txBody>
      </p:sp>
      <p:sp>
        <p:nvSpPr>
          <p:cNvPr id="5" name="Text Placeholder 2">
            <a:extLst>
              <a:ext uri="{FF2B5EF4-FFF2-40B4-BE49-F238E27FC236}">
                <a16:creationId xmlns:a16="http://schemas.microsoft.com/office/drawing/2014/main" id="{BB54F8D4-CF18-62E9-4FFE-22E3AA405E43}"/>
              </a:ext>
            </a:extLst>
          </p:cNvPr>
          <p:cNvSpPr txBox="1">
            <a:spLocks/>
          </p:cNvSpPr>
          <p:nvPr/>
        </p:nvSpPr>
        <p:spPr>
          <a:xfrm>
            <a:off x="4216830" y="3062000"/>
            <a:ext cx="3027145" cy="15699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9pPr>
          </a:lstStyle>
          <a:p>
            <a:pPr marL="0" indent="0" hangingPunct="1">
              <a:buFont typeface="Arial"/>
              <a:buNone/>
            </a:pPr>
            <a:r>
              <a:rPr lang="en-US" sz="4800" b="1" dirty="0"/>
              <a:t>209,706</a:t>
            </a:r>
          </a:p>
          <a:p>
            <a:pPr marL="0" indent="0" hangingPunct="1">
              <a:buFont typeface="Arial"/>
              <a:buNone/>
            </a:pPr>
            <a:r>
              <a:rPr lang="en-US" dirty="0"/>
              <a:t>attacks</a:t>
            </a:r>
          </a:p>
        </p:txBody>
      </p:sp>
      <p:sp>
        <p:nvSpPr>
          <p:cNvPr id="6" name="Text Placeholder 2">
            <a:extLst>
              <a:ext uri="{FF2B5EF4-FFF2-40B4-BE49-F238E27FC236}">
                <a16:creationId xmlns:a16="http://schemas.microsoft.com/office/drawing/2014/main" id="{FB966D60-5E1B-6B9D-213D-7D099F9082B5}"/>
              </a:ext>
            </a:extLst>
          </p:cNvPr>
          <p:cNvSpPr txBox="1">
            <a:spLocks/>
          </p:cNvSpPr>
          <p:nvPr/>
        </p:nvSpPr>
        <p:spPr>
          <a:xfrm>
            <a:off x="8401374" y="3062000"/>
            <a:ext cx="1613760" cy="15699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9pPr>
          </a:lstStyle>
          <a:p>
            <a:pPr marL="0" indent="0" hangingPunct="1">
              <a:lnSpc>
                <a:spcPct val="100000"/>
              </a:lnSpc>
              <a:spcBef>
                <a:spcPts val="0"/>
              </a:spcBef>
              <a:buFont typeface="Arial"/>
              <a:buNone/>
            </a:pPr>
            <a:endParaRPr lang="en-US" dirty="0"/>
          </a:p>
          <a:p>
            <a:pPr marL="0" indent="0" hangingPunct="1">
              <a:lnSpc>
                <a:spcPct val="100000"/>
              </a:lnSpc>
              <a:spcBef>
                <a:spcPts val="0"/>
              </a:spcBef>
              <a:buFont typeface="Arial"/>
              <a:buNone/>
            </a:pPr>
            <a:endParaRPr lang="en-US" dirty="0"/>
          </a:p>
          <a:p>
            <a:pPr marL="0" indent="0" hangingPunct="1">
              <a:buFont typeface="Arial"/>
              <a:buNone/>
            </a:pPr>
            <a:endParaRPr lang="en-US" dirty="0"/>
          </a:p>
        </p:txBody>
      </p:sp>
      <p:cxnSp>
        <p:nvCxnSpPr>
          <p:cNvPr id="7" name="Straight Connector 6">
            <a:extLst>
              <a:ext uri="{FF2B5EF4-FFF2-40B4-BE49-F238E27FC236}">
                <a16:creationId xmlns:a16="http://schemas.microsoft.com/office/drawing/2014/main" id="{500F94F7-6F32-F72F-E068-4A997A56E100}"/>
              </a:ext>
            </a:extLst>
          </p:cNvPr>
          <p:cNvCxnSpPr>
            <a:cxnSpLocks/>
          </p:cNvCxnSpPr>
          <p:nvPr/>
        </p:nvCxnSpPr>
        <p:spPr>
          <a:xfrm>
            <a:off x="3402524" y="3182340"/>
            <a:ext cx="1" cy="1084881"/>
          </a:xfrm>
          <a:prstGeom prst="line">
            <a:avLst/>
          </a:prstGeom>
          <a:noFill/>
          <a:ln w="1905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8" name="Straight Connector 7">
            <a:extLst>
              <a:ext uri="{FF2B5EF4-FFF2-40B4-BE49-F238E27FC236}">
                <a16:creationId xmlns:a16="http://schemas.microsoft.com/office/drawing/2014/main" id="{D7F73757-FA04-C788-FF3D-100633D3C87B}"/>
              </a:ext>
            </a:extLst>
          </p:cNvPr>
          <p:cNvCxnSpPr>
            <a:cxnSpLocks/>
          </p:cNvCxnSpPr>
          <p:nvPr/>
        </p:nvCxnSpPr>
        <p:spPr>
          <a:xfrm>
            <a:off x="7587066" y="3182340"/>
            <a:ext cx="1" cy="1084881"/>
          </a:xfrm>
          <a:prstGeom prst="line">
            <a:avLst/>
          </a:prstGeom>
          <a:noFill/>
          <a:ln w="19050" cap="flat">
            <a:solidFill>
              <a:schemeClr val="bg1"/>
            </a:solidFill>
            <a:prstDash val="solid"/>
            <a:miter lim="800000"/>
          </a:ln>
          <a:effectLst/>
          <a:sp3d/>
        </p:spPr>
        <p:style>
          <a:lnRef idx="0">
            <a:scrgbClr r="0" g="0" b="0"/>
          </a:lnRef>
          <a:fillRef idx="0">
            <a:scrgbClr r="0" g="0" b="0"/>
          </a:fillRef>
          <a:effectRef idx="0">
            <a:scrgbClr r="0" g="0" b="0"/>
          </a:effectRef>
          <a:fontRef idx="none"/>
        </p:style>
      </p:cxnSp>
      <p:sp>
        <p:nvSpPr>
          <p:cNvPr id="10" name="Text Placeholder 2">
            <a:extLst>
              <a:ext uri="{FF2B5EF4-FFF2-40B4-BE49-F238E27FC236}">
                <a16:creationId xmlns:a16="http://schemas.microsoft.com/office/drawing/2014/main" id="{250909C0-4173-1617-A4AA-93BCF2938191}"/>
              </a:ext>
            </a:extLst>
          </p:cNvPr>
          <p:cNvSpPr txBox="1">
            <a:spLocks/>
          </p:cNvSpPr>
          <p:nvPr/>
        </p:nvSpPr>
        <p:spPr>
          <a:xfrm>
            <a:off x="8298887" y="3061999"/>
            <a:ext cx="3027145" cy="15699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9pPr>
          </a:lstStyle>
          <a:p>
            <a:pPr marL="0" indent="0" hangingPunct="1">
              <a:buFont typeface="Arial"/>
              <a:buNone/>
            </a:pPr>
            <a:r>
              <a:rPr lang="en-US" sz="4800" b="1" dirty="0"/>
              <a:t>3,725 </a:t>
            </a:r>
          </a:p>
          <a:p>
            <a:pPr marL="0" indent="0" hangingPunct="1">
              <a:buFont typeface="Arial"/>
              <a:buNone/>
            </a:pPr>
            <a:r>
              <a:rPr lang="en-US" dirty="0"/>
              <a:t>Groups/attackers</a:t>
            </a:r>
          </a:p>
        </p:txBody>
      </p:sp>
    </p:spTree>
    <p:extLst>
      <p:ext uri="{BB962C8B-B14F-4D97-AF65-F5344CB8AC3E}">
        <p14:creationId xmlns:p14="http://schemas.microsoft.com/office/powerpoint/2010/main" val="250175858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BB54F8D4-CF18-62E9-4FFE-22E3AA405E43}"/>
              </a:ext>
            </a:extLst>
          </p:cNvPr>
          <p:cNvSpPr txBox="1">
            <a:spLocks/>
          </p:cNvSpPr>
          <p:nvPr/>
        </p:nvSpPr>
        <p:spPr>
          <a:xfrm>
            <a:off x="3915355" y="2073921"/>
            <a:ext cx="4361290" cy="27101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9pPr>
          </a:lstStyle>
          <a:p>
            <a:pPr marL="0" indent="0" algn="ctr" hangingPunct="1">
              <a:buFont typeface="Arial"/>
              <a:buNone/>
            </a:pPr>
            <a:r>
              <a:rPr lang="en-US" sz="9600" b="1" dirty="0"/>
              <a:t>3,121 </a:t>
            </a:r>
          </a:p>
          <a:p>
            <a:pPr marL="0" indent="0" algn="ctr" hangingPunct="1">
              <a:buFont typeface="Arial"/>
              <a:buNone/>
            </a:pPr>
            <a:r>
              <a:rPr lang="en-US" sz="4800" dirty="0"/>
              <a:t>U.S. attacks</a:t>
            </a:r>
          </a:p>
        </p:txBody>
      </p:sp>
      <p:sp>
        <p:nvSpPr>
          <p:cNvPr id="6" name="Text Placeholder 2">
            <a:extLst>
              <a:ext uri="{FF2B5EF4-FFF2-40B4-BE49-F238E27FC236}">
                <a16:creationId xmlns:a16="http://schemas.microsoft.com/office/drawing/2014/main" id="{FB966D60-5E1B-6B9D-213D-7D099F9082B5}"/>
              </a:ext>
            </a:extLst>
          </p:cNvPr>
          <p:cNvSpPr txBox="1">
            <a:spLocks/>
          </p:cNvSpPr>
          <p:nvPr/>
        </p:nvSpPr>
        <p:spPr>
          <a:xfrm>
            <a:off x="8401374" y="3062000"/>
            <a:ext cx="1613760" cy="15699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chemeClr val="bg1"/>
                </a:solidFill>
                <a:uFillTx/>
                <a:latin typeface="+mn-lt"/>
                <a:ea typeface="+mn-ea"/>
                <a:cs typeface="+mn-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9pPr>
          </a:lstStyle>
          <a:p>
            <a:pPr marL="0" indent="0" hangingPunct="1">
              <a:lnSpc>
                <a:spcPct val="100000"/>
              </a:lnSpc>
              <a:spcBef>
                <a:spcPts val="0"/>
              </a:spcBef>
              <a:buFont typeface="Arial"/>
              <a:buNone/>
            </a:pPr>
            <a:endParaRPr lang="en-US" dirty="0"/>
          </a:p>
          <a:p>
            <a:pPr marL="0" indent="0" hangingPunct="1">
              <a:lnSpc>
                <a:spcPct val="100000"/>
              </a:lnSpc>
              <a:spcBef>
                <a:spcPts val="0"/>
              </a:spcBef>
              <a:buFont typeface="Arial"/>
              <a:buNone/>
            </a:pPr>
            <a:endParaRPr lang="en-US" dirty="0"/>
          </a:p>
          <a:p>
            <a:pPr marL="0" indent="0" hangingPunct="1">
              <a:buFont typeface="Arial"/>
              <a:buNone/>
            </a:pPr>
            <a:endParaRPr lang="en-US" dirty="0"/>
          </a:p>
        </p:txBody>
      </p:sp>
    </p:spTree>
    <p:extLst>
      <p:ext uri="{BB962C8B-B14F-4D97-AF65-F5344CB8AC3E}">
        <p14:creationId xmlns:p14="http://schemas.microsoft.com/office/powerpoint/2010/main" val="6112247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graph showing the number of attacks&#10;&#10;Description automatically generated">
            <a:extLst>
              <a:ext uri="{FF2B5EF4-FFF2-40B4-BE49-F238E27FC236}">
                <a16:creationId xmlns:a16="http://schemas.microsoft.com/office/drawing/2014/main" id="{0869A7E3-9F71-2740-71FB-0FD73C2E1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169" y="643466"/>
            <a:ext cx="6985662" cy="5571067"/>
          </a:xfrm>
          <a:prstGeom prst="rect">
            <a:avLst/>
          </a:prstGeom>
        </p:spPr>
      </p:pic>
    </p:spTree>
    <p:extLst>
      <p:ext uri="{BB962C8B-B14F-4D97-AF65-F5344CB8AC3E}">
        <p14:creationId xmlns:p14="http://schemas.microsoft.com/office/powerpoint/2010/main" val="11257236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aph showing the number of attacks&#10;&#10;Description automatically generated">
            <a:extLst>
              <a:ext uri="{FF2B5EF4-FFF2-40B4-BE49-F238E27FC236}">
                <a16:creationId xmlns:a16="http://schemas.microsoft.com/office/drawing/2014/main" id="{66A3F784-F3BA-5D95-8D36-E64C4C686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4798" y="643466"/>
            <a:ext cx="6982403" cy="5571067"/>
          </a:xfrm>
          <a:prstGeom prst="rect">
            <a:avLst/>
          </a:prstGeom>
        </p:spPr>
      </p:pic>
    </p:spTree>
    <p:extLst>
      <p:ext uri="{BB962C8B-B14F-4D97-AF65-F5344CB8AC3E}">
        <p14:creationId xmlns:p14="http://schemas.microsoft.com/office/powerpoint/2010/main" val="227079635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aph showing the death of the us&#10;&#10;Description automatically generated">
            <a:extLst>
              <a:ext uri="{FF2B5EF4-FFF2-40B4-BE49-F238E27FC236}">
                <a16:creationId xmlns:a16="http://schemas.microsoft.com/office/drawing/2014/main" id="{208980B9-0384-0C90-D4E7-A26B9605B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815" y="643466"/>
            <a:ext cx="7074369" cy="5571067"/>
          </a:xfrm>
          <a:prstGeom prst="rect">
            <a:avLst/>
          </a:prstGeom>
        </p:spPr>
      </p:pic>
    </p:spTree>
    <p:extLst>
      <p:ext uri="{BB962C8B-B14F-4D97-AF65-F5344CB8AC3E}">
        <p14:creationId xmlns:p14="http://schemas.microsoft.com/office/powerpoint/2010/main" val="71488945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graph showing the number of cases in the us&#10;&#10;Description automatically generated">
            <a:extLst>
              <a:ext uri="{FF2B5EF4-FFF2-40B4-BE49-F238E27FC236}">
                <a16:creationId xmlns:a16="http://schemas.microsoft.com/office/drawing/2014/main" id="{90B63E14-E5BA-0B87-D72B-C83A74250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169" y="643466"/>
            <a:ext cx="6985662" cy="5571067"/>
          </a:xfrm>
          <a:prstGeom prst="rect">
            <a:avLst/>
          </a:prstGeom>
        </p:spPr>
      </p:pic>
    </p:spTree>
    <p:extLst>
      <p:ext uri="{BB962C8B-B14F-4D97-AF65-F5344CB8AC3E}">
        <p14:creationId xmlns:p14="http://schemas.microsoft.com/office/powerpoint/2010/main" val="362986444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BF19CE-2505-27B6-834E-D1AB4E55F20B}"/>
              </a:ext>
            </a:extLst>
          </p:cNvPr>
          <p:cNvSpPr>
            <a:spLocks noGrp="1"/>
          </p:cNvSpPr>
          <p:nvPr>
            <p:ph type="body" idx="1"/>
          </p:nvPr>
        </p:nvSpPr>
        <p:spPr/>
        <p:txBody>
          <a:bodyPr/>
          <a:lstStyle/>
          <a:p>
            <a:endParaRPr lang="en-US"/>
          </a:p>
          <a:p>
            <a:endParaRPr lang="en-US" dirty="0"/>
          </a:p>
        </p:txBody>
      </p:sp>
      <p:pic>
        <p:nvPicPr>
          <p:cNvPr id="5" name="Picture 4" descr="A map of the united states with red dots&#10;&#10;Description automatically generated">
            <a:extLst>
              <a:ext uri="{FF2B5EF4-FFF2-40B4-BE49-F238E27FC236}">
                <a16:creationId xmlns:a16="http://schemas.microsoft.com/office/drawing/2014/main" id="{F0138751-E011-1314-DDD6-2A988DE9B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44" y="267346"/>
            <a:ext cx="11984712" cy="6323308"/>
          </a:xfrm>
          <a:prstGeom prst="rect">
            <a:avLst/>
          </a:prstGeom>
        </p:spPr>
      </p:pic>
    </p:spTree>
    <p:extLst>
      <p:ext uri="{BB962C8B-B14F-4D97-AF65-F5344CB8AC3E}">
        <p14:creationId xmlns:p14="http://schemas.microsoft.com/office/powerpoint/2010/main" val="659942777"/>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Helvetica"/>
        <a:ea typeface="Helvetica"/>
        <a:cs typeface="Helvetica"/>
      </a:majorFont>
      <a:minorFont>
        <a:latin typeface="Aptos"/>
        <a:ea typeface="Aptos"/>
        <a:cs typeface="Aptos"/>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Mesh</Template>
  <TotalTime>7043</TotalTime>
  <Words>2037</Words>
  <Application>Microsoft Macintosh PowerPoint</Application>
  <PresentationFormat>Widescreen</PresentationFormat>
  <Paragraphs>331</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Aptos Display</vt:lpstr>
      <vt:lpstr>Arial</vt:lpstr>
      <vt:lpstr>Helvetica Neue</vt:lpstr>
      <vt:lpstr>Menlo</vt:lpstr>
      <vt:lpstr>var(--notebook-cell-output-font-family)</vt:lpstr>
      <vt:lpstr>Office Theme</vt:lpstr>
      <vt:lpstr>Terrorism in the United States</vt:lpstr>
      <vt:lpstr>PowerPoint Presentation</vt:lpstr>
      <vt:lpstr>Global Terrorism Database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Terrorism in the 1970s</vt:lpstr>
      <vt:lpstr>Terrorism in the 2010s</vt:lpstr>
      <vt:lpstr>The Attackers Have Changed</vt:lpstr>
      <vt:lpstr>PowerPoint Presentation</vt:lpstr>
      <vt:lpstr>PowerPoint Presentation</vt:lpstr>
      <vt:lpstr>Large Mass Casualty Events are Rare</vt:lpstr>
      <vt:lpstr>Terrorist Attacks may be increasing</vt:lpstr>
      <vt:lpstr>Targets and Methods Change</vt:lpstr>
      <vt:lpstr>Few Attacks and Short Active Periods are Typical</vt:lpstr>
      <vt:lpstr>Terrorist activity reflects the political moment</vt:lpstr>
      <vt:lpstr>PowerPoint Presentation</vt:lpstr>
      <vt:lpstr>Top 10 Most deadly U.S. Attacks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Impact  on Global Happiness Scores</dc:title>
  <cp:lastModifiedBy>Ross Brinkerhoff</cp:lastModifiedBy>
  <cp:revision>17</cp:revision>
  <dcterms:modified xsi:type="dcterms:W3CDTF">2024-06-15T19:00:42Z</dcterms:modified>
</cp:coreProperties>
</file>