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26" d="100"/>
          <a:sy n="26" d="100"/>
        </p:scale>
        <p:origin x="-744" y="548"/>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5/1/2018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350805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74B9FC69-D6C6-4814-914E-598E3BF29557}"/>
              </a:ext>
            </a:extLst>
          </p:cNvPr>
          <p:cNvPicPr>
            <a:picLocks noGrp="1" noChangeAspect="1"/>
          </p:cNvPicPr>
          <p:nvPr>
            <p:ph type="pic" sz="quarter" idx="10"/>
          </p:nvPr>
        </p:nvPicPr>
        <p:blipFill>
          <a:blip r:embed="rId3"/>
          <a:stretch>
            <a:fillRect/>
          </a:stretch>
        </p:blipFill>
        <p:spPr>
          <a:xfrm>
            <a:off x="11547250" y="8732392"/>
            <a:ext cx="20901948" cy="8225304"/>
          </a:xfrm>
        </p:spPr>
      </p:pic>
      <p:pic>
        <p:nvPicPr>
          <p:cNvPr id="26" name="Picture Placeholder 25">
            <a:extLst>
              <a:ext uri="{FF2B5EF4-FFF2-40B4-BE49-F238E27FC236}">
                <a16:creationId xmlns:a16="http://schemas.microsoft.com/office/drawing/2014/main" id="{366A2B61-BBB0-4134-9408-2AC462687CCE}"/>
              </a:ext>
            </a:extLst>
          </p:cNvPr>
          <p:cNvPicPr>
            <a:picLocks noGrp="1" noChangeAspect="1"/>
          </p:cNvPicPr>
          <p:nvPr>
            <p:ph type="pic" sz="quarter" idx="11"/>
          </p:nvPr>
        </p:nvPicPr>
        <p:blipFill>
          <a:blip r:embed="rId4"/>
          <a:srcRect l="3069" r="3069"/>
          <a:stretch>
            <a:fillRect/>
          </a:stretch>
        </p:blipFill>
        <p:spPr>
          <a:xfrm>
            <a:off x="33292784" y="5006591"/>
            <a:ext cx="9478963" cy="5053012"/>
          </a:xfrm>
        </p:spPr>
      </p:pic>
      <p:sp>
        <p:nvSpPr>
          <p:cNvPr id="6" name="Text Placeholder 16"/>
          <p:cNvSpPr txBox="1">
            <a:spLocks/>
          </p:cNvSpPr>
          <p:nvPr/>
        </p:nvSpPr>
        <p:spPr>
          <a:xfrm>
            <a:off x="12202304" y="18441847"/>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202304" y="19686480"/>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182315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19673256"/>
            <a:ext cx="9418320" cy="6771084"/>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a:t>
            </a:r>
          </a:p>
          <a:p>
            <a:pPr marL="0" indent="0">
              <a:spcAft>
                <a:spcPts val="2600"/>
              </a:spcAft>
              <a:buNone/>
            </a:pPr>
            <a:r>
              <a:rPr lang="en-US" dirty="0">
                <a:latin typeface="Verdana Regular" charset="0"/>
              </a:rPr>
              <a:t>This sacrifice in execution time is not in vain, however, as you can see from </a:t>
            </a:r>
            <a:r>
              <a:rPr lang="en-US">
                <a:latin typeface="Verdana Regular" charset="0"/>
              </a:rPr>
              <a:t>Fig.3 above</a:t>
            </a:r>
            <a:r>
              <a:rPr lang="en-US" dirty="0">
                <a:latin typeface="Verdana Regular" charset="0"/>
              </a:rPr>
              <a:t>, these are the predicted aerosols in the </a:t>
            </a:r>
            <a:r>
              <a:rPr lang="en-US">
                <a:latin typeface="Verdana Regular" charset="0"/>
              </a:rPr>
              <a:t>accompanying picture in Fig.2, </a:t>
            </a:r>
            <a:r>
              <a:rPr lang="en-US" dirty="0">
                <a:latin typeface="Verdana Regular" charset="0"/>
              </a:rPr>
              <a:t>measured in likelihood(not quantity).</a:t>
            </a:r>
          </a:p>
          <a:p>
            <a:pPr marL="0" indent="0">
              <a:spcAft>
                <a:spcPts val="2600"/>
              </a:spcAft>
              <a:buNone/>
            </a:pPr>
            <a:r>
              <a:rPr lang="en-US" dirty="0">
                <a:latin typeface="Verdana Regular" charset="0"/>
              </a:rPr>
              <a:t>The accuracy of the image classifier function was 68% accurate, which is  2% higher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Aerolyzer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OpenCV python library to single out the haze layer in the sky, and calculate the wavelengths of the color emitted from the sunset. Using this wavelength data, we are able to tell if the aerosols in the atmosphere are potentially harmful or not. Using Google geocoding API, we are able to get the images location through EXIF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Only after confirming that an images EXIF data is valid the computer vison functions receive the image.</a:t>
            </a: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Staring at particles of dust never looked so beautiful.</a:t>
            </a:r>
          </a:p>
        </p:txBody>
      </p:sp>
      <p:sp>
        <p:nvSpPr>
          <p:cNvPr id="14" name="Text Placeholder 16"/>
          <p:cNvSpPr txBox="1">
            <a:spLocks/>
          </p:cNvSpPr>
          <p:nvPr/>
        </p:nvSpPr>
        <p:spPr>
          <a:xfrm>
            <a:off x="33768244" y="10518380"/>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1583736"/>
            <a:ext cx="8126412" cy="428322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Daniel Ross | rossda@oregonstate.edu</a:t>
            </a:r>
          </a:p>
          <a:p>
            <a:pPr marL="0" indent="0">
              <a:spcAft>
                <a:spcPts val="2600"/>
              </a:spcAft>
              <a:buNone/>
            </a:pPr>
            <a:r>
              <a:rPr lang="en-US" dirty="0">
                <a:latin typeface="Verdana Regular" charset="0"/>
              </a:rPr>
              <a:t>Logan Wingard | wingarlo@oregonstate.edu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a:t>
            </a:r>
          </a:p>
          <a:p>
            <a:pPr marL="0" indent="0">
              <a:spcAft>
                <a:spcPts val="2600"/>
              </a:spcAft>
              <a:buNone/>
            </a:pPr>
            <a:r>
              <a:rPr lang="en-US" dirty="0">
                <a:latin typeface="Verdana Regular" charset="0"/>
              </a:rPr>
              <a:t>Kim Whitehall</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CS19</a:t>
            </a:r>
            <a:endParaRPr lang="en-US" sz="5400" spc="520" baseline="0" dirty="0">
              <a:latin typeface="Impact" charset="0"/>
              <a:ea typeface="Impact" charset="0"/>
              <a:cs typeface="Impact" charset="0"/>
            </a:endParaRP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17391093"/>
            <a:ext cx="8158690" cy="11100475"/>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Image analysis is a developing field in computer science that has become a lot more successful since the popularity of machine learning is on the rise. Our library utilized a basic machine learning algorithm to help isolate the horizon in an image, but we could’ve potentially spent much more time developing a filter that perfectly trimmed the haze layer out of an image. Our team opted instead to have the haze layer crop be a less specific filter so that our color analysis had more data to work with. </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Our conversion from an image’s hue to the wavelength that produces that hue was key in our eventual output of the expected aerosols in the air. Having our team test multiple methods for color conversion improved our performance while maintaining accuracy. However the main restraint on the final accuracy is still speed, since ideally the color analysis would be run over the entire haze layer rather than a random sample.</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2" y="1638514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
        <p:nvSpPr>
          <p:cNvPr id="2" name="TextBox 1">
            <a:extLst>
              <a:ext uri="{FF2B5EF4-FFF2-40B4-BE49-F238E27FC236}">
                <a16:creationId xmlns:a16="http://schemas.microsoft.com/office/drawing/2014/main" id="{1AC720B6-72CE-498E-AD7E-C485322EA664}"/>
              </a:ext>
            </a:extLst>
          </p:cNvPr>
          <p:cNvSpPr txBox="1"/>
          <p:nvPr/>
        </p:nvSpPr>
        <p:spPr>
          <a:xfrm>
            <a:off x="11547250" y="16991456"/>
            <a:ext cx="20901948" cy="830997"/>
          </a:xfrm>
          <a:prstGeom prst="rect">
            <a:avLst/>
          </a:prstGeom>
          <a:noFill/>
        </p:spPr>
        <p:txBody>
          <a:bodyPr wrap="square" rtlCol="0">
            <a:spAutoFit/>
          </a:bodyPr>
          <a:lstStyle/>
          <a:p>
            <a:r>
              <a:rPr lang="en-US" sz="2400" dirty="0"/>
              <a:t>Fig.1 Raw output from color analysis on Fig.</a:t>
            </a:r>
            <a:r>
              <a:rPr lang="en-US" sz="2400"/>
              <a:t>2                                               </a:t>
            </a:r>
            <a:r>
              <a:rPr lang="en-US" sz="2400" dirty="0"/>
              <a:t>Fig.3 Pie Chart representation of  </a:t>
            </a:r>
            <a:r>
              <a:rPr lang="en-US" sz="2400"/>
              <a:t>color analysis on Fig.2</a:t>
            </a:r>
            <a:endParaRPr lang="en-US" sz="2400" dirty="0"/>
          </a:p>
          <a:p>
            <a:r>
              <a:rPr lang="en-US" sz="2400" dirty="0"/>
              <a:t>Fig.2 Original Sunset picture</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733</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Wingard, Logan Allen</cp:lastModifiedBy>
  <cp:revision>66</cp:revision>
  <dcterms:created xsi:type="dcterms:W3CDTF">2017-04-19T21:01:26Z</dcterms:created>
  <dcterms:modified xsi:type="dcterms:W3CDTF">2018-05-01T17:24:23Z</dcterms:modified>
</cp:coreProperties>
</file>