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23" d="100"/>
          <a:sy n="23" d="100"/>
        </p:scale>
        <p:origin x="-444" y="-248"/>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4/26/2018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74B9FC69-D6C6-4814-914E-598E3BF29557}"/>
              </a:ext>
            </a:extLst>
          </p:cNvPr>
          <p:cNvPicPr>
            <a:picLocks noGrp="1" noChangeAspect="1"/>
          </p:cNvPicPr>
          <p:nvPr>
            <p:ph type="pic" sz="quarter" idx="10"/>
          </p:nvPr>
        </p:nvPicPr>
        <p:blipFill>
          <a:blip r:embed="rId2"/>
          <a:stretch>
            <a:fillRect/>
          </a:stretch>
        </p:blipFill>
        <p:spPr>
          <a:xfrm>
            <a:off x="11547250" y="8732392"/>
            <a:ext cx="20901948" cy="8225304"/>
          </a:xfrm>
        </p:spPr>
      </p:pic>
      <p:pic>
        <p:nvPicPr>
          <p:cNvPr id="26" name="Picture Placeholder 25">
            <a:extLst>
              <a:ext uri="{FF2B5EF4-FFF2-40B4-BE49-F238E27FC236}">
                <a16:creationId xmlns:a16="http://schemas.microsoft.com/office/drawing/2014/main" id="{366A2B61-BBB0-4134-9408-2AC462687CCE}"/>
              </a:ext>
            </a:extLst>
          </p:cNvPr>
          <p:cNvPicPr>
            <a:picLocks noGrp="1" noChangeAspect="1"/>
          </p:cNvPicPr>
          <p:nvPr>
            <p:ph type="pic" sz="quarter" idx="11"/>
          </p:nvPr>
        </p:nvPicPr>
        <p:blipFill>
          <a:blip r:embed="rId3"/>
          <a:srcRect l="3069" r="3069"/>
          <a:stretch>
            <a:fillRect/>
          </a:stretch>
        </p:blipFill>
        <p:spPr>
          <a:xfrm>
            <a:off x="33292784" y="5006591"/>
            <a:ext cx="9478963" cy="5053012"/>
          </a:xfrm>
        </p:spPr>
      </p:pic>
      <p:sp>
        <p:nvSpPr>
          <p:cNvPr id="6" name="Text Placeholder 16"/>
          <p:cNvSpPr txBox="1">
            <a:spLocks/>
          </p:cNvSpPr>
          <p:nvPr/>
        </p:nvSpPr>
        <p:spPr>
          <a:xfrm>
            <a:off x="12202304" y="18441847"/>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202304" y="19686480"/>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182315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19673256"/>
            <a:ext cx="9418320" cy="6197915"/>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The execution times can be seen here:</a:t>
            </a:r>
          </a:p>
          <a:p>
            <a:pPr marL="0" indent="0">
              <a:spcAft>
                <a:spcPts val="2600"/>
              </a:spcAft>
              <a:buNone/>
            </a:pPr>
            <a:r>
              <a:rPr lang="en-US" dirty="0">
                <a:latin typeface="Verdana Regular" charset="0"/>
              </a:rPr>
              <a:t>FIGURE W/ TIME STATS</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The accuracy of the image classifier function was ""% accurate, which is (only) ""% </a:t>
            </a:r>
            <a:r>
              <a:rPr lang="en-US" dirty="0" err="1">
                <a:latin typeface="Verdana Regular" charset="0"/>
              </a:rPr>
              <a:t>lower|higher</a:t>
            </a:r>
            <a:r>
              <a:rPr lang="en-US" dirty="0">
                <a:latin typeface="Verdana Regular" charset="0"/>
              </a:rPr>
              <a:t>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a:t>
            </a:r>
            <a:r>
              <a:rPr lang="en-US" dirty="0" err="1">
                <a:solidFill>
                  <a:schemeClr val="bg1"/>
                </a:solidFill>
                <a:latin typeface="Verdana" charset="0"/>
                <a:ea typeface="Verdana" charset="0"/>
                <a:cs typeface="Verdana" charset="0"/>
              </a:rPr>
              <a:t>opencv</a:t>
            </a:r>
            <a:r>
              <a:rPr lang="en-US" dirty="0">
                <a:solidFill>
                  <a:schemeClr val="bg1"/>
                </a:solidFill>
                <a:latin typeface="Verdana" charset="0"/>
                <a:ea typeface="Verdana" charset="0"/>
                <a:cs typeface="Verdana" charset="0"/>
              </a:rPr>
              <a:t> python library to single out the haze layer in the sky, and calculate the wave lengths of the color </a:t>
            </a:r>
            <a:r>
              <a:rPr lang="en-US" dirty="0" err="1">
                <a:solidFill>
                  <a:schemeClr val="bg1"/>
                </a:solidFill>
                <a:latin typeface="Verdana" charset="0"/>
                <a:ea typeface="Verdana" charset="0"/>
                <a:cs typeface="Verdana" charset="0"/>
              </a:rPr>
              <a:t>emmited</a:t>
            </a:r>
            <a:r>
              <a:rPr lang="en-US" dirty="0">
                <a:solidFill>
                  <a:schemeClr val="bg1"/>
                </a:solidFill>
                <a:latin typeface="Verdana" charset="0"/>
                <a:ea typeface="Verdana" charset="0"/>
                <a:cs typeface="Verdana" charset="0"/>
              </a:rPr>
              <a:t> from the sunset. using this wavelength data, we are able to tell if the aerosols in the atmosphere are potentially harmful or not. Using google geocoding </a:t>
            </a:r>
            <a:r>
              <a:rPr lang="en-US" dirty="0" err="1">
                <a:solidFill>
                  <a:schemeClr val="bg1"/>
                </a:solidFill>
                <a:latin typeface="Verdana" charset="0"/>
                <a:ea typeface="Verdana" charset="0"/>
                <a:cs typeface="Verdana" charset="0"/>
              </a:rPr>
              <a:t>api</a:t>
            </a:r>
            <a:r>
              <a:rPr lang="en-US" dirty="0">
                <a:solidFill>
                  <a:schemeClr val="bg1"/>
                </a:solidFill>
                <a:latin typeface="Verdana" charset="0"/>
                <a:ea typeface="Verdana" charset="0"/>
                <a:cs typeface="Verdana" charset="0"/>
              </a:rPr>
              <a:t>, we are able to get the images location through </a:t>
            </a:r>
            <a:r>
              <a:rPr lang="en-US" dirty="0" err="1">
                <a:solidFill>
                  <a:schemeClr val="bg1"/>
                </a:solidFill>
                <a:latin typeface="Verdana" charset="0"/>
                <a:ea typeface="Verdana" charset="0"/>
                <a:cs typeface="Verdana" charset="0"/>
              </a:rPr>
              <a:t>exif</a:t>
            </a:r>
            <a:r>
              <a:rPr lang="en-US" dirty="0">
                <a:solidFill>
                  <a:schemeClr val="bg1"/>
                </a:solidFill>
                <a:latin typeface="Verdana" charset="0"/>
                <a:ea typeface="Verdana" charset="0"/>
                <a:cs typeface="Verdana" charset="0"/>
              </a:rPr>
              <a:t>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a:t>
            </a:r>
            <a:r>
              <a:rPr lang="en-US">
                <a:solidFill>
                  <a:schemeClr val="bg1"/>
                </a:solidFill>
                <a:latin typeface="Verdana" charset="0"/>
                <a:ea typeface="Verdana" charset="0"/>
                <a:cs typeface="Verdana" charset="0"/>
              </a:rPr>
              <a:t>Only after confirming that an image's EXIF data is valid the computer vison functions receive the image.</a:t>
            </a: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Staring at particles of dust never looked so beautiful.</a:t>
            </a:r>
          </a:p>
        </p:txBody>
      </p:sp>
      <p:sp>
        <p:nvSpPr>
          <p:cNvPr id="14" name="Text Placeholder 16"/>
          <p:cNvSpPr txBox="1">
            <a:spLocks/>
          </p:cNvSpPr>
          <p:nvPr/>
        </p:nvSpPr>
        <p:spPr>
          <a:xfrm>
            <a:off x="33768244" y="10518380"/>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1583736"/>
            <a:ext cx="8126412" cy="428322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Daniel Ross | rossda@oregonstate.edu</a:t>
            </a:r>
          </a:p>
          <a:p>
            <a:pPr marL="0" indent="0">
              <a:spcAft>
                <a:spcPts val="2600"/>
              </a:spcAft>
              <a:buNone/>
            </a:pPr>
            <a:r>
              <a:rPr lang="en-US" dirty="0">
                <a:latin typeface="Verdana Regular" charset="0"/>
              </a:rPr>
              <a:t>Logan Wingard | wingarlo@oregonstate.edu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a:t>
            </a:r>
          </a:p>
          <a:p>
            <a:pPr marL="0" indent="0">
              <a:spcAft>
                <a:spcPts val="2600"/>
              </a:spcAft>
              <a:buNone/>
            </a:pPr>
            <a:r>
              <a:rPr lang="en-US" dirty="0">
                <a:latin typeface="Verdana Regular" charset="0"/>
              </a:rPr>
              <a:t>Kim Whitehall</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CS19</a:t>
            </a:r>
            <a:endParaRPr lang="en-US" sz="5400" spc="520" baseline="0" dirty="0">
              <a:latin typeface="Impact" charset="0"/>
              <a:ea typeface="Impact" charset="0"/>
              <a:cs typeface="Impact" charset="0"/>
            </a:endParaRP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17391093"/>
            <a:ext cx="8158690" cy="9182001"/>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Ut </a:t>
            </a:r>
            <a:r>
              <a:rPr lang="en-US" sz="2800" dirty="0" err="1">
                <a:latin typeface="Verdana" panose="020B0604030504040204" pitchFamily="34" charset="0"/>
                <a:ea typeface="Verdana" panose="020B0604030504040204" pitchFamily="34" charset="0"/>
                <a:cs typeface="Verdana" panose="020B0604030504040204" pitchFamily="34" charset="0"/>
              </a:rPr>
              <a:t>volore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secuptio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a:t>
            </a:r>
            <a:r>
              <a:rPr lang="en-US" sz="2800" dirty="0">
                <a:latin typeface="Verdana" panose="020B0604030504040204" pitchFamily="34" charset="0"/>
                <a:ea typeface="Verdana" panose="020B0604030504040204" pitchFamily="34" charset="0"/>
                <a:cs typeface="Verdana" panose="020B0604030504040204" pitchFamily="34" charset="0"/>
              </a:rPr>
              <a:t> rem </a:t>
            </a:r>
            <a:r>
              <a:rPr lang="en-US" sz="2800" dirty="0" err="1">
                <a:latin typeface="Verdana" panose="020B0604030504040204" pitchFamily="34" charset="0"/>
                <a:ea typeface="Verdana" panose="020B0604030504040204" pitchFamily="34" charset="0"/>
                <a:cs typeface="Verdana" panose="020B0604030504040204" pitchFamily="34" charset="0"/>
              </a:rPr>
              <a:t>rerati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atem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lic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voloria</a:t>
            </a:r>
            <a:r>
              <a:rPr lang="en-US" sz="2800" dirty="0">
                <a:latin typeface="Verdana" panose="020B0604030504040204" pitchFamily="34" charset="0"/>
                <a:ea typeface="Verdana" panose="020B0604030504040204" pitchFamily="34" charset="0"/>
                <a:cs typeface="Verdana" panose="020B0604030504040204" pitchFamily="34" charset="0"/>
              </a:rPr>
              <a:t> qui </a:t>
            </a:r>
            <a:r>
              <a:rPr lang="en-US" sz="2800" dirty="0" err="1">
                <a:latin typeface="Verdana" panose="020B0604030504040204" pitchFamily="34" charset="0"/>
                <a:ea typeface="Verdana" panose="020B0604030504040204" pitchFamily="34" charset="0"/>
                <a:cs typeface="Verdana" panose="020B0604030504040204" pitchFamily="34" charset="0"/>
              </a:rPr>
              <a:t>simporest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Alignit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venimai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onsequame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odipitatur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sequosa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ntiste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id que </a:t>
            </a:r>
            <a:r>
              <a:rPr lang="en-US" sz="2800" dirty="0" err="1">
                <a:latin typeface="Verdana" panose="020B0604030504040204" pitchFamily="34" charset="0"/>
                <a:ea typeface="Verdana" panose="020B0604030504040204" pitchFamily="34" charset="0"/>
                <a:cs typeface="Verdana" panose="020B0604030504040204" pitchFamily="34" charset="0"/>
              </a:rPr>
              <a:t>ipsam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omniaed</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offictus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moluptiis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ius</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Qui </a:t>
            </a:r>
            <a:r>
              <a:rPr lang="en-US" sz="2800" dirty="0" err="1">
                <a:latin typeface="Verdana" panose="020B0604030504040204" pitchFamily="34" charset="0"/>
                <a:ea typeface="Verdana" panose="020B0604030504040204" pitchFamily="34" charset="0"/>
                <a:cs typeface="Verdana" panose="020B0604030504040204" pitchFamily="34" charset="0"/>
              </a:rPr>
              <a:t>archili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busdae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exere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essum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fugiand</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itisquo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occulla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utendi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autaquo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doluptu</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stotate</a:t>
            </a:r>
            <a:r>
              <a:rPr lang="en-US" sz="2800" dirty="0">
                <a:latin typeface="Verdana" panose="020B0604030504040204" pitchFamily="34" charset="0"/>
                <a:ea typeface="Verdana" panose="020B0604030504040204" pitchFamily="34" charset="0"/>
                <a:cs typeface="Verdana" panose="020B0604030504040204" pitchFamily="34" charset="0"/>
              </a:rPr>
              <a:t> pre </a:t>
            </a:r>
            <a:r>
              <a:rPr lang="en-US" sz="2800" dirty="0" err="1">
                <a:latin typeface="Verdana" panose="020B0604030504040204" pitchFamily="34" charset="0"/>
                <a:ea typeface="Verdana" panose="020B0604030504040204" pitchFamily="34" charset="0"/>
                <a:cs typeface="Verdana" panose="020B0604030504040204" pitchFamily="34" charset="0"/>
              </a:rPr>
              <a:t>poris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diciumqui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officipsapic</a:t>
            </a:r>
            <a:r>
              <a:rPr lang="en-US" sz="2800" dirty="0">
                <a:latin typeface="Verdana" panose="020B0604030504040204" pitchFamily="34" charset="0"/>
                <a:ea typeface="Verdana" panose="020B0604030504040204" pitchFamily="34" charset="0"/>
                <a:cs typeface="Verdana" panose="020B0604030504040204" pitchFamily="34" charset="0"/>
              </a:rPr>
              <a:t> to </a:t>
            </a:r>
            <a:r>
              <a:rPr lang="en-US" sz="2800" dirty="0" err="1">
                <a:latin typeface="Verdana" panose="020B0604030504040204" pitchFamily="34" charset="0"/>
                <a:ea typeface="Verdana" panose="020B0604030504040204" pitchFamily="34" charset="0"/>
                <a:cs typeface="Verdana" panose="020B0604030504040204" pitchFamily="34" charset="0"/>
              </a:rPr>
              <a:t>modi</a:t>
            </a:r>
            <a:r>
              <a:rPr lang="en-US" sz="2800" dirty="0">
                <a:latin typeface="Verdana" panose="020B0604030504040204" pitchFamily="34" charset="0"/>
                <a:ea typeface="Verdana" panose="020B0604030504040204" pitchFamily="34" charset="0"/>
                <a:cs typeface="Verdana" panose="020B0604030504040204" pitchFamily="34" charset="0"/>
              </a:rPr>
              <a:t> quos </a:t>
            </a:r>
            <a:r>
              <a:rPr lang="en-US" sz="2800" dirty="0" err="1">
                <a:latin typeface="Verdana" panose="020B0604030504040204" pitchFamily="34" charset="0"/>
                <a:ea typeface="Verdana" panose="020B0604030504040204" pitchFamily="34" charset="0"/>
                <a:cs typeface="Verdana" panose="020B0604030504040204" pitchFamily="34" charset="0"/>
              </a:rPr>
              <a:t>eum</a:t>
            </a:r>
            <a:r>
              <a:rPr lang="en-US" sz="2800" dirty="0">
                <a:latin typeface="Verdana" panose="020B0604030504040204" pitchFamily="34" charset="0"/>
                <a:ea typeface="Verdana" panose="020B0604030504040204" pitchFamily="34" charset="0"/>
                <a:cs typeface="Verdana" panose="020B0604030504040204" pitchFamily="34" charset="0"/>
              </a:rPr>
              <a:t> rem sit </a:t>
            </a:r>
            <a:r>
              <a:rPr lang="en-US" sz="2800" dirty="0" err="1">
                <a:latin typeface="Verdana" panose="020B0604030504040204" pitchFamily="34" charset="0"/>
                <a:ea typeface="Verdana" panose="020B0604030504040204" pitchFamily="34" charset="0"/>
                <a:cs typeface="Verdana" panose="020B0604030504040204" pitchFamily="34" charset="0"/>
              </a:rPr>
              <a:t>quasse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accatur</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Obis </a:t>
            </a:r>
            <a:r>
              <a:rPr lang="en-US" sz="2800" dirty="0" err="1">
                <a:latin typeface="Verdana" panose="020B0604030504040204" pitchFamily="34" charset="0"/>
                <a:ea typeface="Verdana" panose="020B0604030504040204" pitchFamily="34" charset="0"/>
                <a:cs typeface="Verdana" panose="020B0604030504040204" pitchFamily="34" charset="0"/>
              </a:rPr>
              <a:t>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erianti</a:t>
            </a:r>
            <a:r>
              <a:rPr lang="en-US" sz="2800" dirty="0">
                <a:latin typeface="Verdana" panose="020B0604030504040204" pitchFamily="34" charset="0"/>
                <a:ea typeface="Verdana" panose="020B0604030504040204" pitchFamily="34" charset="0"/>
                <a:cs typeface="Verdana" panose="020B0604030504040204" pitchFamily="34" charset="0"/>
              </a:rPr>
              <a:t> debit, </a:t>
            </a:r>
            <a:r>
              <a:rPr lang="en-US" sz="2800" dirty="0" err="1">
                <a:latin typeface="Verdana" panose="020B0604030504040204" pitchFamily="34" charset="0"/>
                <a:ea typeface="Verdana" panose="020B0604030504040204" pitchFamily="34" charset="0"/>
                <a:cs typeface="Verdana" panose="020B0604030504040204" pitchFamily="34" charset="0"/>
              </a:rPr>
              <a:t>odi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consequate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epudit</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rempore</a:t>
            </a:r>
            <a:r>
              <a:rPr lang="en-US" sz="2800" dirty="0">
                <a:latin typeface="Verdana" panose="020B0604030504040204" pitchFamily="34" charset="0"/>
                <a:ea typeface="Verdana" panose="020B0604030504040204" pitchFamily="34" charset="0"/>
                <a:cs typeface="Verdana" panose="020B0604030504040204" pitchFamily="34" charset="0"/>
              </a:rPr>
              <a:t>. Lam </a:t>
            </a:r>
            <a:r>
              <a:rPr lang="en-US" sz="2800" dirty="0" err="1">
                <a:latin typeface="Verdana" panose="020B0604030504040204" pitchFamily="34" charset="0"/>
                <a:ea typeface="Verdana" panose="020B0604030504040204" pitchFamily="34" charset="0"/>
                <a:cs typeface="Verdana" panose="020B0604030504040204" pitchFamily="34" charset="0"/>
              </a:rPr>
              <a:t>ariae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aperit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officatio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sandaectae</a:t>
            </a:r>
            <a:r>
              <a:rPr lang="en-US" sz="2800" dirty="0">
                <a:latin typeface="Verdana" panose="020B0604030504040204" pitchFamily="34" charset="0"/>
                <a:ea typeface="Verdana" panose="020B0604030504040204" pitchFamily="34" charset="0"/>
                <a:cs typeface="Verdana" panose="020B0604030504040204" pitchFamily="34" charset="0"/>
              </a:rPr>
              <a:t>. Ut </a:t>
            </a:r>
            <a:r>
              <a:rPr lang="en-US" sz="2800" dirty="0" err="1">
                <a:latin typeface="Verdana" panose="020B0604030504040204" pitchFamily="34" charset="0"/>
                <a:ea typeface="Verdana" panose="020B0604030504040204" pitchFamily="34" charset="0"/>
                <a:cs typeface="Verdana" panose="020B0604030504040204" pitchFamily="34" charset="0"/>
              </a:rPr>
              <a:t>aribuscimpor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moloris</a:t>
            </a:r>
            <a:r>
              <a:rPr lang="en-US" sz="2800" dirty="0">
                <a:latin typeface="Verdana" panose="020B0604030504040204" pitchFamily="34" charset="0"/>
                <a:ea typeface="Verdana" panose="020B0604030504040204" pitchFamily="34" charset="0"/>
                <a:cs typeface="Verdana" panose="020B0604030504040204" pitchFamily="34" charset="0"/>
              </a:rPr>
              <a:t> non.. </a:t>
            </a:r>
          </a:p>
          <a:p>
            <a:pPr>
              <a:spcAft>
                <a:spcPts val="2600"/>
              </a:spcAft>
            </a:pPr>
            <a:r>
              <a:rPr lang="en-US" sz="2800" dirty="0" err="1">
                <a:latin typeface="Verdana" panose="020B0604030504040204" pitchFamily="34" charset="0"/>
                <a:ea typeface="Verdana" panose="020B0604030504040204" pitchFamily="34" charset="0"/>
                <a:cs typeface="Verdana" panose="020B0604030504040204" pitchFamily="34" charset="0"/>
              </a:rPr>
              <a:t>odipsae</a:t>
            </a:r>
            <a:r>
              <a:rPr lang="en-US" sz="2800" dirty="0">
                <a:latin typeface="Verdana" panose="020B0604030504040204" pitchFamily="34" charset="0"/>
                <a:ea typeface="Verdana" panose="020B0604030504040204" pitchFamily="34" charset="0"/>
                <a:cs typeface="Verdana" panose="020B0604030504040204" pitchFamily="34" charset="0"/>
              </a:rPr>
              <a:t> id </a:t>
            </a:r>
            <a:r>
              <a:rPr lang="en-US" sz="2800" dirty="0" err="1">
                <a:latin typeface="Verdana" panose="020B0604030504040204" pitchFamily="34" charset="0"/>
                <a:ea typeface="Verdana" panose="020B0604030504040204" pitchFamily="34" charset="0"/>
                <a:cs typeface="Verdana" panose="020B0604030504040204" pitchFamily="34" charset="0"/>
              </a:rPr>
              <a:t>quaepe</a:t>
            </a:r>
            <a:r>
              <a:rPr lang="en-US" sz="2800" dirty="0">
                <a:latin typeface="Verdana" panose="020B0604030504040204" pitchFamily="34" charset="0"/>
                <a:ea typeface="Verdana" panose="020B0604030504040204" pitchFamily="34" charset="0"/>
                <a:cs typeface="Verdana" panose="020B0604030504040204" pitchFamily="34" charset="0"/>
              </a:rPr>
              <a:t> que </a:t>
            </a:r>
            <a:r>
              <a:rPr lang="en-US" sz="2800" dirty="0" err="1">
                <a:latin typeface="Verdana" panose="020B0604030504040204" pitchFamily="34" charset="0"/>
                <a:ea typeface="Verdana" panose="020B0604030504040204" pitchFamily="34" charset="0"/>
                <a:cs typeface="Verdana" panose="020B0604030504040204" pitchFamily="34" charset="0"/>
              </a:rPr>
              <a:t>doluptas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placcullias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peditaturis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dolorem</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recusda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ntiberum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imi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quaeperro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ipiet</a:t>
            </a:r>
            <a:r>
              <a:rPr lang="en-US" sz="2800" dirty="0">
                <a:latin typeface="Verdana" panose="020B0604030504040204" pitchFamily="34" charset="0"/>
                <a:ea typeface="Verdana" panose="020B0604030504040204" pitchFamily="34" charset="0"/>
                <a:cs typeface="Verdana" panose="020B0604030504040204" pitchFamily="34" charset="0"/>
              </a:rPr>
              <a:t> est.</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2" y="1638514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532</TotalTime>
  <Words>615</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Wingard, Logan Allen</cp:lastModifiedBy>
  <cp:revision>61</cp:revision>
  <dcterms:created xsi:type="dcterms:W3CDTF">2017-04-19T21:01:26Z</dcterms:created>
  <dcterms:modified xsi:type="dcterms:W3CDTF">2018-04-26T23:45:55Z</dcterms:modified>
</cp:coreProperties>
</file>