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33"/>
    <p:restoredTop sz="94759"/>
  </p:normalViewPr>
  <p:slideViewPr>
    <p:cSldViewPr snapToGrid="0" snapToObjects="1">
      <p:cViewPr>
        <p:scale>
          <a:sx n="35" d="100"/>
          <a:sy n="35" d="100"/>
        </p:scale>
        <p:origin x="-2376" y="-1292"/>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4/30/2018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a:extLst>
              <a:ext uri="{FF2B5EF4-FFF2-40B4-BE49-F238E27FC236}">
                <a16:creationId xmlns:a16="http://schemas.microsoft.com/office/drawing/2014/main" id="{74B9FC69-D6C6-4814-914E-598E3BF29557}"/>
              </a:ext>
            </a:extLst>
          </p:cNvPr>
          <p:cNvPicPr>
            <a:picLocks noGrp="1" noChangeAspect="1"/>
          </p:cNvPicPr>
          <p:nvPr>
            <p:ph type="pic" sz="quarter" idx="10"/>
          </p:nvPr>
        </p:nvPicPr>
        <p:blipFill>
          <a:blip r:embed="rId2"/>
          <a:stretch>
            <a:fillRect/>
          </a:stretch>
        </p:blipFill>
        <p:spPr>
          <a:xfrm>
            <a:off x="11547250" y="8732392"/>
            <a:ext cx="20901948" cy="8225304"/>
          </a:xfrm>
        </p:spPr>
      </p:pic>
      <p:pic>
        <p:nvPicPr>
          <p:cNvPr id="26" name="Picture Placeholder 25">
            <a:extLst>
              <a:ext uri="{FF2B5EF4-FFF2-40B4-BE49-F238E27FC236}">
                <a16:creationId xmlns:a16="http://schemas.microsoft.com/office/drawing/2014/main" id="{366A2B61-BBB0-4134-9408-2AC462687CCE}"/>
              </a:ext>
            </a:extLst>
          </p:cNvPr>
          <p:cNvPicPr>
            <a:picLocks noGrp="1" noChangeAspect="1"/>
          </p:cNvPicPr>
          <p:nvPr>
            <p:ph type="pic" sz="quarter" idx="11"/>
          </p:nvPr>
        </p:nvPicPr>
        <p:blipFill>
          <a:blip r:embed="rId3"/>
          <a:srcRect l="3069" r="3069"/>
          <a:stretch>
            <a:fillRect/>
          </a:stretch>
        </p:blipFill>
        <p:spPr>
          <a:xfrm>
            <a:off x="33292784" y="5006591"/>
            <a:ext cx="9478963" cy="5053012"/>
          </a:xfrm>
        </p:spPr>
      </p:pic>
      <p:sp>
        <p:nvSpPr>
          <p:cNvPr id="6" name="Text Placeholder 16"/>
          <p:cNvSpPr txBox="1">
            <a:spLocks/>
          </p:cNvSpPr>
          <p:nvPr/>
        </p:nvSpPr>
        <p:spPr>
          <a:xfrm>
            <a:off x="12202304" y="18441847"/>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Background</a:t>
            </a:r>
          </a:p>
        </p:txBody>
      </p:sp>
      <p:sp>
        <p:nvSpPr>
          <p:cNvPr id="7" name="Text Placeholder 18"/>
          <p:cNvSpPr txBox="1">
            <a:spLocks/>
          </p:cNvSpPr>
          <p:nvPr/>
        </p:nvSpPr>
        <p:spPr>
          <a:xfrm>
            <a:off x="12202304" y="19686480"/>
            <a:ext cx="9418320" cy="8515152"/>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The </a:t>
            </a:r>
            <a:r>
              <a:rPr lang="en-US" dirty="0" err="1">
                <a:latin typeface="Verdana Regular" charset="0"/>
              </a:rPr>
              <a:t>Aerolyzer</a:t>
            </a:r>
            <a:r>
              <a:rPr lang="en-US" dirty="0">
                <a:latin typeface="Verdana Regular" charset="0"/>
              </a:rPr>
              <a:t> project is aimed to provide users with information about what's in the air they breath. Aerosols can have lasting health effects or even cause more immediate issues for people with asthma. </a:t>
            </a:r>
          </a:p>
          <a:p>
            <a:pPr>
              <a:spcAft>
                <a:spcPts val="2600"/>
              </a:spcAft>
            </a:pPr>
            <a:r>
              <a:rPr lang="en-US" dirty="0">
                <a:latin typeface="Verdana Regular" charset="0"/>
              </a:rPr>
              <a:t>About 10% of Aerosols are man made while the other 90% of aerosols are from natural sources, like volcanic eruptions, sea salt, or mineral dust. Natural Aerosols are generally larger particles than anthropogenic aerosols.</a:t>
            </a:r>
          </a:p>
          <a:p>
            <a:pPr>
              <a:spcAft>
                <a:spcPts val="2600"/>
              </a:spcAft>
            </a:pPr>
            <a:r>
              <a:rPr lang="en-US" dirty="0">
                <a:latin typeface="Verdana Regular" charset="0"/>
              </a:rPr>
              <a:t>Since humans can't typically see aerosols with our naked eye, </a:t>
            </a:r>
            <a:r>
              <a:rPr lang="en-US" dirty="0" err="1">
                <a:latin typeface="Verdana Regular" charset="0"/>
              </a:rPr>
              <a:t>Aerolyzer</a:t>
            </a:r>
            <a:r>
              <a:rPr lang="en-US" dirty="0">
                <a:latin typeface="Verdana Regular" charset="0"/>
              </a:rPr>
              <a:t> analyzes the effect that aerosols have on sunrises and sunsets. When the sun is close to the horizon, the light from the sun has a higher likelihood to pass by or collide with aerosols. Aerosols can more effectively scatter light of shorter wavelengths which results in the more red light passing through.</a:t>
            </a:r>
          </a:p>
        </p:txBody>
      </p:sp>
      <p:sp>
        <p:nvSpPr>
          <p:cNvPr id="8" name="Text Placeholder 16"/>
          <p:cNvSpPr txBox="1">
            <a:spLocks/>
          </p:cNvSpPr>
          <p:nvPr/>
        </p:nvSpPr>
        <p:spPr>
          <a:xfrm>
            <a:off x="22422976" y="18231542"/>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Results</a:t>
            </a:r>
          </a:p>
        </p:txBody>
      </p:sp>
      <p:sp>
        <p:nvSpPr>
          <p:cNvPr id="9" name="Text Placeholder 18"/>
          <p:cNvSpPr txBox="1">
            <a:spLocks/>
          </p:cNvSpPr>
          <p:nvPr/>
        </p:nvSpPr>
        <p:spPr>
          <a:xfrm>
            <a:off x="22417891" y="19673256"/>
            <a:ext cx="9418320" cy="6771084"/>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dirty="0">
                <a:latin typeface="Verdana Regular" charset="0"/>
              </a:rPr>
              <a:t>The outcomes that were worked towards did not stray far to the actual results. Though many attempts were made to get accurate horizon detection and color analysis, the decided method was chosen for its accuracy, while sacrificing execution time. </a:t>
            </a:r>
          </a:p>
          <a:p>
            <a:pPr marL="0" indent="0">
              <a:spcAft>
                <a:spcPts val="2600"/>
              </a:spcAft>
              <a:buNone/>
            </a:pPr>
            <a:r>
              <a:rPr lang="en-US" dirty="0">
                <a:latin typeface="Verdana Regular" charset="0"/>
              </a:rPr>
              <a:t>This sacrifice in execution time is not in vain, however, as you can see from the pie chart above, these are the predicted aerosols in the accompanying picture, measured in likelihood(</a:t>
            </a:r>
            <a:r>
              <a:rPr lang="en-US">
                <a:latin typeface="Verdana Regular" charset="0"/>
              </a:rPr>
              <a:t>not quantity).</a:t>
            </a:r>
            <a:endParaRPr lang="en-US" dirty="0">
              <a:latin typeface="Verdana Regular" charset="0"/>
            </a:endParaRPr>
          </a:p>
          <a:p>
            <a:pPr marL="0" indent="0">
              <a:spcAft>
                <a:spcPts val="2600"/>
              </a:spcAft>
              <a:buNone/>
            </a:pPr>
            <a:r>
              <a:rPr lang="en-US" dirty="0">
                <a:latin typeface="Verdana Regular" charset="0"/>
              </a:rPr>
              <a:t>The accuracy of the image classifier function was 68% accurate, which is  2% higher than the goal accuracy of 66%.</a:t>
            </a:r>
          </a:p>
        </p:txBody>
      </p:sp>
      <p:sp>
        <p:nvSpPr>
          <p:cNvPr id="10" name="Text Placeholder 16"/>
          <p:cNvSpPr txBox="1">
            <a:spLocks/>
          </p:cNvSpPr>
          <p:nvPr/>
        </p:nvSpPr>
        <p:spPr>
          <a:xfrm>
            <a:off x="1931989" y="5503233"/>
            <a:ext cx="8158690"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Description</a:t>
            </a:r>
          </a:p>
        </p:txBody>
      </p:sp>
      <p:sp>
        <p:nvSpPr>
          <p:cNvPr id="11" name="Text Placeholder 18"/>
          <p:cNvSpPr txBox="1">
            <a:spLocks/>
          </p:cNvSpPr>
          <p:nvPr/>
        </p:nvSpPr>
        <p:spPr>
          <a:xfrm>
            <a:off x="1964266" y="6422030"/>
            <a:ext cx="8126412" cy="17662592"/>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err="1">
                <a:solidFill>
                  <a:schemeClr val="bg1"/>
                </a:solidFill>
                <a:latin typeface="Verdana" charset="0"/>
                <a:ea typeface="Verdana" charset="0"/>
                <a:cs typeface="Verdana" charset="0"/>
              </a:rPr>
              <a:t>Aerolyzer</a:t>
            </a:r>
            <a:r>
              <a:rPr lang="en-US" dirty="0">
                <a:solidFill>
                  <a:schemeClr val="bg1"/>
                </a:solidFill>
                <a:latin typeface="Verdana" charset="0"/>
                <a:ea typeface="Verdana" charset="0"/>
                <a:cs typeface="Verdana" charset="0"/>
              </a:rPr>
              <a:t> is a mobile application that takes user submitted images, and through computer vision software, analyzes the colors of a sunset or sunrise in order to present information on air quality and aerosols in the atmosphere.</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We did this using the </a:t>
            </a:r>
            <a:r>
              <a:rPr lang="en-US" dirty="0" err="1">
                <a:solidFill>
                  <a:schemeClr val="bg1"/>
                </a:solidFill>
                <a:latin typeface="Verdana" charset="0"/>
                <a:ea typeface="Verdana" charset="0"/>
                <a:cs typeface="Verdana" charset="0"/>
              </a:rPr>
              <a:t>opencv</a:t>
            </a:r>
            <a:r>
              <a:rPr lang="en-US" dirty="0">
                <a:solidFill>
                  <a:schemeClr val="bg1"/>
                </a:solidFill>
                <a:latin typeface="Verdana" charset="0"/>
                <a:ea typeface="Verdana" charset="0"/>
                <a:cs typeface="Verdana" charset="0"/>
              </a:rPr>
              <a:t> python library to single out the haze layer in the sky, and calculate the wave lengths of the color </a:t>
            </a:r>
            <a:r>
              <a:rPr lang="en-US" dirty="0" err="1">
                <a:solidFill>
                  <a:schemeClr val="bg1"/>
                </a:solidFill>
                <a:latin typeface="Verdana" charset="0"/>
                <a:ea typeface="Verdana" charset="0"/>
                <a:cs typeface="Verdana" charset="0"/>
              </a:rPr>
              <a:t>emmited</a:t>
            </a:r>
            <a:r>
              <a:rPr lang="en-US" dirty="0">
                <a:solidFill>
                  <a:schemeClr val="bg1"/>
                </a:solidFill>
                <a:latin typeface="Verdana" charset="0"/>
                <a:ea typeface="Verdana" charset="0"/>
                <a:cs typeface="Verdana" charset="0"/>
              </a:rPr>
              <a:t> from the sunset. using this wavelength data, we are able to tell if the aerosols in the atmosphere are potentially harmful or not. Using google geocoding </a:t>
            </a:r>
            <a:r>
              <a:rPr lang="en-US" dirty="0" err="1">
                <a:solidFill>
                  <a:schemeClr val="bg1"/>
                </a:solidFill>
                <a:latin typeface="Verdana" charset="0"/>
                <a:ea typeface="Verdana" charset="0"/>
                <a:cs typeface="Verdana" charset="0"/>
              </a:rPr>
              <a:t>api</a:t>
            </a:r>
            <a:r>
              <a:rPr lang="en-US" dirty="0">
                <a:solidFill>
                  <a:schemeClr val="bg1"/>
                </a:solidFill>
                <a:latin typeface="Verdana" charset="0"/>
                <a:ea typeface="Verdana" charset="0"/>
                <a:cs typeface="Verdana" charset="0"/>
              </a:rPr>
              <a:t>, we are able to get the images location through </a:t>
            </a:r>
            <a:r>
              <a:rPr lang="en-US" dirty="0" err="1">
                <a:solidFill>
                  <a:schemeClr val="bg1"/>
                </a:solidFill>
                <a:latin typeface="Verdana" charset="0"/>
                <a:ea typeface="Verdana" charset="0"/>
                <a:cs typeface="Verdana" charset="0"/>
              </a:rPr>
              <a:t>exif</a:t>
            </a:r>
            <a:r>
              <a:rPr lang="en-US" dirty="0">
                <a:solidFill>
                  <a:schemeClr val="bg1"/>
                </a:solidFill>
                <a:latin typeface="Verdana" charset="0"/>
                <a:ea typeface="Verdana" charset="0"/>
                <a:cs typeface="Verdana" charset="0"/>
              </a:rPr>
              <a:t> data to accurately give local aerosol information.</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We chose to use OpenCV as opposed to larger computer vision libraries such as </a:t>
            </a:r>
            <a:r>
              <a:rPr lang="en-US" dirty="0" err="1">
                <a:solidFill>
                  <a:schemeClr val="bg1"/>
                </a:solidFill>
                <a:latin typeface="Verdana" charset="0"/>
                <a:ea typeface="Verdana" charset="0"/>
                <a:cs typeface="Verdana" charset="0"/>
              </a:rPr>
              <a:t>Tensorflow</a:t>
            </a:r>
            <a:r>
              <a:rPr lang="en-US" dirty="0">
                <a:solidFill>
                  <a:schemeClr val="bg1"/>
                </a:solidFill>
                <a:latin typeface="Verdana" charset="0"/>
                <a:ea typeface="Verdana" charset="0"/>
                <a:cs typeface="Verdana" charset="0"/>
              </a:rPr>
              <a:t> because we did not need many of the functions </a:t>
            </a:r>
            <a:r>
              <a:rPr lang="en-US" dirty="0" err="1">
                <a:solidFill>
                  <a:schemeClr val="bg1"/>
                </a:solidFill>
                <a:latin typeface="Verdana" charset="0"/>
                <a:ea typeface="Verdana" charset="0"/>
                <a:cs typeface="Verdana" charset="0"/>
              </a:rPr>
              <a:t>Tensorflow</a:t>
            </a:r>
            <a:r>
              <a:rPr lang="en-US" dirty="0">
                <a:solidFill>
                  <a:schemeClr val="bg1"/>
                </a:solidFill>
                <a:latin typeface="Verdana" charset="0"/>
                <a:ea typeface="Verdana" charset="0"/>
                <a:cs typeface="Verdana" charset="0"/>
              </a:rPr>
              <a:t> offers. OpenCV is a simple enough library to complete the task assigned.</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The </a:t>
            </a:r>
            <a:r>
              <a:rPr lang="en-US" dirty="0" err="1">
                <a:solidFill>
                  <a:schemeClr val="bg1"/>
                </a:solidFill>
                <a:latin typeface="Verdana" charset="0"/>
                <a:ea typeface="Verdana" charset="0"/>
                <a:cs typeface="Verdana" charset="0"/>
              </a:rPr>
              <a:t>Aerolyzer</a:t>
            </a:r>
            <a:r>
              <a:rPr lang="en-US" dirty="0">
                <a:solidFill>
                  <a:schemeClr val="bg1"/>
                </a:solidFill>
                <a:latin typeface="Verdana" charset="0"/>
                <a:ea typeface="Verdana" charset="0"/>
                <a:cs typeface="Verdana" charset="0"/>
              </a:rPr>
              <a:t> Python library uses the EXIF data attached to an image when it's taken on a smart device. The EXIF data tells the library whether an image was taken during sunrise or sunset, where the image was taken, what the size of the image is, and whether the image has been changed since it was taken. </a:t>
            </a:r>
            <a:r>
              <a:rPr lang="en-US">
                <a:solidFill>
                  <a:schemeClr val="bg1"/>
                </a:solidFill>
                <a:latin typeface="Verdana" charset="0"/>
                <a:ea typeface="Verdana" charset="0"/>
                <a:cs typeface="Verdana" charset="0"/>
              </a:rPr>
              <a:t>Only after confirming that an image's EXIF data is valid the computer vison functions receive the image.</a:t>
            </a:r>
            <a:endParaRPr lang="en-US" dirty="0">
              <a:solidFill>
                <a:schemeClr val="bg1"/>
              </a:solidFill>
              <a:latin typeface="Verdana" charset="0"/>
              <a:ea typeface="Verdana" charset="0"/>
              <a:cs typeface="Verdana" charset="0"/>
            </a:endParaRPr>
          </a:p>
        </p:txBody>
      </p:sp>
      <p:sp>
        <p:nvSpPr>
          <p:cNvPr id="12"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r>
              <a:rPr lang="en-US" spc="100" dirty="0" err="1">
                <a:solidFill>
                  <a:srgbClr val="E05529"/>
                </a:solidFill>
                <a:latin typeface="Impact" charset="0"/>
                <a:ea typeface="Impact" charset="0"/>
                <a:cs typeface="Impact" charset="0"/>
              </a:rPr>
              <a:t>Aerolyzer</a:t>
            </a:r>
            <a:r>
              <a:rPr lang="en-US" spc="100" dirty="0">
                <a:solidFill>
                  <a:srgbClr val="E05529"/>
                </a:solidFill>
                <a:latin typeface="Impact" charset="0"/>
                <a:ea typeface="Impact" charset="0"/>
                <a:cs typeface="Impact" charset="0"/>
              </a:rPr>
              <a:t> </a:t>
            </a:r>
          </a:p>
        </p:txBody>
      </p:sp>
      <p:sp>
        <p:nvSpPr>
          <p:cNvPr id="13" name="Subtitle 2"/>
          <p:cNvSpPr txBox="1">
            <a:spLocks/>
          </p:cNvSpPr>
          <p:nvPr/>
        </p:nvSpPr>
        <p:spPr>
          <a:xfrm>
            <a:off x="12292012" y="5503233"/>
            <a:ext cx="19544199" cy="6080503"/>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dirty="0">
                <a:latin typeface="Georgia" charset="0"/>
                <a:ea typeface="Georgia" charset="0"/>
                <a:cs typeface="Georgia" charset="0"/>
              </a:rPr>
              <a:t>Staring at particles of dust never looked so beautiful.</a:t>
            </a:r>
          </a:p>
        </p:txBody>
      </p:sp>
      <p:sp>
        <p:nvSpPr>
          <p:cNvPr id="14" name="Text Placeholder 16"/>
          <p:cNvSpPr txBox="1">
            <a:spLocks/>
          </p:cNvSpPr>
          <p:nvPr/>
        </p:nvSpPr>
        <p:spPr>
          <a:xfrm>
            <a:off x="33768244" y="10518380"/>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Client and Team</a:t>
            </a:r>
          </a:p>
        </p:txBody>
      </p:sp>
      <p:sp>
        <p:nvSpPr>
          <p:cNvPr id="15" name="Text Placeholder 18"/>
          <p:cNvSpPr txBox="1">
            <a:spLocks/>
          </p:cNvSpPr>
          <p:nvPr/>
        </p:nvSpPr>
        <p:spPr>
          <a:xfrm>
            <a:off x="33716912" y="11583736"/>
            <a:ext cx="8126412" cy="4283224"/>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dirty="0">
                <a:latin typeface="Verdana Regular" charset="0"/>
              </a:rPr>
              <a:t>Team members pictured from left to right:</a:t>
            </a:r>
          </a:p>
          <a:p>
            <a:pPr marL="0" indent="0">
              <a:spcAft>
                <a:spcPts val="2600"/>
              </a:spcAft>
              <a:buNone/>
            </a:pPr>
            <a:r>
              <a:rPr lang="en-US" dirty="0">
                <a:latin typeface="Verdana Regular" charset="0"/>
              </a:rPr>
              <a:t>Daniel Ross | rossda@oregonstate.edu</a:t>
            </a:r>
          </a:p>
          <a:p>
            <a:pPr marL="0" indent="0">
              <a:spcAft>
                <a:spcPts val="2600"/>
              </a:spcAft>
              <a:buNone/>
            </a:pPr>
            <a:r>
              <a:rPr lang="en-US" dirty="0">
                <a:latin typeface="Verdana Regular" charset="0"/>
              </a:rPr>
              <a:t>Logan Wingard | wingarlo@oregonstate.edu</a:t>
            </a:r>
          </a:p>
          <a:p>
            <a:pPr marL="0" indent="0">
              <a:spcAft>
                <a:spcPts val="2600"/>
              </a:spcAft>
              <a:buNone/>
            </a:pPr>
            <a:endParaRPr lang="en-US" dirty="0">
              <a:latin typeface="Verdana Regular" charset="0"/>
            </a:endParaRPr>
          </a:p>
          <a:p>
            <a:pPr marL="0" indent="0">
              <a:spcAft>
                <a:spcPts val="2600"/>
              </a:spcAft>
              <a:buNone/>
            </a:pPr>
            <a:r>
              <a:rPr lang="en-US" dirty="0">
                <a:latin typeface="Verdana Regular" charset="0"/>
              </a:rPr>
              <a:t>Client:</a:t>
            </a:r>
          </a:p>
          <a:p>
            <a:pPr marL="0" indent="0">
              <a:spcAft>
                <a:spcPts val="2600"/>
              </a:spcAft>
              <a:buNone/>
            </a:pPr>
            <a:r>
              <a:rPr lang="en-US" dirty="0">
                <a:latin typeface="Verdana Regular" charset="0"/>
              </a:rPr>
              <a:t>Kim Whitehall</a:t>
            </a: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dirty="0">
                <a:latin typeface="Impact" charset="0"/>
                <a:ea typeface="Impact" charset="0"/>
                <a:cs typeface="Impact" charset="0"/>
              </a:rPr>
              <a:t>CS19</a:t>
            </a:r>
            <a:endParaRPr lang="en-US" sz="5400" spc="520" baseline="0" dirty="0">
              <a:latin typeface="Impact" charset="0"/>
              <a:ea typeface="Impact" charset="0"/>
              <a:cs typeface="Impact" charset="0"/>
            </a:endParaRPr>
          </a:p>
        </p:txBody>
      </p:sp>
      <p:sp>
        <p:nvSpPr>
          <p:cNvPr id="4" name="TextBox 3">
            <a:extLst>
              <a:ext uri="{FF2B5EF4-FFF2-40B4-BE49-F238E27FC236}">
                <a16:creationId xmlns:a16="http://schemas.microsoft.com/office/drawing/2014/main" id="{47C7D8C3-99A1-4A76-BEDA-30852CE9155D}"/>
              </a:ext>
            </a:extLst>
          </p:cNvPr>
          <p:cNvSpPr txBox="1"/>
          <p:nvPr/>
        </p:nvSpPr>
        <p:spPr>
          <a:xfrm>
            <a:off x="33952922" y="17391093"/>
            <a:ext cx="8158690" cy="11100475"/>
          </a:xfrm>
          <a:prstGeom prst="rect">
            <a:avLst/>
          </a:prstGeom>
          <a:noFill/>
        </p:spPr>
        <p:txBody>
          <a:bodyPr wrap="square" rtlCol="0">
            <a:spAutoFit/>
          </a:bodyPr>
          <a:lstStyle/>
          <a:p>
            <a:pPr>
              <a:spcAft>
                <a:spcPts val="2600"/>
              </a:spcAft>
            </a:pPr>
            <a:r>
              <a:rPr lang="en-US" sz="2800" dirty="0">
                <a:latin typeface="Verdana" panose="020B0604030504040204" pitchFamily="34" charset="0"/>
                <a:ea typeface="Verdana" panose="020B0604030504040204" pitchFamily="34" charset="0"/>
                <a:cs typeface="Verdana" panose="020B0604030504040204" pitchFamily="34" charset="0"/>
              </a:rPr>
              <a:t>Image analysis is a developing field in computer science that has become a lot more successful since the popularity of machine learning is on the rise. Our library utilized a basic machine learning algorithm to help isolate the horizon in an image, but we could’ve potentially spent much more time developing a filter that perfectly trimmed the haze layer out of an image. Our team opted instead to have the haze layer crop be a less specific filter so that our color analysis had more data to work with. </a:t>
            </a:r>
          </a:p>
          <a:p>
            <a:pPr>
              <a:spcAft>
                <a:spcPts val="2600"/>
              </a:spcAft>
            </a:pPr>
            <a:r>
              <a:rPr lang="en-US" sz="2800" dirty="0">
                <a:latin typeface="Verdana" panose="020B0604030504040204" pitchFamily="34" charset="0"/>
                <a:ea typeface="Verdana" panose="020B0604030504040204" pitchFamily="34" charset="0"/>
                <a:cs typeface="Verdana" panose="020B0604030504040204" pitchFamily="34" charset="0"/>
              </a:rPr>
              <a:t>Our conversion from an image’s hue to the wavelength that produces that hue was key in our eventual output of the expected aerosols in the air. Having our team test multiple methods for color conversion improved our performance while maintaining accuracy. However the main restraint on the final accuracy is still speed, since ideally the color analysis would be run over the entire haze layer rather than a random sample.</a:t>
            </a:r>
          </a:p>
          <a:p>
            <a:endParaRPr 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17" name="Text Placeholder 16">
            <a:extLst>
              <a:ext uri="{FF2B5EF4-FFF2-40B4-BE49-F238E27FC236}">
                <a16:creationId xmlns:a16="http://schemas.microsoft.com/office/drawing/2014/main" id="{B0499706-B276-4FE9-9822-CA05A1F89C4F}"/>
              </a:ext>
            </a:extLst>
          </p:cNvPr>
          <p:cNvSpPr txBox="1">
            <a:spLocks/>
          </p:cNvSpPr>
          <p:nvPr/>
        </p:nvSpPr>
        <p:spPr>
          <a:xfrm>
            <a:off x="33952922" y="16385148"/>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Conclusion</a:t>
            </a:r>
          </a:p>
        </p:txBody>
      </p:sp>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537</TotalTime>
  <Words>698</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Wingard, Logan Allen</cp:lastModifiedBy>
  <cp:revision>63</cp:revision>
  <dcterms:created xsi:type="dcterms:W3CDTF">2017-04-19T21:01:26Z</dcterms:created>
  <dcterms:modified xsi:type="dcterms:W3CDTF">2018-04-30T18:52:22Z</dcterms:modified>
</cp:coreProperties>
</file>