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varScale="1">
        <p:scale>
          <a:sx n="24" d="100"/>
          <a:sy n="24" d="100"/>
        </p:scale>
        <p:origin x="1146" y="60"/>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5/1/2018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D7D82-3AAB-FE4F-A8B8-55362074E59C}" type="slidenum">
              <a:rPr lang="en-US" smtClean="0"/>
              <a:pPr/>
              <a:t>1</a:t>
            </a:fld>
            <a:endParaRPr lang="en-US" dirty="0"/>
          </a:p>
        </p:txBody>
      </p:sp>
    </p:spTree>
    <p:extLst>
      <p:ext uri="{BB962C8B-B14F-4D97-AF65-F5344CB8AC3E}">
        <p14:creationId xmlns:p14="http://schemas.microsoft.com/office/powerpoint/2010/main" val="3508054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id="{74B9FC69-D6C6-4814-914E-598E3BF29557}"/>
              </a:ext>
            </a:extLst>
          </p:cNvPr>
          <p:cNvPicPr>
            <a:picLocks noGrp="1" noChangeAspect="1"/>
          </p:cNvPicPr>
          <p:nvPr>
            <p:ph type="pic" sz="quarter" idx="10"/>
          </p:nvPr>
        </p:nvPicPr>
        <p:blipFill>
          <a:blip r:embed="rId3"/>
          <a:stretch>
            <a:fillRect/>
          </a:stretch>
        </p:blipFill>
        <p:spPr>
          <a:xfrm>
            <a:off x="11547250" y="8732392"/>
            <a:ext cx="20901948" cy="8225304"/>
          </a:xfrm>
        </p:spPr>
      </p:pic>
      <p:pic>
        <p:nvPicPr>
          <p:cNvPr id="26" name="Picture Placeholder 25">
            <a:extLst>
              <a:ext uri="{FF2B5EF4-FFF2-40B4-BE49-F238E27FC236}">
                <a16:creationId xmlns:a16="http://schemas.microsoft.com/office/drawing/2014/main" id="{366A2B61-BBB0-4134-9408-2AC462687CCE}"/>
              </a:ext>
            </a:extLst>
          </p:cNvPr>
          <p:cNvPicPr>
            <a:picLocks noGrp="1" noChangeAspect="1"/>
          </p:cNvPicPr>
          <p:nvPr>
            <p:ph type="pic" sz="quarter" idx="11"/>
          </p:nvPr>
        </p:nvPicPr>
        <p:blipFill>
          <a:blip r:embed="rId4"/>
          <a:srcRect l="3069" r="3069"/>
          <a:stretch>
            <a:fillRect/>
          </a:stretch>
        </p:blipFill>
        <p:spPr>
          <a:xfrm>
            <a:off x="33292784" y="5006591"/>
            <a:ext cx="9478963" cy="5053012"/>
          </a:xfrm>
        </p:spPr>
      </p:pic>
      <p:sp>
        <p:nvSpPr>
          <p:cNvPr id="6" name="Text Placeholder 16"/>
          <p:cNvSpPr txBox="1">
            <a:spLocks/>
          </p:cNvSpPr>
          <p:nvPr/>
        </p:nvSpPr>
        <p:spPr>
          <a:xfrm>
            <a:off x="12202304" y="18441847"/>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Background</a:t>
            </a:r>
          </a:p>
        </p:txBody>
      </p:sp>
      <p:sp>
        <p:nvSpPr>
          <p:cNvPr id="7" name="Text Placeholder 18"/>
          <p:cNvSpPr txBox="1">
            <a:spLocks/>
          </p:cNvSpPr>
          <p:nvPr/>
        </p:nvSpPr>
        <p:spPr>
          <a:xfrm>
            <a:off x="12202304" y="19686480"/>
            <a:ext cx="9418320" cy="8515152"/>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t>
            </a:r>
            <a:r>
              <a:rPr lang="en-US" dirty="0" err="1">
                <a:latin typeface="Verdana Regular" charset="0"/>
              </a:rPr>
              <a:t>Aerolyzer</a:t>
            </a:r>
            <a:r>
              <a:rPr lang="en-US" dirty="0">
                <a:latin typeface="Verdana Regular" charset="0"/>
              </a:rPr>
              <a:t> project is aimed to provide users with information about what's in the air they breath. Aerosols can have lasting health effects or even cause more immediate issues for people with asthma. </a:t>
            </a:r>
          </a:p>
          <a:p>
            <a:pPr>
              <a:spcAft>
                <a:spcPts val="2600"/>
              </a:spcAft>
            </a:pPr>
            <a:r>
              <a:rPr lang="en-US" dirty="0">
                <a:latin typeface="Verdana Regular" charset="0"/>
              </a:rPr>
              <a:t>About 10% of Aerosols are man made while the other 90% of aerosols are from natural sources, like volcanic eruptions, sea salt, or mineral dust. Natural Aerosols are generally larger particles than anthropogenic aerosols.</a:t>
            </a:r>
          </a:p>
          <a:p>
            <a:pPr>
              <a:spcAft>
                <a:spcPts val="2600"/>
              </a:spcAft>
            </a:pPr>
            <a:r>
              <a:rPr lang="en-US" dirty="0">
                <a:latin typeface="Verdana Regular" charset="0"/>
              </a:rPr>
              <a:t>Since humans can't typically see aerosols with our naked eye, </a:t>
            </a:r>
            <a:r>
              <a:rPr lang="en-US" dirty="0" err="1">
                <a:latin typeface="Verdana Regular" charset="0"/>
              </a:rPr>
              <a:t>Aerolyzer</a:t>
            </a:r>
            <a:r>
              <a:rPr lang="en-US" dirty="0">
                <a:latin typeface="Verdana Regular" charset="0"/>
              </a:rPr>
              <a:t> analyzes the effect that aerosols have on sunrises and sunsets. When the sun is close to the horizon, the light from the sun has a higher likelihood to pass by or collide with aerosols. Aerosols can more effectively scatter light of shorter wavelengths which results in the more red light passing through.</a:t>
            </a:r>
          </a:p>
        </p:txBody>
      </p:sp>
      <p:sp>
        <p:nvSpPr>
          <p:cNvPr id="8" name="Text Placeholder 16"/>
          <p:cNvSpPr txBox="1">
            <a:spLocks/>
          </p:cNvSpPr>
          <p:nvPr/>
        </p:nvSpPr>
        <p:spPr>
          <a:xfrm>
            <a:off x="22422976" y="18231542"/>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Results</a:t>
            </a:r>
          </a:p>
        </p:txBody>
      </p:sp>
      <p:sp>
        <p:nvSpPr>
          <p:cNvPr id="9" name="Text Placeholder 18"/>
          <p:cNvSpPr txBox="1">
            <a:spLocks/>
          </p:cNvSpPr>
          <p:nvPr/>
        </p:nvSpPr>
        <p:spPr>
          <a:xfrm>
            <a:off x="22417891" y="19673256"/>
            <a:ext cx="9418320" cy="6771084"/>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The outcomes that were worked towards did not stray far to the actual results. Though many attempts were made to get accurate horizon detection and color analysis, the decided method was chosen for its accuracy, while sacrificing execution time. </a:t>
            </a:r>
          </a:p>
          <a:p>
            <a:pPr marL="0" indent="0">
              <a:spcAft>
                <a:spcPts val="2600"/>
              </a:spcAft>
              <a:buNone/>
            </a:pPr>
            <a:r>
              <a:rPr lang="en-US" dirty="0">
                <a:latin typeface="Verdana Regular" charset="0"/>
              </a:rPr>
              <a:t>This sacrifice in execution time is not in vain, however, as you can see from the pie chart above, these are the predicted aerosols in the accompanying picture, measured in likelihood(not quantity).</a:t>
            </a:r>
          </a:p>
          <a:p>
            <a:pPr marL="0" indent="0">
              <a:spcAft>
                <a:spcPts val="2600"/>
              </a:spcAft>
              <a:buNone/>
            </a:pPr>
            <a:r>
              <a:rPr lang="en-US" dirty="0">
                <a:latin typeface="Verdana Regular" charset="0"/>
              </a:rPr>
              <a:t>The accuracy of the image classifier function was 68% accurate, which is  2% higher than the goal accuracy of 66%.</a:t>
            </a:r>
          </a:p>
        </p:txBody>
      </p:sp>
      <p:sp>
        <p:nvSpPr>
          <p:cNvPr id="10" name="Text Placeholder 16"/>
          <p:cNvSpPr txBox="1">
            <a:spLocks/>
          </p:cNvSpPr>
          <p:nvPr/>
        </p:nvSpPr>
        <p:spPr>
          <a:xfrm>
            <a:off x="1931989" y="5503233"/>
            <a:ext cx="8158690" cy="664797"/>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Description</a:t>
            </a:r>
          </a:p>
        </p:txBody>
      </p:sp>
      <p:sp>
        <p:nvSpPr>
          <p:cNvPr id="11" name="Text Placeholder 18"/>
          <p:cNvSpPr txBox="1">
            <a:spLocks/>
          </p:cNvSpPr>
          <p:nvPr/>
        </p:nvSpPr>
        <p:spPr>
          <a:xfrm>
            <a:off x="1964266" y="6422030"/>
            <a:ext cx="8126412" cy="1766259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Aerolyzer is a mobile application that takes user submitted images, and through computer vision software, analyzes the colors of a sunset or sunrise in order to present information on air quality and aerosols in the atmosphere.</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did this using the OpenCV python library to single out the haze layer in the sky, and calculate the wavelengths of the color emitted from the sunset. Using this wavelength data, we are able to tell if the aerosols in the atmosphere are potentially harmful or not. Using Google geocoding API, we are able to get the images location through EXIF data to accurately give local aerosol information.</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We chose to use OpenCV as opposed to larger computer vision libraries such as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because we did not need many of the functions </a:t>
            </a:r>
            <a:r>
              <a:rPr lang="en-US" dirty="0" err="1">
                <a:solidFill>
                  <a:schemeClr val="bg1"/>
                </a:solidFill>
                <a:latin typeface="Verdana" charset="0"/>
                <a:ea typeface="Verdana" charset="0"/>
                <a:cs typeface="Verdana" charset="0"/>
              </a:rPr>
              <a:t>Tensorflow</a:t>
            </a:r>
            <a:r>
              <a:rPr lang="en-US" dirty="0">
                <a:solidFill>
                  <a:schemeClr val="bg1"/>
                </a:solidFill>
                <a:latin typeface="Verdana" charset="0"/>
                <a:ea typeface="Verdana" charset="0"/>
                <a:cs typeface="Verdana" charset="0"/>
              </a:rPr>
              <a:t> offers. OpenCV is a simple enough library to complete the task assigned.</a:t>
            </a:r>
          </a:p>
          <a:p>
            <a:pPr>
              <a:spcAft>
                <a:spcPts val="2600"/>
              </a:spcAft>
            </a:pPr>
            <a:endParaRPr lang="en-US" dirty="0">
              <a:solidFill>
                <a:schemeClr val="bg1"/>
              </a:solidFill>
              <a:latin typeface="Verdana" charset="0"/>
              <a:ea typeface="Verdana" charset="0"/>
              <a:cs typeface="Verdana" charset="0"/>
            </a:endParaRPr>
          </a:p>
          <a:p>
            <a:pPr>
              <a:spcAft>
                <a:spcPts val="2600"/>
              </a:spcAft>
            </a:pPr>
            <a:r>
              <a:rPr lang="en-US" dirty="0">
                <a:solidFill>
                  <a:schemeClr val="bg1"/>
                </a:solidFill>
                <a:latin typeface="Verdana" charset="0"/>
                <a:ea typeface="Verdana" charset="0"/>
                <a:cs typeface="Verdana" charset="0"/>
              </a:rPr>
              <a:t>The </a:t>
            </a:r>
            <a:r>
              <a:rPr lang="en-US" dirty="0" err="1">
                <a:solidFill>
                  <a:schemeClr val="bg1"/>
                </a:solidFill>
                <a:latin typeface="Verdana" charset="0"/>
                <a:ea typeface="Verdana" charset="0"/>
                <a:cs typeface="Verdana" charset="0"/>
              </a:rPr>
              <a:t>Aerolyzer</a:t>
            </a:r>
            <a:r>
              <a:rPr lang="en-US" dirty="0">
                <a:solidFill>
                  <a:schemeClr val="bg1"/>
                </a:solidFill>
                <a:latin typeface="Verdana" charset="0"/>
                <a:ea typeface="Verdana" charset="0"/>
                <a:cs typeface="Verdana" charset="0"/>
              </a:rPr>
              <a:t> Python library uses the EXIF data attached to an image when it's taken on a smart device. The EXIF data tells the library whether an image was taken during sunrise or sunset, where the image was taken, what the size of the image is, and whether the image has been changed since it was taken. Only after confirming that an images EXIF data is valid the computer vison functions receive the image.</a:t>
            </a: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err="1">
                <a:solidFill>
                  <a:srgbClr val="E05529"/>
                </a:solidFill>
                <a:latin typeface="Impact" charset="0"/>
                <a:ea typeface="Impact" charset="0"/>
                <a:cs typeface="Impact" charset="0"/>
              </a:rPr>
              <a:t>Aerolyzer</a:t>
            </a:r>
            <a:r>
              <a:rPr lang="en-US" spc="100" dirty="0">
                <a:solidFill>
                  <a:srgbClr val="E05529"/>
                </a:solidFill>
                <a:latin typeface="Impact" charset="0"/>
                <a:ea typeface="Impact" charset="0"/>
                <a:cs typeface="Impact" charset="0"/>
              </a:rPr>
              <a:t> </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Staring at particles of dust never looked so beautiful.</a:t>
            </a:r>
          </a:p>
        </p:txBody>
      </p:sp>
      <p:sp>
        <p:nvSpPr>
          <p:cNvPr id="14" name="Text Placeholder 16"/>
          <p:cNvSpPr txBox="1">
            <a:spLocks/>
          </p:cNvSpPr>
          <p:nvPr/>
        </p:nvSpPr>
        <p:spPr>
          <a:xfrm>
            <a:off x="33768244" y="10518380"/>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Client and Team</a:t>
            </a:r>
          </a:p>
        </p:txBody>
      </p:sp>
      <p:sp>
        <p:nvSpPr>
          <p:cNvPr id="15" name="Text Placeholder 18"/>
          <p:cNvSpPr txBox="1">
            <a:spLocks/>
          </p:cNvSpPr>
          <p:nvPr/>
        </p:nvSpPr>
        <p:spPr>
          <a:xfrm>
            <a:off x="33716912" y="11583736"/>
            <a:ext cx="8126412" cy="428322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Aft>
                <a:spcPts val="2600"/>
              </a:spcAft>
              <a:buNone/>
            </a:pPr>
            <a:r>
              <a:rPr lang="en-US" dirty="0">
                <a:latin typeface="Verdana Regular" charset="0"/>
              </a:rPr>
              <a:t>Team members pictured from left to right:</a:t>
            </a:r>
          </a:p>
          <a:p>
            <a:pPr marL="0" indent="0">
              <a:spcAft>
                <a:spcPts val="2600"/>
              </a:spcAft>
              <a:buNone/>
            </a:pPr>
            <a:r>
              <a:rPr lang="en-US" dirty="0">
                <a:latin typeface="Verdana Regular" charset="0"/>
              </a:rPr>
              <a:t>Daniel Ross | rossda@oregonstate.edu</a:t>
            </a:r>
          </a:p>
          <a:p>
            <a:pPr marL="0" indent="0">
              <a:spcAft>
                <a:spcPts val="2600"/>
              </a:spcAft>
              <a:buNone/>
            </a:pPr>
            <a:r>
              <a:rPr lang="en-US" dirty="0">
                <a:latin typeface="Verdana Regular" charset="0"/>
              </a:rPr>
              <a:t>Logan Wingard | wingarlo@oregonstate.edu</a:t>
            </a:r>
          </a:p>
          <a:p>
            <a:pPr marL="0" indent="0">
              <a:spcAft>
                <a:spcPts val="2600"/>
              </a:spcAft>
              <a:buNone/>
            </a:pPr>
            <a:endParaRPr lang="en-US" dirty="0">
              <a:latin typeface="Verdana Regular" charset="0"/>
            </a:endParaRPr>
          </a:p>
          <a:p>
            <a:pPr marL="0" indent="0">
              <a:spcAft>
                <a:spcPts val="2600"/>
              </a:spcAft>
              <a:buNone/>
            </a:pPr>
            <a:r>
              <a:rPr lang="en-US" dirty="0">
                <a:latin typeface="Verdana Regular" charset="0"/>
              </a:rPr>
              <a:t>Client:</a:t>
            </a:r>
          </a:p>
          <a:p>
            <a:pPr marL="0" indent="0">
              <a:spcAft>
                <a:spcPts val="2600"/>
              </a:spcAft>
              <a:buNone/>
            </a:pPr>
            <a:r>
              <a:rPr lang="en-US" dirty="0">
                <a:latin typeface="Verdana Regular" charset="0"/>
              </a:rPr>
              <a:t>Kim Whitehall</a:t>
            </a: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CS19</a:t>
            </a:r>
            <a:endParaRPr lang="en-US" sz="5400" spc="520" baseline="0" dirty="0">
              <a:latin typeface="Impact" charset="0"/>
              <a:ea typeface="Impact" charset="0"/>
              <a:cs typeface="Impact" charset="0"/>
            </a:endParaRPr>
          </a:p>
        </p:txBody>
      </p:sp>
      <p:sp>
        <p:nvSpPr>
          <p:cNvPr id="4" name="TextBox 3">
            <a:extLst>
              <a:ext uri="{FF2B5EF4-FFF2-40B4-BE49-F238E27FC236}">
                <a16:creationId xmlns:a16="http://schemas.microsoft.com/office/drawing/2014/main" id="{47C7D8C3-99A1-4A76-BEDA-30852CE9155D}"/>
              </a:ext>
            </a:extLst>
          </p:cNvPr>
          <p:cNvSpPr txBox="1"/>
          <p:nvPr/>
        </p:nvSpPr>
        <p:spPr>
          <a:xfrm>
            <a:off x="33952922" y="17391093"/>
            <a:ext cx="8158690" cy="11100475"/>
          </a:xfrm>
          <a:prstGeom prst="rect">
            <a:avLst/>
          </a:prstGeom>
          <a:noFill/>
        </p:spPr>
        <p:txBody>
          <a:bodyPr wrap="square" rtlCol="0">
            <a:spAutoFit/>
          </a:bodyPr>
          <a:lstStyle/>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Image analysis is a developing field in computer science that has become a lot more successful since the popularity of machine learning is on the rise. Our library utilized a basic machine learning algorithm to help isolate the horizon in an image, but we could’ve potentially spent much more time developing a filter that perfectly trimmed the haze layer out of an image. Our team opted instead to have the haze layer crop be a less specific filter so that our color analysis had more data to work with. </a:t>
            </a:r>
          </a:p>
          <a:p>
            <a:pPr>
              <a:spcAft>
                <a:spcPts val="2600"/>
              </a:spcAft>
            </a:pPr>
            <a:r>
              <a:rPr lang="en-US" sz="2800" dirty="0">
                <a:latin typeface="Verdana" panose="020B0604030504040204" pitchFamily="34" charset="0"/>
                <a:ea typeface="Verdana" panose="020B0604030504040204" pitchFamily="34" charset="0"/>
                <a:cs typeface="Verdana" panose="020B0604030504040204" pitchFamily="34" charset="0"/>
              </a:rPr>
              <a:t>Our conversion from an image’s hue to the wavelength that produces that hue was key in our eventual output of the expected aerosols in the air. Having our team test multiple methods for color conversion improved our performance while maintaining accuracy. However the main restraint on the final accuracy is still speed, since ideally the color analysis would be run over the entire haze layer rather than a random sample.</a:t>
            </a:r>
          </a:p>
          <a:p>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16">
            <a:extLst>
              <a:ext uri="{FF2B5EF4-FFF2-40B4-BE49-F238E27FC236}">
                <a16:creationId xmlns:a16="http://schemas.microsoft.com/office/drawing/2014/main" id="{B0499706-B276-4FE9-9822-CA05A1F89C4F}"/>
              </a:ext>
            </a:extLst>
          </p:cNvPr>
          <p:cNvSpPr txBox="1">
            <a:spLocks/>
          </p:cNvSpPr>
          <p:nvPr/>
        </p:nvSpPr>
        <p:spPr>
          <a:xfrm>
            <a:off x="33952922" y="16385148"/>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Conclusion</a:t>
            </a:r>
          </a:p>
        </p:txBody>
      </p:sp>
      <p:sp>
        <p:nvSpPr>
          <p:cNvPr id="2" name="TextBox 1">
            <a:extLst>
              <a:ext uri="{FF2B5EF4-FFF2-40B4-BE49-F238E27FC236}">
                <a16:creationId xmlns:a16="http://schemas.microsoft.com/office/drawing/2014/main" id="{1AC720B6-72CE-498E-AD7E-C485322EA664}"/>
              </a:ext>
            </a:extLst>
          </p:cNvPr>
          <p:cNvSpPr txBox="1"/>
          <p:nvPr/>
        </p:nvSpPr>
        <p:spPr>
          <a:xfrm>
            <a:off x="11547250" y="16991456"/>
            <a:ext cx="20901948" cy="830997"/>
          </a:xfrm>
          <a:prstGeom prst="rect">
            <a:avLst/>
          </a:prstGeom>
          <a:noFill/>
        </p:spPr>
        <p:txBody>
          <a:bodyPr wrap="square" rtlCol="0">
            <a:spAutoFit/>
          </a:bodyPr>
          <a:lstStyle/>
          <a:p>
            <a:r>
              <a:rPr lang="en-US" sz="2400" dirty="0"/>
              <a:t>Fig.1 Raw output from color analysis on Fig.</a:t>
            </a:r>
            <a:r>
              <a:rPr lang="en-US" sz="2400"/>
              <a:t>2                                               </a:t>
            </a:r>
            <a:r>
              <a:rPr lang="en-US" sz="2400" dirty="0"/>
              <a:t>Fig.3 Pie Chart representation of  </a:t>
            </a:r>
            <a:r>
              <a:rPr lang="en-US" sz="2400"/>
              <a:t>color analysis on Fig.2</a:t>
            </a:r>
            <a:endParaRPr lang="en-US" sz="2400" dirty="0"/>
          </a:p>
          <a:p>
            <a:r>
              <a:rPr lang="en-US" sz="2400" dirty="0"/>
              <a:t>Fig.2 Original Sunset picture</a:t>
            </a:r>
          </a:p>
        </p:txBody>
      </p:sp>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549</TotalTime>
  <Words>729</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Ross, Daniel Harrison</cp:lastModifiedBy>
  <cp:revision>65</cp:revision>
  <dcterms:created xsi:type="dcterms:W3CDTF">2017-04-19T21:01:26Z</dcterms:created>
  <dcterms:modified xsi:type="dcterms:W3CDTF">2018-05-01T17:13:12Z</dcterms:modified>
</cp:coreProperties>
</file>