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9" r:id="rId7"/>
    <p:sldId id="263" r:id="rId8"/>
    <p:sldId id="261" r:id="rId9"/>
    <p:sldId id="266" r:id="rId10"/>
    <p:sldId id="270" r:id="rId11"/>
    <p:sldId id="264" r:id="rId12"/>
    <p:sldId id="271" r:id="rId13"/>
    <p:sldId id="272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81313-7DFA-BD4F-9929-A11A0A9F5865}" v="8" dt="2022-07-06T19:32:51.6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F27E-BD0B-C8D1-91D3-FC1B96411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8D82B-7C5B-A637-584D-47A4C6207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9766C-576D-EB90-F105-53B7CF3A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5349-A578-1645-A70D-085CDECBF4E0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AF003-94AD-2DBF-EA4D-02483A24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921A4-3F9B-351E-EAD3-72B0FEFE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BDC5-A973-D648-B157-AF44D6B5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4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C602-291C-E138-D7DC-F70278D2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80E80-8108-DF9E-1CC4-02C3BC92F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94B54-1159-D913-A789-8DECAD7A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5349-A578-1645-A70D-085CDECBF4E0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D08E-50A9-D576-9629-D294A5A9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EC695-C481-B6FF-92F6-C6C2924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BDC5-A973-D648-B157-AF44D6B5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1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61441-D8E0-05D7-9A94-2D001190A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E9CB5-7DE1-0B5A-A387-B89A04EF1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5D495-9418-C478-08A6-A6FA32A0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5349-A578-1645-A70D-085CDECBF4E0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C04C8-7704-C08D-6B37-47AC39F3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48594-2BAB-695A-3237-F35D65B3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BDC5-A973-D648-B157-AF44D6B5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7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3CD9-6E91-6A72-1E77-75E7EAD4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3EA59-8205-9CD9-6816-988ABC6F9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CC5A8-EB94-7E62-DFFA-D45A78A9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5349-A578-1645-A70D-085CDECBF4E0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F671D-DB69-881F-DCED-5A628B7A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0F6F7-2BFC-9985-122A-1247FA2D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BDC5-A973-D648-B157-AF44D6B5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6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28BC-577B-0A4D-939C-4C363FEC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09EAA-B9FA-087A-B82C-DE12F8435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97E8B-DC63-EFE8-14DF-2DD1CF52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5349-A578-1645-A70D-085CDECBF4E0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5CB34-EC00-95F0-75F7-25BA8CA3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0560C-B44C-B82B-A57A-119763F9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BDC5-A973-D648-B157-AF44D6B5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1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8A96-8FDD-7DD0-A03B-D2679A22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B89B1-1E79-7D8B-7C80-DB4206699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1D445-7155-41B3-218F-99CC2D7B7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A3CC9-45C6-2FD3-F1CE-7AC24DF1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5349-A578-1645-A70D-085CDECBF4E0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2FEB3-7AB5-80BE-2790-79D5EE06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83F85-0670-6A99-2C16-A7399B32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BDC5-A973-D648-B157-AF44D6B5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5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7BFE-C887-C5D6-FA16-200B03FBE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6A746-F506-B6E5-F9B3-02FAD1ECA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DFEA1-EB9D-6E2B-CBBC-B348BEDB1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C2F144-044F-73ED-3438-272CD8CE3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560E9-71EE-DBEF-8308-12EBADB0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3785-8ED0-98DD-58D4-EF6E6D6FE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5349-A578-1645-A70D-085CDECBF4E0}" type="datetimeFigureOut">
              <a:rPr lang="en-US" smtClean="0"/>
              <a:t>7/6/22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59941-0379-4176-9E73-B54E46A2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A702DF-6C90-A2E8-0508-B58F4F487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BDC5-A973-D648-B157-AF44D6B5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2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E590-6888-E2B0-A2CD-B473A574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A6A7B-AC8C-82BC-2916-D269C46B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5349-A578-1645-A70D-085CDECBF4E0}" type="datetimeFigureOut">
              <a:rPr lang="en-US" smtClean="0"/>
              <a:t>7/6/22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0BF5E-BC42-7807-C905-935E2FAB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8FFE1-9986-3D46-69E6-72066AB6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BDC5-A973-D648-B157-AF44D6B5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9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C8D80-E07C-25B8-6800-1B651B81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5349-A578-1645-A70D-085CDECBF4E0}" type="datetimeFigureOut">
              <a:rPr lang="en-US" smtClean="0"/>
              <a:t>7/6/22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FE6CD-CE72-B2E6-4035-CE5A3B875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EBB36-9AF8-7F89-A260-F1B6886E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BDC5-A973-D648-B157-AF44D6B5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1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5EB7-A700-34F2-F06F-0306E000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C4D1F-1F47-71AF-0F12-A66DA8E71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1A9E6-5F0A-D1E7-16FD-AB30C86F5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0EE11-C62D-1756-4EC7-BBE4D216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5349-A578-1645-A70D-085CDECBF4E0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DADC3-76EB-F567-12F3-2A5255A3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F4057-77B5-26DE-F68B-8FA37E91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BDC5-A973-D648-B157-AF44D6B5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9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4D11-CCFE-9621-C0D3-B4941E7AF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58D29-FFAD-C7C4-C648-325BE3B5E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62A0A-5D80-C8F9-3E50-4804471F1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690A0-D5ED-4FF2-CAF9-E47F145F7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5349-A578-1645-A70D-085CDECBF4E0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05D6D-9405-2F36-BDAB-D53CE028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7B9EF-6228-521C-4B80-66268527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BDC5-A973-D648-B157-AF44D6B5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4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64EACA-7005-76BC-5352-67B5CDAF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9780E-E052-7A36-CDFB-2AE854408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AD63E-BDC7-85BB-F667-83F4E6D8E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D5349-A578-1645-A70D-085CDECBF4E0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25D7E-4421-FCA2-348E-77A5D2CF3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29663-B534-993F-F075-56B1905FE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9BDC5-A973-D648-B157-AF44D6B5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0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ted_States_one-dollar_bil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ccao-data-science---modeling/models/ccao_res_avm" TargetMode="External"/><Relationship Id="rId2" Type="http://schemas.openxmlformats.org/officeDocument/2006/relationships/hyperlink" Target="https://datacatalog.cookcountyil.gov/Property-Taxation/Archive-Cook-County-Assessor-s-Residential-Modelin/8f9d-wy2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2AD23D-D503-70CA-D394-BC5C307F2430}"/>
              </a:ext>
            </a:extLst>
          </p:cNvPr>
          <p:cNvSpPr txBox="1"/>
          <p:nvPr/>
        </p:nvSpPr>
        <p:spPr>
          <a:xfrm>
            <a:off x="1" y="829922"/>
            <a:ext cx="118731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The Overvaluation of Bungalows in the Bell School Area of Chicago:</a:t>
            </a:r>
          </a:p>
          <a:p>
            <a:pPr algn="ctr"/>
            <a:r>
              <a:rPr lang="en-US" sz="3200" b="1" dirty="0"/>
              <a:t>An exploration of bias in machine learning algorithms for property tax assessment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17A648-B980-5AF6-EAAA-605BEEF03394}"/>
              </a:ext>
            </a:extLst>
          </p:cNvPr>
          <p:cNvSpPr txBox="1"/>
          <p:nvPr/>
        </p:nvSpPr>
        <p:spPr>
          <a:xfrm>
            <a:off x="4768947" y="6028078"/>
            <a:ext cx="2258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Ross Hyman</a:t>
            </a:r>
          </a:p>
        </p:txBody>
      </p:sp>
      <p:pic>
        <p:nvPicPr>
          <p:cNvPr id="7" name="Picture 6" descr="A picture containing building, outdoor, house, grass&#10;&#10;Description automatically generated">
            <a:extLst>
              <a:ext uri="{FF2B5EF4-FFF2-40B4-BE49-F238E27FC236}">
                <a16:creationId xmlns:a16="http://schemas.microsoft.com/office/drawing/2014/main" id="{53341A64-BD61-7C10-6DE5-494DBEE6F7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461" y="3030205"/>
            <a:ext cx="3305213" cy="257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35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296A-B3E3-594A-651F-DD7A1E0F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83E02-5F55-A56A-9031-7400B9D6F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Overvaluation of low-priced homes can be decreased by properly updating features when a house is torn down a new one built in its place.</a:t>
            </a:r>
          </a:p>
          <a:p>
            <a:endParaRPr lang="en-US" dirty="0"/>
          </a:p>
          <a:p>
            <a:r>
              <a:rPr lang="en-US" dirty="0"/>
              <a:t>Simulate this by removing questionable rows (old one-story homes selling for over $700,000</a:t>
            </a:r>
          </a:p>
        </p:txBody>
      </p:sp>
    </p:spTree>
    <p:extLst>
      <p:ext uri="{BB962C8B-B14F-4D97-AF65-F5344CB8AC3E}">
        <p14:creationId xmlns:p14="http://schemas.microsoft.com/office/powerpoint/2010/main" val="4242634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B20D-C743-B001-ABF7-509736892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32" y="-4334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Exploratory Data Analysis</a:t>
            </a:r>
          </a:p>
        </p:txBody>
      </p:sp>
      <p:pic>
        <p:nvPicPr>
          <p:cNvPr id="4" name="Content Placeholder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E7C743A-E7C9-E928-CB63-18DB778EF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887" y="996117"/>
            <a:ext cx="8143823" cy="534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83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296A-B3E3-594A-651F-DD7A1E0F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83E02-5F55-A56A-9031-7400B9D6F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Overvaluation of low-priced homes can be decreased by stratifying by age.</a:t>
            </a:r>
          </a:p>
          <a:p>
            <a:r>
              <a:rPr lang="en-US" dirty="0"/>
              <a:t>Two models are constructed: Old home model and the New home model</a:t>
            </a:r>
          </a:p>
        </p:txBody>
      </p:sp>
    </p:spTree>
    <p:extLst>
      <p:ext uri="{BB962C8B-B14F-4D97-AF65-F5344CB8AC3E}">
        <p14:creationId xmlns:p14="http://schemas.microsoft.com/office/powerpoint/2010/main" val="3108302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2F42C-BF2B-7284-7C99-133D8622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Not Stratified/Stratified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F46572-A205-20BF-4187-40A3A2A67C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3057192"/>
              </p:ext>
            </p:extLst>
          </p:nvPr>
        </p:nvGraphicFramePr>
        <p:xfrm>
          <a:off x="751114" y="1690688"/>
          <a:ext cx="9823481" cy="48980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4365">
                  <a:extLst>
                    <a:ext uri="{9D8B030D-6E8A-4147-A177-3AD203B41FA5}">
                      <a16:colId xmlns:a16="http://schemas.microsoft.com/office/drawing/2014/main" val="726810477"/>
                    </a:ext>
                  </a:extLst>
                </a:gridCol>
                <a:gridCol w="1947279">
                  <a:extLst>
                    <a:ext uri="{9D8B030D-6E8A-4147-A177-3AD203B41FA5}">
                      <a16:colId xmlns:a16="http://schemas.microsoft.com/office/drawing/2014/main" val="1225195538"/>
                    </a:ext>
                  </a:extLst>
                </a:gridCol>
                <a:gridCol w="1947279">
                  <a:extLst>
                    <a:ext uri="{9D8B030D-6E8A-4147-A177-3AD203B41FA5}">
                      <a16:colId xmlns:a16="http://schemas.microsoft.com/office/drawing/2014/main" val="387700451"/>
                    </a:ext>
                  </a:extLst>
                </a:gridCol>
                <a:gridCol w="1947279">
                  <a:extLst>
                    <a:ext uri="{9D8B030D-6E8A-4147-A177-3AD203B41FA5}">
                      <a16:colId xmlns:a16="http://schemas.microsoft.com/office/drawing/2014/main" val="1324262430"/>
                    </a:ext>
                  </a:extLst>
                </a:gridCol>
                <a:gridCol w="1947279">
                  <a:extLst>
                    <a:ext uri="{9D8B030D-6E8A-4147-A177-3AD203B41FA5}">
                      <a16:colId xmlns:a16="http://schemas.microsoft.com/office/drawing/2014/main" val="1837233762"/>
                    </a:ext>
                  </a:extLst>
                </a:gridCol>
              </a:tblGrid>
              <a:tr h="1565121"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200" dirty="0">
                          <a:effectLst/>
                        </a:rPr>
                        <a:t>Model Type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200" dirty="0">
                          <a:effectLst/>
                        </a:rPr>
                        <a:t>R</a:t>
                      </a:r>
                      <a:r>
                        <a:rPr lang="en-US" sz="3200" baseline="30000" dirty="0">
                          <a:effectLst/>
                        </a:rPr>
                        <a:t>2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200">
                          <a:effectLst/>
                        </a:rPr>
                        <a:t>RMSE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200">
                          <a:effectLst/>
                        </a:rPr>
                        <a:t>MAE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200">
                          <a:effectLst/>
                        </a:rPr>
                        <a:t>MAPE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1456037"/>
                  </a:ext>
                </a:extLst>
              </a:tr>
              <a:tr h="1565121"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200" dirty="0">
                          <a:effectLst/>
                        </a:rPr>
                        <a:t>Linear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200" dirty="0">
                          <a:effectLst/>
                        </a:rPr>
                        <a:t>0.6 / 0.7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200" dirty="0">
                          <a:effectLst/>
                        </a:rPr>
                        <a:t>$290,606 /$238,215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200" dirty="0">
                          <a:effectLst/>
                        </a:rPr>
                        <a:t>$213,838/ $174,463</a:t>
                      </a:r>
                    </a:p>
                    <a:p>
                      <a:pPr marL="0" marR="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200" dirty="0">
                          <a:effectLst/>
                        </a:rPr>
                        <a:t>21% / 17%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8879540"/>
                  </a:ext>
                </a:extLst>
              </a:tr>
              <a:tr h="1565121"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 / 0.77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200" dirty="0">
                          <a:effectLst/>
                        </a:rPr>
                        <a:t>$265,565/ $208,382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200" dirty="0">
                          <a:effectLst/>
                        </a:rPr>
                        <a:t>$165,065/ $143,301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200" dirty="0">
                          <a:effectLst/>
                        </a:rPr>
                        <a:t>16%/15%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3853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796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66A9-7706-7AA7-1C53-BD37F05C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D06CF7-A7C3-A6DD-0AF5-929207F3D8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854293"/>
              </p:ext>
            </p:extLst>
          </p:nvPr>
        </p:nvGraphicFramePr>
        <p:xfrm>
          <a:off x="1799302" y="1312606"/>
          <a:ext cx="8030496" cy="51802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7624">
                  <a:extLst>
                    <a:ext uri="{9D8B030D-6E8A-4147-A177-3AD203B41FA5}">
                      <a16:colId xmlns:a16="http://schemas.microsoft.com/office/drawing/2014/main" val="774666623"/>
                    </a:ext>
                  </a:extLst>
                </a:gridCol>
                <a:gridCol w="2007624">
                  <a:extLst>
                    <a:ext uri="{9D8B030D-6E8A-4147-A177-3AD203B41FA5}">
                      <a16:colId xmlns:a16="http://schemas.microsoft.com/office/drawing/2014/main" val="1399310399"/>
                    </a:ext>
                  </a:extLst>
                </a:gridCol>
                <a:gridCol w="2007624">
                  <a:extLst>
                    <a:ext uri="{9D8B030D-6E8A-4147-A177-3AD203B41FA5}">
                      <a16:colId xmlns:a16="http://schemas.microsoft.com/office/drawing/2014/main" val="2192279123"/>
                    </a:ext>
                  </a:extLst>
                </a:gridCol>
                <a:gridCol w="2007624">
                  <a:extLst>
                    <a:ext uri="{9D8B030D-6E8A-4147-A177-3AD203B41FA5}">
                      <a16:colId xmlns:a16="http://schemas.microsoft.com/office/drawing/2014/main" val="1060550906"/>
                    </a:ext>
                  </a:extLst>
                </a:gridCol>
              </a:tblGrid>
              <a:tr h="2118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Cook County Assessment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Random Forrest without census tract features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Random Forrest without questionable data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Forrest Age Stratified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920555"/>
                  </a:ext>
                </a:extLst>
              </a:tr>
              <a:tr h="6123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$720,000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771,642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721,817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$537,821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9155419"/>
                  </a:ext>
                </a:extLst>
              </a:tr>
              <a:tr h="6123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$720,000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645,215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597,333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$452,134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2081677"/>
                  </a:ext>
                </a:extLst>
              </a:tr>
              <a:tr h="6123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$730,000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736,963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695,532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$528,915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7543005"/>
                  </a:ext>
                </a:extLst>
              </a:tr>
              <a:tr h="6123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$657,730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523,533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455,545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$702,487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3741235"/>
                  </a:ext>
                </a:extLst>
              </a:tr>
              <a:tr h="6123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$660,000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466,899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407,165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$472,955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9004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119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B6F2-C4D3-2EDF-5AA2-AAF67752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FB7D1-6A05-7239-361D-3D2A239ED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Biased regression results occur in areas of rapid gentrification, where low-priced homes are torn down and replaced with high-priced homes.</a:t>
            </a:r>
          </a:p>
          <a:p>
            <a:r>
              <a:rPr lang="en-US" dirty="0"/>
              <a:t>Causes of the biased regression are averaging of low- and high-priced homes due to feature-sharing, and features not being properly updated.</a:t>
            </a:r>
          </a:p>
          <a:p>
            <a:r>
              <a:rPr lang="en-US" dirty="0"/>
              <a:t>Over-valuations can be reduced by removing averaging features, stratifying by age, and properly updating features when old homes are replaced with new homes.</a:t>
            </a:r>
          </a:p>
        </p:txBody>
      </p:sp>
    </p:spTree>
    <p:extLst>
      <p:ext uri="{BB962C8B-B14F-4D97-AF65-F5344CB8AC3E}">
        <p14:creationId xmlns:p14="http://schemas.microsoft.com/office/powerpoint/2010/main" val="163110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3778-7DAC-637E-68C2-5E7175E7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Property 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D31ED-42A6-E2F6-4420-CDFFD97A1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929774"/>
            <a:ext cx="10515600" cy="4351338"/>
          </a:xfrm>
        </p:spPr>
        <p:txBody>
          <a:bodyPr/>
          <a:lstStyle/>
          <a:p>
            <a:r>
              <a:rPr lang="en-US" dirty="0"/>
              <a:t>Percentage of the value of property (building + land)</a:t>
            </a:r>
          </a:p>
          <a:p>
            <a:r>
              <a:rPr lang="en-US" dirty="0"/>
              <a:t>Value of property (building +land) is the assessment</a:t>
            </a:r>
          </a:p>
          <a:p>
            <a:r>
              <a:rPr lang="en-US" dirty="0"/>
              <a:t>The assessment is determined from a machine learning regressor trained on home sales</a:t>
            </a:r>
          </a:p>
          <a:p>
            <a:r>
              <a:rPr lang="en-US" dirty="0"/>
              <a:t>Property is the only commonly taxed thing whose value must be determined from a machine learning algorithm</a:t>
            </a:r>
          </a:p>
          <a:p>
            <a:r>
              <a:rPr lang="en-US" dirty="0"/>
              <a:t>income, sales, interest, stocks, any traded commodity all have market values.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7609AA2-CDF5-DB67-1A73-B44490F56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74298" y="4840238"/>
            <a:ext cx="2518117" cy="10743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C0FFCC-C4A6-FC57-FB91-7CF4E37C5593}"/>
              </a:ext>
            </a:extLst>
          </p:cNvPr>
          <p:cNvSpPr txBox="1"/>
          <p:nvPr/>
        </p:nvSpPr>
        <p:spPr>
          <a:xfrm>
            <a:off x="655320" y="6074618"/>
            <a:ext cx="251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pedia.org/wiki/United_States_one-dollar_bil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60702-6128-3C5C-2369-0175A7051414}"/>
              </a:ext>
            </a:extLst>
          </p:cNvPr>
          <p:cNvSpPr txBox="1"/>
          <p:nvPr/>
        </p:nvSpPr>
        <p:spPr>
          <a:xfrm>
            <a:off x="3897924" y="5154645"/>
            <a:ext cx="1702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 $1 </a:t>
            </a:r>
          </a:p>
        </p:txBody>
      </p:sp>
      <p:pic>
        <p:nvPicPr>
          <p:cNvPr id="9" name="Picture 8" descr="A picture containing building, outdoor, house, grass&#10;&#10;Description automatically generated">
            <a:extLst>
              <a:ext uri="{FF2B5EF4-FFF2-40B4-BE49-F238E27FC236}">
                <a16:creationId xmlns:a16="http://schemas.microsoft.com/office/drawing/2014/main" id="{AB07CE77-ECD4-4EED-70E9-FEDA48834C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737" y="4649226"/>
            <a:ext cx="2135505" cy="1660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D3EBE2-DED8-9223-B9D7-5588CAF462E3}"/>
              </a:ext>
            </a:extLst>
          </p:cNvPr>
          <p:cNvSpPr txBox="1"/>
          <p:nvPr/>
        </p:nvSpPr>
        <p:spPr>
          <a:xfrm>
            <a:off x="8617414" y="5216199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$?</a:t>
            </a:r>
          </a:p>
        </p:txBody>
      </p:sp>
    </p:spTree>
    <p:extLst>
      <p:ext uri="{BB962C8B-B14F-4D97-AF65-F5344CB8AC3E}">
        <p14:creationId xmlns:p14="http://schemas.microsoft.com/office/powerpoint/2010/main" val="209959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BF57-ECE9-4B7B-D108-6C3CA288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My Bias on Bias in Machine Learning Regressors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3D232-07AB-9125-0E29-62BF0CDCF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Estimating the price of things as the average price of comparable things overvalues the low-priced things and undervalues the high-priced things.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F75275-A946-3662-F9F4-CA68F53B8A25}"/>
              </a:ext>
            </a:extLst>
          </p:cNvPr>
          <p:cNvSpPr/>
          <p:nvPr/>
        </p:nvSpPr>
        <p:spPr>
          <a:xfrm>
            <a:off x="2999266" y="417654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CEB48C-024C-1E8A-CE6C-3BC9A43AAAD7}"/>
              </a:ext>
            </a:extLst>
          </p:cNvPr>
          <p:cNvSpPr/>
          <p:nvPr/>
        </p:nvSpPr>
        <p:spPr>
          <a:xfrm>
            <a:off x="4352261" y="410062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F84BBB-CB25-8CFA-E4AD-18C6DC725AC9}"/>
              </a:ext>
            </a:extLst>
          </p:cNvPr>
          <p:cNvSpPr/>
          <p:nvPr/>
        </p:nvSpPr>
        <p:spPr>
          <a:xfrm>
            <a:off x="5514754" y="364342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44945F-E1ED-1A04-8D5D-ECCE9106EA55}"/>
              </a:ext>
            </a:extLst>
          </p:cNvPr>
          <p:cNvSpPr/>
          <p:nvPr/>
        </p:nvSpPr>
        <p:spPr>
          <a:xfrm>
            <a:off x="6677247" y="2971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BD6409-96B3-57BE-C3AE-29B0B1064EF3}"/>
              </a:ext>
            </a:extLst>
          </p:cNvPr>
          <p:cNvCxnSpPr/>
          <p:nvPr/>
        </p:nvCxnSpPr>
        <p:spPr>
          <a:xfrm>
            <a:off x="2626242" y="3965944"/>
            <a:ext cx="568841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19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AD8B-4C5C-9336-C4F8-1DBD17DF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Bell School Neighborhood </a:t>
            </a:r>
            <a:br>
              <a:rPr lang="en-US" dirty="0"/>
            </a:br>
            <a:r>
              <a:rPr lang="en-US" dirty="0"/>
              <a:t>                 of Chicago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955500-1B35-C322-6E03-BA4240150A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307916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675389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8907417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720875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44423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Assessed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Assessed/Sale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9/9/21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$445,000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$660,000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92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6/16/21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$660,000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26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7/25/18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$630,000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20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5/21/21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$1,025,000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72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7/29/19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$1,080,000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41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4/15/19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$1,225,000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$1,050,000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451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570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63FC5-BCFC-D589-B841-5A5EBA077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Gentrification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picture containing outdoor, building, house, curb&#10;&#10;Description automatically generated">
            <a:extLst>
              <a:ext uri="{FF2B5EF4-FFF2-40B4-BE49-F238E27FC236}">
                <a16:creationId xmlns:a16="http://schemas.microsoft.com/office/drawing/2014/main" id="{94A05B36-3C3F-D326-6F4F-E71CB84B5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411" y="2426818"/>
            <a:ext cx="2998228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building, house, outdoor&#10;&#10;Description automatically generated">
            <a:extLst>
              <a:ext uri="{FF2B5EF4-FFF2-40B4-BE49-F238E27FC236}">
                <a16:creationId xmlns:a16="http://schemas.microsoft.com/office/drawing/2014/main" id="{BE367A52-F2CA-A4EB-E328-384E42486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64" y="2426818"/>
            <a:ext cx="517493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7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296A-B3E3-594A-651F-DD7A1E0F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83E02-5F55-A56A-9031-7400B9D6F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Filter to just Bell School Neighborhood. Only 293 home sales.</a:t>
            </a:r>
          </a:p>
          <a:p>
            <a:r>
              <a:rPr lang="en-US" dirty="0"/>
              <a:t>Overvaluation of low-priced homes can be decreased by removing census tract level features.</a:t>
            </a:r>
          </a:p>
          <a:p>
            <a:r>
              <a:rPr lang="en-US" dirty="0"/>
              <a:t>Example: census tract median income</a:t>
            </a:r>
          </a:p>
        </p:txBody>
      </p:sp>
    </p:spTree>
    <p:extLst>
      <p:ext uri="{BB962C8B-B14F-4D97-AF65-F5344CB8AC3E}">
        <p14:creationId xmlns:p14="http://schemas.microsoft.com/office/powerpoint/2010/main" val="417423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0C04-CA50-04B5-2E02-408A6A13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133EC-B07E-4B44-1FE4-E5DE80025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Assessor’s data set was downloaded from the Cook County Assessor’s data catalog at </a:t>
            </a:r>
            <a:r>
              <a:rPr lang="en-US" u="sng" dirty="0">
                <a:hlinkClick r:id="rId2"/>
              </a:rPr>
              <a:t>https://datacatalog.cookcountyil.gov/Property-Taxation/Archive-Cook-County-Assessor-s-Residential-Modelin/8f9d-wy2d</a:t>
            </a:r>
            <a:endParaRPr lang="en-US" u="sng" dirty="0"/>
          </a:p>
          <a:p>
            <a:r>
              <a:rPr lang="en-US" dirty="0"/>
              <a:t>The Assessor also maintains a Gitlab repository at </a:t>
            </a:r>
            <a:r>
              <a:rPr lang="en-US" u="sng" dirty="0">
                <a:hlinkClick r:id="rId3"/>
              </a:rPr>
              <a:t>https://gitlab.com/ccao-data-science---modeling/models/ccao_res_avm</a:t>
            </a: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2F42C-BF2B-7284-7C99-133D8622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 County Assessor Metrics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F46572-A205-20BF-4187-40A3A2A67C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979108"/>
              </p:ext>
            </p:extLst>
          </p:nvPr>
        </p:nvGraphicFramePr>
        <p:xfrm>
          <a:off x="751114" y="1690688"/>
          <a:ext cx="9823481" cy="46953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4365">
                  <a:extLst>
                    <a:ext uri="{9D8B030D-6E8A-4147-A177-3AD203B41FA5}">
                      <a16:colId xmlns:a16="http://schemas.microsoft.com/office/drawing/2014/main" val="726810477"/>
                    </a:ext>
                  </a:extLst>
                </a:gridCol>
                <a:gridCol w="1947279">
                  <a:extLst>
                    <a:ext uri="{9D8B030D-6E8A-4147-A177-3AD203B41FA5}">
                      <a16:colId xmlns:a16="http://schemas.microsoft.com/office/drawing/2014/main" val="1225195538"/>
                    </a:ext>
                  </a:extLst>
                </a:gridCol>
                <a:gridCol w="1947279">
                  <a:extLst>
                    <a:ext uri="{9D8B030D-6E8A-4147-A177-3AD203B41FA5}">
                      <a16:colId xmlns:a16="http://schemas.microsoft.com/office/drawing/2014/main" val="387700451"/>
                    </a:ext>
                  </a:extLst>
                </a:gridCol>
                <a:gridCol w="1947279">
                  <a:extLst>
                    <a:ext uri="{9D8B030D-6E8A-4147-A177-3AD203B41FA5}">
                      <a16:colId xmlns:a16="http://schemas.microsoft.com/office/drawing/2014/main" val="1324262430"/>
                    </a:ext>
                  </a:extLst>
                </a:gridCol>
                <a:gridCol w="1947279">
                  <a:extLst>
                    <a:ext uri="{9D8B030D-6E8A-4147-A177-3AD203B41FA5}">
                      <a16:colId xmlns:a16="http://schemas.microsoft.com/office/drawing/2014/main" val="1837233762"/>
                    </a:ext>
                  </a:extLst>
                </a:gridCol>
              </a:tblGrid>
              <a:tr h="1565121"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200" dirty="0">
                          <a:effectLst/>
                        </a:rPr>
                        <a:t>Model Type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200" dirty="0">
                          <a:effectLst/>
                        </a:rPr>
                        <a:t>R</a:t>
                      </a:r>
                      <a:r>
                        <a:rPr lang="en-US" sz="3200" baseline="30000" dirty="0">
                          <a:effectLst/>
                        </a:rPr>
                        <a:t>2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200">
                          <a:effectLst/>
                        </a:rPr>
                        <a:t>RMSE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200">
                          <a:effectLst/>
                        </a:rPr>
                        <a:t>MAE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200">
                          <a:effectLst/>
                        </a:rPr>
                        <a:t>MAPE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1456037"/>
                  </a:ext>
                </a:extLst>
              </a:tr>
              <a:tr h="1565121"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200" dirty="0">
                          <a:effectLst/>
                        </a:rPr>
                        <a:t>Linear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200" dirty="0">
                          <a:effectLst/>
                        </a:rPr>
                        <a:t>0.77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200" dirty="0">
                          <a:effectLst/>
                        </a:rPr>
                        <a:t>$153,764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200" dirty="0">
                          <a:effectLst/>
                        </a:rPr>
                        <a:t>$89,910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200" dirty="0">
                          <a:effectLst/>
                        </a:rPr>
                        <a:t>29%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8879540"/>
                  </a:ext>
                </a:extLst>
              </a:tr>
              <a:tr h="1565121"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200">
                          <a:effectLst/>
                        </a:rPr>
                        <a:t>LightGBM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200">
                          <a:effectLst/>
                        </a:rPr>
                        <a:t>0.84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200" dirty="0">
                          <a:effectLst/>
                        </a:rPr>
                        <a:t>$125,977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200">
                          <a:effectLst/>
                        </a:rPr>
                        <a:t>$67,657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200" dirty="0">
                          <a:effectLst/>
                        </a:rPr>
                        <a:t>24%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3853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64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63FC5-BCFC-D589-B841-5A5EBA077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Data Cleaning: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picture containing outdoor, building, house, curb&#10;&#10;Description automatically generated">
            <a:extLst>
              <a:ext uri="{FF2B5EF4-FFF2-40B4-BE49-F238E27FC236}">
                <a16:creationId xmlns:a16="http://schemas.microsoft.com/office/drawing/2014/main" id="{94A05B36-3C3F-D326-6F4F-E71CB84B5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411" y="2426818"/>
            <a:ext cx="2998228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building, house, outdoor&#10;&#10;Description automatically generated">
            <a:extLst>
              <a:ext uri="{FF2B5EF4-FFF2-40B4-BE49-F238E27FC236}">
                <a16:creationId xmlns:a16="http://schemas.microsoft.com/office/drawing/2014/main" id="{BE367A52-F2CA-A4EB-E328-384E42486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64" y="2426818"/>
            <a:ext cx="5174935" cy="39976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35C229-C1D9-A730-2C38-7320434E3E41}"/>
              </a:ext>
            </a:extLst>
          </p:cNvPr>
          <p:cNvSpPr txBox="1"/>
          <p:nvPr/>
        </p:nvSpPr>
        <p:spPr>
          <a:xfrm>
            <a:off x="1186544" y="1517163"/>
            <a:ext cx="952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home on the left sold for $1,050,000. It is listed with its former bungalow features on the right. </a:t>
            </a:r>
          </a:p>
        </p:txBody>
      </p:sp>
    </p:spTree>
    <p:extLst>
      <p:ext uri="{BB962C8B-B14F-4D97-AF65-F5344CB8AC3E}">
        <p14:creationId xmlns:p14="http://schemas.microsoft.com/office/powerpoint/2010/main" val="121209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585</Words>
  <Application>Microsoft Macintosh PowerPoint</Application>
  <PresentationFormat>Widescreen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Property Tax</vt:lpstr>
      <vt:lpstr>My Bias on Bias in Machine Learning Regressors</vt:lpstr>
      <vt:lpstr>Example: Bell School Neighborhood                   of Chicago</vt:lpstr>
      <vt:lpstr>Gentrification</vt:lpstr>
      <vt:lpstr>Model #1</vt:lpstr>
      <vt:lpstr>Data Source</vt:lpstr>
      <vt:lpstr>Cook County Assessor Metrics</vt:lpstr>
      <vt:lpstr>Data Cleaning: </vt:lpstr>
      <vt:lpstr>Model #2</vt:lpstr>
      <vt:lpstr>Exploratory Data Analysis</vt:lpstr>
      <vt:lpstr>Model #3</vt:lpstr>
      <vt:lpstr> Not Stratified/Stratified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 Hyman</dc:creator>
  <cp:lastModifiedBy>Ross Hyman</cp:lastModifiedBy>
  <cp:revision>1</cp:revision>
  <dcterms:created xsi:type="dcterms:W3CDTF">2022-07-06T15:06:25Z</dcterms:created>
  <dcterms:modified xsi:type="dcterms:W3CDTF">2022-07-06T20:47:30Z</dcterms:modified>
</cp:coreProperties>
</file>