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960B2667-A05F-4707-8E14-F30317DC9A24}"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88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66669-62C0-44E5-A3B8-58EFF6185468}" type="datetimeFigureOut">
              <a:rPr lang="en-GB" smtClean="0"/>
              <a:t>21/09/2020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0B2667-A05F-4707-8E14-F30317DC9A24}" type="slidenum">
              <a:rPr lang="en-GB" smtClean="0"/>
              <a:t>‹#›</a:t>
            </a:fld>
            <a:endParaRPr lang="en-GB"/>
          </a:p>
        </p:txBody>
      </p:sp>
    </p:spTree>
    <p:extLst>
      <p:ext uri="{BB962C8B-B14F-4D97-AF65-F5344CB8AC3E}">
        <p14:creationId xmlns:p14="http://schemas.microsoft.com/office/powerpoint/2010/main" val="308171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B2667-A05F-4707-8E14-F30317DC9A24}"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0093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B2667-A05F-4707-8E14-F30317DC9A24}"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7299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B2667-A05F-4707-8E14-F30317DC9A24}" type="slidenum">
              <a:rPr lang="en-GB" smtClean="0"/>
              <a:t>‹#›</a:t>
            </a:fld>
            <a:endParaRPr lang="en-GB"/>
          </a:p>
        </p:txBody>
      </p:sp>
    </p:spTree>
    <p:extLst>
      <p:ext uri="{BB962C8B-B14F-4D97-AF65-F5344CB8AC3E}">
        <p14:creationId xmlns:p14="http://schemas.microsoft.com/office/powerpoint/2010/main" val="266418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B2667-A05F-4707-8E14-F30317DC9A24}"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847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B2667-A05F-4707-8E14-F30317DC9A24}"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53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B2667-A05F-4707-8E14-F30317DC9A2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4334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B2667-A05F-4707-8E14-F30317DC9A24}"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275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
        <p:nvSpPr>
          <p:cNvPr id="9" name="Text Placeholder 8"/>
          <p:cNvSpPr>
            <a:spLocks noGrp="1"/>
          </p:cNvSpPr>
          <p:nvPr>
            <p:ph type="body" sz="quarter" idx="10"/>
          </p:nvPr>
        </p:nvSpPr>
        <p:spPr>
          <a:xfrm>
            <a:off x="1117600" y="1676400"/>
            <a:ext cx="10058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3046507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
        <p:nvSpPr>
          <p:cNvPr id="9" name="Text Placeholder 8"/>
          <p:cNvSpPr>
            <a:spLocks noGrp="1"/>
          </p:cNvSpPr>
          <p:nvPr>
            <p:ph type="body" sz="quarter" idx="10"/>
          </p:nvPr>
        </p:nvSpPr>
        <p:spPr>
          <a:xfrm>
            <a:off x="1117600" y="1676400"/>
            <a:ext cx="10058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extLst>
      <p:ext uri="{BB962C8B-B14F-4D97-AF65-F5344CB8AC3E}">
        <p14:creationId xmlns:p14="http://schemas.microsoft.com/office/powerpoint/2010/main" val="323648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B2667-A05F-4707-8E14-F30317DC9A24}" type="slidenum">
              <a:rPr lang="en-GB" smtClean="0"/>
              <a:t>‹#›</a:t>
            </a:fld>
            <a:endParaRPr lang="en-GB"/>
          </a:p>
        </p:txBody>
      </p:sp>
    </p:spTree>
    <p:extLst>
      <p:ext uri="{BB962C8B-B14F-4D97-AF65-F5344CB8AC3E}">
        <p14:creationId xmlns:p14="http://schemas.microsoft.com/office/powerpoint/2010/main" val="222569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66669-62C0-44E5-A3B8-58EFF6185468}" type="datetimeFigureOut">
              <a:rPr lang="en-GB" smtClean="0"/>
              <a:t>21/09/2020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B2667-A05F-4707-8E14-F30317DC9A24}"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242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866669-62C0-44E5-A3B8-58EFF6185468}" type="datetimeFigureOut">
              <a:rPr lang="en-GB" smtClean="0"/>
              <a:t>21/09/2020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0B2667-A05F-4707-8E14-F30317DC9A24}" type="slidenum">
              <a:rPr lang="en-GB" smtClean="0"/>
              <a:t>‹#›</a:t>
            </a:fld>
            <a:endParaRPr lang="en-GB"/>
          </a:p>
        </p:txBody>
      </p:sp>
    </p:spTree>
    <p:extLst>
      <p:ext uri="{BB962C8B-B14F-4D97-AF65-F5344CB8AC3E}">
        <p14:creationId xmlns:p14="http://schemas.microsoft.com/office/powerpoint/2010/main" val="283295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866669-62C0-44E5-A3B8-58EFF6185468}" type="datetimeFigureOut">
              <a:rPr lang="en-GB" smtClean="0"/>
              <a:t>21/09/2020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0B2667-A05F-4707-8E14-F30317DC9A24}"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62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866669-62C0-44E5-A3B8-58EFF6185468}" type="datetimeFigureOut">
              <a:rPr lang="en-GB" smtClean="0"/>
              <a:t>21/09/2020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0B2667-A05F-4707-8E14-F30317DC9A2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29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66669-62C0-44E5-A3B8-58EFF6185468}" type="datetimeFigureOut">
              <a:rPr lang="en-GB" smtClean="0"/>
              <a:t>21/09/2020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0B2667-A05F-4707-8E14-F30317DC9A24}" type="slidenum">
              <a:rPr lang="en-GB" smtClean="0"/>
              <a:t>‹#›</a:t>
            </a:fld>
            <a:endParaRPr lang="en-GB"/>
          </a:p>
        </p:txBody>
      </p:sp>
    </p:spTree>
    <p:extLst>
      <p:ext uri="{BB962C8B-B14F-4D97-AF65-F5344CB8AC3E}">
        <p14:creationId xmlns:p14="http://schemas.microsoft.com/office/powerpoint/2010/main" val="94052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66669-62C0-44E5-A3B8-58EFF6185468}" type="datetimeFigureOut">
              <a:rPr lang="en-GB" smtClean="0"/>
              <a:t>21/09/2020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0B2667-A05F-4707-8E14-F30317DC9A24}"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853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66669-62C0-44E5-A3B8-58EFF6185468}" type="datetimeFigureOut">
              <a:rPr lang="en-GB" smtClean="0"/>
              <a:t>21/09/2020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0B2667-A05F-4707-8E14-F30317DC9A24}" type="slidenum">
              <a:rPr lang="en-GB" smtClean="0"/>
              <a:t>‹#›</a:t>
            </a:fld>
            <a:endParaRPr lang="en-GB"/>
          </a:p>
        </p:txBody>
      </p:sp>
    </p:spTree>
    <p:extLst>
      <p:ext uri="{BB962C8B-B14F-4D97-AF65-F5344CB8AC3E}">
        <p14:creationId xmlns:p14="http://schemas.microsoft.com/office/powerpoint/2010/main" val="40288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866669-62C0-44E5-A3B8-58EFF6185468}" type="datetimeFigureOut">
              <a:rPr lang="en-GB" smtClean="0"/>
              <a:t>21/09/2020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0B2667-A05F-4707-8E14-F30317DC9A24}" type="slidenum">
              <a:rPr lang="en-GB" smtClean="0"/>
              <a:t>‹#›</a:t>
            </a:fld>
            <a:endParaRPr lang="en-GB"/>
          </a:p>
        </p:txBody>
      </p:sp>
    </p:spTree>
    <p:extLst>
      <p:ext uri="{BB962C8B-B14F-4D97-AF65-F5344CB8AC3E}">
        <p14:creationId xmlns:p14="http://schemas.microsoft.com/office/powerpoint/2010/main" val="3712759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hyperlink" Target="https://www.peerbits.com/blog/web-application-architecture.html" TargetMode="External"/><Relationship Id="rId2" Type="http://schemas.openxmlformats.org/officeDocument/2006/relationships/hyperlink" Target="https://www.open.edu/openlearn/science-maths-technology/introduction-web-applications-architecture/content-section-2" TargetMode="External"/><Relationship Id="rId1" Type="http://schemas.openxmlformats.org/officeDocument/2006/relationships/slideLayout" Target="../slideLayouts/slideLayout2.xml"/><Relationship Id="rId5" Type="http://schemas.openxmlformats.org/officeDocument/2006/relationships/hyperlink" Target="https://www.w3schools.in/what-is-client-server-architecture/" TargetMode="External"/><Relationship Id="rId4" Type="http://schemas.openxmlformats.org/officeDocument/2006/relationships/hyperlink" Target="https://www.scnsoft.com/blog/web-application-architecture#web-app-architectu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L2 Web Application Architecture</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1487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a web server processes a static web page</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b="1" dirty="0" smtClean="0"/>
              <a:t>A simple HTTP request</a:t>
            </a:r>
          </a:p>
          <a:p>
            <a:pPr marL="0" indent="0">
              <a:spcBef>
                <a:spcPts val="0"/>
              </a:spcBef>
              <a:spcAft>
                <a:spcPts val="0"/>
              </a:spcAft>
              <a:buNone/>
            </a:pPr>
            <a:r>
              <a:rPr lang="en-GB" dirty="0"/>
              <a:t>	</a:t>
            </a:r>
            <a:r>
              <a:rPr lang="en-GB" dirty="0" smtClean="0"/>
              <a:t>GET / HTTP/1.1</a:t>
            </a:r>
          </a:p>
          <a:p>
            <a:pPr marL="0" indent="0">
              <a:spcBef>
                <a:spcPts val="0"/>
              </a:spcBef>
              <a:spcAft>
                <a:spcPts val="0"/>
              </a:spcAft>
              <a:buNone/>
            </a:pPr>
            <a:r>
              <a:rPr lang="en-GB" dirty="0"/>
              <a:t>	</a:t>
            </a:r>
            <a:r>
              <a:rPr lang="en-GB" dirty="0" smtClean="0"/>
              <a:t>Host:  </a:t>
            </a:r>
            <a:r>
              <a:rPr lang="en-GB" dirty="0" smtClean="0">
                <a:hlinkClick r:id="rId2"/>
              </a:rPr>
              <a:t>www.example.com</a:t>
            </a:r>
            <a:endParaRPr lang="en-GB" dirty="0" smtClean="0"/>
          </a:p>
          <a:p>
            <a:pPr marL="0" indent="0">
              <a:spcBef>
                <a:spcPts val="0"/>
              </a:spcBef>
              <a:spcAft>
                <a:spcPts val="0"/>
              </a:spcAft>
              <a:buNone/>
            </a:pPr>
            <a:endParaRPr lang="en-GB" b="1" dirty="0"/>
          </a:p>
          <a:p>
            <a:pPr marL="0" indent="0">
              <a:spcBef>
                <a:spcPts val="0"/>
              </a:spcBef>
              <a:spcAft>
                <a:spcPts val="0"/>
              </a:spcAft>
              <a:buNone/>
            </a:pPr>
            <a:r>
              <a:rPr lang="en-GB" b="1" dirty="0" smtClean="0"/>
              <a:t>A simple HTTP response</a:t>
            </a:r>
            <a:br>
              <a:rPr lang="en-GB" b="1" dirty="0" smtClean="0"/>
            </a:br>
            <a:endParaRPr lang="en-GB" b="1" dirty="0" smtClean="0"/>
          </a:p>
          <a:p>
            <a:pPr marL="0" indent="0">
              <a:spcBef>
                <a:spcPts val="0"/>
              </a:spcBef>
              <a:spcAft>
                <a:spcPts val="0"/>
              </a:spcAft>
              <a:buNone/>
            </a:pPr>
            <a:r>
              <a:rPr lang="en-GB" dirty="0"/>
              <a:t>	</a:t>
            </a:r>
            <a:r>
              <a:rPr lang="en-GB" dirty="0" smtClean="0"/>
              <a:t>HTTP/1.1 200 OK</a:t>
            </a:r>
          </a:p>
          <a:p>
            <a:pPr marL="0" indent="0">
              <a:spcBef>
                <a:spcPts val="0"/>
              </a:spcBef>
              <a:spcAft>
                <a:spcPts val="0"/>
              </a:spcAft>
              <a:buNone/>
            </a:pPr>
            <a:r>
              <a:rPr lang="en-GB" dirty="0"/>
              <a:t>	</a:t>
            </a:r>
            <a:r>
              <a:rPr lang="en-GB" dirty="0" smtClean="0"/>
              <a:t>Content-Type:  text/html</a:t>
            </a:r>
          </a:p>
          <a:p>
            <a:pPr marL="0" indent="0">
              <a:spcBef>
                <a:spcPts val="0"/>
              </a:spcBef>
              <a:spcAft>
                <a:spcPts val="0"/>
              </a:spcAft>
              <a:buNone/>
            </a:pPr>
            <a:r>
              <a:rPr lang="en-GB" dirty="0"/>
              <a:t>	</a:t>
            </a:r>
            <a:r>
              <a:rPr lang="en-GB" dirty="0" smtClean="0"/>
              <a:t>Content-Length:  136</a:t>
            </a:r>
          </a:p>
          <a:p>
            <a:pPr marL="0" indent="0">
              <a:spcBef>
                <a:spcPts val="0"/>
              </a:spcBef>
              <a:spcAft>
                <a:spcPts val="0"/>
              </a:spcAft>
              <a:buNone/>
            </a:pPr>
            <a:r>
              <a:rPr lang="en-GB" dirty="0"/>
              <a:t>	</a:t>
            </a:r>
            <a:r>
              <a:rPr lang="en-GB" dirty="0" smtClean="0"/>
              <a:t>Server:    Apache/2.2.3</a:t>
            </a:r>
          </a:p>
          <a:p>
            <a:pPr marL="0" indent="0">
              <a:spcBef>
                <a:spcPts val="0"/>
              </a:spcBef>
              <a:spcAft>
                <a:spcPts val="0"/>
              </a:spcAft>
              <a:buNone/>
            </a:pPr>
            <a:endParaRPr lang="en-GB" dirty="0"/>
          </a:p>
          <a:p>
            <a:pPr marL="0" indent="0">
              <a:spcBef>
                <a:spcPts val="0"/>
              </a:spcBef>
              <a:spcAft>
                <a:spcPts val="0"/>
              </a:spcAft>
              <a:buNone/>
            </a:pPr>
            <a:r>
              <a:rPr lang="en-GB" dirty="0" smtClean="0"/>
              <a:t>	&lt;html&gt;</a:t>
            </a:r>
          </a:p>
          <a:p>
            <a:pPr marL="0" indent="0">
              <a:spcBef>
                <a:spcPts val="0"/>
              </a:spcBef>
              <a:spcAft>
                <a:spcPts val="0"/>
              </a:spcAft>
              <a:buNone/>
            </a:pPr>
            <a:r>
              <a:rPr lang="en-GB" dirty="0" smtClean="0"/>
              <a:t>	&lt;head&gt;</a:t>
            </a:r>
          </a:p>
          <a:p>
            <a:pPr marL="0" indent="0">
              <a:spcBef>
                <a:spcPts val="0"/>
              </a:spcBef>
              <a:spcAft>
                <a:spcPts val="0"/>
              </a:spcAft>
              <a:buNone/>
            </a:pPr>
            <a:r>
              <a:rPr lang="en-GB" dirty="0"/>
              <a:t>	</a:t>
            </a:r>
            <a:r>
              <a:rPr lang="en-GB" dirty="0" smtClean="0"/>
              <a:t>	&lt;title&gt;Example Web Page&lt;/title&gt;</a:t>
            </a:r>
          </a:p>
          <a:p>
            <a:pPr marL="0" indent="0">
              <a:spcBef>
                <a:spcPts val="0"/>
              </a:spcBef>
              <a:spcAft>
                <a:spcPts val="0"/>
              </a:spcAft>
              <a:buNone/>
            </a:pPr>
            <a:r>
              <a:rPr lang="en-GB" dirty="0" smtClean="0"/>
              <a:t>	&lt;/head&gt;</a:t>
            </a:r>
          </a:p>
          <a:p>
            <a:pPr marL="0" indent="0">
              <a:spcBef>
                <a:spcPts val="0"/>
              </a:spcBef>
              <a:spcAft>
                <a:spcPts val="0"/>
              </a:spcAft>
              <a:buNone/>
            </a:pPr>
            <a:r>
              <a:rPr lang="en-GB" dirty="0" smtClean="0"/>
              <a:t>	&lt;body&gt;</a:t>
            </a:r>
          </a:p>
          <a:p>
            <a:pPr marL="0" indent="0">
              <a:spcBef>
                <a:spcPts val="0"/>
              </a:spcBef>
              <a:spcAft>
                <a:spcPts val="0"/>
              </a:spcAft>
              <a:buNone/>
            </a:pPr>
            <a:r>
              <a:rPr lang="en-GB" dirty="0"/>
              <a:t>	</a:t>
            </a:r>
            <a:r>
              <a:rPr lang="en-GB" dirty="0" smtClean="0"/>
              <a:t>	&lt;p&gt;This is a sample web page&lt;/p&gt;</a:t>
            </a:r>
          </a:p>
          <a:p>
            <a:pPr marL="0" indent="0">
              <a:spcBef>
                <a:spcPts val="0"/>
              </a:spcBef>
              <a:spcAft>
                <a:spcPts val="0"/>
              </a:spcAft>
              <a:buNone/>
            </a:pPr>
            <a:r>
              <a:rPr lang="en-GB" dirty="0" smtClean="0"/>
              <a:t>	&lt;/body&gt;</a:t>
            </a:r>
          </a:p>
          <a:p>
            <a:pPr marL="0" indent="0">
              <a:spcBef>
                <a:spcPts val="0"/>
              </a:spcBef>
              <a:spcAft>
                <a:spcPts val="0"/>
              </a:spcAft>
              <a:buNone/>
            </a:pPr>
            <a:r>
              <a:rPr lang="en-GB" dirty="0" smtClean="0"/>
              <a:t>	&lt;/html&gt;</a:t>
            </a:r>
            <a:endParaRPr lang="en-GB" dirty="0"/>
          </a:p>
        </p:txBody>
      </p:sp>
    </p:spTree>
    <p:extLst>
      <p:ext uri="{BB962C8B-B14F-4D97-AF65-F5344CB8AC3E}">
        <p14:creationId xmlns:p14="http://schemas.microsoft.com/office/powerpoint/2010/main" val="3021663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a web server processes dynamic web pages</a:t>
            </a:r>
            <a:r>
              <a:rPr lang="en-GB" b="1" dirty="0"/>
              <a:t/>
            </a:r>
            <a:br>
              <a:rPr lang="en-GB" b="1" dirty="0"/>
            </a:br>
            <a:endParaRPr lang="en-GB" dirty="0"/>
          </a:p>
        </p:txBody>
      </p:sp>
      <p:graphicFrame>
        <p:nvGraphicFramePr>
          <p:cNvPr id="4" name="Object 8"/>
          <p:cNvGraphicFramePr>
            <a:graphicFrameLocks noGrp="1" noChangeAspect="1"/>
          </p:cNvGraphicFramePr>
          <p:nvPr>
            <p:ph idx="1"/>
            <p:extLst/>
          </p:nvPr>
        </p:nvGraphicFramePr>
        <p:xfrm>
          <a:off x="2929731" y="3412331"/>
          <a:ext cx="6332538" cy="1608138"/>
        </p:xfrm>
        <a:graphic>
          <a:graphicData uri="http://schemas.openxmlformats.org/presentationml/2006/ole">
            <mc:AlternateContent xmlns:mc="http://schemas.openxmlformats.org/markup-compatibility/2006">
              <mc:Choice xmlns:v="urn:schemas-microsoft-com:vml" Requires="v">
                <p:oleObj spid="_x0000_s2050" name="Visio" r:id="rId3" imgW="6332192" imgH="1608354" progId="">
                  <p:embed/>
                </p:oleObj>
              </mc:Choice>
              <mc:Fallback>
                <p:oleObj name="Visio" r:id="rId3" imgW="6332192" imgH="160835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731" y="3412331"/>
                        <a:ext cx="6332538" cy="160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5314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dynamic web pages work</a:t>
            </a:r>
            <a:endParaRPr lang="en-GB" dirty="0"/>
          </a:p>
        </p:txBody>
      </p:sp>
      <p:sp>
        <p:nvSpPr>
          <p:cNvPr id="3" name="Content Placeholder 2"/>
          <p:cNvSpPr>
            <a:spLocks noGrp="1"/>
          </p:cNvSpPr>
          <p:nvPr>
            <p:ph idx="1"/>
          </p:nvPr>
        </p:nvSpPr>
        <p:spPr/>
        <p:txBody>
          <a:bodyPr>
            <a:normAutofit fontScale="85000" lnSpcReduction="20000"/>
          </a:bodyPr>
          <a:lstStyle/>
          <a:p>
            <a:pPr lvl="0"/>
            <a:r>
              <a:rPr lang="en-US" dirty="0"/>
              <a:t>A </a:t>
            </a:r>
            <a:r>
              <a:rPr lang="en-US" i="1" dirty="0"/>
              <a:t>dynamic web page</a:t>
            </a:r>
            <a:r>
              <a:rPr lang="en-US" dirty="0"/>
              <a:t> is an HTML document that’s generated by a web application. Often, the web page changes according to parameters that are sent to the web application by the web browser.</a:t>
            </a:r>
            <a:endParaRPr lang="en-GB" dirty="0"/>
          </a:p>
          <a:p>
            <a:pPr lvl="0"/>
            <a:r>
              <a:rPr lang="en-US" dirty="0"/>
              <a:t>When a web server receives a request for a dynamic web page, the server passes the request to the web application. Then, the application generates a response, which is usually an HTML document, and returns it to the web server. </a:t>
            </a:r>
            <a:endParaRPr lang="en-GB" dirty="0"/>
          </a:p>
          <a:p>
            <a:pPr lvl="0"/>
            <a:r>
              <a:rPr lang="en-US" dirty="0"/>
              <a:t>The web server, in turn, wraps the generated HTML document in an HTTP response and sends it back to the browser.</a:t>
            </a:r>
            <a:endParaRPr lang="en-GB" dirty="0"/>
          </a:p>
          <a:p>
            <a:pPr lvl="0"/>
            <a:r>
              <a:rPr lang="en-US" dirty="0"/>
              <a:t>The browser doesn’t know or care whether the HTML was retrieved from a static HTML file or was dynamically generated by the web application. Either way, the browser displays the HTML document that is returned.</a:t>
            </a:r>
            <a:endParaRPr lang="en-GB" dirty="0"/>
          </a:p>
          <a:p>
            <a:endParaRPr lang="en-GB" dirty="0"/>
          </a:p>
        </p:txBody>
      </p:sp>
    </p:spTree>
    <p:extLst>
      <p:ext uri="{BB962C8B-B14F-4D97-AF65-F5344CB8AC3E}">
        <p14:creationId xmlns:p14="http://schemas.microsoft.com/office/powerpoint/2010/main" val="1012689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Two protocols that web applications depend upon</a:t>
            </a:r>
            <a:endParaRPr lang="en-GB" dirty="0"/>
          </a:p>
        </p:txBody>
      </p:sp>
      <p:sp>
        <p:nvSpPr>
          <p:cNvPr id="3" name="Content Placeholder 2"/>
          <p:cNvSpPr>
            <a:spLocks noGrp="1"/>
          </p:cNvSpPr>
          <p:nvPr>
            <p:ph idx="1"/>
          </p:nvPr>
        </p:nvSpPr>
        <p:spPr/>
        <p:txBody>
          <a:bodyPr/>
          <a:lstStyle/>
          <a:p>
            <a:r>
              <a:rPr lang="en-GB" dirty="0" smtClean="0"/>
              <a:t>HyperText Transfer Protocol (HTTP) is the protocol that web browsers and web servers use to communicate.  It sets the specifications for HTTP requests and responses.</a:t>
            </a:r>
          </a:p>
          <a:p>
            <a:r>
              <a:rPr lang="en-GB" dirty="0" smtClean="0"/>
              <a:t>Transmission Control Protocol/Internet Protocol (TCP/IP) is a suite of protocols that let two computers communicate over a network</a:t>
            </a:r>
            <a:endParaRPr lang="en-GB" dirty="0"/>
          </a:p>
        </p:txBody>
      </p:sp>
    </p:spTree>
    <p:extLst>
      <p:ext uri="{BB962C8B-B14F-4D97-AF65-F5344CB8AC3E}">
        <p14:creationId xmlns:p14="http://schemas.microsoft.com/office/powerpoint/2010/main" val="320400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Java web applications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5233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components of a Java web application</a:t>
            </a:r>
            <a:r>
              <a:rPr lang="en-GB" b="1" dirty="0"/>
              <a:t/>
            </a:r>
            <a:br>
              <a:rPr lang="en-GB" b="1" dirty="0"/>
            </a:br>
            <a:endParaRPr lang="en-GB" dirty="0"/>
          </a:p>
        </p:txBody>
      </p:sp>
      <p:graphicFrame>
        <p:nvGraphicFramePr>
          <p:cNvPr id="4" name="Object 8"/>
          <p:cNvGraphicFramePr>
            <a:graphicFrameLocks noGrp="1" noChangeAspect="1"/>
          </p:cNvGraphicFramePr>
          <p:nvPr>
            <p:ph idx="1"/>
            <p:extLst/>
          </p:nvPr>
        </p:nvGraphicFramePr>
        <p:xfrm>
          <a:off x="4616750" y="2557463"/>
          <a:ext cx="2958500" cy="3317875"/>
        </p:xfrm>
        <a:graphic>
          <a:graphicData uri="http://schemas.openxmlformats.org/presentationml/2006/ole">
            <mc:AlternateContent xmlns:mc="http://schemas.openxmlformats.org/markup-compatibility/2006">
              <mc:Choice xmlns:v="urn:schemas-microsoft-com:vml" Requires="v">
                <p:oleObj spid="_x0000_s3074" name="Visio" r:id="rId3" imgW="4442657" imgH="4982524" progId="">
                  <p:embed/>
                </p:oleObj>
              </mc:Choice>
              <mc:Fallback>
                <p:oleObj name="Visio" r:id="rId3" imgW="4442657" imgH="4982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750" y="2557463"/>
                        <a:ext cx="2958500" cy="331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9029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 introduction to JavaServer Pages</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pPr lvl="0"/>
            <a:r>
              <a:rPr lang="en-US" dirty="0"/>
              <a:t>A </a:t>
            </a:r>
            <a:r>
              <a:rPr lang="en-US" i="1" dirty="0"/>
              <a:t>JavaServer Page</a:t>
            </a:r>
            <a:r>
              <a:rPr lang="en-US" dirty="0"/>
              <a:t>, or </a:t>
            </a:r>
            <a:r>
              <a:rPr lang="en-US" i="1" dirty="0"/>
              <a:t>JSP</a:t>
            </a:r>
            <a:r>
              <a:rPr lang="en-US" dirty="0"/>
              <a:t>, consists of Java code that is embedded within HTML code.</a:t>
            </a:r>
            <a:endParaRPr lang="en-GB" dirty="0"/>
          </a:p>
          <a:p>
            <a:pPr lvl="0"/>
            <a:r>
              <a:rPr lang="en-US" dirty="0"/>
              <a:t>When a JSP is first requested, the JSP engine translates it into a servlet and compiles it. Then, the servlet is run by the servlet engine</a:t>
            </a:r>
            <a:r>
              <a:rPr lang="en-US" dirty="0" smtClean="0"/>
              <a:t>.</a:t>
            </a:r>
          </a:p>
          <a:p>
            <a:pPr lvl="0"/>
            <a:endParaRPr lang="en-US" dirty="0"/>
          </a:p>
          <a:p>
            <a:pPr lvl="0"/>
            <a:r>
              <a:rPr lang="en-US" dirty="0" smtClean="0"/>
              <a:t>The example that follows will use a html file to take in three parameters from the user and display the details back to the user\client </a:t>
            </a:r>
            <a:r>
              <a:rPr lang="en-US" dirty="0" smtClean="0"/>
              <a:t> using </a:t>
            </a:r>
            <a:r>
              <a:rPr lang="en-US" dirty="0" smtClean="0"/>
              <a:t>a JSP file </a:t>
            </a:r>
            <a:endParaRPr lang="en-GB" dirty="0"/>
          </a:p>
          <a:p>
            <a:endParaRPr lang="en-GB" dirty="0"/>
          </a:p>
        </p:txBody>
      </p:sp>
    </p:spTree>
    <p:extLst>
      <p:ext uri="{BB962C8B-B14F-4D97-AF65-F5344CB8AC3E}">
        <p14:creationId xmlns:p14="http://schemas.microsoft.com/office/powerpoint/2010/main" val="836811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HTML file that presents a form for the </a:t>
            </a:r>
            <a:r>
              <a:rPr lang="en-US" b="1" dirty="0" smtClean="0"/>
              <a:t>user </a:t>
            </a:r>
            <a:r>
              <a:rPr lang="en-US" b="1" dirty="0"/>
              <a:t>to enter three </a:t>
            </a:r>
            <a:r>
              <a:rPr lang="en-US" b="1" dirty="0" smtClean="0"/>
              <a:t>parameters</a:t>
            </a:r>
            <a:r>
              <a:rPr lang="en-GB" b="1" dirty="0"/>
              <a:t/>
            </a:r>
            <a:br>
              <a:rPr lang="en-GB" b="1" dirty="0"/>
            </a:br>
            <a:endParaRPr lang="en-GB" dirty="0"/>
          </a:p>
        </p:txBody>
      </p:sp>
      <p:pic>
        <p:nvPicPr>
          <p:cNvPr id="4" name="Picture 8"/>
          <p:cNvPicPr>
            <a:picLocks noGrp="1" noChangeAspect="1" noChangeArrowheads="1"/>
          </p:cNvPicPr>
          <p:nvPr>
            <p:ph idx="1"/>
          </p:nvPr>
        </p:nvPicPr>
        <p:blipFill>
          <a:blip r:embed="rId2" cstate="print"/>
          <a:srcRect/>
          <a:stretch>
            <a:fillRect/>
          </a:stretch>
        </p:blipFill>
        <p:spPr bwMode="auto">
          <a:xfrm>
            <a:off x="1295402" y="2151063"/>
            <a:ext cx="9702798" cy="4744342"/>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310460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1282700" y="38100"/>
            <a:ext cx="9144000" cy="6858000"/>
          </a:xfrm>
        </p:spPr>
        <p:txBody>
          <a:bodyPr>
            <a:normAutofit fontScale="62500" lnSpcReduction="20000"/>
          </a:bodyPr>
          <a:lstStyle/>
          <a:p>
            <a:pPr>
              <a:lnSpc>
                <a:spcPct val="120000"/>
              </a:lnSpc>
              <a:spcBef>
                <a:spcPts val="0"/>
              </a:spcBef>
              <a:spcAft>
                <a:spcPts val="0"/>
              </a:spcAft>
              <a:buNone/>
            </a:pPr>
            <a:endParaRPr lang="en-IE" sz="2000" dirty="0" smtClean="0"/>
          </a:p>
          <a:p>
            <a:pPr>
              <a:lnSpc>
                <a:spcPct val="120000"/>
              </a:lnSpc>
              <a:spcBef>
                <a:spcPts val="0"/>
              </a:spcBef>
              <a:spcAft>
                <a:spcPts val="0"/>
              </a:spcAft>
              <a:buNone/>
            </a:pPr>
            <a:endParaRPr lang="en-IE" sz="2000" dirty="0"/>
          </a:p>
          <a:p>
            <a:pPr>
              <a:lnSpc>
                <a:spcPct val="120000"/>
              </a:lnSpc>
              <a:spcBef>
                <a:spcPts val="0"/>
              </a:spcBef>
              <a:spcAft>
                <a:spcPts val="0"/>
              </a:spcAft>
              <a:buNone/>
            </a:pPr>
            <a:r>
              <a:rPr lang="en-IE" sz="2000" dirty="0"/>
              <a:t>&lt;!DOCTYPE html&gt;</a:t>
            </a:r>
          </a:p>
          <a:p>
            <a:pPr>
              <a:lnSpc>
                <a:spcPct val="120000"/>
              </a:lnSpc>
              <a:spcBef>
                <a:spcPts val="0"/>
              </a:spcBef>
              <a:spcAft>
                <a:spcPts val="0"/>
              </a:spcAft>
              <a:buNone/>
            </a:pPr>
            <a:r>
              <a:rPr lang="en-IE" sz="2000" dirty="0"/>
              <a:t>&lt;html&gt;</a:t>
            </a:r>
          </a:p>
          <a:p>
            <a:pPr>
              <a:lnSpc>
                <a:spcPct val="120000"/>
              </a:lnSpc>
              <a:spcBef>
                <a:spcPts val="0"/>
              </a:spcBef>
              <a:spcAft>
                <a:spcPts val="0"/>
              </a:spcAft>
              <a:buNone/>
            </a:pPr>
            <a:r>
              <a:rPr lang="en-IE" sz="2000" dirty="0"/>
              <a:t>    &lt;head&gt;</a:t>
            </a:r>
          </a:p>
          <a:p>
            <a:pPr>
              <a:lnSpc>
                <a:spcPct val="120000"/>
              </a:lnSpc>
              <a:spcBef>
                <a:spcPts val="0"/>
              </a:spcBef>
              <a:spcAft>
                <a:spcPts val="0"/>
              </a:spcAft>
              <a:buNone/>
            </a:pPr>
            <a:r>
              <a:rPr lang="en-IE" sz="2000" dirty="0"/>
              <a:t>     </a:t>
            </a:r>
            <a:r>
              <a:rPr lang="en-IE" sz="2000" dirty="0" smtClean="0"/>
              <a:t>        </a:t>
            </a:r>
            <a:r>
              <a:rPr lang="en-IE" sz="2000" dirty="0"/>
              <a:t>&lt;meta http-</a:t>
            </a:r>
            <a:r>
              <a:rPr lang="en-IE" sz="2000" dirty="0" err="1"/>
              <a:t>equiv</a:t>
            </a:r>
            <a:r>
              <a:rPr lang="en-IE" sz="2000" dirty="0"/>
              <a:t>="Content-Type" content="text/html; charset=UTF-8"&gt;</a:t>
            </a:r>
          </a:p>
          <a:p>
            <a:pPr>
              <a:lnSpc>
                <a:spcPct val="120000"/>
              </a:lnSpc>
              <a:spcBef>
                <a:spcPts val="0"/>
              </a:spcBef>
              <a:spcAft>
                <a:spcPts val="0"/>
              </a:spcAft>
              <a:buNone/>
            </a:pPr>
            <a:r>
              <a:rPr lang="en-IE" sz="2000" dirty="0"/>
              <a:t>    	&lt;title&gt;Practise Exercise&lt;/title&gt; </a:t>
            </a:r>
          </a:p>
          <a:p>
            <a:pPr>
              <a:lnSpc>
                <a:spcPct val="120000"/>
              </a:lnSpc>
              <a:spcBef>
                <a:spcPts val="0"/>
              </a:spcBef>
              <a:spcAft>
                <a:spcPts val="0"/>
              </a:spcAft>
              <a:buNone/>
            </a:pPr>
            <a:r>
              <a:rPr lang="en-IE" sz="2000" dirty="0"/>
              <a:t>	&lt;/head&gt;</a:t>
            </a:r>
          </a:p>
          <a:p>
            <a:pPr>
              <a:lnSpc>
                <a:spcPct val="120000"/>
              </a:lnSpc>
              <a:spcBef>
                <a:spcPts val="0"/>
              </a:spcBef>
              <a:spcAft>
                <a:spcPts val="0"/>
              </a:spcAft>
              <a:buNone/>
            </a:pPr>
            <a:r>
              <a:rPr lang="en-IE" sz="2000" dirty="0"/>
              <a:t>&lt;body&gt; </a:t>
            </a:r>
          </a:p>
          <a:p>
            <a:pPr>
              <a:lnSpc>
                <a:spcPct val="120000"/>
              </a:lnSpc>
              <a:spcBef>
                <a:spcPts val="0"/>
              </a:spcBef>
              <a:spcAft>
                <a:spcPts val="0"/>
              </a:spcAft>
              <a:buNone/>
            </a:pPr>
            <a:r>
              <a:rPr lang="en-IE" sz="2000" dirty="0"/>
              <a:t>	&lt;h1&gt;Join our email list&lt;/h1&gt;</a:t>
            </a:r>
          </a:p>
          <a:p>
            <a:pPr>
              <a:lnSpc>
                <a:spcPct val="120000"/>
              </a:lnSpc>
              <a:spcBef>
                <a:spcPts val="0"/>
              </a:spcBef>
              <a:spcAft>
                <a:spcPts val="0"/>
              </a:spcAft>
              <a:buNone/>
            </a:pPr>
            <a:r>
              <a:rPr lang="en-IE" sz="2000" dirty="0"/>
              <a:t> 	&lt;p&gt;To join our email list, enter your name and email address below. </a:t>
            </a:r>
            <a:r>
              <a:rPr lang="en-IE" sz="2000" dirty="0" smtClean="0"/>
              <a:t>&lt;</a:t>
            </a:r>
            <a:r>
              <a:rPr lang="en-IE" sz="2000" dirty="0" err="1"/>
              <a:t>br</a:t>
            </a:r>
            <a:r>
              <a:rPr lang="en-IE" sz="2000" dirty="0"/>
              <a:t>&gt; Then, click on the Submit button.&lt;/p&gt; </a:t>
            </a:r>
          </a:p>
          <a:p>
            <a:pPr>
              <a:lnSpc>
                <a:spcPct val="120000"/>
              </a:lnSpc>
              <a:spcBef>
                <a:spcPts val="0"/>
              </a:spcBef>
              <a:spcAft>
                <a:spcPts val="0"/>
              </a:spcAft>
              <a:buNone/>
            </a:pPr>
            <a:r>
              <a:rPr lang="en-IE" sz="2000" dirty="0"/>
              <a:t>&lt;form action="</a:t>
            </a:r>
            <a:r>
              <a:rPr lang="en-IE" sz="2000" dirty="0" err="1" smtClean="0"/>
              <a:t>display_email_entry.jsp</a:t>
            </a:r>
            <a:r>
              <a:rPr lang="en-IE" sz="2000" dirty="0" smtClean="0"/>
              <a:t>"&gt;</a:t>
            </a:r>
            <a:endParaRPr lang="en-IE" sz="2000" dirty="0"/>
          </a:p>
          <a:p>
            <a:pPr>
              <a:lnSpc>
                <a:spcPct val="120000"/>
              </a:lnSpc>
              <a:spcBef>
                <a:spcPts val="0"/>
              </a:spcBef>
              <a:spcAft>
                <a:spcPts val="0"/>
              </a:spcAft>
              <a:buNone/>
            </a:pPr>
            <a:r>
              <a:rPr lang="en-IE" sz="2000" dirty="0"/>
              <a:t> 	    &lt;table border="2"&gt;</a:t>
            </a:r>
          </a:p>
          <a:p>
            <a:pPr>
              <a:lnSpc>
                <a:spcPct val="120000"/>
              </a:lnSpc>
              <a:spcBef>
                <a:spcPts val="0"/>
              </a:spcBef>
              <a:spcAft>
                <a:spcPts val="0"/>
              </a:spcAft>
              <a:buNone/>
            </a:pPr>
            <a:r>
              <a:rPr lang="en-IE" sz="2000" dirty="0"/>
              <a:t>            &lt;</a:t>
            </a:r>
            <a:r>
              <a:rPr lang="en-IE" sz="2000" dirty="0" err="1"/>
              <a:t>tbody</a:t>
            </a:r>
            <a:r>
              <a:rPr lang="en-IE" sz="2000" dirty="0"/>
              <a:t>&gt;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&lt;td&gt;First name:&lt;/td&gt;</a:t>
            </a:r>
          </a:p>
          <a:p>
            <a:pPr>
              <a:lnSpc>
                <a:spcPct val="120000"/>
              </a:lnSpc>
              <a:spcBef>
                <a:spcPts val="0"/>
              </a:spcBef>
              <a:spcAft>
                <a:spcPts val="0"/>
              </a:spcAft>
              <a:buNone/>
            </a:pPr>
            <a:r>
              <a:rPr lang="en-IE" sz="2000" dirty="0"/>
              <a:t>                &lt;td&gt;&lt;input type="text" name="</a:t>
            </a:r>
            <a:r>
              <a:rPr lang="en-IE" sz="2000" dirty="0" err="1"/>
              <a:t>firstName</a:t>
            </a:r>
            <a:r>
              <a:rPr lang="en-IE" sz="2000" dirty="0"/>
              <a:t>" value="" /&gt;&lt;/td&gt;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&lt;td&gt;Last name:&lt;/td&gt;</a:t>
            </a:r>
          </a:p>
          <a:p>
            <a:pPr>
              <a:lnSpc>
                <a:spcPct val="120000"/>
              </a:lnSpc>
              <a:spcBef>
                <a:spcPts val="0"/>
              </a:spcBef>
              <a:spcAft>
                <a:spcPts val="0"/>
              </a:spcAft>
              <a:buNone/>
            </a:pPr>
            <a:r>
              <a:rPr lang="en-IE" sz="2000" dirty="0"/>
              <a:t>                &lt;td&gt;&lt;input type="text" name="</a:t>
            </a:r>
            <a:r>
              <a:rPr lang="en-IE" sz="2000" dirty="0" err="1"/>
              <a:t>lastName</a:t>
            </a:r>
            <a:r>
              <a:rPr lang="en-IE" sz="2000" dirty="0"/>
              <a:t>" value="" /&gt;&lt;/td&gt;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&lt;td&gt;Email Address&lt;/td&gt;</a:t>
            </a:r>
          </a:p>
          <a:p>
            <a:pPr>
              <a:lnSpc>
                <a:spcPct val="120000"/>
              </a:lnSpc>
              <a:spcBef>
                <a:spcPts val="0"/>
              </a:spcBef>
              <a:spcAft>
                <a:spcPts val="0"/>
              </a:spcAft>
              <a:buNone/>
            </a:pPr>
            <a:r>
              <a:rPr lang="en-IE" sz="2000" dirty="0"/>
              <a:t>                &lt;td&gt;&lt;input type="text" name="</a:t>
            </a:r>
            <a:r>
              <a:rPr lang="en-IE" sz="2000" dirty="0" err="1"/>
              <a:t>emailAddress</a:t>
            </a:r>
            <a:r>
              <a:rPr lang="en-IE" sz="2000" dirty="0"/>
              <a:t>" value="" /&gt;&lt;/td&gt;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a:t>
            </a:r>
            <a:r>
              <a:rPr lang="en-IE" sz="2000" dirty="0" err="1"/>
              <a:t>tbody</a:t>
            </a:r>
            <a:r>
              <a:rPr lang="en-IE" sz="2000" dirty="0"/>
              <a:t>&gt;</a:t>
            </a:r>
          </a:p>
          <a:p>
            <a:pPr>
              <a:lnSpc>
                <a:spcPct val="120000"/>
              </a:lnSpc>
              <a:spcBef>
                <a:spcPts val="0"/>
              </a:spcBef>
              <a:spcAft>
                <a:spcPts val="0"/>
              </a:spcAft>
              <a:buNone/>
            </a:pPr>
            <a:r>
              <a:rPr lang="en-IE" sz="2000" dirty="0"/>
              <a:t>    &lt;/table&gt;</a:t>
            </a:r>
          </a:p>
          <a:p>
            <a:pPr>
              <a:lnSpc>
                <a:spcPct val="120000"/>
              </a:lnSpc>
              <a:spcBef>
                <a:spcPts val="0"/>
              </a:spcBef>
              <a:spcAft>
                <a:spcPts val="0"/>
              </a:spcAft>
              <a:buNone/>
            </a:pPr>
            <a:r>
              <a:rPr lang="en-IE" sz="2000" dirty="0"/>
              <a:t>   </a:t>
            </a:r>
            <a:r>
              <a:rPr lang="en-IE" sz="2000" dirty="0" smtClean="0"/>
              <a:t>    </a:t>
            </a:r>
            <a:r>
              <a:rPr lang="en-IE" sz="2000" dirty="0"/>
              <a:t>&lt;input type="submit" value="Submit" /&gt;</a:t>
            </a:r>
          </a:p>
          <a:p>
            <a:pPr>
              <a:lnSpc>
                <a:spcPct val="120000"/>
              </a:lnSpc>
              <a:spcBef>
                <a:spcPts val="0"/>
              </a:spcBef>
              <a:spcAft>
                <a:spcPts val="0"/>
              </a:spcAft>
              <a:buNone/>
            </a:pPr>
            <a:r>
              <a:rPr lang="en-IE" sz="2000" dirty="0"/>
              <a:t>     	 &lt;/form&gt;</a:t>
            </a:r>
          </a:p>
          <a:p>
            <a:pPr>
              <a:lnSpc>
                <a:spcPct val="120000"/>
              </a:lnSpc>
              <a:spcBef>
                <a:spcPts val="0"/>
              </a:spcBef>
              <a:spcAft>
                <a:spcPts val="0"/>
              </a:spcAft>
              <a:buNone/>
            </a:pPr>
            <a:r>
              <a:rPr lang="en-IE" sz="2000" dirty="0"/>
              <a:t> &lt;/body&gt;</a:t>
            </a:r>
          </a:p>
          <a:p>
            <a:pPr>
              <a:lnSpc>
                <a:spcPct val="120000"/>
              </a:lnSpc>
              <a:spcBef>
                <a:spcPts val="0"/>
              </a:spcBef>
              <a:spcAft>
                <a:spcPts val="0"/>
              </a:spcAft>
              <a:buNone/>
            </a:pPr>
            <a:r>
              <a:rPr lang="en-IE" sz="2000" dirty="0"/>
              <a:t> &lt;/html&gt;</a:t>
            </a:r>
          </a:p>
        </p:txBody>
      </p:sp>
    </p:spTree>
    <p:extLst>
      <p:ext uri="{BB962C8B-B14F-4D97-AF65-F5344CB8AC3E}">
        <p14:creationId xmlns:p14="http://schemas.microsoft.com/office/powerpoint/2010/main" val="4268484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JSP that displays three parameters entered by the user</a:t>
            </a:r>
            <a:r>
              <a:rPr lang="en-GB" b="1" dirty="0"/>
              <a:t/>
            </a:r>
            <a:br>
              <a:rPr lang="en-GB" b="1" dirty="0"/>
            </a:br>
            <a:endParaRPr lang="en-GB"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1390917" y="2285999"/>
            <a:ext cx="7830355" cy="3766122"/>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2484367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The </a:t>
            </a:r>
            <a:r>
              <a:rPr lang="en-GB" dirty="0"/>
              <a:t>foundation for any software system is its architecture. </a:t>
            </a:r>
            <a:endParaRPr lang="en-GB" dirty="0" smtClean="0"/>
          </a:p>
          <a:p>
            <a:pPr marL="0" indent="0">
              <a:buNone/>
            </a:pPr>
            <a:r>
              <a:rPr lang="en-GB" b="1" dirty="0"/>
              <a:t>Software architecture </a:t>
            </a:r>
            <a:r>
              <a:rPr lang="en-GB" dirty="0"/>
              <a:t>is a view of the system that includes </a:t>
            </a:r>
            <a:endParaRPr lang="en-GB" dirty="0" smtClean="0"/>
          </a:p>
          <a:p>
            <a:r>
              <a:rPr lang="en-GB" dirty="0" smtClean="0"/>
              <a:t>the </a:t>
            </a:r>
            <a:r>
              <a:rPr lang="en-GB" dirty="0"/>
              <a:t>system’s major components, </a:t>
            </a:r>
            <a:endParaRPr lang="en-GB" dirty="0" smtClean="0"/>
          </a:p>
          <a:p>
            <a:r>
              <a:rPr lang="en-GB" dirty="0" smtClean="0"/>
              <a:t>the </a:t>
            </a:r>
            <a:r>
              <a:rPr lang="en-GB" dirty="0"/>
              <a:t>behaviour of those components as visible to the rest of the system, </a:t>
            </a:r>
            <a:endParaRPr lang="en-GB" dirty="0" smtClean="0"/>
          </a:p>
          <a:p>
            <a:r>
              <a:rPr lang="en-GB" dirty="0" smtClean="0"/>
              <a:t>and </a:t>
            </a:r>
            <a:r>
              <a:rPr lang="en-GB" dirty="0"/>
              <a:t>the ways in which the components interact and coordinate to achieve the overall system’s goal. </a:t>
            </a:r>
            <a:endParaRPr lang="en-GB" dirty="0"/>
          </a:p>
        </p:txBody>
      </p:sp>
    </p:spTree>
    <p:extLst>
      <p:ext uri="{BB962C8B-B14F-4D97-AF65-F5344CB8AC3E}">
        <p14:creationId xmlns:p14="http://schemas.microsoft.com/office/powerpoint/2010/main" val="4036742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JSP that displays three parameters entered by the user</a:t>
            </a:r>
            <a:r>
              <a:rPr lang="en-GB" b="1" dirty="0"/>
              <a:t/>
            </a:r>
            <a:br>
              <a:rPr lang="en-GB" b="1" dirty="0"/>
            </a:br>
            <a:endParaRPr lang="en-GB"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1390917" y="2285999"/>
            <a:ext cx="7830355" cy="3766122"/>
          </a:xfrm>
          <a:prstGeom prst="rect">
            <a:avLst/>
          </a:prstGeom>
          <a:noFill/>
          <a:ln w="9525" cap="flat" cmpd="sng">
            <a:noFill/>
            <a:prstDash val="solid"/>
            <a:miter lim="800000"/>
            <a:headEnd/>
            <a:tailEnd/>
          </a:ln>
        </p:spPr>
      </p:pic>
      <p:sp>
        <p:nvSpPr>
          <p:cNvPr id="3" name="TextBox 2"/>
          <p:cNvSpPr txBox="1"/>
          <p:nvPr/>
        </p:nvSpPr>
        <p:spPr>
          <a:xfrm>
            <a:off x="4623515" y="3005133"/>
            <a:ext cx="5821251"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sz="2400" dirty="0" smtClean="0"/>
              <a:t>When a JSP is requested for the first time, the JSP engine (which </a:t>
            </a:r>
            <a:r>
              <a:rPr lang="en-GB" sz="2400" smtClean="0"/>
              <a:t>is part </a:t>
            </a:r>
            <a:r>
              <a:rPr lang="en-GB" sz="2400" dirty="0" smtClean="0"/>
              <a:t>of the servlet/JSP engine) converts the JSP code into a servlet and compiles the servlet.  Then, the JSP engine loads that servlet into the servlet engine, which runs it.  For subsequent requests, the JSP engine runs the servlet that corresponds to the JSP.</a:t>
            </a:r>
            <a:endParaRPr lang="en-GB" sz="2400" dirty="0"/>
          </a:p>
        </p:txBody>
      </p:sp>
    </p:spTree>
    <p:extLst>
      <p:ext uri="{BB962C8B-B14F-4D97-AF65-F5344CB8AC3E}">
        <p14:creationId xmlns:p14="http://schemas.microsoft.com/office/powerpoint/2010/main" val="2859899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495504" y="2588654"/>
            <a:ext cx="2163651" cy="2446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10" name="Rectangle 9"/>
          <p:cNvSpPr/>
          <p:nvPr/>
        </p:nvSpPr>
        <p:spPr>
          <a:xfrm>
            <a:off x="7469746" y="1223493"/>
            <a:ext cx="1777285" cy="2962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9" name="Rectangle 8"/>
          <p:cNvSpPr/>
          <p:nvPr/>
        </p:nvSpPr>
        <p:spPr>
          <a:xfrm>
            <a:off x="1778356" y="5821251"/>
            <a:ext cx="1795531" cy="1931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8" name="Rectangle 7"/>
          <p:cNvSpPr/>
          <p:nvPr/>
        </p:nvSpPr>
        <p:spPr>
          <a:xfrm>
            <a:off x="669701" y="1880315"/>
            <a:ext cx="3889420" cy="24083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2" name="Content Placeholder 1"/>
          <p:cNvSpPr>
            <a:spLocks noGrp="1"/>
          </p:cNvSpPr>
          <p:nvPr>
            <p:ph idx="1"/>
          </p:nvPr>
        </p:nvSpPr>
        <p:spPr>
          <a:xfrm>
            <a:off x="515156" y="553792"/>
            <a:ext cx="5074276" cy="6062730"/>
          </a:xfrm>
        </p:spPr>
        <p:txBody>
          <a:bodyPr>
            <a:normAutofit fontScale="70000" lnSpcReduction="20000"/>
          </a:bodyPr>
          <a:lstStyle/>
          <a:p>
            <a:pPr>
              <a:lnSpc>
                <a:spcPct val="120000"/>
              </a:lnSpc>
              <a:spcBef>
                <a:spcPts val="0"/>
              </a:spcBef>
              <a:spcAft>
                <a:spcPts val="0"/>
              </a:spcAft>
              <a:buNone/>
            </a:pPr>
            <a:r>
              <a:rPr lang="en-IE" dirty="0" smtClean="0">
                <a:latin typeface="Times New Roman" pitchFamily="18" charset="0"/>
                <a:cs typeface="Times New Roman" pitchFamily="18" charset="0"/>
              </a:rPr>
              <a:t>&lt;html&gt;</a:t>
            </a:r>
          </a:p>
          <a:p>
            <a:pPr>
              <a:lnSpc>
                <a:spcPct val="120000"/>
              </a:lnSpc>
              <a:spcBef>
                <a:spcPts val="0"/>
              </a:spcBef>
              <a:spcAft>
                <a:spcPts val="0"/>
              </a:spcAft>
              <a:buNone/>
            </a:pPr>
            <a:r>
              <a:rPr lang="en-IE" dirty="0" smtClean="0">
                <a:latin typeface="Times New Roman" pitchFamily="18" charset="0"/>
                <a:cs typeface="Times New Roman" pitchFamily="18" charset="0"/>
              </a:rPr>
              <a:t>&lt;head&gt;</a:t>
            </a:r>
          </a:p>
          <a:p>
            <a:pPr>
              <a:lnSpc>
                <a:spcPct val="120000"/>
              </a:lnSpc>
              <a:spcBef>
                <a:spcPts val="0"/>
              </a:spcBef>
              <a:spcAft>
                <a:spcPts val="0"/>
              </a:spcAft>
              <a:buNone/>
            </a:pPr>
            <a:r>
              <a:rPr lang="en-IE" dirty="0" smtClean="0">
                <a:latin typeface="Times New Roman" pitchFamily="18" charset="0"/>
                <a:cs typeface="Times New Roman" pitchFamily="18" charset="0"/>
              </a:rPr>
              <a:t>    &lt;title&gt;Practise Example&lt;/title&gt;</a:t>
            </a:r>
          </a:p>
          <a:p>
            <a:pPr>
              <a:lnSpc>
                <a:spcPct val="120000"/>
              </a:lnSpc>
              <a:spcBef>
                <a:spcPts val="0"/>
              </a:spcBef>
              <a:spcAft>
                <a:spcPts val="0"/>
              </a:spcAft>
              <a:buNone/>
            </a:pPr>
            <a:r>
              <a:rPr lang="en-IE" dirty="0" smtClean="0">
                <a:latin typeface="Times New Roman" pitchFamily="18" charset="0"/>
                <a:cs typeface="Times New Roman" pitchFamily="18" charset="0"/>
              </a:rPr>
              <a:t>&lt;/head&gt;</a:t>
            </a:r>
          </a:p>
          <a:p>
            <a:pPr>
              <a:lnSpc>
                <a:spcPct val="120000"/>
              </a:lnSpc>
              <a:spcBef>
                <a:spcPts val="0"/>
              </a:spcBef>
              <a:spcAft>
                <a:spcPts val="0"/>
              </a:spcAft>
              <a:buNone/>
            </a:pPr>
            <a:r>
              <a:rPr lang="en-IE" dirty="0" smtClean="0">
                <a:latin typeface="Times New Roman" pitchFamily="18" charset="0"/>
                <a:cs typeface="Times New Roman" pitchFamily="18" charset="0"/>
              </a:rPr>
              <a:t>&lt;body&gt;</a:t>
            </a:r>
          </a:p>
          <a:p>
            <a:pPr>
              <a:lnSpc>
                <a:spcPct val="120000"/>
              </a:lnSpc>
              <a:spcBef>
                <a:spcPts val="0"/>
              </a:spcBef>
              <a:spcAft>
                <a:spcPts val="0"/>
              </a:spcAft>
              <a:buNone/>
            </a:pPr>
            <a:r>
              <a:rPr lang="en-IE" b="1" dirty="0" smtClean="0">
                <a:latin typeface="Times New Roman" pitchFamily="18" charset="0"/>
                <a:cs typeface="Times New Roman" pitchFamily="18" charset="0"/>
              </a:rPr>
              <a:t>    &lt;%</a:t>
            </a:r>
          </a:p>
          <a:p>
            <a:pPr>
              <a:lnSpc>
                <a:spcPct val="120000"/>
              </a:lnSpc>
              <a:spcBef>
                <a:spcPts val="0"/>
              </a:spcBef>
              <a:spcAft>
                <a:spcPts val="0"/>
              </a:spcAft>
              <a:buNone/>
            </a:pPr>
            <a:r>
              <a:rPr lang="en-IE" b="1" dirty="0" smtClean="0">
                <a:latin typeface="Times New Roman" pitchFamily="18" charset="0"/>
                <a:cs typeface="Times New Roman" pitchFamily="18" charset="0"/>
              </a:rPr>
              <a:t>        // get parameters from the request</a:t>
            </a:r>
          </a:p>
          <a:p>
            <a:pPr>
              <a:lnSpc>
                <a:spcPct val="120000"/>
              </a:lnSpc>
              <a:spcBef>
                <a:spcPts val="0"/>
              </a:spcBef>
              <a:spcAft>
                <a:spcPts val="0"/>
              </a:spcAft>
              <a:buNone/>
            </a:pPr>
            <a:r>
              <a:rPr lang="en-IE" b="1" dirty="0" smtClean="0">
                <a:latin typeface="Times New Roman" pitchFamily="18" charset="0"/>
                <a:cs typeface="Times New Roman" pitchFamily="18" charset="0"/>
              </a:rPr>
              <a:t>        String firstName = request.getParameter("firstName");</a:t>
            </a:r>
          </a:p>
          <a:p>
            <a:pPr>
              <a:lnSpc>
                <a:spcPct val="120000"/>
              </a:lnSpc>
              <a:spcBef>
                <a:spcPts val="0"/>
              </a:spcBef>
              <a:spcAft>
                <a:spcPts val="0"/>
              </a:spcAft>
              <a:buNone/>
            </a:pPr>
            <a:r>
              <a:rPr lang="en-IE" b="1" dirty="0" smtClean="0">
                <a:latin typeface="Times New Roman" pitchFamily="18" charset="0"/>
                <a:cs typeface="Times New Roman" pitchFamily="18" charset="0"/>
              </a:rPr>
              <a:t>        String lastName = request.getParameter("lastName");</a:t>
            </a:r>
          </a:p>
          <a:p>
            <a:pPr>
              <a:lnSpc>
                <a:spcPct val="120000"/>
              </a:lnSpc>
              <a:spcBef>
                <a:spcPts val="0"/>
              </a:spcBef>
              <a:spcAft>
                <a:spcPts val="0"/>
              </a:spcAft>
              <a:buNone/>
            </a:pPr>
            <a:r>
              <a:rPr lang="en-IE" b="1" dirty="0" smtClean="0">
                <a:latin typeface="Times New Roman" pitchFamily="18" charset="0"/>
                <a:cs typeface="Times New Roman" pitchFamily="18" charset="0"/>
              </a:rPr>
              <a:t>        String emailAddress = request.getParameter("emailAddress");        </a:t>
            </a:r>
          </a:p>
          <a:p>
            <a:pPr>
              <a:lnSpc>
                <a:spcPct val="120000"/>
              </a:lnSpc>
              <a:spcBef>
                <a:spcPts val="0"/>
              </a:spcBef>
              <a:spcAft>
                <a:spcPts val="0"/>
              </a:spcAft>
              <a:buNone/>
            </a:pPr>
            <a:r>
              <a:rPr lang="en-IE" b="1" dirty="0" smtClean="0">
                <a:latin typeface="Times New Roman" pitchFamily="18" charset="0"/>
                <a:cs typeface="Times New Roman" pitchFamily="18" charset="0"/>
              </a:rPr>
              <a:t>    %&gt;</a:t>
            </a:r>
          </a:p>
          <a:p>
            <a:pPr>
              <a:lnSpc>
                <a:spcPct val="120000"/>
              </a:lnSpc>
              <a:spcBef>
                <a:spcPts val="0"/>
              </a:spcBef>
              <a:spcAft>
                <a:spcPts val="0"/>
              </a:spcAft>
              <a:buNone/>
            </a:pPr>
            <a:endParaRPr lang="en-IE" dirty="0" smtClean="0">
              <a:latin typeface="Times New Roman" pitchFamily="18" charset="0"/>
              <a:cs typeface="Times New Roman" pitchFamily="18" charset="0"/>
            </a:endParaRPr>
          </a:p>
          <a:p>
            <a:pPr>
              <a:lnSpc>
                <a:spcPct val="120000"/>
              </a:lnSpc>
              <a:spcBef>
                <a:spcPts val="0"/>
              </a:spcBef>
              <a:spcAft>
                <a:spcPts val="0"/>
              </a:spcAft>
              <a:buNone/>
            </a:pPr>
            <a:r>
              <a:rPr lang="en-IE" dirty="0" smtClean="0">
                <a:latin typeface="Times New Roman" pitchFamily="18" charset="0"/>
                <a:cs typeface="Times New Roman" pitchFamily="18" charset="0"/>
              </a:rPr>
              <a:t>    &lt;h1&gt;Thanks for joining our email list&lt;/h1&gt;</a:t>
            </a:r>
          </a:p>
          <a:p>
            <a:pPr marL="0" indent="0">
              <a:lnSpc>
                <a:spcPct val="120000"/>
              </a:lnSpc>
              <a:spcBef>
                <a:spcPts val="0"/>
              </a:spcBef>
              <a:spcAft>
                <a:spcPts val="0"/>
              </a:spcAft>
              <a:buNone/>
            </a:pPr>
            <a:r>
              <a:rPr lang="en-IE" dirty="0"/>
              <a:t>&lt;p&gt;Here is the information that you entered:&lt;/p</a:t>
            </a:r>
            <a:r>
              <a:rPr lang="en-IE" dirty="0" smtClean="0"/>
              <a:t>&gt;</a:t>
            </a:r>
            <a:endParaRPr lang="en-IE" dirty="0"/>
          </a:p>
          <a:p>
            <a:pPr marL="0" indent="0">
              <a:lnSpc>
                <a:spcPct val="120000"/>
              </a:lnSpc>
              <a:spcBef>
                <a:spcPts val="0"/>
              </a:spcBef>
              <a:spcAft>
                <a:spcPts val="0"/>
              </a:spcAft>
              <a:buNone/>
            </a:pPr>
            <a:r>
              <a:rPr lang="en-IE" dirty="0"/>
              <a:t>    &lt;table cellspacing="5" cellpadding="5" border="1"&gt;</a:t>
            </a:r>
          </a:p>
          <a:p>
            <a:pPr marL="0" indent="0">
              <a:lnSpc>
                <a:spcPct val="120000"/>
              </a:lnSpc>
              <a:spcBef>
                <a:spcPts val="0"/>
              </a:spcBef>
              <a:spcAft>
                <a:spcPts val="0"/>
              </a:spcAft>
              <a:buNone/>
            </a:pPr>
            <a:r>
              <a:rPr lang="en-IE" dirty="0"/>
              <a:t>        &lt;tr&gt;</a:t>
            </a:r>
          </a:p>
          <a:p>
            <a:pPr marL="0" indent="0">
              <a:lnSpc>
                <a:spcPct val="120000"/>
              </a:lnSpc>
              <a:spcBef>
                <a:spcPts val="0"/>
              </a:spcBef>
              <a:spcAft>
                <a:spcPts val="0"/>
              </a:spcAft>
              <a:buNone/>
            </a:pPr>
            <a:r>
              <a:rPr lang="en-IE" dirty="0"/>
              <a:t>            &lt;td align="right"&gt;First name:&lt;/td&gt;</a:t>
            </a:r>
          </a:p>
          <a:p>
            <a:pPr marL="0" indent="0">
              <a:lnSpc>
                <a:spcPct val="120000"/>
              </a:lnSpc>
              <a:spcBef>
                <a:spcPts val="0"/>
              </a:spcBef>
              <a:spcAft>
                <a:spcPts val="0"/>
              </a:spcAft>
              <a:buNone/>
            </a:pPr>
            <a:r>
              <a:rPr lang="en-IE" dirty="0"/>
              <a:t>            &lt;td</a:t>
            </a:r>
            <a:r>
              <a:rPr lang="en-IE" dirty="0" smtClean="0"/>
              <a:t>&gt; </a:t>
            </a:r>
            <a:r>
              <a:rPr lang="en-IE" b="1" dirty="0" smtClean="0"/>
              <a:t>&lt;%= </a:t>
            </a:r>
            <a:r>
              <a:rPr lang="en-IE" b="1" dirty="0"/>
              <a:t>firstName </a:t>
            </a:r>
            <a:r>
              <a:rPr lang="en-IE" b="1" dirty="0" smtClean="0"/>
              <a:t>%&gt; </a:t>
            </a:r>
            <a:r>
              <a:rPr lang="en-IE" dirty="0" smtClean="0"/>
              <a:t>&lt;/</a:t>
            </a:r>
            <a:r>
              <a:rPr lang="en-IE" dirty="0"/>
              <a:t>td&gt;</a:t>
            </a:r>
          </a:p>
          <a:p>
            <a:pPr marL="0" indent="0">
              <a:lnSpc>
                <a:spcPct val="120000"/>
              </a:lnSpc>
              <a:spcBef>
                <a:spcPts val="0"/>
              </a:spcBef>
              <a:spcAft>
                <a:spcPts val="0"/>
              </a:spcAft>
              <a:buNone/>
            </a:pPr>
            <a:r>
              <a:rPr lang="en-IE" dirty="0"/>
              <a:t>        &lt;/tr&gt;</a:t>
            </a:r>
          </a:p>
          <a:p>
            <a:pPr>
              <a:buNone/>
            </a:pPr>
            <a:endParaRPr lang="en-IE" dirty="0" smtClean="0">
              <a:latin typeface="Times New Roman" pitchFamily="18" charset="0"/>
              <a:cs typeface="Times New Roman" pitchFamily="18" charset="0"/>
            </a:endParaRPr>
          </a:p>
          <a:p>
            <a:endParaRPr lang="en-IE" dirty="0"/>
          </a:p>
        </p:txBody>
      </p:sp>
      <p:sp>
        <p:nvSpPr>
          <p:cNvPr id="3" name="Rectangle 2"/>
          <p:cNvSpPr/>
          <p:nvPr/>
        </p:nvSpPr>
        <p:spPr>
          <a:xfrm>
            <a:off x="6413678" y="485613"/>
            <a:ext cx="5228822" cy="6130909"/>
          </a:xfrm>
          <a:prstGeom prst="rect">
            <a:avLst/>
          </a:prstGeom>
        </p:spPr>
        <p:txBody>
          <a:bodyPr wrap="square">
            <a:spAutoFit/>
          </a:bodyPr>
          <a:lstStyle/>
          <a:p>
            <a:pPr>
              <a:lnSpc>
                <a:spcPct val="120000"/>
              </a:lnSpc>
            </a:pPr>
            <a:r>
              <a:rPr lang="en-IE" dirty="0" smtClean="0"/>
              <a:t> &lt;tr&gt;</a:t>
            </a:r>
          </a:p>
          <a:p>
            <a:pPr>
              <a:lnSpc>
                <a:spcPct val="120000"/>
              </a:lnSpc>
            </a:pPr>
            <a:r>
              <a:rPr lang="en-IE" dirty="0" smtClean="0"/>
              <a:t>       &lt;td align="right"&gt;Last name:&lt;/td&gt;</a:t>
            </a:r>
          </a:p>
          <a:p>
            <a:pPr>
              <a:lnSpc>
                <a:spcPct val="120000"/>
              </a:lnSpc>
            </a:pPr>
            <a:r>
              <a:rPr lang="en-IE" dirty="0" smtClean="0"/>
              <a:t>       &lt;td&gt; </a:t>
            </a:r>
            <a:r>
              <a:rPr lang="en-IE" b="1" dirty="0" smtClean="0"/>
              <a:t>&lt;%= lastName %&gt; </a:t>
            </a:r>
            <a:r>
              <a:rPr lang="en-IE" dirty="0" smtClean="0"/>
              <a:t>&lt;/td&gt;</a:t>
            </a:r>
          </a:p>
          <a:p>
            <a:pPr>
              <a:lnSpc>
                <a:spcPct val="120000"/>
              </a:lnSpc>
            </a:pPr>
            <a:r>
              <a:rPr lang="en-IE" dirty="0" smtClean="0"/>
              <a:t> &lt;/tr&gt;</a:t>
            </a:r>
          </a:p>
          <a:p>
            <a:pPr>
              <a:lnSpc>
                <a:spcPct val="120000"/>
              </a:lnSpc>
            </a:pPr>
            <a:r>
              <a:rPr lang="en-IE" dirty="0" smtClean="0"/>
              <a:t>  &lt;tr&gt;</a:t>
            </a:r>
          </a:p>
          <a:p>
            <a:pPr>
              <a:lnSpc>
                <a:spcPct val="120000"/>
              </a:lnSpc>
            </a:pPr>
            <a:r>
              <a:rPr lang="en-IE" dirty="0" smtClean="0"/>
              <a:t>       &lt;td align="right"&gt;Email address:&lt;/td&gt;</a:t>
            </a:r>
          </a:p>
          <a:p>
            <a:pPr>
              <a:lnSpc>
                <a:spcPct val="120000"/>
              </a:lnSpc>
            </a:pPr>
            <a:r>
              <a:rPr lang="en-IE" dirty="0" smtClean="0"/>
              <a:t>        &lt;td&gt; </a:t>
            </a:r>
            <a:r>
              <a:rPr lang="en-IE" b="1" dirty="0" smtClean="0"/>
              <a:t>&lt;%= emailAddress %&gt; </a:t>
            </a:r>
            <a:r>
              <a:rPr lang="en-IE" dirty="0" smtClean="0"/>
              <a:t>&lt;/td</a:t>
            </a:r>
          </a:p>
          <a:p>
            <a:pPr>
              <a:lnSpc>
                <a:spcPct val="120000"/>
              </a:lnSpc>
            </a:pPr>
            <a:r>
              <a:rPr lang="en-IE" dirty="0" smtClean="0"/>
              <a:t>&lt;/tr&gt;</a:t>
            </a:r>
          </a:p>
          <a:p>
            <a:pPr>
              <a:lnSpc>
                <a:spcPct val="120000"/>
              </a:lnSpc>
            </a:pPr>
            <a:r>
              <a:rPr lang="en-IE" dirty="0" smtClean="0"/>
              <a:t>&lt;/table&gt;</a:t>
            </a:r>
          </a:p>
          <a:p>
            <a:r>
              <a:rPr lang="en-IE" dirty="0" smtClean="0"/>
              <a:t>&lt;</a:t>
            </a:r>
            <a:r>
              <a:rPr lang="en-IE" dirty="0"/>
              <a:t>p&gt;To enter another email address, click on the Back &lt;br&gt;</a:t>
            </a:r>
          </a:p>
          <a:p>
            <a:r>
              <a:rPr lang="en-IE" dirty="0"/>
              <a:t>    button in your browser or the Return button shown &lt;br&gt;</a:t>
            </a:r>
          </a:p>
          <a:p>
            <a:r>
              <a:rPr lang="en-IE" dirty="0"/>
              <a:t>    below</a:t>
            </a:r>
            <a:r>
              <a:rPr lang="en-IE" dirty="0" smtClean="0"/>
              <a:t>.</a:t>
            </a:r>
          </a:p>
          <a:p>
            <a:r>
              <a:rPr lang="en-IE" dirty="0" smtClean="0"/>
              <a:t>&lt;/p&gt;</a:t>
            </a:r>
          </a:p>
          <a:p>
            <a:r>
              <a:rPr lang="en-IE" dirty="0" smtClean="0"/>
              <a:t>&lt;</a:t>
            </a:r>
            <a:r>
              <a:rPr lang="en-IE" dirty="0"/>
              <a:t>form action</a:t>
            </a:r>
            <a:r>
              <a:rPr lang="en-IE" dirty="0" smtClean="0"/>
              <a:t>=“Join_Email.html</a:t>
            </a:r>
            <a:r>
              <a:rPr lang="en-IE" dirty="0"/>
              <a:t>" method="get"&gt;</a:t>
            </a:r>
          </a:p>
          <a:p>
            <a:r>
              <a:rPr lang="en-IE" dirty="0"/>
              <a:t>        &lt;input type="submit" value="Return</a:t>
            </a:r>
            <a:r>
              <a:rPr lang="en-IE" dirty="0" smtClean="0"/>
              <a:t>"&gt;</a:t>
            </a:r>
          </a:p>
          <a:p>
            <a:r>
              <a:rPr lang="en-IE" dirty="0" smtClean="0"/>
              <a:t>&lt;/</a:t>
            </a:r>
            <a:r>
              <a:rPr lang="en-IE" dirty="0"/>
              <a:t>form</a:t>
            </a:r>
            <a:r>
              <a:rPr lang="en-IE" dirty="0" smtClean="0"/>
              <a:t>&gt;</a:t>
            </a:r>
            <a:endParaRPr lang="en-IE" dirty="0"/>
          </a:p>
          <a:p>
            <a:r>
              <a:rPr lang="en-IE" dirty="0"/>
              <a:t>&lt;/body&gt;</a:t>
            </a:r>
          </a:p>
          <a:p>
            <a:r>
              <a:rPr lang="en-IE" dirty="0"/>
              <a:t>&lt;/html&gt;</a:t>
            </a:r>
          </a:p>
        </p:txBody>
      </p:sp>
      <p:cxnSp>
        <p:nvCxnSpPr>
          <p:cNvPr id="5" name="Straight Connector 4"/>
          <p:cNvCxnSpPr/>
          <p:nvPr/>
        </p:nvCxnSpPr>
        <p:spPr>
          <a:xfrm>
            <a:off x="5769735" y="485613"/>
            <a:ext cx="38637" cy="5889429"/>
          </a:xfrm>
          <a:prstGeom prst="line">
            <a:avLst/>
          </a:prstGeom>
        </p:spPr>
        <p:style>
          <a:lnRef idx="3">
            <a:schemeClr val="dk1"/>
          </a:lnRef>
          <a:fillRef idx="0">
            <a:schemeClr val="dk1"/>
          </a:fillRef>
          <a:effectRef idx="2">
            <a:schemeClr val="dk1"/>
          </a:effectRef>
          <a:fontRef idx="minor">
            <a:schemeClr val="tx1"/>
          </a:fontRef>
        </p:style>
      </p:cxnSp>
      <p:sp>
        <p:nvSpPr>
          <p:cNvPr id="6" name="Oval 5"/>
          <p:cNvSpPr/>
          <p:nvPr/>
        </p:nvSpPr>
        <p:spPr>
          <a:xfrm>
            <a:off x="4675032" y="643944"/>
            <a:ext cx="914400" cy="579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Page 1</a:t>
            </a:r>
            <a:endParaRPr lang="en-GB" sz="1400" dirty="0"/>
          </a:p>
        </p:txBody>
      </p:sp>
      <p:sp>
        <p:nvSpPr>
          <p:cNvPr id="7" name="Oval 6"/>
          <p:cNvSpPr/>
          <p:nvPr/>
        </p:nvSpPr>
        <p:spPr>
          <a:xfrm>
            <a:off x="10610046" y="643944"/>
            <a:ext cx="914400" cy="579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Page 2</a:t>
            </a:r>
            <a:endParaRPr lang="en-GB" sz="1400" dirty="0"/>
          </a:p>
        </p:txBody>
      </p:sp>
    </p:spTree>
    <p:extLst>
      <p:ext uri="{BB962C8B-B14F-4D97-AF65-F5344CB8AC3E}">
        <p14:creationId xmlns:p14="http://schemas.microsoft.com/office/powerpoint/2010/main" val="3390081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495504" y="2588654"/>
            <a:ext cx="2163651" cy="2446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10" name="Rectangle 9"/>
          <p:cNvSpPr/>
          <p:nvPr/>
        </p:nvSpPr>
        <p:spPr>
          <a:xfrm>
            <a:off x="7469746" y="1223493"/>
            <a:ext cx="1777285" cy="2962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9" name="Rectangle 8"/>
          <p:cNvSpPr/>
          <p:nvPr/>
        </p:nvSpPr>
        <p:spPr>
          <a:xfrm>
            <a:off x="1778356" y="5821251"/>
            <a:ext cx="1795531" cy="1931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8" name="Rectangle 7"/>
          <p:cNvSpPr/>
          <p:nvPr/>
        </p:nvSpPr>
        <p:spPr>
          <a:xfrm>
            <a:off x="669701" y="1880315"/>
            <a:ext cx="3889420" cy="24083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2" name="Content Placeholder 1"/>
          <p:cNvSpPr>
            <a:spLocks noGrp="1"/>
          </p:cNvSpPr>
          <p:nvPr>
            <p:ph idx="1"/>
          </p:nvPr>
        </p:nvSpPr>
        <p:spPr>
          <a:xfrm>
            <a:off x="515156" y="553792"/>
            <a:ext cx="5074276" cy="6062730"/>
          </a:xfrm>
        </p:spPr>
        <p:txBody>
          <a:bodyPr>
            <a:normAutofit fontScale="70000" lnSpcReduction="20000"/>
          </a:bodyPr>
          <a:lstStyle/>
          <a:p>
            <a:pPr>
              <a:lnSpc>
                <a:spcPct val="120000"/>
              </a:lnSpc>
              <a:spcBef>
                <a:spcPts val="0"/>
              </a:spcBef>
              <a:spcAft>
                <a:spcPts val="0"/>
              </a:spcAft>
              <a:buNone/>
            </a:pPr>
            <a:r>
              <a:rPr lang="en-IE" dirty="0" smtClean="0">
                <a:latin typeface="Times New Roman" pitchFamily="18" charset="0"/>
                <a:cs typeface="Times New Roman" pitchFamily="18" charset="0"/>
              </a:rPr>
              <a:t>&lt;html&gt;</a:t>
            </a:r>
          </a:p>
          <a:p>
            <a:pPr>
              <a:lnSpc>
                <a:spcPct val="120000"/>
              </a:lnSpc>
              <a:spcBef>
                <a:spcPts val="0"/>
              </a:spcBef>
              <a:spcAft>
                <a:spcPts val="0"/>
              </a:spcAft>
              <a:buNone/>
            </a:pPr>
            <a:r>
              <a:rPr lang="en-IE" dirty="0" smtClean="0">
                <a:latin typeface="Times New Roman" pitchFamily="18" charset="0"/>
                <a:cs typeface="Times New Roman" pitchFamily="18" charset="0"/>
              </a:rPr>
              <a:t>&lt;head&gt;</a:t>
            </a:r>
          </a:p>
          <a:p>
            <a:pPr>
              <a:lnSpc>
                <a:spcPct val="120000"/>
              </a:lnSpc>
              <a:spcBef>
                <a:spcPts val="0"/>
              </a:spcBef>
              <a:spcAft>
                <a:spcPts val="0"/>
              </a:spcAft>
              <a:buNone/>
            </a:pPr>
            <a:r>
              <a:rPr lang="en-IE" dirty="0" smtClean="0">
                <a:latin typeface="Times New Roman" pitchFamily="18" charset="0"/>
                <a:cs typeface="Times New Roman" pitchFamily="18" charset="0"/>
              </a:rPr>
              <a:t>    &lt;title&gt;Practise Example&lt;/title&gt;</a:t>
            </a:r>
          </a:p>
          <a:p>
            <a:pPr>
              <a:lnSpc>
                <a:spcPct val="120000"/>
              </a:lnSpc>
              <a:spcBef>
                <a:spcPts val="0"/>
              </a:spcBef>
              <a:spcAft>
                <a:spcPts val="0"/>
              </a:spcAft>
              <a:buNone/>
            </a:pPr>
            <a:r>
              <a:rPr lang="en-IE" dirty="0" smtClean="0">
                <a:latin typeface="Times New Roman" pitchFamily="18" charset="0"/>
                <a:cs typeface="Times New Roman" pitchFamily="18" charset="0"/>
              </a:rPr>
              <a:t>&lt;/head&gt;</a:t>
            </a:r>
          </a:p>
          <a:p>
            <a:pPr>
              <a:lnSpc>
                <a:spcPct val="120000"/>
              </a:lnSpc>
              <a:spcBef>
                <a:spcPts val="0"/>
              </a:spcBef>
              <a:spcAft>
                <a:spcPts val="0"/>
              </a:spcAft>
              <a:buNone/>
            </a:pPr>
            <a:r>
              <a:rPr lang="en-IE" dirty="0" smtClean="0">
                <a:latin typeface="Times New Roman" pitchFamily="18" charset="0"/>
                <a:cs typeface="Times New Roman" pitchFamily="18" charset="0"/>
              </a:rPr>
              <a:t>&lt;body&gt;</a:t>
            </a:r>
          </a:p>
          <a:p>
            <a:pPr>
              <a:lnSpc>
                <a:spcPct val="120000"/>
              </a:lnSpc>
              <a:spcBef>
                <a:spcPts val="0"/>
              </a:spcBef>
              <a:spcAft>
                <a:spcPts val="0"/>
              </a:spcAft>
              <a:buNone/>
            </a:pPr>
            <a:r>
              <a:rPr lang="en-IE" b="1" dirty="0" smtClean="0">
                <a:latin typeface="Times New Roman" pitchFamily="18" charset="0"/>
                <a:cs typeface="Times New Roman" pitchFamily="18" charset="0"/>
              </a:rPr>
              <a:t>    &lt;%</a:t>
            </a:r>
          </a:p>
          <a:p>
            <a:pPr>
              <a:lnSpc>
                <a:spcPct val="120000"/>
              </a:lnSpc>
              <a:spcBef>
                <a:spcPts val="0"/>
              </a:spcBef>
              <a:spcAft>
                <a:spcPts val="0"/>
              </a:spcAft>
              <a:buNone/>
            </a:pPr>
            <a:r>
              <a:rPr lang="en-IE" b="1" dirty="0" smtClean="0">
                <a:latin typeface="Times New Roman" pitchFamily="18" charset="0"/>
                <a:cs typeface="Times New Roman" pitchFamily="18" charset="0"/>
              </a:rPr>
              <a:t>        // get parameters from the request</a:t>
            </a:r>
          </a:p>
          <a:p>
            <a:pPr>
              <a:lnSpc>
                <a:spcPct val="120000"/>
              </a:lnSpc>
              <a:spcBef>
                <a:spcPts val="0"/>
              </a:spcBef>
              <a:spcAft>
                <a:spcPts val="0"/>
              </a:spcAft>
              <a:buNone/>
            </a:pPr>
            <a:r>
              <a:rPr lang="en-IE" b="1" dirty="0" smtClean="0">
                <a:latin typeface="Times New Roman" pitchFamily="18" charset="0"/>
                <a:cs typeface="Times New Roman" pitchFamily="18" charset="0"/>
              </a:rPr>
              <a:t>        String firstName = request.getParameter("firstName");</a:t>
            </a:r>
          </a:p>
          <a:p>
            <a:pPr>
              <a:lnSpc>
                <a:spcPct val="120000"/>
              </a:lnSpc>
              <a:spcBef>
                <a:spcPts val="0"/>
              </a:spcBef>
              <a:spcAft>
                <a:spcPts val="0"/>
              </a:spcAft>
              <a:buNone/>
            </a:pPr>
            <a:r>
              <a:rPr lang="en-IE" b="1" dirty="0" smtClean="0">
                <a:latin typeface="Times New Roman" pitchFamily="18" charset="0"/>
                <a:cs typeface="Times New Roman" pitchFamily="18" charset="0"/>
              </a:rPr>
              <a:t>        String lastName = request.getParameter("lastName");</a:t>
            </a:r>
          </a:p>
          <a:p>
            <a:pPr>
              <a:lnSpc>
                <a:spcPct val="120000"/>
              </a:lnSpc>
              <a:spcBef>
                <a:spcPts val="0"/>
              </a:spcBef>
              <a:spcAft>
                <a:spcPts val="0"/>
              </a:spcAft>
              <a:buNone/>
            </a:pPr>
            <a:r>
              <a:rPr lang="en-IE" b="1" dirty="0" smtClean="0">
                <a:latin typeface="Times New Roman" pitchFamily="18" charset="0"/>
                <a:cs typeface="Times New Roman" pitchFamily="18" charset="0"/>
              </a:rPr>
              <a:t>        String emailAddress = request.getParameter("emailAddress");        </a:t>
            </a:r>
          </a:p>
          <a:p>
            <a:pPr>
              <a:lnSpc>
                <a:spcPct val="120000"/>
              </a:lnSpc>
              <a:spcBef>
                <a:spcPts val="0"/>
              </a:spcBef>
              <a:spcAft>
                <a:spcPts val="0"/>
              </a:spcAft>
              <a:buNone/>
            </a:pPr>
            <a:r>
              <a:rPr lang="en-IE" b="1" dirty="0" smtClean="0">
                <a:latin typeface="Times New Roman" pitchFamily="18" charset="0"/>
                <a:cs typeface="Times New Roman" pitchFamily="18" charset="0"/>
              </a:rPr>
              <a:t>    %&gt;</a:t>
            </a:r>
          </a:p>
          <a:p>
            <a:pPr>
              <a:lnSpc>
                <a:spcPct val="120000"/>
              </a:lnSpc>
              <a:spcBef>
                <a:spcPts val="0"/>
              </a:spcBef>
              <a:spcAft>
                <a:spcPts val="0"/>
              </a:spcAft>
              <a:buNone/>
            </a:pPr>
            <a:endParaRPr lang="en-IE" dirty="0" smtClean="0">
              <a:latin typeface="Times New Roman" pitchFamily="18" charset="0"/>
              <a:cs typeface="Times New Roman" pitchFamily="18" charset="0"/>
            </a:endParaRPr>
          </a:p>
          <a:p>
            <a:pPr>
              <a:lnSpc>
                <a:spcPct val="120000"/>
              </a:lnSpc>
              <a:spcBef>
                <a:spcPts val="0"/>
              </a:spcBef>
              <a:spcAft>
                <a:spcPts val="0"/>
              </a:spcAft>
              <a:buNone/>
            </a:pPr>
            <a:r>
              <a:rPr lang="en-IE" dirty="0" smtClean="0">
                <a:latin typeface="Times New Roman" pitchFamily="18" charset="0"/>
                <a:cs typeface="Times New Roman" pitchFamily="18" charset="0"/>
              </a:rPr>
              <a:t>    &lt;h1&gt;Thanks for joining our email list&lt;/h1&gt;</a:t>
            </a:r>
          </a:p>
          <a:p>
            <a:pPr marL="0" indent="0">
              <a:lnSpc>
                <a:spcPct val="120000"/>
              </a:lnSpc>
              <a:spcBef>
                <a:spcPts val="0"/>
              </a:spcBef>
              <a:spcAft>
                <a:spcPts val="0"/>
              </a:spcAft>
              <a:buNone/>
            </a:pPr>
            <a:r>
              <a:rPr lang="en-IE" dirty="0"/>
              <a:t>&lt;p&gt;Here is the information that you entered:&lt;/p</a:t>
            </a:r>
            <a:r>
              <a:rPr lang="en-IE" dirty="0" smtClean="0"/>
              <a:t>&gt;</a:t>
            </a:r>
            <a:endParaRPr lang="en-IE" dirty="0"/>
          </a:p>
          <a:p>
            <a:pPr marL="0" indent="0">
              <a:lnSpc>
                <a:spcPct val="120000"/>
              </a:lnSpc>
              <a:spcBef>
                <a:spcPts val="0"/>
              </a:spcBef>
              <a:spcAft>
                <a:spcPts val="0"/>
              </a:spcAft>
              <a:buNone/>
            </a:pPr>
            <a:r>
              <a:rPr lang="en-IE" dirty="0"/>
              <a:t>    &lt;table cellspacing="5" cellpadding="5" border="1"&gt;</a:t>
            </a:r>
          </a:p>
          <a:p>
            <a:pPr marL="0" indent="0">
              <a:lnSpc>
                <a:spcPct val="120000"/>
              </a:lnSpc>
              <a:spcBef>
                <a:spcPts val="0"/>
              </a:spcBef>
              <a:spcAft>
                <a:spcPts val="0"/>
              </a:spcAft>
              <a:buNone/>
            </a:pPr>
            <a:r>
              <a:rPr lang="en-IE" dirty="0"/>
              <a:t>        &lt;tr&gt;</a:t>
            </a:r>
          </a:p>
          <a:p>
            <a:pPr marL="0" indent="0">
              <a:lnSpc>
                <a:spcPct val="120000"/>
              </a:lnSpc>
              <a:spcBef>
                <a:spcPts val="0"/>
              </a:spcBef>
              <a:spcAft>
                <a:spcPts val="0"/>
              </a:spcAft>
              <a:buNone/>
            </a:pPr>
            <a:r>
              <a:rPr lang="en-IE" dirty="0"/>
              <a:t>            &lt;td align="right"&gt;First name:&lt;/td&gt;</a:t>
            </a:r>
          </a:p>
          <a:p>
            <a:pPr marL="0" indent="0">
              <a:lnSpc>
                <a:spcPct val="120000"/>
              </a:lnSpc>
              <a:spcBef>
                <a:spcPts val="0"/>
              </a:spcBef>
              <a:spcAft>
                <a:spcPts val="0"/>
              </a:spcAft>
              <a:buNone/>
            </a:pPr>
            <a:r>
              <a:rPr lang="en-IE" dirty="0"/>
              <a:t>            &lt;td</a:t>
            </a:r>
            <a:r>
              <a:rPr lang="en-IE" dirty="0" smtClean="0"/>
              <a:t>&gt; </a:t>
            </a:r>
            <a:r>
              <a:rPr lang="en-IE" b="1" dirty="0" smtClean="0"/>
              <a:t>&lt;%= </a:t>
            </a:r>
            <a:r>
              <a:rPr lang="en-IE" b="1" dirty="0"/>
              <a:t>firstName </a:t>
            </a:r>
            <a:r>
              <a:rPr lang="en-IE" b="1" dirty="0" smtClean="0"/>
              <a:t>%&gt; </a:t>
            </a:r>
            <a:r>
              <a:rPr lang="en-IE" dirty="0" smtClean="0"/>
              <a:t>&lt;/</a:t>
            </a:r>
            <a:r>
              <a:rPr lang="en-IE" dirty="0"/>
              <a:t>td&gt;</a:t>
            </a:r>
          </a:p>
          <a:p>
            <a:pPr marL="0" indent="0">
              <a:lnSpc>
                <a:spcPct val="120000"/>
              </a:lnSpc>
              <a:spcBef>
                <a:spcPts val="0"/>
              </a:spcBef>
              <a:spcAft>
                <a:spcPts val="0"/>
              </a:spcAft>
              <a:buNone/>
            </a:pPr>
            <a:r>
              <a:rPr lang="en-IE" dirty="0"/>
              <a:t>        &lt;/tr&gt;</a:t>
            </a:r>
          </a:p>
          <a:p>
            <a:pPr>
              <a:buNone/>
            </a:pPr>
            <a:endParaRPr lang="en-IE" dirty="0" smtClean="0">
              <a:latin typeface="Times New Roman" pitchFamily="18" charset="0"/>
              <a:cs typeface="Times New Roman" pitchFamily="18" charset="0"/>
            </a:endParaRPr>
          </a:p>
          <a:p>
            <a:endParaRPr lang="en-IE" dirty="0"/>
          </a:p>
        </p:txBody>
      </p:sp>
      <p:sp>
        <p:nvSpPr>
          <p:cNvPr id="3" name="Rectangle 2"/>
          <p:cNvSpPr/>
          <p:nvPr/>
        </p:nvSpPr>
        <p:spPr>
          <a:xfrm>
            <a:off x="6413678" y="485613"/>
            <a:ext cx="5228822" cy="6130909"/>
          </a:xfrm>
          <a:prstGeom prst="rect">
            <a:avLst/>
          </a:prstGeom>
        </p:spPr>
        <p:txBody>
          <a:bodyPr wrap="square">
            <a:spAutoFit/>
          </a:bodyPr>
          <a:lstStyle/>
          <a:p>
            <a:pPr>
              <a:lnSpc>
                <a:spcPct val="120000"/>
              </a:lnSpc>
            </a:pPr>
            <a:r>
              <a:rPr lang="en-IE" dirty="0" smtClean="0"/>
              <a:t> &lt;tr&gt;</a:t>
            </a:r>
          </a:p>
          <a:p>
            <a:pPr>
              <a:lnSpc>
                <a:spcPct val="120000"/>
              </a:lnSpc>
            </a:pPr>
            <a:r>
              <a:rPr lang="en-IE" dirty="0" smtClean="0"/>
              <a:t>       &lt;td align="right"&gt;Last name:&lt;/td&gt;</a:t>
            </a:r>
          </a:p>
          <a:p>
            <a:pPr>
              <a:lnSpc>
                <a:spcPct val="120000"/>
              </a:lnSpc>
            </a:pPr>
            <a:r>
              <a:rPr lang="en-IE" dirty="0" smtClean="0"/>
              <a:t>       &lt;td&gt; </a:t>
            </a:r>
            <a:r>
              <a:rPr lang="en-IE" b="1" dirty="0" smtClean="0"/>
              <a:t>&lt;%= lastName %&gt; </a:t>
            </a:r>
            <a:r>
              <a:rPr lang="en-IE" dirty="0" smtClean="0"/>
              <a:t>&lt;/td&gt;</a:t>
            </a:r>
          </a:p>
          <a:p>
            <a:pPr>
              <a:lnSpc>
                <a:spcPct val="120000"/>
              </a:lnSpc>
            </a:pPr>
            <a:r>
              <a:rPr lang="en-IE" dirty="0" smtClean="0"/>
              <a:t> &lt;/tr&gt;</a:t>
            </a:r>
          </a:p>
          <a:p>
            <a:pPr>
              <a:lnSpc>
                <a:spcPct val="120000"/>
              </a:lnSpc>
            </a:pPr>
            <a:r>
              <a:rPr lang="en-IE" dirty="0" smtClean="0"/>
              <a:t>  &lt;tr&gt;</a:t>
            </a:r>
          </a:p>
          <a:p>
            <a:pPr>
              <a:lnSpc>
                <a:spcPct val="120000"/>
              </a:lnSpc>
            </a:pPr>
            <a:r>
              <a:rPr lang="en-IE" dirty="0" smtClean="0"/>
              <a:t>       &lt;td align="right"&gt;Email address:&lt;/td&gt;</a:t>
            </a:r>
          </a:p>
          <a:p>
            <a:pPr>
              <a:lnSpc>
                <a:spcPct val="120000"/>
              </a:lnSpc>
            </a:pPr>
            <a:r>
              <a:rPr lang="en-IE" dirty="0" smtClean="0"/>
              <a:t>        &lt;td&gt; </a:t>
            </a:r>
            <a:r>
              <a:rPr lang="en-IE" b="1" dirty="0" smtClean="0"/>
              <a:t>&lt;%= emailAddress %&gt; </a:t>
            </a:r>
            <a:r>
              <a:rPr lang="en-IE" dirty="0" smtClean="0"/>
              <a:t>&lt;/td</a:t>
            </a:r>
          </a:p>
          <a:p>
            <a:pPr>
              <a:lnSpc>
                <a:spcPct val="120000"/>
              </a:lnSpc>
            </a:pPr>
            <a:r>
              <a:rPr lang="en-IE" dirty="0" smtClean="0"/>
              <a:t>&lt;/tr&gt;</a:t>
            </a:r>
          </a:p>
          <a:p>
            <a:pPr>
              <a:lnSpc>
                <a:spcPct val="120000"/>
              </a:lnSpc>
            </a:pPr>
            <a:r>
              <a:rPr lang="en-IE" dirty="0" smtClean="0"/>
              <a:t>&lt;/table&gt;</a:t>
            </a:r>
          </a:p>
          <a:p>
            <a:r>
              <a:rPr lang="en-IE" dirty="0" smtClean="0"/>
              <a:t>&lt;</a:t>
            </a:r>
            <a:r>
              <a:rPr lang="en-IE" dirty="0"/>
              <a:t>p&gt;To enter another email address, click on the Back &lt;br&gt;</a:t>
            </a:r>
          </a:p>
          <a:p>
            <a:r>
              <a:rPr lang="en-IE" dirty="0"/>
              <a:t>    button in your browser or the Return button shown &lt;br&gt;</a:t>
            </a:r>
          </a:p>
          <a:p>
            <a:r>
              <a:rPr lang="en-IE" dirty="0"/>
              <a:t>    below</a:t>
            </a:r>
            <a:r>
              <a:rPr lang="en-IE" dirty="0" smtClean="0"/>
              <a:t>.</a:t>
            </a:r>
          </a:p>
          <a:p>
            <a:r>
              <a:rPr lang="en-IE" dirty="0" smtClean="0"/>
              <a:t>&lt;/p&gt;</a:t>
            </a:r>
          </a:p>
          <a:p>
            <a:r>
              <a:rPr lang="en-IE" dirty="0" smtClean="0"/>
              <a:t>&lt;</a:t>
            </a:r>
            <a:r>
              <a:rPr lang="en-IE" dirty="0"/>
              <a:t>form action</a:t>
            </a:r>
            <a:r>
              <a:rPr lang="en-IE" dirty="0" smtClean="0"/>
              <a:t>=“Join_Email.html</a:t>
            </a:r>
            <a:r>
              <a:rPr lang="en-IE" dirty="0"/>
              <a:t>" method="get"&gt;</a:t>
            </a:r>
          </a:p>
          <a:p>
            <a:r>
              <a:rPr lang="en-IE" dirty="0"/>
              <a:t>        &lt;input type="submit" value="Return</a:t>
            </a:r>
            <a:r>
              <a:rPr lang="en-IE" dirty="0" smtClean="0"/>
              <a:t>"&gt;</a:t>
            </a:r>
          </a:p>
          <a:p>
            <a:r>
              <a:rPr lang="en-IE" dirty="0" smtClean="0"/>
              <a:t>&lt;/</a:t>
            </a:r>
            <a:r>
              <a:rPr lang="en-IE" dirty="0"/>
              <a:t>form</a:t>
            </a:r>
            <a:r>
              <a:rPr lang="en-IE" dirty="0" smtClean="0"/>
              <a:t>&gt;</a:t>
            </a:r>
            <a:endParaRPr lang="en-IE" dirty="0"/>
          </a:p>
          <a:p>
            <a:r>
              <a:rPr lang="en-IE" dirty="0"/>
              <a:t>&lt;/body&gt;</a:t>
            </a:r>
          </a:p>
          <a:p>
            <a:r>
              <a:rPr lang="en-IE" dirty="0"/>
              <a:t>&lt;/html&gt;</a:t>
            </a:r>
          </a:p>
        </p:txBody>
      </p:sp>
      <p:cxnSp>
        <p:nvCxnSpPr>
          <p:cNvPr id="5" name="Straight Connector 4"/>
          <p:cNvCxnSpPr/>
          <p:nvPr/>
        </p:nvCxnSpPr>
        <p:spPr>
          <a:xfrm>
            <a:off x="5769735" y="485613"/>
            <a:ext cx="38637" cy="5889429"/>
          </a:xfrm>
          <a:prstGeom prst="line">
            <a:avLst/>
          </a:prstGeom>
        </p:spPr>
        <p:style>
          <a:lnRef idx="3">
            <a:schemeClr val="dk1"/>
          </a:lnRef>
          <a:fillRef idx="0">
            <a:schemeClr val="dk1"/>
          </a:fillRef>
          <a:effectRef idx="2">
            <a:schemeClr val="dk1"/>
          </a:effectRef>
          <a:fontRef idx="minor">
            <a:schemeClr val="tx1"/>
          </a:fontRef>
        </p:style>
      </p:cxnSp>
      <p:sp>
        <p:nvSpPr>
          <p:cNvPr id="6" name="Oval 5"/>
          <p:cNvSpPr/>
          <p:nvPr/>
        </p:nvSpPr>
        <p:spPr>
          <a:xfrm>
            <a:off x="4675032" y="643944"/>
            <a:ext cx="914400" cy="579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Page 1</a:t>
            </a:r>
            <a:endParaRPr lang="en-GB" sz="1400" dirty="0"/>
          </a:p>
        </p:txBody>
      </p:sp>
      <p:sp>
        <p:nvSpPr>
          <p:cNvPr id="7" name="Oval 6"/>
          <p:cNvSpPr/>
          <p:nvPr/>
        </p:nvSpPr>
        <p:spPr>
          <a:xfrm>
            <a:off x="10610046" y="643944"/>
            <a:ext cx="914400" cy="579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Page 2</a:t>
            </a:r>
            <a:endParaRPr lang="en-GB" sz="1400" dirty="0"/>
          </a:p>
        </p:txBody>
      </p:sp>
      <p:sp>
        <p:nvSpPr>
          <p:cNvPr id="4" name="TextBox 3"/>
          <p:cNvSpPr txBox="1"/>
          <p:nvPr/>
        </p:nvSpPr>
        <p:spPr>
          <a:xfrm>
            <a:off x="5808372" y="725269"/>
            <a:ext cx="1331455" cy="646331"/>
          </a:xfrm>
          <a:prstGeom prst="rect">
            <a:avLst/>
          </a:prstGeom>
          <a:noFill/>
        </p:spPr>
        <p:txBody>
          <a:bodyPr wrap="none" rtlCol="0">
            <a:spAutoFit/>
          </a:bodyPr>
          <a:lstStyle/>
          <a:p>
            <a:r>
              <a:rPr lang="en-GB" b="1" dirty="0" smtClean="0">
                <a:solidFill>
                  <a:srgbClr val="FF0000"/>
                </a:solidFill>
              </a:rPr>
              <a:t>JSP </a:t>
            </a:r>
          </a:p>
          <a:p>
            <a:r>
              <a:rPr lang="en-GB" b="1" dirty="0" smtClean="0">
                <a:solidFill>
                  <a:srgbClr val="FF0000"/>
                </a:solidFill>
              </a:rPr>
              <a:t>expressions</a:t>
            </a:r>
            <a:endParaRPr lang="en-GB" b="1" dirty="0">
              <a:solidFill>
                <a:srgbClr val="FF0000"/>
              </a:solidFill>
            </a:endParaRPr>
          </a:p>
        </p:txBody>
      </p:sp>
      <p:sp>
        <p:nvSpPr>
          <p:cNvPr id="12" name="TextBox 11"/>
          <p:cNvSpPr txBox="1"/>
          <p:nvPr/>
        </p:nvSpPr>
        <p:spPr>
          <a:xfrm>
            <a:off x="4803820" y="2732192"/>
            <a:ext cx="976549" cy="646331"/>
          </a:xfrm>
          <a:prstGeom prst="rect">
            <a:avLst/>
          </a:prstGeom>
          <a:noFill/>
        </p:spPr>
        <p:txBody>
          <a:bodyPr wrap="none" rtlCol="0">
            <a:spAutoFit/>
          </a:bodyPr>
          <a:lstStyle/>
          <a:p>
            <a:r>
              <a:rPr lang="en-GB" b="1" dirty="0" smtClean="0">
                <a:solidFill>
                  <a:srgbClr val="FF0000"/>
                </a:solidFill>
              </a:rPr>
              <a:t>JSP </a:t>
            </a:r>
          </a:p>
          <a:p>
            <a:r>
              <a:rPr lang="en-GB" b="1" dirty="0" smtClean="0">
                <a:solidFill>
                  <a:srgbClr val="FF0000"/>
                </a:solidFill>
              </a:rPr>
              <a:t>scriptlet</a:t>
            </a:r>
            <a:endParaRPr lang="en-GB" b="1" dirty="0">
              <a:solidFill>
                <a:srgbClr val="FF0000"/>
              </a:solidFill>
            </a:endParaRPr>
          </a:p>
        </p:txBody>
      </p:sp>
      <p:sp>
        <p:nvSpPr>
          <p:cNvPr id="13" name="Right Brace 12"/>
          <p:cNvSpPr/>
          <p:nvPr/>
        </p:nvSpPr>
        <p:spPr>
          <a:xfrm>
            <a:off x="4391696" y="1880315"/>
            <a:ext cx="412124" cy="240835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dirty="0"/>
          </a:p>
        </p:txBody>
      </p:sp>
      <p:cxnSp>
        <p:nvCxnSpPr>
          <p:cNvPr id="16" name="Elbow Connector 15"/>
          <p:cNvCxnSpPr/>
          <p:nvPr/>
        </p:nvCxnSpPr>
        <p:spPr>
          <a:xfrm rot="5400000" flipH="1" flipV="1">
            <a:off x="2550016" y="2395471"/>
            <a:ext cx="4642834" cy="2595093"/>
          </a:xfrm>
          <a:prstGeom prst="bentConnector3">
            <a:avLst/>
          </a:prstGeom>
        </p:spPr>
        <p:style>
          <a:lnRef idx="3">
            <a:schemeClr val="accent4"/>
          </a:lnRef>
          <a:fillRef idx="0">
            <a:schemeClr val="accent4"/>
          </a:fillRef>
          <a:effectRef idx="2">
            <a:schemeClr val="accent4"/>
          </a:effectRef>
          <a:fontRef idx="minor">
            <a:schemeClr val="tx1"/>
          </a:fontRef>
        </p:style>
      </p:cxnSp>
      <p:cxnSp>
        <p:nvCxnSpPr>
          <p:cNvPr id="18" name="Elbow Connector 17"/>
          <p:cNvCxnSpPr>
            <a:endCxn id="4" idx="2"/>
          </p:cNvCxnSpPr>
          <p:nvPr/>
        </p:nvCxnSpPr>
        <p:spPr>
          <a:xfrm rot="16200000" flipV="1">
            <a:off x="6291627" y="1554073"/>
            <a:ext cx="1360592" cy="995646"/>
          </a:xfrm>
          <a:prstGeom prst="bentConnector3">
            <a:avLst/>
          </a:prstGeom>
        </p:spPr>
        <p:style>
          <a:lnRef idx="3">
            <a:schemeClr val="accent4"/>
          </a:lnRef>
          <a:fillRef idx="0">
            <a:schemeClr val="accent4"/>
          </a:fillRef>
          <a:effectRef idx="2">
            <a:schemeClr val="accent4"/>
          </a:effectRef>
          <a:fontRef idx="minor">
            <a:schemeClr val="tx1"/>
          </a:fontRef>
        </p:style>
      </p:cxnSp>
      <p:cxnSp>
        <p:nvCxnSpPr>
          <p:cNvPr id="20" name="Elbow Connector 19"/>
          <p:cNvCxnSpPr/>
          <p:nvPr/>
        </p:nvCxnSpPr>
        <p:spPr>
          <a:xfrm rot="10800000">
            <a:off x="7139828" y="1223493"/>
            <a:ext cx="493849" cy="296214"/>
          </a:xfrm>
          <a:prstGeom prst="bentConnector3">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42366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solidFill>
                  <a:schemeClr val="tx1"/>
                </a:solidFill>
                <a:cs typeface="Arial" pitchFamily="34" charset="0"/>
              </a:rPr>
              <a:t>Introduction to Servlets</a:t>
            </a:r>
            <a:endParaRPr lang="en-GB" sz="4000" dirty="0">
              <a:solidFill>
                <a:schemeClr val="tx1"/>
              </a:solidFill>
            </a:endParaRPr>
          </a:p>
        </p:txBody>
      </p:sp>
      <p:sp>
        <p:nvSpPr>
          <p:cNvPr id="3" name="Content Placeholder 2"/>
          <p:cNvSpPr>
            <a:spLocks noGrp="1"/>
          </p:cNvSpPr>
          <p:nvPr>
            <p:ph idx="1"/>
          </p:nvPr>
        </p:nvSpPr>
        <p:spPr/>
        <p:txBody>
          <a:bodyPr/>
          <a:lstStyle/>
          <a:p>
            <a:r>
              <a:rPr lang="en-GB" dirty="0" smtClean="0"/>
              <a:t>A Servlet is a Java class that runs on a server and does the processing for the dynamic web pages of a web application.</a:t>
            </a:r>
          </a:p>
          <a:p>
            <a:r>
              <a:rPr lang="en-GB" dirty="0" smtClean="0"/>
              <a:t>After the processing is done, a Servlet can return HTML code to the browser by using the println method of an out object.  </a:t>
            </a:r>
          </a:p>
          <a:p>
            <a:r>
              <a:rPr lang="en-GB" dirty="0" smtClean="0"/>
              <a:t>The following slide will show code for a servlet that works the same as the JSP in previous slide. </a:t>
            </a:r>
            <a:endParaRPr lang="en-GB" dirty="0"/>
          </a:p>
          <a:p>
            <a:endParaRPr lang="en-GB" dirty="0"/>
          </a:p>
        </p:txBody>
      </p:sp>
    </p:spTree>
    <p:extLst>
      <p:ext uri="{BB962C8B-B14F-4D97-AF65-F5344CB8AC3E}">
        <p14:creationId xmlns:p14="http://schemas.microsoft.com/office/powerpoint/2010/main" val="648254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53791" y="405683"/>
            <a:ext cx="5473522" cy="5930721"/>
          </a:xfrm>
        </p:spPr>
        <p:txBody>
          <a:bodyPr>
            <a:normAutofit fontScale="55000" lnSpcReduction="20000"/>
          </a:bodyPr>
          <a:lstStyle/>
          <a:p>
            <a:pPr>
              <a:lnSpc>
                <a:spcPct val="120000"/>
              </a:lnSpc>
              <a:spcBef>
                <a:spcPts val="0"/>
              </a:spcBef>
              <a:spcAft>
                <a:spcPts val="0"/>
              </a:spcAft>
              <a:buNone/>
            </a:pPr>
            <a:r>
              <a:rPr lang="en-IE" sz="2000" dirty="0"/>
              <a:t>&lt;!DOCTYPE html&gt;</a:t>
            </a:r>
          </a:p>
          <a:p>
            <a:pPr>
              <a:lnSpc>
                <a:spcPct val="120000"/>
              </a:lnSpc>
              <a:spcBef>
                <a:spcPts val="0"/>
              </a:spcBef>
              <a:spcAft>
                <a:spcPts val="0"/>
              </a:spcAft>
              <a:buNone/>
            </a:pPr>
            <a:r>
              <a:rPr lang="en-IE" sz="2000" dirty="0"/>
              <a:t>&lt;html&gt;</a:t>
            </a:r>
          </a:p>
          <a:p>
            <a:pPr>
              <a:lnSpc>
                <a:spcPct val="120000"/>
              </a:lnSpc>
              <a:spcBef>
                <a:spcPts val="0"/>
              </a:spcBef>
              <a:spcAft>
                <a:spcPts val="0"/>
              </a:spcAft>
              <a:buNone/>
            </a:pPr>
            <a:r>
              <a:rPr lang="en-IE" sz="2000" dirty="0"/>
              <a:t>    &lt;head&gt;</a:t>
            </a:r>
          </a:p>
          <a:p>
            <a:pPr>
              <a:lnSpc>
                <a:spcPct val="120000"/>
              </a:lnSpc>
              <a:spcBef>
                <a:spcPts val="0"/>
              </a:spcBef>
              <a:spcAft>
                <a:spcPts val="0"/>
              </a:spcAft>
              <a:buNone/>
            </a:pPr>
            <a:r>
              <a:rPr lang="en-IE" sz="2000" dirty="0"/>
              <a:t>     </a:t>
            </a:r>
          </a:p>
          <a:p>
            <a:pPr>
              <a:lnSpc>
                <a:spcPct val="120000"/>
              </a:lnSpc>
              <a:spcBef>
                <a:spcPts val="0"/>
              </a:spcBef>
              <a:spcAft>
                <a:spcPts val="0"/>
              </a:spcAft>
              <a:buNone/>
            </a:pPr>
            <a:r>
              <a:rPr lang="en-IE" sz="2000" dirty="0"/>
              <a:t>        &lt;meta http-</a:t>
            </a:r>
            <a:r>
              <a:rPr lang="en-IE" sz="2000" dirty="0" err="1"/>
              <a:t>equiv</a:t>
            </a:r>
            <a:r>
              <a:rPr lang="en-IE" sz="2000" dirty="0"/>
              <a:t>="Content-Type" content="text/html; charset=UTF-8"&gt;</a:t>
            </a:r>
          </a:p>
          <a:p>
            <a:pPr>
              <a:lnSpc>
                <a:spcPct val="120000"/>
              </a:lnSpc>
              <a:spcBef>
                <a:spcPts val="0"/>
              </a:spcBef>
              <a:spcAft>
                <a:spcPts val="0"/>
              </a:spcAft>
              <a:buNone/>
            </a:pPr>
            <a:r>
              <a:rPr lang="en-IE" sz="2000" dirty="0"/>
              <a:t>    	&lt;title&gt;Practise Exercise&lt;/title&gt; </a:t>
            </a:r>
          </a:p>
          <a:p>
            <a:pPr>
              <a:lnSpc>
                <a:spcPct val="120000"/>
              </a:lnSpc>
              <a:spcBef>
                <a:spcPts val="0"/>
              </a:spcBef>
              <a:spcAft>
                <a:spcPts val="0"/>
              </a:spcAft>
              <a:buNone/>
            </a:pPr>
            <a:r>
              <a:rPr lang="en-IE" sz="2000" dirty="0"/>
              <a:t>	&lt;/head&gt;</a:t>
            </a:r>
          </a:p>
          <a:p>
            <a:pPr>
              <a:lnSpc>
                <a:spcPct val="120000"/>
              </a:lnSpc>
              <a:spcBef>
                <a:spcPts val="0"/>
              </a:spcBef>
              <a:spcAft>
                <a:spcPts val="0"/>
              </a:spcAft>
              <a:buNone/>
            </a:pPr>
            <a:r>
              <a:rPr lang="en-IE" sz="2000" dirty="0"/>
              <a:t>&lt;body&gt; </a:t>
            </a:r>
          </a:p>
          <a:p>
            <a:pPr>
              <a:lnSpc>
                <a:spcPct val="120000"/>
              </a:lnSpc>
              <a:spcBef>
                <a:spcPts val="0"/>
              </a:spcBef>
              <a:spcAft>
                <a:spcPts val="0"/>
              </a:spcAft>
              <a:buNone/>
            </a:pPr>
            <a:r>
              <a:rPr lang="en-IE" sz="2000" dirty="0"/>
              <a:t>	&lt;h1&gt;Join our email list&lt;/h1&gt;</a:t>
            </a:r>
          </a:p>
          <a:p>
            <a:pPr>
              <a:lnSpc>
                <a:spcPct val="120000"/>
              </a:lnSpc>
              <a:spcBef>
                <a:spcPts val="0"/>
              </a:spcBef>
              <a:spcAft>
                <a:spcPts val="0"/>
              </a:spcAft>
              <a:buNone/>
            </a:pPr>
            <a:r>
              <a:rPr lang="en-IE" sz="2000" dirty="0"/>
              <a:t> 	&lt;p&gt;To join our email list, enter your name and email address below. </a:t>
            </a:r>
          </a:p>
          <a:p>
            <a:pPr>
              <a:lnSpc>
                <a:spcPct val="120000"/>
              </a:lnSpc>
              <a:spcBef>
                <a:spcPts val="0"/>
              </a:spcBef>
              <a:spcAft>
                <a:spcPts val="0"/>
              </a:spcAft>
              <a:buNone/>
            </a:pPr>
            <a:r>
              <a:rPr lang="en-IE" sz="2000" dirty="0"/>
              <a:t>&lt;</a:t>
            </a:r>
            <a:r>
              <a:rPr lang="en-IE" sz="2000" dirty="0" err="1"/>
              <a:t>br</a:t>
            </a:r>
            <a:r>
              <a:rPr lang="en-IE" sz="2000" dirty="0"/>
              <a:t>&gt; Then, click on the Submit button.&lt;/p&gt; </a:t>
            </a:r>
          </a:p>
          <a:p>
            <a:pPr>
              <a:lnSpc>
                <a:spcPct val="120000"/>
              </a:lnSpc>
              <a:spcBef>
                <a:spcPts val="0"/>
              </a:spcBef>
              <a:spcAft>
                <a:spcPts val="0"/>
              </a:spcAft>
              <a:buNone/>
            </a:pPr>
            <a:r>
              <a:rPr lang="en-IE" sz="2000" dirty="0">
                <a:solidFill>
                  <a:srgbClr val="FF0000"/>
                </a:solidFill>
              </a:rPr>
              <a:t>&lt;form action="</a:t>
            </a:r>
            <a:r>
              <a:rPr lang="en-IE" sz="2000" dirty="0" err="1">
                <a:solidFill>
                  <a:srgbClr val="FF0000"/>
                </a:solidFill>
              </a:rPr>
              <a:t>displayEmailList</a:t>
            </a:r>
            <a:r>
              <a:rPr lang="en-IE" sz="2000" dirty="0">
                <a:solidFill>
                  <a:srgbClr val="FF0000"/>
                </a:solidFill>
              </a:rPr>
              <a:t>"&gt;</a:t>
            </a:r>
          </a:p>
          <a:p>
            <a:pPr>
              <a:lnSpc>
                <a:spcPct val="120000"/>
              </a:lnSpc>
              <a:spcBef>
                <a:spcPts val="0"/>
              </a:spcBef>
              <a:spcAft>
                <a:spcPts val="0"/>
              </a:spcAft>
              <a:buNone/>
            </a:pPr>
            <a:r>
              <a:rPr lang="en-IE" sz="2000" dirty="0"/>
              <a:t> 	    &lt;table border="2"&gt;</a:t>
            </a:r>
          </a:p>
          <a:p>
            <a:pPr>
              <a:lnSpc>
                <a:spcPct val="120000"/>
              </a:lnSpc>
              <a:spcBef>
                <a:spcPts val="0"/>
              </a:spcBef>
              <a:spcAft>
                <a:spcPts val="0"/>
              </a:spcAft>
              <a:buNone/>
            </a:pPr>
            <a:r>
              <a:rPr lang="en-IE" sz="2000" dirty="0"/>
              <a:t>            &lt;</a:t>
            </a:r>
            <a:r>
              <a:rPr lang="en-IE" sz="2000" dirty="0" err="1"/>
              <a:t>tbody</a:t>
            </a:r>
            <a:r>
              <a:rPr lang="en-IE" sz="2000" dirty="0"/>
              <a:t>&gt;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&lt;td&gt;First name:&lt;/td&gt;</a:t>
            </a:r>
          </a:p>
          <a:p>
            <a:pPr>
              <a:lnSpc>
                <a:spcPct val="120000"/>
              </a:lnSpc>
              <a:spcBef>
                <a:spcPts val="0"/>
              </a:spcBef>
              <a:spcAft>
                <a:spcPts val="0"/>
              </a:spcAft>
              <a:buNone/>
            </a:pPr>
            <a:r>
              <a:rPr lang="en-IE" sz="2000" dirty="0"/>
              <a:t>                &lt;td&gt;&lt;input type="text" name="</a:t>
            </a:r>
            <a:r>
              <a:rPr lang="en-IE" sz="2000" dirty="0" err="1"/>
              <a:t>firstName</a:t>
            </a:r>
            <a:r>
              <a:rPr lang="en-IE" sz="2000" dirty="0"/>
              <a:t>" value="" /&gt;&lt;/td&gt;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&lt;td&gt;Last name:&lt;/td&gt;</a:t>
            </a:r>
          </a:p>
          <a:p>
            <a:pPr>
              <a:lnSpc>
                <a:spcPct val="120000"/>
              </a:lnSpc>
              <a:spcBef>
                <a:spcPts val="0"/>
              </a:spcBef>
              <a:spcAft>
                <a:spcPts val="0"/>
              </a:spcAft>
              <a:buNone/>
            </a:pPr>
            <a:r>
              <a:rPr lang="en-IE" sz="2000" dirty="0"/>
              <a:t>                &lt;td&gt;&lt;input type="text" name="</a:t>
            </a:r>
            <a:r>
              <a:rPr lang="en-IE" sz="2000" dirty="0" err="1"/>
              <a:t>lastName</a:t>
            </a:r>
            <a:r>
              <a:rPr lang="en-IE" sz="2000" dirty="0"/>
              <a:t>" value="" /&gt;&lt;/td&gt;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&lt;td&gt;Email Address&lt;/td&gt;</a:t>
            </a:r>
          </a:p>
          <a:p>
            <a:pPr>
              <a:lnSpc>
                <a:spcPct val="120000"/>
              </a:lnSpc>
              <a:spcBef>
                <a:spcPts val="0"/>
              </a:spcBef>
              <a:spcAft>
                <a:spcPts val="0"/>
              </a:spcAft>
              <a:buNone/>
            </a:pPr>
            <a:r>
              <a:rPr lang="en-IE" sz="2000" dirty="0"/>
              <a:t>                &lt;td&gt;&lt;input type="text" name="</a:t>
            </a:r>
            <a:r>
              <a:rPr lang="en-IE" sz="2000" dirty="0" err="1"/>
              <a:t>emailAddress</a:t>
            </a:r>
            <a:r>
              <a:rPr lang="en-IE" sz="2000" dirty="0"/>
              <a:t>" value="" /&gt;&lt;/td&gt;</a:t>
            </a:r>
          </a:p>
          <a:p>
            <a:pPr>
              <a:lnSpc>
                <a:spcPct val="120000"/>
              </a:lnSpc>
              <a:spcBef>
                <a:spcPts val="0"/>
              </a:spcBef>
              <a:spcAft>
                <a:spcPts val="0"/>
              </a:spcAft>
              <a:buNone/>
            </a:pPr>
            <a:r>
              <a:rPr lang="en-IE" sz="2000" dirty="0"/>
              <a:t>            &lt;/</a:t>
            </a:r>
            <a:r>
              <a:rPr lang="en-IE" sz="2000" dirty="0" err="1"/>
              <a:t>tr</a:t>
            </a:r>
            <a:r>
              <a:rPr lang="en-IE" sz="2000" dirty="0"/>
              <a:t>&gt;</a:t>
            </a:r>
          </a:p>
          <a:p>
            <a:pPr>
              <a:lnSpc>
                <a:spcPct val="120000"/>
              </a:lnSpc>
              <a:spcBef>
                <a:spcPts val="0"/>
              </a:spcBef>
              <a:spcAft>
                <a:spcPts val="0"/>
              </a:spcAft>
              <a:buNone/>
            </a:pPr>
            <a:r>
              <a:rPr lang="en-IE" sz="2000" dirty="0"/>
              <a:t>        &lt;/</a:t>
            </a:r>
            <a:r>
              <a:rPr lang="en-IE" sz="2000" dirty="0" err="1"/>
              <a:t>tbody</a:t>
            </a:r>
            <a:r>
              <a:rPr lang="en-IE" sz="2000" dirty="0"/>
              <a:t>&gt;</a:t>
            </a:r>
          </a:p>
          <a:p>
            <a:pPr>
              <a:lnSpc>
                <a:spcPct val="120000"/>
              </a:lnSpc>
              <a:spcBef>
                <a:spcPts val="0"/>
              </a:spcBef>
              <a:spcAft>
                <a:spcPts val="0"/>
              </a:spcAft>
              <a:buNone/>
            </a:pPr>
            <a:r>
              <a:rPr lang="en-IE" sz="2000" dirty="0"/>
              <a:t>    &lt;/table&gt;</a:t>
            </a:r>
          </a:p>
          <a:p>
            <a:pPr>
              <a:lnSpc>
                <a:spcPct val="120000"/>
              </a:lnSpc>
              <a:spcBef>
                <a:spcPts val="0"/>
              </a:spcBef>
              <a:spcAft>
                <a:spcPts val="0"/>
              </a:spcAft>
              <a:buNone/>
            </a:pPr>
            <a:r>
              <a:rPr lang="en-IE" sz="2000" dirty="0"/>
              <a:t>    </a:t>
            </a:r>
          </a:p>
          <a:p>
            <a:pPr>
              <a:lnSpc>
                <a:spcPct val="120000"/>
              </a:lnSpc>
              <a:spcBef>
                <a:spcPts val="0"/>
              </a:spcBef>
              <a:spcAft>
                <a:spcPts val="0"/>
              </a:spcAft>
              <a:buNone/>
            </a:pPr>
            <a:r>
              <a:rPr lang="en-IE" sz="2000" dirty="0"/>
              <a:t>    &lt;input type="submit" value="Submit" /&gt;</a:t>
            </a:r>
          </a:p>
          <a:p>
            <a:pPr>
              <a:lnSpc>
                <a:spcPct val="120000"/>
              </a:lnSpc>
              <a:spcBef>
                <a:spcPts val="0"/>
              </a:spcBef>
              <a:spcAft>
                <a:spcPts val="0"/>
              </a:spcAft>
              <a:buNone/>
            </a:pPr>
            <a:r>
              <a:rPr lang="en-IE" sz="2000" dirty="0"/>
              <a:t>     </a:t>
            </a:r>
          </a:p>
          <a:p>
            <a:pPr>
              <a:lnSpc>
                <a:spcPct val="120000"/>
              </a:lnSpc>
              <a:spcBef>
                <a:spcPts val="0"/>
              </a:spcBef>
              <a:spcAft>
                <a:spcPts val="0"/>
              </a:spcAft>
              <a:buNone/>
            </a:pPr>
            <a:r>
              <a:rPr lang="en-IE" sz="2000" dirty="0"/>
              <a:t>	 &lt;/form&gt;</a:t>
            </a:r>
          </a:p>
          <a:p>
            <a:pPr>
              <a:lnSpc>
                <a:spcPct val="120000"/>
              </a:lnSpc>
              <a:spcBef>
                <a:spcPts val="0"/>
              </a:spcBef>
              <a:spcAft>
                <a:spcPts val="0"/>
              </a:spcAft>
              <a:buNone/>
            </a:pPr>
            <a:r>
              <a:rPr lang="en-IE" sz="2000" dirty="0"/>
              <a:t> &lt;/body&gt;</a:t>
            </a:r>
          </a:p>
          <a:p>
            <a:pPr>
              <a:lnSpc>
                <a:spcPct val="120000"/>
              </a:lnSpc>
              <a:spcBef>
                <a:spcPts val="0"/>
              </a:spcBef>
              <a:spcAft>
                <a:spcPts val="0"/>
              </a:spcAft>
              <a:buNone/>
            </a:pPr>
            <a:r>
              <a:rPr lang="en-IE" sz="2000" dirty="0"/>
              <a:t> &lt;/html&gt;</a:t>
            </a:r>
          </a:p>
          <a:p>
            <a:pPr>
              <a:lnSpc>
                <a:spcPct val="120000"/>
              </a:lnSpc>
              <a:spcBef>
                <a:spcPts val="0"/>
              </a:spcBef>
              <a:spcAft>
                <a:spcPts val="0"/>
              </a:spcAft>
              <a:buNone/>
            </a:pPr>
            <a:endParaRPr lang="en-IE" sz="2000" dirty="0"/>
          </a:p>
        </p:txBody>
      </p:sp>
      <p:sp>
        <p:nvSpPr>
          <p:cNvPr id="2" name="TextBox 1"/>
          <p:cNvSpPr txBox="1"/>
          <p:nvPr/>
        </p:nvSpPr>
        <p:spPr>
          <a:xfrm>
            <a:off x="6529590" y="1378039"/>
            <a:ext cx="4814272" cy="147732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This HTML page is exactly the same as the previous code on slide 22 with one significant difference - the action on the form is to call a servlet named </a:t>
            </a:r>
            <a:r>
              <a:rPr lang="en-GB" dirty="0" smtClean="0">
                <a:solidFill>
                  <a:srgbClr val="FF0000"/>
                </a:solidFill>
              </a:rPr>
              <a:t>displayEmailLis</a:t>
            </a:r>
            <a:r>
              <a:rPr lang="en-GB" dirty="0" smtClean="0"/>
              <a:t>t instead of a JSP file.</a:t>
            </a:r>
            <a:endParaRPr lang="en-GB" dirty="0"/>
          </a:p>
        </p:txBody>
      </p:sp>
      <p:sp>
        <p:nvSpPr>
          <p:cNvPr id="3" name="TextBox 2"/>
          <p:cNvSpPr txBox="1"/>
          <p:nvPr/>
        </p:nvSpPr>
        <p:spPr>
          <a:xfrm>
            <a:off x="2575775" y="0"/>
            <a:ext cx="4348306" cy="523220"/>
          </a:xfrm>
          <a:prstGeom prst="rect">
            <a:avLst/>
          </a:prstGeom>
          <a:noFill/>
        </p:spPr>
        <p:txBody>
          <a:bodyPr wrap="none" rtlCol="0">
            <a:spAutoFit/>
          </a:bodyPr>
          <a:lstStyle/>
          <a:p>
            <a:r>
              <a:rPr lang="en-GB" sz="2800" b="1" dirty="0" smtClean="0"/>
              <a:t>HTML file calling a Servlet</a:t>
            </a:r>
            <a:endParaRPr lang="en-GB" sz="2800" b="1" dirty="0"/>
          </a:p>
        </p:txBody>
      </p:sp>
    </p:spTree>
    <p:extLst>
      <p:ext uri="{BB962C8B-B14F-4D97-AF65-F5344CB8AC3E}">
        <p14:creationId xmlns:p14="http://schemas.microsoft.com/office/powerpoint/2010/main" val="1671483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0550" y="1236372"/>
            <a:ext cx="4834943" cy="5009882"/>
          </a:xfrm>
        </p:spPr>
        <p:txBody>
          <a:bodyPr>
            <a:normAutofit fontScale="25000" lnSpcReduction="20000"/>
          </a:bodyPr>
          <a:lstStyle/>
          <a:p>
            <a:pPr marL="0" indent="0">
              <a:buNone/>
            </a:pPr>
            <a:r>
              <a:rPr lang="en-US" sz="3400" dirty="0" smtClean="0"/>
              <a:t>package </a:t>
            </a:r>
            <a:r>
              <a:rPr lang="en-US" sz="3400" dirty="0"/>
              <a:t>Email;</a:t>
            </a:r>
          </a:p>
          <a:p>
            <a:pPr marL="0" indent="0">
              <a:buNone/>
            </a:pPr>
            <a:r>
              <a:rPr lang="en-US" sz="3400" dirty="0" smtClean="0"/>
              <a:t>import </a:t>
            </a:r>
            <a:r>
              <a:rPr lang="en-US" sz="3400" dirty="0" err="1"/>
              <a:t>java.io.IOException</a:t>
            </a:r>
            <a:r>
              <a:rPr lang="en-US" sz="3400" dirty="0"/>
              <a:t>;</a:t>
            </a:r>
          </a:p>
          <a:p>
            <a:pPr marL="0" indent="0">
              <a:buNone/>
            </a:pPr>
            <a:r>
              <a:rPr lang="en-US" sz="3400" dirty="0"/>
              <a:t>import </a:t>
            </a:r>
            <a:r>
              <a:rPr lang="en-US" sz="3400" dirty="0" err="1"/>
              <a:t>java.io.PrintWriter</a:t>
            </a:r>
            <a:r>
              <a:rPr lang="en-US" sz="3400" dirty="0"/>
              <a:t>;</a:t>
            </a:r>
          </a:p>
          <a:p>
            <a:pPr marL="0" indent="0">
              <a:buNone/>
            </a:pPr>
            <a:r>
              <a:rPr lang="en-US" sz="3400" dirty="0"/>
              <a:t>import </a:t>
            </a:r>
            <a:r>
              <a:rPr lang="en-US" sz="3400" dirty="0" err="1"/>
              <a:t>javax.servlet.ServletException</a:t>
            </a:r>
            <a:r>
              <a:rPr lang="en-US" sz="3400" dirty="0"/>
              <a:t>;</a:t>
            </a:r>
          </a:p>
          <a:p>
            <a:pPr marL="0" indent="0">
              <a:buNone/>
            </a:pPr>
            <a:r>
              <a:rPr lang="en-US" sz="3400" dirty="0"/>
              <a:t>import </a:t>
            </a:r>
            <a:r>
              <a:rPr lang="en-US" sz="3400" dirty="0" err="1"/>
              <a:t>javax.servlet.http.HttpServlet</a:t>
            </a:r>
            <a:r>
              <a:rPr lang="en-US" sz="3400" dirty="0"/>
              <a:t>;</a:t>
            </a:r>
          </a:p>
          <a:p>
            <a:pPr marL="0" indent="0">
              <a:buNone/>
            </a:pPr>
            <a:r>
              <a:rPr lang="en-US" sz="3400" dirty="0"/>
              <a:t>import </a:t>
            </a:r>
            <a:r>
              <a:rPr lang="en-US" sz="3400" dirty="0" err="1"/>
              <a:t>javax.servlet.http.HttpServletRequest</a:t>
            </a:r>
            <a:r>
              <a:rPr lang="en-US" sz="3400" dirty="0"/>
              <a:t>;</a:t>
            </a:r>
          </a:p>
          <a:p>
            <a:pPr marL="0" indent="0">
              <a:buNone/>
            </a:pPr>
            <a:r>
              <a:rPr lang="en-US" sz="3400" dirty="0"/>
              <a:t>import </a:t>
            </a:r>
            <a:r>
              <a:rPr lang="en-US" sz="3400" dirty="0" err="1"/>
              <a:t>javax.servlet.http.HttpServletResponse</a:t>
            </a:r>
            <a:r>
              <a:rPr lang="en-US" sz="3400" dirty="0"/>
              <a:t>;</a:t>
            </a:r>
          </a:p>
          <a:p>
            <a:pPr marL="0" indent="0">
              <a:buNone/>
            </a:pPr>
            <a:r>
              <a:rPr lang="en-US" sz="3400" dirty="0" smtClean="0"/>
              <a:t>public </a:t>
            </a:r>
            <a:r>
              <a:rPr lang="en-US" sz="3400" dirty="0"/>
              <a:t>class </a:t>
            </a:r>
            <a:r>
              <a:rPr lang="en-US" sz="3400" dirty="0" err="1"/>
              <a:t>DisplayEmailEntryServlet</a:t>
            </a:r>
            <a:r>
              <a:rPr lang="en-US" sz="3400" dirty="0"/>
              <a:t> extends </a:t>
            </a:r>
            <a:r>
              <a:rPr lang="en-US" sz="3400" dirty="0" err="1"/>
              <a:t>HttpServlet</a:t>
            </a:r>
            <a:r>
              <a:rPr lang="en-US" sz="3400" dirty="0"/>
              <a:t> {</a:t>
            </a:r>
          </a:p>
          <a:p>
            <a:pPr marL="0" indent="0">
              <a:buNone/>
            </a:pPr>
            <a:endParaRPr lang="en-US" sz="3400" dirty="0"/>
          </a:p>
          <a:p>
            <a:pPr marL="0" indent="0">
              <a:buNone/>
            </a:pPr>
            <a:r>
              <a:rPr lang="en-US" sz="3400" dirty="0"/>
              <a:t>       protected void </a:t>
            </a:r>
            <a:r>
              <a:rPr lang="en-US" sz="3400" dirty="0" err="1"/>
              <a:t>doGet</a:t>
            </a:r>
            <a:r>
              <a:rPr lang="en-US" sz="3400" dirty="0"/>
              <a:t>(</a:t>
            </a:r>
          </a:p>
          <a:p>
            <a:pPr marL="0" indent="0">
              <a:buNone/>
            </a:pPr>
            <a:r>
              <a:rPr lang="en-US" sz="3400" dirty="0"/>
              <a:t>        </a:t>
            </a:r>
            <a:r>
              <a:rPr lang="en-US" sz="3400" dirty="0" err="1"/>
              <a:t>HttpServletRequest</a:t>
            </a:r>
            <a:r>
              <a:rPr lang="en-US" sz="3400" dirty="0"/>
              <a:t> request, </a:t>
            </a:r>
          </a:p>
          <a:p>
            <a:pPr marL="0" indent="0">
              <a:buNone/>
            </a:pPr>
            <a:r>
              <a:rPr lang="en-US" sz="3400" dirty="0"/>
              <a:t>        </a:t>
            </a:r>
            <a:r>
              <a:rPr lang="en-US" sz="3400" dirty="0" err="1"/>
              <a:t>HttpServletResponse</a:t>
            </a:r>
            <a:r>
              <a:rPr lang="en-US" sz="3400" dirty="0"/>
              <a:t> response) </a:t>
            </a:r>
          </a:p>
          <a:p>
            <a:pPr marL="0" indent="0">
              <a:buNone/>
            </a:pPr>
            <a:r>
              <a:rPr lang="en-US" sz="3400" dirty="0"/>
              <a:t>        throws </a:t>
            </a:r>
            <a:r>
              <a:rPr lang="en-US" sz="3400" dirty="0" err="1"/>
              <a:t>ServletException</a:t>
            </a:r>
            <a:r>
              <a:rPr lang="en-US" sz="3400" dirty="0"/>
              <a:t>, </a:t>
            </a:r>
            <a:r>
              <a:rPr lang="en-US" sz="3400" dirty="0" err="1"/>
              <a:t>IOException</a:t>
            </a:r>
            <a:endParaRPr lang="en-US" sz="3400" dirty="0"/>
          </a:p>
          <a:p>
            <a:pPr marL="0" indent="0">
              <a:buNone/>
            </a:pPr>
            <a:r>
              <a:rPr lang="en-US" sz="3400" dirty="0"/>
              <a:t>    {</a:t>
            </a:r>
          </a:p>
          <a:p>
            <a:pPr marL="0" indent="0">
              <a:buNone/>
            </a:pPr>
            <a:r>
              <a:rPr lang="en-US" sz="3400" dirty="0"/>
              <a:t>        // get parameters from the request</a:t>
            </a:r>
          </a:p>
          <a:p>
            <a:pPr marL="0" indent="0">
              <a:buNone/>
            </a:pPr>
            <a:r>
              <a:rPr lang="en-US" sz="3400" dirty="0"/>
              <a:t>        String </a:t>
            </a:r>
            <a:r>
              <a:rPr lang="en-US" sz="3400" dirty="0" err="1"/>
              <a:t>firstName</a:t>
            </a:r>
            <a:r>
              <a:rPr lang="en-US" sz="3400" dirty="0"/>
              <a:t> = </a:t>
            </a:r>
          </a:p>
          <a:p>
            <a:pPr marL="0" indent="0">
              <a:buNone/>
            </a:pPr>
            <a:r>
              <a:rPr lang="en-US" sz="3400" dirty="0"/>
              <a:t>            </a:t>
            </a:r>
            <a:r>
              <a:rPr lang="en-US" sz="3400" dirty="0" err="1"/>
              <a:t>request.getParameter</a:t>
            </a:r>
            <a:r>
              <a:rPr lang="en-US" sz="3400" dirty="0"/>
              <a:t>("</a:t>
            </a:r>
            <a:r>
              <a:rPr lang="en-US" sz="3400" dirty="0" err="1"/>
              <a:t>firstName</a:t>
            </a:r>
            <a:r>
              <a:rPr lang="en-US" sz="3400" dirty="0"/>
              <a:t>");</a:t>
            </a:r>
          </a:p>
          <a:p>
            <a:pPr marL="0" indent="0">
              <a:buNone/>
            </a:pPr>
            <a:r>
              <a:rPr lang="en-US" sz="3400" dirty="0"/>
              <a:t>        String </a:t>
            </a:r>
            <a:r>
              <a:rPr lang="en-US" sz="3400" dirty="0" err="1"/>
              <a:t>lastName</a:t>
            </a:r>
            <a:r>
              <a:rPr lang="en-US" sz="3400" dirty="0"/>
              <a:t> = </a:t>
            </a:r>
            <a:r>
              <a:rPr lang="en-US" sz="3400" dirty="0" err="1"/>
              <a:t>request.getParameter</a:t>
            </a:r>
            <a:r>
              <a:rPr lang="en-US" sz="3400" dirty="0"/>
              <a:t>("</a:t>
            </a:r>
            <a:r>
              <a:rPr lang="en-US" sz="3400" dirty="0" err="1"/>
              <a:t>lastName</a:t>
            </a:r>
            <a:r>
              <a:rPr lang="en-US" sz="3400" dirty="0"/>
              <a:t>");</a:t>
            </a:r>
          </a:p>
          <a:p>
            <a:pPr marL="0" indent="0">
              <a:buNone/>
            </a:pPr>
            <a:r>
              <a:rPr lang="en-US" sz="3400" dirty="0"/>
              <a:t>        String </a:t>
            </a:r>
            <a:r>
              <a:rPr lang="en-US" sz="3400" dirty="0" err="1"/>
              <a:t>emailAddress</a:t>
            </a:r>
            <a:r>
              <a:rPr lang="en-US" sz="3400" dirty="0"/>
              <a:t> = </a:t>
            </a:r>
          </a:p>
          <a:p>
            <a:pPr marL="0" indent="0">
              <a:buNone/>
            </a:pPr>
            <a:r>
              <a:rPr lang="en-US" sz="3400" dirty="0"/>
              <a:t>            </a:t>
            </a:r>
            <a:r>
              <a:rPr lang="en-US" sz="3400" dirty="0" err="1"/>
              <a:t>request.getParameter</a:t>
            </a:r>
            <a:r>
              <a:rPr lang="en-US" sz="3400" dirty="0"/>
              <a:t>("</a:t>
            </a:r>
            <a:r>
              <a:rPr lang="en-US" sz="3400" dirty="0" err="1"/>
              <a:t>emailAddress</a:t>
            </a:r>
            <a:r>
              <a:rPr lang="en-US" sz="3400" dirty="0"/>
              <a:t>");</a:t>
            </a:r>
          </a:p>
          <a:p>
            <a:pPr marL="0" indent="0">
              <a:buNone/>
            </a:pPr>
            <a:r>
              <a:rPr lang="en-US" sz="3400" dirty="0"/>
              <a:t>        </a:t>
            </a:r>
            <a:r>
              <a:rPr lang="en-US" sz="3400" dirty="0" smtClean="0"/>
              <a:t>     </a:t>
            </a:r>
            <a:r>
              <a:rPr lang="en-US" sz="3400" dirty="0" err="1"/>
              <a:t>response.setContentType</a:t>
            </a:r>
            <a:r>
              <a:rPr lang="en-US" sz="3400" dirty="0"/>
              <a:t>("text/</a:t>
            </a:r>
            <a:r>
              <a:rPr lang="en-US" sz="3400" dirty="0" err="1"/>
              <a:t>html;charset</a:t>
            </a:r>
            <a:r>
              <a:rPr lang="en-US" sz="3400" dirty="0"/>
              <a:t>=UTF-8");</a:t>
            </a:r>
          </a:p>
          <a:p>
            <a:pPr marL="0" indent="0">
              <a:buNone/>
            </a:pPr>
            <a:r>
              <a:rPr lang="en-US" sz="3400" dirty="0"/>
              <a:t>        </a:t>
            </a:r>
            <a:r>
              <a:rPr lang="en-US" sz="3400" dirty="0" err="1"/>
              <a:t>PrintWriter</a:t>
            </a:r>
            <a:r>
              <a:rPr lang="en-US" sz="3400" dirty="0"/>
              <a:t> out = </a:t>
            </a:r>
            <a:r>
              <a:rPr lang="en-US" sz="3400" dirty="0" err="1"/>
              <a:t>response.getWriter</a:t>
            </a:r>
            <a:r>
              <a:rPr lang="en-US" sz="3400" dirty="0"/>
              <a:t>();</a:t>
            </a:r>
            <a:endParaRPr lang="en-GB" sz="3400" b="1" dirty="0"/>
          </a:p>
          <a:p>
            <a:pPr marL="0" indent="0">
              <a:buNone/>
            </a:pPr>
            <a:endParaRPr lang="en-GB" dirty="0"/>
          </a:p>
        </p:txBody>
      </p:sp>
      <p:sp>
        <p:nvSpPr>
          <p:cNvPr id="3" name="Title 2"/>
          <p:cNvSpPr>
            <a:spLocks noGrp="1"/>
          </p:cNvSpPr>
          <p:nvPr>
            <p:ph type="title"/>
          </p:nvPr>
        </p:nvSpPr>
        <p:spPr>
          <a:xfrm>
            <a:off x="677216" y="595766"/>
            <a:ext cx="9601196" cy="640606"/>
          </a:xfrm>
        </p:spPr>
        <p:txBody>
          <a:bodyPr>
            <a:normAutofit/>
          </a:bodyPr>
          <a:lstStyle/>
          <a:p>
            <a:r>
              <a:rPr lang="en-US" sz="3600" dirty="0"/>
              <a:t>Code for a servlet that works the same as the JSP</a:t>
            </a:r>
            <a:endParaRPr lang="en-GB" sz="3600" dirty="0"/>
          </a:p>
        </p:txBody>
      </p:sp>
      <p:sp>
        <p:nvSpPr>
          <p:cNvPr id="5" name="TextBox 4"/>
          <p:cNvSpPr txBox="1"/>
          <p:nvPr/>
        </p:nvSpPr>
        <p:spPr>
          <a:xfrm>
            <a:off x="5795493" y="1060142"/>
            <a:ext cx="5653825" cy="5001369"/>
          </a:xfrm>
          <a:prstGeom prst="rect">
            <a:avLst/>
          </a:prstGeom>
          <a:noFill/>
        </p:spPr>
        <p:txBody>
          <a:bodyPr wrap="square" rtlCol="0">
            <a:spAutoFit/>
          </a:bodyPr>
          <a:lstStyle/>
          <a:p>
            <a:r>
              <a:rPr lang="en-US" sz="1100" dirty="0"/>
              <a:t> </a:t>
            </a:r>
            <a:r>
              <a:rPr lang="en-US" sz="1100" dirty="0" err="1"/>
              <a:t>out.println</a:t>
            </a:r>
            <a:r>
              <a:rPr lang="en-US" sz="1100" dirty="0"/>
              <a:t>("&lt;!DOCTYPE html&gt;");</a:t>
            </a:r>
          </a:p>
          <a:p>
            <a:r>
              <a:rPr lang="en-US" sz="1100" dirty="0"/>
              <a:t>            </a:t>
            </a:r>
            <a:r>
              <a:rPr lang="en-US" sz="1100" dirty="0" err="1"/>
              <a:t>out.println</a:t>
            </a:r>
            <a:r>
              <a:rPr lang="en-US" sz="1100" dirty="0"/>
              <a:t>("&lt;html&gt;");</a:t>
            </a:r>
          </a:p>
          <a:p>
            <a:r>
              <a:rPr lang="en-US" sz="1100" dirty="0"/>
              <a:t>            </a:t>
            </a:r>
            <a:r>
              <a:rPr lang="en-US" sz="1100" dirty="0" err="1"/>
              <a:t>out.println</a:t>
            </a:r>
            <a:r>
              <a:rPr lang="en-US" sz="1100" dirty="0"/>
              <a:t>("&lt;head&gt;");</a:t>
            </a:r>
          </a:p>
          <a:p>
            <a:r>
              <a:rPr lang="en-US" sz="1100" dirty="0"/>
              <a:t>            </a:t>
            </a:r>
            <a:r>
              <a:rPr lang="en-US" sz="1100" dirty="0" err="1"/>
              <a:t>out.println</a:t>
            </a:r>
            <a:r>
              <a:rPr lang="en-US" sz="1100" dirty="0"/>
              <a:t>("&lt;title&gt;Servlet </a:t>
            </a:r>
            <a:r>
              <a:rPr lang="en-US" sz="1100" dirty="0" err="1"/>
              <a:t>tesst</a:t>
            </a:r>
            <a:r>
              <a:rPr lang="en-US" sz="1100" dirty="0"/>
              <a:t>&lt;/title&gt;");            </a:t>
            </a:r>
          </a:p>
          <a:p>
            <a:r>
              <a:rPr lang="en-US" sz="1100" dirty="0"/>
              <a:t>            </a:t>
            </a:r>
            <a:r>
              <a:rPr lang="en-US" sz="1100" dirty="0" err="1"/>
              <a:t>out.println</a:t>
            </a:r>
            <a:r>
              <a:rPr lang="en-US" sz="1100" dirty="0"/>
              <a:t>("&lt;/head&gt;");</a:t>
            </a:r>
          </a:p>
          <a:p>
            <a:r>
              <a:rPr lang="en-US" sz="1100" dirty="0"/>
              <a:t>            </a:t>
            </a:r>
            <a:r>
              <a:rPr lang="en-US" sz="1100" dirty="0" err="1"/>
              <a:t>out.println</a:t>
            </a:r>
            <a:r>
              <a:rPr lang="en-US" sz="1100" dirty="0"/>
              <a:t>("&lt;body&gt;");</a:t>
            </a:r>
          </a:p>
          <a:p>
            <a:r>
              <a:rPr lang="en-US" sz="1100" dirty="0"/>
              <a:t>            </a:t>
            </a:r>
          </a:p>
          <a:p>
            <a:r>
              <a:rPr lang="en-US" sz="1100" dirty="0"/>
              <a:t>       </a:t>
            </a:r>
            <a:r>
              <a:rPr lang="en-US" sz="1100" dirty="0" err="1"/>
              <a:t>out.println</a:t>
            </a:r>
            <a:r>
              <a:rPr lang="en-US" sz="1100" dirty="0"/>
              <a:t>("&lt;h1&gt;Thanks for joining our email list&lt;/h1&gt;");</a:t>
            </a:r>
          </a:p>
          <a:p>
            <a:r>
              <a:rPr lang="en-US" sz="1100" dirty="0"/>
              <a:t>        </a:t>
            </a:r>
            <a:r>
              <a:rPr lang="en-US" sz="1100" dirty="0" err="1"/>
              <a:t>out.println</a:t>
            </a:r>
            <a:r>
              <a:rPr lang="en-US" sz="1100" dirty="0"/>
              <a:t>("&lt;p&gt;Here is the information that you entered:&lt;/p&gt;");</a:t>
            </a:r>
          </a:p>
          <a:p>
            <a:r>
              <a:rPr lang="en-US" sz="1100" dirty="0"/>
              <a:t>        </a:t>
            </a:r>
            <a:r>
              <a:rPr lang="en-GB" sz="1100" dirty="0" err="1"/>
              <a:t>out.println</a:t>
            </a:r>
            <a:r>
              <a:rPr lang="en-GB" sz="1100" dirty="0"/>
              <a:t>("&lt;table </a:t>
            </a:r>
            <a:r>
              <a:rPr lang="en-GB" sz="1100" dirty="0" err="1"/>
              <a:t>cellspacing</a:t>
            </a:r>
            <a:r>
              <a:rPr lang="en-GB" sz="1100" dirty="0"/>
              <a:t>=\"5\" </a:t>
            </a:r>
            <a:r>
              <a:rPr lang="en-GB" sz="1100" dirty="0" err="1"/>
              <a:t>cellpadding</a:t>
            </a:r>
            <a:r>
              <a:rPr lang="en-GB" sz="1100" dirty="0"/>
              <a:t>=\"5\" border=\"1</a:t>
            </a:r>
            <a:r>
              <a:rPr lang="en-GB" sz="1100" dirty="0" smtClean="0"/>
              <a:t>\"&gt;");</a:t>
            </a:r>
          </a:p>
          <a:p>
            <a:r>
              <a:rPr lang="en-US" sz="1100" dirty="0" smtClean="0"/>
              <a:t>        </a:t>
            </a:r>
            <a:r>
              <a:rPr lang="en-US" sz="1100" dirty="0" err="1"/>
              <a:t>out.println</a:t>
            </a:r>
            <a:r>
              <a:rPr lang="en-US" sz="1100" dirty="0"/>
              <a:t>("  &lt;</a:t>
            </a:r>
            <a:r>
              <a:rPr lang="en-US" sz="1100" dirty="0" err="1"/>
              <a:t>tr</a:t>
            </a:r>
            <a:r>
              <a:rPr lang="en-US" sz="1100" dirty="0"/>
              <a:t>&gt;&lt;td align=\"right\"&gt;First name:&lt;/td&gt; ");</a:t>
            </a:r>
          </a:p>
          <a:p>
            <a:r>
              <a:rPr lang="en-US" sz="1100" dirty="0"/>
              <a:t>        </a:t>
            </a:r>
            <a:r>
              <a:rPr lang="en-US" sz="1100" dirty="0" err="1"/>
              <a:t>out.println</a:t>
            </a:r>
            <a:r>
              <a:rPr lang="en-US" sz="1100" dirty="0"/>
              <a:t>( "      &lt;td&gt;" + </a:t>
            </a:r>
            <a:r>
              <a:rPr lang="en-US" sz="1100" dirty="0" err="1"/>
              <a:t>firstName</a:t>
            </a:r>
            <a:r>
              <a:rPr lang="en-US" sz="1100" dirty="0"/>
              <a:t> + "&lt;/td&gt; ");</a:t>
            </a:r>
          </a:p>
          <a:p>
            <a:r>
              <a:rPr lang="en-US" sz="1100" dirty="0"/>
              <a:t>        </a:t>
            </a:r>
            <a:r>
              <a:rPr lang="en-US" sz="1100" dirty="0" err="1"/>
              <a:t>out.println</a:t>
            </a:r>
            <a:r>
              <a:rPr lang="en-US" sz="1100" dirty="0"/>
              <a:t>( "  &lt;/</a:t>
            </a:r>
            <a:r>
              <a:rPr lang="en-US" sz="1100" dirty="0" err="1"/>
              <a:t>tr</a:t>
            </a:r>
            <a:r>
              <a:rPr lang="en-US" sz="1100" dirty="0"/>
              <a:t>&gt; ");</a:t>
            </a:r>
          </a:p>
          <a:p>
            <a:r>
              <a:rPr lang="en-US" sz="1100" dirty="0"/>
              <a:t>        </a:t>
            </a:r>
            <a:r>
              <a:rPr lang="en-US" sz="1100" dirty="0" err="1"/>
              <a:t>out.println</a:t>
            </a:r>
            <a:r>
              <a:rPr lang="en-US" sz="1100" dirty="0"/>
              <a:t>( "  &lt;</a:t>
            </a:r>
            <a:r>
              <a:rPr lang="en-US" sz="1100" dirty="0" err="1"/>
              <a:t>tr</a:t>
            </a:r>
            <a:r>
              <a:rPr lang="en-US" sz="1100" dirty="0"/>
              <a:t>&gt;&lt;td align=\"right\"&gt;Last name:&lt;/td&gt;");</a:t>
            </a:r>
          </a:p>
          <a:p>
            <a:r>
              <a:rPr lang="en-US" sz="1100" dirty="0"/>
              <a:t>        </a:t>
            </a:r>
            <a:r>
              <a:rPr lang="en-US" sz="1100" dirty="0" err="1"/>
              <a:t>out.println</a:t>
            </a:r>
            <a:r>
              <a:rPr lang="en-US" sz="1100" dirty="0"/>
              <a:t>( "      &lt;td&gt;" + </a:t>
            </a:r>
            <a:r>
              <a:rPr lang="en-US" sz="1100" dirty="0" err="1"/>
              <a:t>lastName</a:t>
            </a:r>
            <a:r>
              <a:rPr lang="en-US" sz="1100" dirty="0"/>
              <a:t> + "&lt;/td&gt; ");</a:t>
            </a:r>
          </a:p>
          <a:p>
            <a:r>
              <a:rPr lang="en-US" sz="1100" dirty="0"/>
              <a:t>        </a:t>
            </a:r>
            <a:r>
              <a:rPr lang="en-US" sz="1100" dirty="0" err="1"/>
              <a:t>out.println</a:t>
            </a:r>
            <a:r>
              <a:rPr lang="en-US" sz="1100" dirty="0"/>
              <a:t>( "  &lt;/</a:t>
            </a:r>
            <a:r>
              <a:rPr lang="en-US" sz="1100" dirty="0" err="1"/>
              <a:t>tr</a:t>
            </a:r>
            <a:r>
              <a:rPr lang="en-US" sz="1100" dirty="0"/>
              <a:t>&gt;");</a:t>
            </a:r>
          </a:p>
          <a:p>
            <a:r>
              <a:rPr lang="en-US" sz="1100" dirty="0"/>
              <a:t>        </a:t>
            </a:r>
            <a:r>
              <a:rPr lang="en-US" sz="1100" dirty="0" err="1"/>
              <a:t>out.println</a:t>
            </a:r>
            <a:r>
              <a:rPr lang="en-US" sz="1100" dirty="0"/>
              <a:t>("  &lt;</a:t>
            </a:r>
            <a:r>
              <a:rPr lang="en-US" sz="1100" dirty="0" err="1"/>
              <a:t>tr</a:t>
            </a:r>
            <a:r>
              <a:rPr lang="en-US" sz="1100" dirty="0"/>
              <a:t>&gt;&lt;td align=\"right\"&gt;Email address:&lt;/td&gt;");</a:t>
            </a:r>
          </a:p>
          <a:p>
            <a:r>
              <a:rPr lang="en-US" sz="1100" dirty="0"/>
              <a:t>        </a:t>
            </a:r>
            <a:r>
              <a:rPr lang="en-US" sz="1100" dirty="0" err="1"/>
              <a:t>out.println</a:t>
            </a:r>
            <a:r>
              <a:rPr lang="en-US" sz="1100" dirty="0"/>
              <a:t>( "      &lt;td&gt;" + </a:t>
            </a:r>
            <a:r>
              <a:rPr lang="en-US" sz="1100" dirty="0" err="1"/>
              <a:t>emailAddress</a:t>
            </a:r>
            <a:r>
              <a:rPr lang="en-US" sz="1100" dirty="0"/>
              <a:t> + "&lt;/td&gt;");</a:t>
            </a:r>
          </a:p>
          <a:p>
            <a:r>
              <a:rPr lang="en-US" sz="1100" dirty="0"/>
              <a:t>        </a:t>
            </a:r>
            <a:r>
              <a:rPr lang="en-US" sz="1100" dirty="0" err="1"/>
              <a:t>out.println</a:t>
            </a:r>
            <a:r>
              <a:rPr lang="en-US" sz="1100" dirty="0"/>
              <a:t>("  &lt;/</a:t>
            </a:r>
            <a:r>
              <a:rPr lang="en-US" sz="1100" dirty="0" err="1"/>
              <a:t>tr</a:t>
            </a:r>
            <a:r>
              <a:rPr lang="en-US" sz="1100" dirty="0"/>
              <a:t>&gt;");</a:t>
            </a:r>
          </a:p>
          <a:p>
            <a:r>
              <a:rPr lang="en-US" sz="1100" dirty="0"/>
              <a:t>       </a:t>
            </a:r>
            <a:r>
              <a:rPr lang="en-US" sz="1100" dirty="0" err="1"/>
              <a:t>out.println</a:t>
            </a:r>
            <a:r>
              <a:rPr lang="en-US" sz="1100" dirty="0"/>
              <a:t>( "  &lt;/table&gt;");</a:t>
            </a:r>
          </a:p>
          <a:p>
            <a:r>
              <a:rPr lang="en-US" sz="1100" dirty="0"/>
              <a:t>        </a:t>
            </a:r>
            <a:r>
              <a:rPr lang="en-US" sz="1100" dirty="0" err="1"/>
              <a:t>out.println</a:t>
            </a:r>
            <a:r>
              <a:rPr lang="en-US" sz="1100" dirty="0"/>
              <a:t>( "&lt;p&gt;To enter another email address, click on the Back &lt;</a:t>
            </a:r>
            <a:r>
              <a:rPr lang="en-US" sz="1100" dirty="0" err="1"/>
              <a:t>br</a:t>
            </a:r>
            <a:r>
              <a:rPr lang="en-US" sz="1100" dirty="0"/>
              <a:t>&gt;");</a:t>
            </a:r>
          </a:p>
          <a:p>
            <a:r>
              <a:rPr lang="en-US" sz="1100" dirty="0"/>
              <a:t>       </a:t>
            </a:r>
            <a:r>
              <a:rPr lang="en-US" sz="1100" dirty="0" err="1"/>
              <a:t>out.println</a:t>
            </a:r>
            <a:r>
              <a:rPr lang="en-US" sz="1100" dirty="0"/>
              <a:t>( "button in your browser or the Return button shown below.&lt;/p&gt;");</a:t>
            </a:r>
          </a:p>
          <a:p>
            <a:r>
              <a:rPr lang="en-US" sz="1100" dirty="0"/>
              <a:t>        </a:t>
            </a:r>
            <a:r>
              <a:rPr lang="en-US" sz="1100" dirty="0" err="1"/>
              <a:t>out.println</a:t>
            </a:r>
            <a:r>
              <a:rPr lang="en-US" sz="1100" dirty="0"/>
              <a:t>( "&lt;form action=\"Join_Email.html\"&gt;");</a:t>
            </a:r>
          </a:p>
          <a:p>
            <a:r>
              <a:rPr lang="en-US" sz="1100" dirty="0"/>
              <a:t>        </a:t>
            </a:r>
            <a:r>
              <a:rPr lang="en-US" sz="1100" dirty="0" err="1"/>
              <a:t>out.println</a:t>
            </a:r>
            <a:r>
              <a:rPr lang="en-US" sz="1100" dirty="0"/>
              <a:t>("  &lt;input type=\"submit\" value=\"Return\"&gt; ");</a:t>
            </a:r>
          </a:p>
          <a:p>
            <a:r>
              <a:rPr lang="en-US" sz="1100" dirty="0"/>
              <a:t>            </a:t>
            </a:r>
            <a:r>
              <a:rPr lang="en-US" sz="1100" dirty="0" err="1"/>
              <a:t>out.println</a:t>
            </a:r>
            <a:r>
              <a:rPr lang="en-US" sz="1100" dirty="0"/>
              <a:t>("&lt;/body&gt;");</a:t>
            </a:r>
          </a:p>
          <a:p>
            <a:r>
              <a:rPr lang="en-US" sz="1100" dirty="0"/>
              <a:t>            </a:t>
            </a:r>
            <a:r>
              <a:rPr lang="en-US" sz="1100" dirty="0" err="1"/>
              <a:t>out.println</a:t>
            </a:r>
            <a:r>
              <a:rPr lang="en-US" sz="1100" dirty="0"/>
              <a:t>("&lt;/html&gt;");</a:t>
            </a:r>
          </a:p>
          <a:p>
            <a:r>
              <a:rPr lang="en-US" sz="1100" dirty="0"/>
              <a:t>           </a:t>
            </a:r>
            <a:r>
              <a:rPr lang="en-US" sz="1100" dirty="0" err="1"/>
              <a:t>out.close</a:t>
            </a:r>
            <a:r>
              <a:rPr lang="en-US" sz="1100" dirty="0"/>
              <a:t>();</a:t>
            </a:r>
          </a:p>
          <a:p>
            <a:r>
              <a:rPr lang="en-US" sz="1100" dirty="0"/>
              <a:t>        }</a:t>
            </a:r>
          </a:p>
          <a:p>
            <a:r>
              <a:rPr lang="en-US" sz="1100" dirty="0"/>
              <a:t>    } </a:t>
            </a:r>
            <a:endParaRPr lang="en-GB" sz="1100" dirty="0"/>
          </a:p>
        </p:txBody>
      </p:sp>
    </p:spTree>
    <p:extLst>
      <p:ext uri="{BB962C8B-B14F-4D97-AF65-F5344CB8AC3E}">
        <p14:creationId xmlns:p14="http://schemas.microsoft.com/office/powerpoint/2010/main" val="528670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0550" y="1236372"/>
            <a:ext cx="4834943" cy="5009882"/>
          </a:xfrm>
        </p:spPr>
        <p:txBody>
          <a:bodyPr>
            <a:normAutofit fontScale="32500" lnSpcReduction="20000"/>
          </a:bodyPr>
          <a:lstStyle/>
          <a:p>
            <a:pPr marL="0" indent="0">
              <a:buNone/>
            </a:pPr>
            <a:r>
              <a:rPr lang="en-US" dirty="0"/>
              <a:t>package email;</a:t>
            </a:r>
            <a:endParaRPr lang="en-GB" dirty="0"/>
          </a:p>
          <a:p>
            <a:pPr marL="0" indent="0">
              <a:buNone/>
            </a:pPr>
            <a:r>
              <a:rPr lang="en-US" dirty="0" smtClean="0"/>
              <a:t>import </a:t>
            </a:r>
            <a:r>
              <a:rPr lang="en-US" dirty="0"/>
              <a:t>java.io.*;</a:t>
            </a:r>
            <a:endParaRPr lang="en-GB" dirty="0"/>
          </a:p>
          <a:p>
            <a:pPr marL="0" indent="0">
              <a:buNone/>
            </a:pPr>
            <a:r>
              <a:rPr lang="en-US" dirty="0"/>
              <a:t>import javax.servlet.*;</a:t>
            </a:r>
            <a:endParaRPr lang="en-GB" dirty="0"/>
          </a:p>
          <a:p>
            <a:pPr marL="0" indent="0">
              <a:buNone/>
            </a:pPr>
            <a:r>
              <a:rPr lang="en-US" dirty="0"/>
              <a:t>import javax.servlet.http.*;</a:t>
            </a:r>
            <a:endParaRPr lang="en-GB" dirty="0"/>
          </a:p>
          <a:p>
            <a:pPr marL="0" indent="0">
              <a:buNone/>
            </a:pPr>
            <a:r>
              <a:rPr lang="en-US" dirty="0"/>
              <a:t> </a:t>
            </a:r>
            <a:endParaRPr lang="en-GB" dirty="0"/>
          </a:p>
          <a:p>
            <a:pPr marL="0" indent="0">
              <a:buNone/>
            </a:pPr>
            <a:r>
              <a:rPr lang="en-US" dirty="0"/>
              <a:t>public class DisplayEmailEntryServlet extends HttpServlet</a:t>
            </a:r>
            <a:endParaRPr lang="en-GB" dirty="0"/>
          </a:p>
          <a:p>
            <a:pPr marL="0" indent="0">
              <a:buNone/>
            </a:pPr>
            <a:r>
              <a:rPr lang="en-US" dirty="0"/>
              <a:t>{    </a:t>
            </a:r>
            <a:endParaRPr lang="en-GB" dirty="0"/>
          </a:p>
          <a:p>
            <a:pPr marL="0" indent="0">
              <a:buNone/>
            </a:pPr>
            <a:r>
              <a:rPr lang="en-US" dirty="0"/>
              <a:t>    protected void doGet(</a:t>
            </a:r>
            <a:endParaRPr lang="en-GB" dirty="0"/>
          </a:p>
          <a:p>
            <a:pPr marL="0" indent="0">
              <a:buNone/>
            </a:pPr>
            <a:r>
              <a:rPr lang="en-US" dirty="0"/>
              <a:t>        HttpServletRequest request, </a:t>
            </a:r>
            <a:endParaRPr lang="en-GB" dirty="0"/>
          </a:p>
          <a:p>
            <a:pPr marL="0" indent="0">
              <a:buNone/>
            </a:pPr>
            <a:r>
              <a:rPr lang="en-US" dirty="0"/>
              <a:t>        HttpServletResponse response) </a:t>
            </a:r>
            <a:endParaRPr lang="en-GB" dirty="0"/>
          </a:p>
          <a:p>
            <a:pPr marL="0" indent="0">
              <a:buNone/>
            </a:pPr>
            <a:r>
              <a:rPr lang="en-US" dirty="0"/>
              <a:t>        throws ServletException, IOException</a:t>
            </a:r>
            <a:endParaRPr lang="en-GB" dirty="0"/>
          </a:p>
          <a:p>
            <a:pPr marL="0" indent="0">
              <a:buNone/>
            </a:pPr>
            <a:r>
              <a:rPr lang="en-US" dirty="0"/>
              <a:t>    {</a:t>
            </a:r>
            <a:endParaRPr lang="en-GB" dirty="0"/>
          </a:p>
          <a:p>
            <a:pPr marL="0" indent="0">
              <a:buNone/>
            </a:pPr>
            <a:r>
              <a:rPr lang="en-US" dirty="0"/>
              <a:t>        // get parameters from the request</a:t>
            </a:r>
            <a:endParaRPr lang="en-GB" dirty="0"/>
          </a:p>
          <a:p>
            <a:pPr marL="0" indent="0">
              <a:buNone/>
            </a:pPr>
            <a:r>
              <a:rPr lang="en-US" dirty="0"/>
              <a:t>        String firstName = </a:t>
            </a:r>
            <a:endParaRPr lang="en-GB" dirty="0"/>
          </a:p>
          <a:p>
            <a:pPr marL="0" indent="0">
              <a:buNone/>
            </a:pPr>
            <a:r>
              <a:rPr lang="en-US" dirty="0"/>
              <a:t>            request.getParameter("firstName");</a:t>
            </a:r>
            <a:endParaRPr lang="en-GB" dirty="0"/>
          </a:p>
          <a:p>
            <a:pPr marL="0" indent="0">
              <a:buNone/>
            </a:pPr>
            <a:r>
              <a:rPr lang="en-US" dirty="0"/>
              <a:t>        String lastName = request.getParameter("lastName");</a:t>
            </a:r>
            <a:endParaRPr lang="en-GB" dirty="0"/>
          </a:p>
          <a:p>
            <a:pPr marL="0" indent="0">
              <a:buNone/>
            </a:pPr>
            <a:r>
              <a:rPr lang="en-US" dirty="0"/>
              <a:t>        String emailAddress = </a:t>
            </a:r>
            <a:endParaRPr lang="en-GB" dirty="0"/>
          </a:p>
          <a:p>
            <a:pPr marL="0" indent="0">
              <a:buNone/>
            </a:pPr>
            <a:r>
              <a:rPr lang="en-US" dirty="0"/>
              <a:t>            request.getParameter("emailAddress</a:t>
            </a:r>
            <a:r>
              <a:rPr lang="en-US" dirty="0" smtClean="0"/>
              <a:t>");</a:t>
            </a:r>
          </a:p>
          <a:p>
            <a:pPr marL="0" indent="0">
              <a:buNone/>
            </a:pPr>
            <a:r>
              <a:rPr lang="en-US" b="1" dirty="0" smtClean="0"/>
              <a:t>       // </a:t>
            </a:r>
            <a:r>
              <a:rPr lang="en-US" b="1" dirty="0"/>
              <a:t>return response to browser</a:t>
            </a:r>
            <a:endParaRPr lang="en-GB" b="1" dirty="0"/>
          </a:p>
          <a:p>
            <a:pPr marL="0" indent="0">
              <a:buNone/>
            </a:pPr>
            <a:r>
              <a:rPr lang="en-US" dirty="0"/>
              <a:t>        response.setContentType("text/html;charset=UTF-8");</a:t>
            </a:r>
            <a:endParaRPr lang="en-GB" dirty="0"/>
          </a:p>
          <a:p>
            <a:pPr marL="0" indent="0">
              <a:buNone/>
            </a:pPr>
            <a:r>
              <a:rPr lang="en-US" dirty="0"/>
              <a:t>        PrintWriter out = response.getWriter();        </a:t>
            </a:r>
            <a:endParaRPr lang="en-GB" dirty="0"/>
          </a:p>
          <a:p>
            <a:pPr marL="0" indent="0">
              <a:buNone/>
            </a:pPr>
            <a:r>
              <a:rPr lang="en-US" dirty="0"/>
              <a:t>        out.println(</a:t>
            </a:r>
            <a:endParaRPr lang="en-GB" dirty="0"/>
          </a:p>
          <a:p>
            <a:pPr marL="0" indent="0">
              <a:buNone/>
            </a:pPr>
            <a:endParaRPr lang="en-GB" b="1" dirty="0"/>
          </a:p>
          <a:p>
            <a:pPr marL="0" indent="0">
              <a:buNone/>
            </a:pPr>
            <a:endParaRPr lang="en-GB" dirty="0"/>
          </a:p>
        </p:txBody>
      </p:sp>
      <p:sp>
        <p:nvSpPr>
          <p:cNvPr id="3" name="Title 2"/>
          <p:cNvSpPr>
            <a:spLocks noGrp="1"/>
          </p:cNvSpPr>
          <p:nvPr>
            <p:ph type="title"/>
          </p:nvPr>
        </p:nvSpPr>
        <p:spPr>
          <a:xfrm>
            <a:off x="677216" y="595766"/>
            <a:ext cx="9601196" cy="640606"/>
          </a:xfrm>
        </p:spPr>
        <p:txBody>
          <a:bodyPr>
            <a:normAutofit/>
          </a:bodyPr>
          <a:lstStyle/>
          <a:p>
            <a:r>
              <a:rPr lang="en-US" sz="3600" dirty="0"/>
              <a:t>Code for a servlet that works the same as the JSP</a:t>
            </a:r>
            <a:endParaRPr lang="en-GB" sz="3600" dirty="0"/>
          </a:p>
        </p:txBody>
      </p:sp>
      <p:sp>
        <p:nvSpPr>
          <p:cNvPr id="5" name="TextBox 4"/>
          <p:cNvSpPr txBox="1"/>
          <p:nvPr/>
        </p:nvSpPr>
        <p:spPr>
          <a:xfrm>
            <a:off x="5349025" y="1060142"/>
            <a:ext cx="6100293" cy="5339923"/>
          </a:xfrm>
          <a:prstGeom prst="rect">
            <a:avLst/>
          </a:prstGeom>
          <a:noFill/>
        </p:spPr>
        <p:txBody>
          <a:bodyPr wrap="square" rtlCol="0">
            <a:spAutoFit/>
          </a:bodyPr>
          <a:lstStyle/>
          <a:p>
            <a:r>
              <a:rPr lang="en-US" sz="1100" dirty="0" smtClean="0"/>
              <a:t>"&lt;!</a:t>
            </a:r>
            <a:r>
              <a:rPr lang="en-US" sz="1100" dirty="0"/>
              <a:t>doctype html public \n"</a:t>
            </a:r>
            <a:endParaRPr lang="en-GB" sz="1100" dirty="0"/>
          </a:p>
          <a:p>
            <a:r>
              <a:rPr lang="en-US" sz="1100" dirty="0"/>
              <a:t>        + "-//W3C//DTD HTML 4.0 Transitional//EN\"&gt;\n"</a:t>
            </a:r>
            <a:endParaRPr lang="en-GB" sz="1100" dirty="0"/>
          </a:p>
          <a:p>
            <a:r>
              <a:rPr lang="en-US" sz="1100" dirty="0"/>
              <a:t>        + "&lt;html&gt;\n"</a:t>
            </a:r>
            <a:endParaRPr lang="en-GB" sz="1100" dirty="0"/>
          </a:p>
          <a:p>
            <a:r>
              <a:rPr lang="en-US" sz="1100" dirty="0"/>
              <a:t>        + "&lt;head&gt;\n"</a:t>
            </a:r>
            <a:endParaRPr lang="en-GB" sz="1100" dirty="0"/>
          </a:p>
          <a:p>
            <a:r>
              <a:rPr lang="en-US" sz="1100" dirty="0"/>
              <a:t>        + "  &lt;title&gt;Display Email Details using Servlets&lt;title&gt;\n"</a:t>
            </a:r>
            <a:endParaRPr lang="en-GB" sz="1100" dirty="0"/>
          </a:p>
          <a:p>
            <a:r>
              <a:rPr lang="en-US" sz="1100" dirty="0"/>
              <a:t>        + "&lt;/head&gt;\n"</a:t>
            </a:r>
            <a:endParaRPr lang="en-GB" sz="1100" dirty="0"/>
          </a:p>
          <a:p>
            <a:r>
              <a:rPr lang="en-US" sz="1100" dirty="0"/>
              <a:t>        + "&lt;body&gt;\n"</a:t>
            </a:r>
            <a:endParaRPr lang="en-GB" sz="1100" dirty="0"/>
          </a:p>
          <a:p>
            <a:r>
              <a:rPr lang="en-US" sz="1100" dirty="0"/>
              <a:t>        + "&lt;h1&gt;Thanks for joining our email list&lt;/h1&gt;\n"</a:t>
            </a:r>
            <a:endParaRPr lang="en-GB" sz="1100" dirty="0"/>
          </a:p>
          <a:p>
            <a:r>
              <a:rPr lang="en-US" sz="1100" dirty="0"/>
              <a:t>        + "&lt;p&gt;Here is the information that you entered:&lt;/p&gt;\n"</a:t>
            </a:r>
            <a:endParaRPr lang="en-GB" sz="1100" dirty="0"/>
          </a:p>
          <a:p>
            <a:r>
              <a:rPr lang="en-US" sz="1100" dirty="0"/>
              <a:t>        + "  &lt;table cellspacing=\"5\" cellpadding=\"5\" "</a:t>
            </a:r>
            <a:endParaRPr lang="en-GB" sz="1100" dirty="0"/>
          </a:p>
          <a:p>
            <a:r>
              <a:rPr lang="en-US" sz="1100" dirty="0"/>
              <a:t>        + "border=\"1\"&gt;\n"</a:t>
            </a:r>
            <a:endParaRPr lang="en-GB" sz="1100" dirty="0"/>
          </a:p>
          <a:p>
            <a:r>
              <a:rPr lang="en-US" sz="1100" dirty="0"/>
              <a:t>        + "  &lt;tr&gt;&lt;td align=\"right\"&gt;First name:&lt;/td&gt;\n"</a:t>
            </a:r>
            <a:endParaRPr lang="en-GB" sz="1100" dirty="0"/>
          </a:p>
          <a:p>
            <a:r>
              <a:rPr lang="en-US" sz="1100" dirty="0"/>
              <a:t>        + "      &lt;td&gt;" + firstName + "&lt;/td&gt;\n"</a:t>
            </a:r>
            <a:endParaRPr lang="en-GB" sz="1100" dirty="0"/>
          </a:p>
          <a:p>
            <a:r>
              <a:rPr lang="en-US" sz="1100" dirty="0"/>
              <a:t>        + "  &lt;/tr&gt;\n"</a:t>
            </a:r>
            <a:endParaRPr lang="en-GB" sz="1100" dirty="0"/>
          </a:p>
          <a:p>
            <a:r>
              <a:rPr lang="en-US" sz="1100" dirty="0"/>
              <a:t>        + "  &lt;tr&gt;&lt;td align=\"right\"&gt;Last name:&lt;/td&gt;\n"</a:t>
            </a:r>
            <a:endParaRPr lang="en-GB" sz="1100" dirty="0"/>
          </a:p>
          <a:p>
            <a:r>
              <a:rPr lang="en-US" sz="1100" dirty="0"/>
              <a:t>        + "      &lt;td&gt;" + lastName + "&lt;/td&gt;\n"</a:t>
            </a:r>
            <a:endParaRPr lang="en-GB" sz="1100" dirty="0"/>
          </a:p>
          <a:p>
            <a:r>
              <a:rPr lang="en-US" sz="1100" dirty="0"/>
              <a:t>        + "  &lt;/tr&gt;\n"</a:t>
            </a:r>
            <a:endParaRPr lang="en-GB" sz="1100" dirty="0"/>
          </a:p>
          <a:p>
            <a:r>
              <a:rPr lang="en-US" sz="1100" dirty="0"/>
              <a:t>        + "  &lt;tr&gt;&lt;td align=\"right\"&gt;Email address:&lt;/td&gt;\n"</a:t>
            </a:r>
            <a:endParaRPr lang="en-GB" sz="1100" dirty="0"/>
          </a:p>
          <a:p>
            <a:r>
              <a:rPr lang="en-US" sz="1100" dirty="0"/>
              <a:t>        + "      &lt;td&gt;" + emailAddress + "&lt;/td&gt;\n"</a:t>
            </a:r>
            <a:endParaRPr lang="en-GB" sz="1100" dirty="0"/>
          </a:p>
          <a:p>
            <a:r>
              <a:rPr lang="en-US" sz="1100" dirty="0"/>
              <a:t>        + "  &lt;/tr&gt;\</a:t>
            </a:r>
            <a:r>
              <a:rPr lang="en-US" sz="1100" dirty="0" smtClean="0"/>
              <a:t>n“</a:t>
            </a:r>
          </a:p>
          <a:p>
            <a:r>
              <a:rPr lang="en-US" sz="1100" dirty="0"/>
              <a:t> </a:t>
            </a:r>
            <a:r>
              <a:rPr lang="en-US" sz="1100" dirty="0" smtClean="0"/>
              <a:t>      </a:t>
            </a:r>
            <a:r>
              <a:rPr lang="en-US" sz="1100" dirty="0"/>
              <a:t>+ "  &lt;/table&gt;\n"</a:t>
            </a:r>
            <a:endParaRPr lang="en-GB" sz="1100" dirty="0"/>
          </a:p>
          <a:p>
            <a:r>
              <a:rPr lang="en-US" sz="1100" dirty="0"/>
              <a:t>        + "&lt;p&gt;To enter another email address, click on the Back &lt;br&gt;\n"</a:t>
            </a:r>
            <a:endParaRPr lang="en-GB" sz="1100" dirty="0"/>
          </a:p>
          <a:p>
            <a:r>
              <a:rPr lang="en-US" sz="1100" dirty="0"/>
              <a:t>        + "button in your browser or the Return button shown </a:t>
            </a:r>
            <a:r>
              <a:rPr lang="en-US" sz="1100" dirty="0" smtClean="0"/>
              <a:t>below</a:t>
            </a:r>
            <a:r>
              <a:rPr lang="en-US" sz="1100" dirty="0"/>
              <a:t>.&lt;/p&gt;\n"</a:t>
            </a:r>
            <a:endParaRPr lang="en-GB" sz="1100" dirty="0"/>
          </a:p>
          <a:p>
            <a:r>
              <a:rPr lang="en-US" sz="1100" dirty="0"/>
              <a:t>        + "&lt;form action=\"join_email_list.html\" &gt;\n"</a:t>
            </a:r>
            <a:endParaRPr lang="en-GB" sz="1100" dirty="0"/>
          </a:p>
          <a:p>
            <a:r>
              <a:rPr lang="en-US" sz="1100" dirty="0"/>
              <a:t>        + "  &lt;input type=\"submit\" value=\"Return\"&gt;\n"</a:t>
            </a:r>
            <a:endParaRPr lang="en-GB" sz="1100" dirty="0"/>
          </a:p>
          <a:p>
            <a:r>
              <a:rPr lang="en-US" sz="1100" dirty="0"/>
              <a:t>        + "&lt;/form&gt;\n"</a:t>
            </a:r>
            <a:endParaRPr lang="en-GB" sz="1100" dirty="0"/>
          </a:p>
          <a:p>
            <a:r>
              <a:rPr lang="en-US" sz="1100" dirty="0"/>
              <a:t>        + "&lt;/body&gt;\n"</a:t>
            </a:r>
            <a:endParaRPr lang="en-GB" sz="1100" dirty="0"/>
          </a:p>
          <a:p>
            <a:r>
              <a:rPr lang="en-US" sz="1100" dirty="0"/>
              <a:t>        + "&lt;/html&gt;\n");</a:t>
            </a:r>
            <a:endParaRPr lang="en-GB" sz="1100" dirty="0"/>
          </a:p>
          <a:p>
            <a:r>
              <a:rPr lang="en-US" sz="1100" dirty="0"/>
              <a:t>        out.close();</a:t>
            </a:r>
            <a:endParaRPr lang="en-GB" sz="1100" dirty="0"/>
          </a:p>
          <a:p>
            <a:r>
              <a:rPr lang="en-US" sz="1100" dirty="0"/>
              <a:t>    }</a:t>
            </a:r>
            <a:endParaRPr lang="en-GB" sz="1100" dirty="0"/>
          </a:p>
          <a:p>
            <a:r>
              <a:rPr lang="en-US" sz="1100" dirty="0"/>
              <a:t>}</a:t>
            </a:r>
            <a:endParaRPr lang="en-GB" sz="1100" dirty="0"/>
          </a:p>
        </p:txBody>
      </p:sp>
      <p:sp>
        <p:nvSpPr>
          <p:cNvPr id="4" name="Rounded Rectangle 3"/>
          <p:cNvSpPr/>
          <p:nvPr/>
        </p:nvSpPr>
        <p:spPr>
          <a:xfrm>
            <a:off x="4367008" y="1082561"/>
            <a:ext cx="6194738" cy="50477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GB" sz="2000" dirty="0" smtClean="0">
                <a:ln w="0"/>
                <a:solidFill>
                  <a:schemeClr val="tx1"/>
                </a:solidFill>
              </a:rPr>
              <a:t>This servlet will generate the same web page as the JSP code given on previous slide.</a:t>
            </a:r>
          </a:p>
          <a:p>
            <a:pPr marL="285750" indent="-285750">
              <a:buFont typeface="Arial" panose="020B0604020202020204" pitchFamily="34" charset="0"/>
              <a:buChar char="•"/>
            </a:pPr>
            <a:r>
              <a:rPr lang="en-GB" sz="2000" dirty="0" smtClean="0">
                <a:ln w="0"/>
                <a:solidFill>
                  <a:schemeClr val="tx1"/>
                </a:solidFill>
              </a:rPr>
              <a:t>Each Servlet is a java class that extends the HttpServlet class.</a:t>
            </a:r>
          </a:p>
          <a:p>
            <a:pPr marL="285750" indent="-285750">
              <a:buFont typeface="Arial" panose="020B0604020202020204" pitchFamily="34" charset="0"/>
              <a:buChar char="•"/>
            </a:pPr>
            <a:r>
              <a:rPr lang="en-GB" sz="2000" dirty="0" smtClean="0">
                <a:ln w="0"/>
                <a:solidFill>
                  <a:schemeClr val="tx1"/>
                </a:solidFill>
              </a:rPr>
              <a:t>Every servlet can override the doGet method of the inherited class, which receives both a request and a response object from the web server, and the servlet can get the parameters that have been passed to it by using the getParameter method of the request object.  </a:t>
            </a:r>
          </a:p>
          <a:p>
            <a:pPr marL="285750" indent="-285750">
              <a:buFont typeface="Arial" panose="020B0604020202020204" pitchFamily="34" charset="0"/>
              <a:buChar char="•"/>
            </a:pPr>
            <a:r>
              <a:rPr lang="en-GB" sz="2000" dirty="0" smtClean="0">
                <a:ln w="0"/>
                <a:solidFill>
                  <a:schemeClr val="tx1"/>
                </a:solidFill>
              </a:rPr>
              <a:t>After that the servlet can do whatever processing is required by using normal Java code.</a:t>
            </a:r>
            <a:endParaRPr lang="en-GB" sz="2000" dirty="0">
              <a:ln w="0"/>
              <a:solidFill>
                <a:schemeClr val="tx1"/>
              </a:solidFill>
            </a:endParaRPr>
          </a:p>
        </p:txBody>
      </p:sp>
    </p:spTree>
    <p:extLst>
      <p:ext uri="{BB962C8B-B14F-4D97-AF65-F5344CB8AC3E}">
        <p14:creationId xmlns:p14="http://schemas.microsoft.com/office/powerpoint/2010/main" val="4233709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Three environments for servlet and JSP development</a:t>
            </a:r>
            <a:endParaRPr lang="en-GB" b="1" dirty="0"/>
          </a:p>
        </p:txBody>
      </p:sp>
      <p:graphicFrame>
        <p:nvGraphicFramePr>
          <p:cNvPr id="4" name="Object 8"/>
          <p:cNvGraphicFramePr>
            <a:graphicFrameLocks noGrp="1" noChangeAspect="1"/>
          </p:cNvGraphicFramePr>
          <p:nvPr>
            <p:ph idx="1"/>
            <p:extLst/>
          </p:nvPr>
        </p:nvGraphicFramePr>
        <p:xfrm>
          <a:off x="3921308" y="2557463"/>
          <a:ext cx="4349383" cy="3317875"/>
        </p:xfrm>
        <a:graphic>
          <a:graphicData uri="http://schemas.openxmlformats.org/presentationml/2006/ole">
            <mc:AlternateContent xmlns:mc="http://schemas.openxmlformats.org/markup-compatibility/2006">
              <mc:Choice xmlns:v="urn:schemas-microsoft-com:vml" Requires="v">
                <p:oleObj spid="_x0000_s4098" name="Visio" r:id="rId3" imgW="6399675" imgH="4881299" progId="">
                  <p:embed/>
                </p:oleObj>
              </mc:Choice>
              <mc:Fallback>
                <p:oleObj name="Visio" r:id="rId3" imgW="6399675" imgH="488129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308" y="2557463"/>
                        <a:ext cx="4349383" cy="331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08081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architecture for a typical Java web application</a:t>
            </a:r>
            <a:r>
              <a:rPr lang="en-GB" b="1" dirty="0"/>
              <a:t/>
            </a:r>
            <a:br>
              <a:rPr lang="en-GB" b="1" dirty="0"/>
            </a:br>
            <a:endParaRPr lang="en-GB" dirty="0"/>
          </a:p>
        </p:txBody>
      </p:sp>
      <p:graphicFrame>
        <p:nvGraphicFramePr>
          <p:cNvPr id="4" name="Content Placeholder 3"/>
          <p:cNvGraphicFramePr>
            <a:graphicFrameLocks noGrp="1" noChangeAspect="1"/>
          </p:cNvGraphicFramePr>
          <p:nvPr>
            <p:ph idx="1"/>
            <p:extLst/>
          </p:nvPr>
        </p:nvGraphicFramePr>
        <p:xfrm>
          <a:off x="1520440" y="2621858"/>
          <a:ext cx="3252595" cy="3317875"/>
        </p:xfrm>
        <a:graphic>
          <a:graphicData uri="http://schemas.openxmlformats.org/presentationml/2006/ole">
            <mc:AlternateContent xmlns:mc="http://schemas.openxmlformats.org/markup-compatibility/2006">
              <mc:Choice xmlns:v="urn:schemas-microsoft-com:vml" Requires="v">
                <p:oleObj spid="_x0000_s5122" name="Visio" r:id="rId3" imgW="4982524" imgH="5083749" progId="">
                  <p:embed/>
                </p:oleObj>
              </mc:Choice>
              <mc:Fallback>
                <p:oleObj name="Visio" r:id="rId3" imgW="4982524" imgH="508374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440" y="2621858"/>
                        <a:ext cx="3252595" cy="331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227889" y="2434135"/>
            <a:ext cx="6075842" cy="3693319"/>
          </a:xfrm>
          <a:prstGeom prst="rect">
            <a:avLst/>
          </a:prstGeom>
          <a:noFill/>
        </p:spPr>
        <p:txBody>
          <a:bodyPr wrap="square" rtlCol="0">
            <a:spAutoFit/>
          </a:bodyPr>
          <a:lstStyle/>
          <a:p>
            <a:pPr marL="285750" lvl="0" indent="-285750">
              <a:buFont typeface="Arial" panose="020B0604020202020204" pitchFamily="34" charset="0"/>
              <a:buChar char="•"/>
            </a:pPr>
            <a:r>
              <a:rPr lang="en-US" dirty="0"/>
              <a:t>The </a:t>
            </a:r>
            <a:r>
              <a:rPr lang="en-US" i="1" dirty="0"/>
              <a:t>presentation layer</a:t>
            </a:r>
            <a:r>
              <a:rPr lang="en-US" dirty="0"/>
              <a:t> for a typical Java web application consists of HTML pages and JSPs.</a:t>
            </a:r>
            <a:endParaRPr lang="en-GB" dirty="0"/>
          </a:p>
          <a:p>
            <a:pPr marL="285750" lvl="0" indent="-285750">
              <a:buFont typeface="Arial" panose="020B0604020202020204" pitchFamily="34" charset="0"/>
              <a:buChar char="•"/>
            </a:pPr>
            <a:r>
              <a:rPr lang="en-US" dirty="0"/>
              <a:t>The </a:t>
            </a:r>
            <a:r>
              <a:rPr lang="en-US" i="1" dirty="0"/>
              <a:t>business rules layer</a:t>
            </a:r>
            <a:r>
              <a:rPr lang="en-US" dirty="0"/>
              <a:t> for a typical Java web application consists of servlets. These servlets may call other Java classes including a special type of Java class known as a </a:t>
            </a:r>
            <a:r>
              <a:rPr lang="en-US" i="1" dirty="0"/>
              <a:t>JavaBean</a:t>
            </a:r>
            <a:r>
              <a:rPr lang="en-US" dirty="0"/>
              <a:t>.  </a:t>
            </a:r>
            <a:endParaRPr lang="en-GB" dirty="0"/>
          </a:p>
          <a:p>
            <a:pPr marL="285750" lvl="0" indent="-285750">
              <a:buFont typeface="Arial" panose="020B0604020202020204" pitchFamily="34" charset="0"/>
              <a:buChar char="•"/>
            </a:pPr>
            <a:r>
              <a:rPr lang="en-US" dirty="0"/>
              <a:t>The </a:t>
            </a:r>
            <a:r>
              <a:rPr lang="en-US" i="1" dirty="0"/>
              <a:t>data access layer</a:t>
            </a:r>
            <a:r>
              <a:rPr lang="en-US" dirty="0"/>
              <a:t> for a typical Java web application consists of classes that read and write data that’s stored on the server’s disk drive.</a:t>
            </a:r>
            <a:endParaRPr lang="en-GB" dirty="0"/>
          </a:p>
          <a:p>
            <a:pPr marL="285750" lvl="0" indent="-285750">
              <a:buFont typeface="Arial" panose="020B0604020202020204" pitchFamily="34" charset="0"/>
              <a:buChar char="•"/>
            </a:pPr>
            <a:r>
              <a:rPr lang="en-US" dirty="0"/>
              <a:t>For a serious web application, the data is usually stored in a relational database. However, it may also be stored in binary files, in text files, or in </a:t>
            </a:r>
            <a:r>
              <a:rPr lang="en-US" i="1" dirty="0"/>
              <a:t>Extensible Markup Language</a:t>
            </a:r>
            <a:r>
              <a:rPr lang="en-US" dirty="0"/>
              <a:t> (or </a:t>
            </a:r>
            <a:r>
              <a:rPr lang="en-US" i="1" dirty="0"/>
              <a:t>XML</a:t>
            </a:r>
            <a:r>
              <a:rPr lang="en-US" dirty="0"/>
              <a:t>) files.</a:t>
            </a:r>
            <a:endParaRPr lang="en-GB" dirty="0"/>
          </a:p>
          <a:p>
            <a:endParaRPr lang="en-GB" dirty="0"/>
          </a:p>
        </p:txBody>
      </p:sp>
    </p:spTree>
    <p:extLst>
      <p:ext uri="{BB962C8B-B14F-4D97-AF65-F5344CB8AC3E}">
        <p14:creationId xmlns:p14="http://schemas.microsoft.com/office/powerpoint/2010/main" val="2791000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www.open.edu/openlearn/science-maths-technology/introduction-web-applications-architecture/content-section-2</a:t>
            </a:r>
            <a:endParaRPr lang="en-GB" dirty="0" smtClean="0"/>
          </a:p>
          <a:p>
            <a:r>
              <a:rPr lang="en-GB" dirty="0">
                <a:hlinkClick r:id="rId3"/>
              </a:rPr>
              <a:t>https://</a:t>
            </a:r>
            <a:r>
              <a:rPr lang="en-GB" dirty="0" smtClean="0">
                <a:hlinkClick r:id="rId3"/>
              </a:rPr>
              <a:t>www.peerbits.com/blog/web-application-architecture.html</a:t>
            </a:r>
            <a:endParaRPr lang="en-GB" dirty="0" smtClean="0"/>
          </a:p>
          <a:p>
            <a:r>
              <a:rPr lang="en-GB" dirty="0">
                <a:hlinkClick r:id="rId4"/>
              </a:rPr>
              <a:t>https://</a:t>
            </a:r>
            <a:r>
              <a:rPr lang="en-GB" dirty="0" smtClean="0">
                <a:hlinkClick r:id="rId4"/>
              </a:rPr>
              <a:t>www.scnsoft.com/blog/web-application-architecture#web-app-architecture</a:t>
            </a:r>
            <a:endParaRPr lang="en-GB" dirty="0" smtClean="0"/>
          </a:p>
          <a:p>
            <a:r>
              <a:rPr lang="en-GB" dirty="0">
                <a:hlinkClick r:id="rId5"/>
              </a:rPr>
              <a:t>https://www.w3schools.in/what-is-client-server-architecture/</a:t>
            </a:r>
            <a:endParaRPr lang="en-GB" dirty="0"/>
          </a:p>
        </p:txBody>
      </p:sp>
    </p:spTree>
    <p:extLst>
      <p:ext uri="{BB962C8B-B14F-4D97-AF65-F5344CB8AC3E}">
        <p14:creationId xmlns:p14="http://schemas.microsoft.com/office/powerpoint/2010/main" val="3521147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Client–server architecture</a:t>
            </a:r>
            <a:endParaRPr lang="en-GB" dirty="0"/>
          </a:p>
        </p:txBody>
      </p:sp>
      <p:sp>
        <p:nvSpPr>
          <p:cNvPr id="3" name="Content Placeholder 2"/>
          <p:cNvSpPr>
            <a:spLocks noGrp="1"/>
          </p:cNvSpPr>
          <p:nvPr>
            <p:ph idx="1"/>
          </p:nvPr>
        </p:nvSpPr>
        <p:spPr/>
        <p:txBody>
          <a:bodyPr>
            <a:normAutofit lnSpcReduction="10000"/>
          </a:bodyPr>
          <a:lstStyle/>
          <a:p>
            <a:r>
              <a:rPr lang="en-GB" dirty="0"/>
              <a:t>A </a:t>
            </a:r>
            <a:r>
              <a:rPr lang="en-GB" b="1" dirty="0"/>
              <a:t>client–server architecture</a:t>
            </a:r>
            <a:r>
              <a:rPr lang="en-GB" dirty="0"/>
              <a:t> </a:t>
            </a:r>
            <a:r>
              <a:rPr lang="en-GB" dirty="0" smtClean="0"/>
              <a:t>divides </a:t>
            </a:r>
            <a:r>
              <a:rPr lang="en-GB" dirty="0"/>
              <a:t>an application into two parts, ‘client’ and ‘server’. </a:t>
            </a:r>
            <a:endParaRPr lang="en-GB" dirty="0" smtClean="0"/>
          </a:p>
          <a:p>
            <a:r>
              <a:rPr lang="en-GB" dirty="0"/>
              <a:t>the server hosts, distributes and controls the majority of the resources as well as services to be used by the client. </a:t>
            </a:r>
            <a:endParaRPr lang="en-GB" dirty="0" smtClean="0"/>
          </a:p>
          <a:p>
            <a:r>
              <a:rPr lang="en-GB" dirty="0" smtClean="0"/>
              <a:t>The server provides </a:t>
            </a:r>
            <a:r>
              <a:rPr lang="en-GB" dirty="0"/>
              <a:t>the central functionality: i.e., any number of clients can connect to the server and request that it performs a task. </a:t>
            </a:r>
            <a:endParaRPr lang="en-GB" dirty="0" smtClean="0"/>
          </a:p>
          <a:p>
            <a:r>
              <a:rPr lang="en-GB" dirty="0"/>
              <a:t>the server accepts the </a:t>
            </a:r>
            <a:r>
              <a:rPr lang="en-GB" dirty="0" smtClean="0"/>
              <a:t>request ,  will process </a:t>
            </a:r>
            <a:r>
              <a:rPr lang="en-GB" dirty="0"/>
              <a:t>it and deliver the data packets requested back to the client.</a:t>
            </a:r>
          </a:p>
        </p:txBody>
      </p:sp>
    </p:spTree>
    <p:extLst>
      <p:ext uri="{BB962C8B-B14F-4D97-AF65-F5344CB8AC3E}">
        <p14:creationId xmlns:p14="http://schemas.microsoft.com/office/powerpoint/2010/main" val="57878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Client–server architecture</a:t>
            </a:r>
          </a:p>
        </p:txBody>
      </p:sp>
      <p:sp>
        <p:nvSpPr>
          <p:cNvPr id="3" name="Content Placeholder 2"/>
          <p:cNvSpPr>
            <a:spLocks noGrp="1"/>
          </p:cNvSpPr>
          <p:nvPr>
            <p:ph idx="1"/>
          </p:nvPr>
        </p:nvSpPr>
        <p:spPr/>
        <p:txBody>
          <a:bodyPr>
            <a:normAutofit lnSpcReduction="10000"/>
          </a:bodyPr>
          <a:lstStyle/>
          <a:p>
            <a:r>
              <a:rPr lang="en-GB" dirty="0" smtClean="0"/>
              <a:t> the </a:t>
            </a:r>
            <a:r>
              <a:rPr lang="en-GB" dirty="0"/>
              <a:t>server computer has the potential to manage numerous clients at the same time. </a:t>
            </a:r>
            <a:endParaRPr lang="en-GB" dirty="0" smtClean="0"/>
          </a:p>
          <a:p>
            <a:r>
              <a:rPr lang="en-GB" dirty="0" smtClean="0"/>
              <a:t>a </a:t>
            </a:r>
            <a:r>
              <a:rPr lang="en-GB" dirty="0"/>
              <a:t>single client can connect to numerous servers at a single timestamp, where each server provides a different set of services to that specific client</a:t>
            </a:r>
            <a:r>
              <a:rPr lang="en-GB" dirty="0" smtClean="0"/>
              <a:t>.</a:t>
            </a:r>
          </a:p>
          <a:p>
            <a:r>
              <a:rPr lang="en-GB" dirty="0"/>
              <a:t>client–server architecture is also commonly called ‘two-tier architecture</a:t>
            </a:r>
            <a:r>
              <a:rPr lang="en-GB" dirty="0" smtClean="0"/>
              <a:t>’.</a:t>
            </a:r>
          </a:p>
          <a:p>
            <a:r>
              <a:rPr lang="en-GB" dirty="0" smtClean="0"/>
              <a:t>the client and server can be </a:t>
            </a:r>
            <a:r>
              <a:rPr lang="en-GB" dirty="0"/>
              <a:t>two different computers in different parts of the world that are connected through the Internet. </a:t>
            </a:r>
            <a:r>
              <a:rPr lang="en-GB" dirty="0" smtClean="0"/>
              <a:t>or could be within </a:t>
            </a:r>
            <a:r>
              <a:rPr lang="en-GB" dirty="0"/>
              <a:t>the same </a:t>
            </a:r>
            <a:r>
              <a:rPr lang="en-GB" dirty="0" smtClean="0"/>
              <a:t>building.</a:t>
            </a:r>
            <a:endParaRPr lang="en-GB" dirty="0"/>
          </a:p>
        </p:txBody>
      </p:sp>
    </p:spTree>
    <p:extLst>
      <p:ext uri="{BB962C8B-B14F-4D97-AF65-F5344CB8AC3E}">
        <p14:creationId xmlns:p14="http://schemas.microsoft.com/office/powerpoint/2010/main" val="223878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Client–server architecture</a:t>
            </a:r>
          </a:p>
        </p:txBody>
      </p:sp>
      <p:sp>
        <p:nvSpPr>
          <p:cNvPr id="3" name="Content Placeholder 2"/>
          <p:cNvSpPr>
            <a:spLocks noGrp="1"/>
          </p:cNvSpPr>
          <p:nvPr>
            <p:ph idx="1"/>
          </p:nvPr>
        </p:nvSpPr>
        <p:spPr/>
        <p:txBody>
          <a:bodyPr>
            <a:normAutofit lnSpcReduction="10000"/>
          </a:bodyPr>
          <a:lstStyle/>
          <a:p>
            <a:r>
              <a:rPr lang="en-GB" dirty="0"/>
              <a:t> for the client-server architecture on the web, specific factors need to be considered:</a:t>
            </a:r>
          </a:p>
          <a:p>
            <a:pPr lvl="1"/>
            <a:r>
              <a:rPr lang="en-GB" dirty="0"/>
              <a:t>A specific set of languages along with a communication standard, exclusively a protocol for the interaction of two systems. The most popular are the HTTP and HTTPS (Hyper Text Transfer Protocol Secure).</a:t>
            </a:r>
          </a:p>
          <a:p>
            <a:pPr lvl="1"/>
            <a:r>
              <a:rPr lang="en-GB" dirty="0"/>
              <a:t>Mechanism and protocol for requesting the required aspects from the server. That could be in any structure </a:t>
            </a:r>
            <a:r>
              <a:rPr lang="en-GB" dirty="0" smtClean="0"/>
              <a:t>e.g. XML </a:t>
            </a:r>
            <a:r>
              <a:rPr lang="en-GB" dirty="0"/>
              <a:t>and JSON.</a:t>
            </a:r>
          </a:p>
          <a:p>
            <a:pPr lvl="1"/>
            <a:r>
              <a:rPr lang="en-GB" dirty="0"/>
              <a:t>Next, the server responds by sending a reply in a structure of formatted data, (usually XML or JSON).</a:t>
            </a:r>
          </a:p>
          <a:p>
            <a:endParaRPr lang="en-GB" dirty="0"/>
          </a:p>
        </p:txBody>
      </p:sp>
    </p:spTree>
    <p:extLst>
      <p:ext uri="{BB962C8B-B14F-4D97-AF65-F5344CB8AC3E}">
        <p14:creationId xmlns:p14="http://schemas.microsoft.com/office/powerpoint/2010/main" val="190628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3045" y="828675"/>
            <a:ext cx="1526455" cy="161978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1120" y="2847976"/>
            <a:ext cx="1184858" cy="12573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3442" y="874158"/>
            <a:ext cx="2452208" cy="245220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5783" y="1212959"/>
            <a:ext cx="1385192" cy="211340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40092" y="3878816"/>
            <a:ext cx="1385192" cy="21134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023" y="4504794"/>
            <a:ext cx="1184858" cy="1257300"/>
          </a:xfrm>
          <a:prstGeom prst="rect">
            <a:avLst/>
          </a:prstGeom>
        </p:spPr>
      </p:pic>
      <p:sp>
        <p:nvSpPr>
          <p:cNvPr id="8" name="Explosion 2 7"/>
          <p:cNvSpPr/>
          <p:nvPr/>
        </p:nvSpPr>
        <p:spPr>
          <a:xfrm>
            <a:off x="3395649" y="1802937"/>
            <a:ext cx="2738452" cy="282621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INTERNET</a:t>
            </a:r>
            <a:endParaRPr lang="en-GB" sz="1400" b="1" dirty="0"/>
          </a:p>
        </p:txBody>
      </p:sp>
      <p:sp>
        <p:nvSpPr>
          <p:cNvPr id="9" name="TextBox 8"/>
          <p:cNvSpPr txBox="1"/>
          <p:nvPr/>
        </p:nvSpPr>
        <p:spPr>
          <a:xfrm>
            <a:off x="2347551" y="2352675"/>
            <a:ext cx="716863" cy="369332"/>
          </a:xfrm>
          <a:prstGeom prst="rect">
            <a:avLst/>
          </a:prstGeom>
          <a:noFill/>
        </p:spPr>
        <p:txBody>
          <a:bodyPr wrap="none" rtlCol="0">
            <a:spAutoFit/>
          </a:bodyPr>
          <a:lstStyle/>
          <a:p>
            <a:r>
              <a:rPr lang="en-GB" dirty="0" smtClean="0"/>
              <a:t>Client</a:t>
            </a:r>
            <a:endParaRPr lang="en-GB" dirty="0"/>
          </a:p>
        </p:txBody>
      </p:sp>
      <p:sp>
        <p:nvSpPr>
          <p:cNvPr id="10" name="TextBox 9"/>
          <p:cNvSpPr txBox="1"/>
          <p:nvPr/>
        </p:nvSpPr>
        <p:spPr>
          <a:xfrm>
            <a:off x="2251972" y="4061341"/>
            <a:ext cx="716863" cy="369332"/>
          </a:xfrm>
          <a:prstGeom prst="rect">
            <a:avLst/>
          </a:prstGeom>
          <a:noFill/>
        </p:spPr>
        <p:txBody>
          <a:bodyPr wrap="none" rtlCol="0">
            <a:spAutoFit/>
          </a:bodyPr>
          <a:lstStyle/>
          <a:p>
            <a:r>
              <a:rPr lang="en-GB" dirty="0" smtClean="0"/>
              <a:t>Client</a:t>
            </a:r>
            <a:endParaRPr lang="en-GB" dirty="0"/>
          </a:p>
        </p:txBody>
      </p:sp>
      <p:sp>
        <p:nvSpPr>
          <p:cNvPr id="11" name="TextBox 10"/>
          <p:cNvSpPr txBox="1"/>
          <p:nvPr/>
        </p:nvSpPr>
        <p:spPr>
          <a:xfrm>
            <a:off x="3395648" y="5361596"/>
            <a:ext cx="716863" cy="369332"/>
          </a:xfrm>
          <a:prstGeom prst="rect">
            <a:avLst/>
          </a:prstGeom>
          <a:noFill/>
        </p:spPr>
        <p:txBody>
          <a:bodyPr wrap="none" rtlCol="0">
            <a:spAutoFit/>
          </a:bodyPr>
          <a:lstStyle/>
          <a:p>
            <a:r>
              <a:rPr lang="en-GB" dirty="0" smtClean="0"/>
              <a:t>Client</a:t>
            </a:r>
            <a:endParaRPr lang="en-GB" dirty="0"/>
          </a:p>
        </p:txBody>
      </p:sp>
      <p:sp>
        <p:nvSpPr>
          <p:cNvPr id="12" name="TextBox 11"/>
          <p:cNvSpPr txBox="1"/>
          <p:nvPr/>
        </p:nvSpPr>
        <p:spPr>
          <a:xfrm>
            <a:off x="6465334" y="3335892"/>
            <a:ext cx="1210716" cy="369332"/>
          </a:xfrm>
          <a:prstGeom prst="rect">
            <a:avLst/>
          </a:prstGeom>
          <a:noFill/>
        </p:spPr>
        <p:txBody>
          <a:bodyPr wrap="none" rtlCol="0">
            <a:spAutoFit/>
          </a:bodyPr>
          <a:lstStyle/>
          <a:p>
            <a:r>
              <a:rPr lang="en-GB" dirty="0" smtClean="0"/>
              <a:t>Web Server</a:t>
            </a:r>
            <a:endParaRPr lang="en-GB" dirty="0"/>
          </a:p>
        </p:txBody>
      </p:sp>
      <p:sp>
        <p:nvSpPr>
          <p:cNvPr id="13" name="TextBox 12"/>
          <p:cNvSpPr txBox="1"/>
          <p:nvPr/>
        </p:nvSpPr>
        <p:spPr>
          <a:xfrm>
            <a:off x="7389078" y="5945335"/>
            <a:ext cx="1415580" cy="369332"/>
          </a:xfrm>
          <a:prstGeom prst="rect">
            <a:avLst/>
          </a:prstGeom>
          <a:noFill/>
        </p:spPr>
        <p:txBody>
          <a:bodyPr wrap="none" rtlCol="0">
            <a:spAutoFit/>
          </a:bodyPr>
          <a:lstStyle/>
          <a:p>
            <a:r>
              <a:rPr lang="en-GB" dirty="0" smtClean="0"/>
              <a:t>E-mail Server</a:t>
            </a:r>
            <a:endParaRPr lang="en-GB" dirty="0"/>
          </a:p>
        </p:txBody>
      </p:sp>
      <p:sp>
        <p:nvSpPr>
          <p:cNvPr id="14" name="TextBox 13"/>
          <p:cNvSpPr txBox="1"/>
          <p:nvPr/>
        </p:nvSpPr>
        <p:spPr>
          <a:xfrm>
            <a:off x="9201150" y="3326366"/>
            <a:ext cx="1640001" cy="369332"/>
          </a:xfrm>
          <a:prstGeom prst="rect">
            <a:avLst/>
          </a:prstGeom>
          <a:noFill/>
        </p:spPr>
        <p:txBody>
          <a:bodyPr wrap="none" rtlCol="0">
            <a:spAutoFit/>
          </a:bodyPr>
          <a:lstStyle/>
          <a:p>
            <a:r>
              <a:rPr lang="en-GB" dirty="0" smtClean="0"/>
              <a:t>Database Server</a:t>
            </a:r>
            <a:endParaRPr lang="en-GB" dirty="0"/>
          </a:p>
        </p:txBody>
      </p:sp>
      <p:cxnSp>
        <p:nvCxnSpPr>
          <p:cNvPr id="16" name="Straight Connector 15"/>
          <p:cNvCxnSpPr/>
          <p:nvPr/>
        </p:nvCxnSpPr>
        <p:spPr>
          <a:xfrm>
            <a:off x="3276600" y="2100262"/>
            <a:ext cx="769713" cy="665459"/>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2784344" y="3743773"/>
            <a:ext cx="969735" cy="167656"/>
          </a:xfrm>
          <a:prstGeom prst="line">
            <a:avLst/>
          </a:prstGeom>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V="1">
            <a:off x="3395648" y="4430673"/>
            <a:ext cx="610903" cy="887968"/>
          </a:xfrm>
          <a:prstGeom prst="line">
            <a:avLst/>
          </a:prstGeom>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5571413" y="2352675"/>
            <a:ext cx="936234" cy="95783"/>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5283168" y="3894011"/>
            <a:ext cx="1689132" cy="1087564"/>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7676050" y="2100262"/>
            <a:ext cx="1128608" cy="0"/>
          </a:xfrm>
          <a:prstGeom prst="line">
            <a:avLst/>
          </a:prstGeom>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472087" y="521053"/>
            <a:ext cx="4660122" cy="584775"/>
          </a:xfrm>
          <a:prstGeom prst="rect">
            <a:avLst/>
          </a:prstGeom>
          <a:noFill/>
        </p:spPr>
        <p:txBody>
          <a:bodyPr wrap="none" rtlCol="0">
            <a:spAutoFit/>
          </a:bodyPr>
          <a:lstStyle/>
          <a:p>
            <a:r>
              <a:rPr lang="en-GB" sz="3200" b="1" dirty="0" smtClean="0"/>
              <a:t>Client-Server Architecture</a:t>
            </a:r>
            <a:endParaRPr lang="en-GB" sz="3200" b="1" dirty="0"/>
          </a:p>
        </p:txBody>
      </p:sp>
    </p:spTree>
    <p:extLst>
      <p:ext uri="{BB962C8B-B14F-4D97-AF65-F5344CB8AC3E}">
        <p14:creationId xmlns:p14="http://schemas.microsoft.com/office/powerpoint/2010/main" val="1663770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HTTP as the Transport</a:t>
            </a:r>
            <a:r>
              <a:rPr lang="en-GB" dirty="0"/>
              <a:t> </a:t>
            </a:r>
            <a:br>
              <a:rPr lang="en-GB" dirty="0"/>
            </a:br>
            <a:endParaRPr lang="en-GB" dirty="0"/>
          </a:p>
        </p:txBody>
      </p:sp>
      <p:sp>
        <p:nvSpPr>
          <p:cNvPr id="3" name="Content Placeholder 2"/>
          <p:cNvSpPr>
            <a:spLocks noGrp="1"/>
          </p:cNvSpPr>
          <p:nvPr>
            <p:ph idx="1"/>
          </p:nvPr>
        </p:nvSpPr>
        <p:spPr/>
        <p:txBody>
          <a:bodyPr>
            <a:normAutofit/>
          </a:bodyPr>
          <a:lstStyle/>
          <a:p>
            <a:r>
              <a:rPr lang="en-GB" dirty="0"/>
              <a:t>The communication layer between the client and the server is critical to the design and implementation of the application. The HyperText Transport Protocol (HTTP) defines how the request made by the client is received and handled by the server, and then how the information is sent back to the client. </a:t>
            </a:r>
            <a:endParaRPr lang="en-GB" dirty="0" smtClean="0"/>
          </a:p>
          <a:p>
            <a:r>
              <a:rPr lang="en-GB" dirty="0" smtClean="0"/>
              <a:t>The </a:t>
            </a:r>
            <a:r>
              <a:rPr lang="en-GB" dirty="0"/>
              <a:t>HTTP protocol does not understand the concept of a persistent connection between client and server.</a:t>
            </a:r>
          </a:p>
          <a:p>
            <a:endParaRPr lang="en-GB" dirty="0"/>
          </a:p>
          <a:p>
            <a:endParaRPr lang="en-GB" dirty="0"/>
          </a:p>
        </p:txBody>
      </p:sp>
    </p:spTree>
    <p:extLst>
      <p:ext uri="{BB962C8B-B14F-4D97-AF65-F5344CB8AC3E}">
        <p14:creationId xmlns:p14="http://schemas.microsoft.com/office/powerpoint/2010/main" val="1236727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a web server processes static web pages</a:t>
            </a:r>
            <a:r>
              <a:rPr lang="en-GB" b="1" dirty="0"/>
              <a:t/>
            </a:r>
            <a:br>
              <a:rPr lang="en-GB" b="1" dirty="0"/>
            </a:br>
            <a:endParaRPr lang="en-GB" dirty="0"/>
          </a:p>
        </p:txBody>
      </p:sp>
      <p:graphicFrame>
        <p:nvGraphicFramePr>
          <p:cNvPr id="4" name="Object 8"/>
          <p:cNvGraphicFramePr>
            <a:graphicFrameLocks noGrp="1" noChangeAspect="1"/>
          </p:cNvGraphicFramePr>
          <p:nvPr>
            <p:ph idx="1"/>
            <p:extLst/>
          </p:nvPr>
        </p:nvGraphicFramePr>
        <p:xfrm>
          <a:off x="2929731" y="3412331"/>
          <a:ext cx="6332538" cy="1608138"/>
        </p:xfrm>
        <a:graphic>
          <a:graphicData uri="http://schemas.openxmlformats.org/presentationml/2006/ole">
            <mc:AlternateContent xmlns:mc="http://schemas.openxmlformats.org/markup-compatibility/2006">
              <mc:Choice xmlns:v="urn:schemas-microsoft-com:vml" Requires="v">
                <p:oleObj spid="_x0000_s1026" name="Visio" r:id="rId3" imgW="6332192" imgH="1608354" progId="">
                  <p:embed/>
                </p:oleObj>
              </mc:Choice>
              <mc:Fallback>
                <p:oleObj name="Visio" r:id="rId3" imgW="6332192" imgH="160835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731" y="3412331"/>
                        <a:ext cx="6332538" cy="160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8529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t>
            </a:r>
            <a:r>
              <a:rPr lang="en-GB" dirty="0"/>
              <a:t>s</a:t>
            </a:r>
            <a:r>
              <a:rPr lang="en-GB" dirty="0" smtClean="0"/>
              <a:t>tatic web pages work</a:t>
            </a:r>
            <a:endParaRPr lang="en-GB" dirty="0"/>
          </a:p>
        </p:txBody>
      </p:sp>
      <p:sp>
        <p:nvSpPr>
          <p:cNvPr id="3" name="Content Placeholder 2"/>
          <p:cNvSpPr>
            <a:spLocks noGrp="1"/>
          </p:cNvSpPr>
          <p:nvPr>
            <p:ph idx="1"/>
          </p:nvPr>
        </p:nvSpPr>
        <p:spPr/>
        <p:txBody>
          <a:bodyPr>
            <a:normAutofit fontScale="77500" lnSpcReduction="20000"/>
          </a:bodyPr>
          <a:lstStyle/>
          <a:p>
            <a:pPr lvl="0"/>
            <a:r>
              <a:rPr lang="en-US" i="1" dirty="0"/>
              <a:t>Hypertext Markup Language</a:t>
            </a:r>
            <a:r>
              <a:rPr lang="en-US" dirty="0"/>
              <a:t>, or </a:t>
            </a:r>
            <a:r>
              <a:rPr lang="en-US" i="1" dirty="0"/>
              <a:t>HTML</a:t>
            </a:r>
            <a:r>
              <a:rPr lang="en-US" dirty="0"/>
              <a:t>, is the language that the web browser converts into the web pages of a web application.</a:t>
            </a:r>
            <a:endParaRPr lang="en-GB" dirty="0"/>
          </a:p>
          <a:p>
            <a:pPr lvl="0"/>
            <a:r>
              <a:rPr lang="en-US" dirty="0"/>
              <a:t>A </a:t>
            </a:r>
            <a:r>
              <a:rPr lang="en-US" i="1" dirty="0"/>
              <a:t>static web page</a:t>
            </a:r>
            <a:r>
              <a:rPr lang="en-US" dirty="0"/>
              <a:t> is an HTML document that’s stored in a file and does not change in response to user input.</a:t>
            </a:r>
            <a:endParaRPr lang="en-GB" dirty="0"/>
          </a:p>
          <a:p>
            <a:pPr lvl="0"/>
            <a:r>
              <a:rPr lang="en-US" i="1" dirty="0"/>
              <a:t>Hypertext Transfer Protocol</a:t>
            </a:r>
            <a:r>
              <a:rPr lang="en-US" dirty="0"/>
              <a:t>, or </a:t>
            </a:r>
            <a:r>
              <a:rPr lang="en-US" i="1" dirty="0"/>
              <a:t>HTTP</a:t>
            </a:r>
            <a:r>
              <a:rPr lang="en-US" dirty="0"/>
              <a:t>, is the protocol that web browsers and web servers use to communicate.</a:t>
            </a:r>
            <a:endParaRPr lang="en-GB" dirty="0"/>
          </a:p>
          <a:p>
            <a:pPr lvl="0"/>
            <a:r>
              <a:rPr lang="en-US" dirty="0"/>
              <a:t>A web browser requests a page from a web server by sending the server a message known as an </a:t>
            </a:r>
            <a:r>
              <a:rPr lang="en-US" i="1" dirty="0"/>
              <a:t>HTTP request</a:t>
            </a:r>
            <a:r>
              <a:rPr lang="en-US" dirty="0"/>
              <a:t>. For a static web page, the HTTP request includes the name of the HTML file that’s requested.</a:t>
            </a:r>
            <a:endParaRPr lang="en-GB" dirty="0"/>
          </a:p>
          <a:p>
            <a:pPr lvl="0"/>
            <a:r>
              <a:rPr lang="en-US" dirty="0"/>
              <a:t>A web server replies to an HTTP request by sending a message known as an </a:t>
            </a:r>
            <a:r>
              <a:rPr lang="en-US" i="1" dirty="0"/>
              <a:t>HTTP response</a:t>
            </a:r>
            <a:r>
              <a:rPr lang="en-US" dirty="0"/>
              <a:t> back to the browser. For a static web page, the HTTP response includes the HTML document.</a:t>
            </a:r>
            <a:endParaRPr lang="en-GB" dirty="0"/>
          </a:p>
          <a:p>
            <a:endParaRPr lang="en-GB" dirty="0"/>
          </a:p>
        </p:txBody>
      </p:sp>
    </p:spTree>
    <p:extLst>
      <p:ext uri="{BB962C8B-B14F-4D97-AF65-F5344CB8AC3E}">
        <p14:creationId xmlns:p14="http://schemas.microsoft.com/office/powerpoint/2010/main" val="2408908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408</TotalTime>
  <Words>2485</Words>
  <Application>Microsoft Office PowerPoint</Application>
  <PresentationFormat>Widescreen</PresentationFormat>
  <Paragraphs>353</Paragraphs>
  <Slides>29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4" baseType="lpstr">
      <vt:lpstr>Arial</vt:lpstr>
      <vt:lpstr>Garamond</vt:lpstr>
      <vt:lpstr>Times New Roman</vt:lpstr>
      <vt:lpstr>Organic</vt:lpstr>
      <vt:lpstr>Visio</vt:lpstr>
      <vt:lpstr>L2 Web Application Architecture</vt:lpstr>
      <vt:lpstr>PowerPoint Presentation</vt:lpstr>
      <vt:lpstr>Client–server architecture</vt:lpstr>
      <vt:lpstr>Client–server architecture</vt:lpstr>
      <vt:lpstr>Client–server architecture</vt:lpstr>
      <vt:lpstr>PowerPoint Presentation</vt:lpstr>
      <vt:lpstr>HTTP as the Transport  </vt:lpstr>
      <vt:lpstr>How a web server processes static web pages </vt:lpstr>
      <vt:lpstr>How static web pages work</vt:lpstr>
      <vt:lpstr>How a web server processes a static web page</vt:lpstr>
      <vt:lpstr>How a web server processes dynamic web pages </vt:lpstr>
      <vt:lpstr>How dynamic web pages work</vt:lpstr>
      <vt:lpstr>Two protocols that web applications depend upon</vt:lpstr>
      <vt:lpstr>Java web applications</vt:lpstr>
      <vt:lpstr>The components of a Java web application </vt:lpstr>
      <vt:lpstr>An introduction to JavaServer Pages </vt:lpstr>
      <vt:lpstr>The HTML file that presents a form for the user to enter three parameters </vt:lpstr>
      <vt:lpstr>PowerPoint Presentation</vt:lpstr>
      <vt:lpstr>A JSP that displays three parameters entered by the user </vt:lpstr>
      <vt:lpstr>A JSP that displays three parameters entered by the user </vt:lpstr>
      <vt:lpstr>PowerPoint Presentation</vt:lpstr>
      <vt:lpstr>PowerPoint Presentation</vt:lpstr>
      <vt:lpstr>Introduction to Servlets</vt:lpstr>
      <vt:lpstr>PowerPoint Presentation</vt:lpstr>
      <vt:lpstr>Code for a servlet that works the same as the JSP</vt:lpstr>
      <vt:lpstr>Code for a servlet that works the same as the JSP</vt:lpstr>
      <vt:lpstr>Three environments for servlet and JSP development</vt:lpstr>
      <vt:lpstr>The architecture for a typical Java web application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L2 Web Application Architecture</dc:title>
  <dc:creator>Mary Ryan</dc:creator>
  <cp:lastModifiedBy>Mary Ryan</cp:lastModifiedBy>
  <cp:revision>7</cp:revision>
  <dcterms:created xsi:type="dcterms:W3CDTF">2020-09-21T13:13:35Z</dcterms:created>
  <dcterms:modified xsi:type="dcterms:W3CDTF">2020-09-21T20:01:55Z</dcterms:modified>
</cp:coreProperties>
</file>