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25"/>
  </p:notesMasterIdLst>
  <p:handoutMasterIdLst>
    <p:handoutMasterId r:id="rId26"/>
  </p:handoutMasterIdLst>
  <p:sldIdLst>
    <p:sldId id="502" r:id="rId2"/>
    <p:sldId id="400" r:id="rId3"/>
    <p:sldId id="563" r:id="rId4"/>
    <p:sldId id="572" r:id="rId5"/>
    <p:sldId id="553" r:id="rId6"/>
    <p:sldId id="567" r:id="rId7"/>
    <p:sldId id="432" r:id="rId8"/>
    <p:sldId id="556" r:id="rId9"/>
    <p:sldId id="555" r:id="rId10"/>
    <p:sldId id="551" r:id="rId11"/>
    <p:sldId id="568" r:id="rId12"/>
    <p:sldId id="569" r:id="rId13"/>
    <p:sldId id="570" r:id="rId14"/>
    <p:sldId id="436" r:id="rId15"/>
    <p:sldId id="566" r:id="rId16"/>
    <p:sldId id="549" r:id="rId17"/>
    <p:sldId id="552" r:id="rId18"/>
    <p:sldId id="571" r:id="rId19"/>
    <p:sldId id="565" r:id="rId20"/>
    <p:sldId id="455" r:id="rId21"/>
    <p:sldId id="528" r:id="rId22"/>
    <p:sldId id="564" r:id="rId23"/>
    <p:sldId id="522" r:id="rId2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F50E7A29-14EC-A74C-8115-EFF96D771BD2}">
          <p14:sldIdLst>
            <p14:sldId id="502"/>
            <p14:sldId id="400"/>
            <p14:sldId id="563"/>
            <p14:sldId id="572"/>
            <p14:sldId id="553"/>
            <p14:sldId id="567"/>
            <p14:sldId id="432"/>
            <p14:sldId id="556"/>
            <p14:sldId id="555"/>
            <p14:sldId id="551"/>
            <p14:sldId id="568"/>
            <p14:sldId id="569"/>
            <p14:sldId id="570"/>
            <p14:sldId id="436"/>
            <p14:sldId id="566"/>
            <p14:sldId id="549"/>
            <p14:sldId id="552"/>
            <p14:sldId id="571"/>
            <p14:sldId id="565"/>
            <p14:sldId id="455"/>
            <p14:sldId id="528"/>
            <p14:sldId id="564"/>
            <p14:sldId id="522"/>
          </p14:sldIdLst>
        </p14:section>
        <p14:section name="Icons, Devices" id="{2BB70305-F892-6C40-B512-C4829BF1FD4C}">
          <p14:sldIdLst/>
        </p14:section>
      </p14:sectionLst>
    </p:ext>
    <p:ext uri="{EFAFB233-063F-42B5-8137-9DF3F51BA10A}">
      <p15:sldGuideLst xmlns:p15="http://schemas.microsoft.com/office/powerpoint/2012/main">
        <p15:guide id="1" orient="horz" pos="2500" userDrawn="1">
          <p15:clr>
            <a:srgbClr val="A4A3A4"/>
          </p15:clr>
        </p15:guide>
        <p15:guide id="2" pos="1963" userDrawn="1">
          <p15:clr>
            <a:srgbClr val="A4A3A4"/>
          </p15:clr>
        </p15:guide>
        <p15:guide id="3" pos="2122" userDrawn="1">
          <p15:clr>
            <a:srgbClr val="A4A3A4"/>
          </p15:clr>
        </p15:guide>
        <p15:guide id="4" pos="337" userDrawn="1">
          <p15:clr>
            <a:srgbClr val="A4A3A4"/>
          </p15:clr>
        </p15:guide>
        <p15:guide id="6" orient="horz" pos="1275" userDrawn="1">
          <p15:clr>
            <a:srgbClr val="A4A3A4"/>
          </p15:clr>
        </p15:guide>
        <p15:guide id="7" orient="horz" pos="2908" userDrawn="1">
          <p15:clr>
            <a:srgbClr val="A4A3A4"/>
          </p15:clr>
        </p15:guide>
        <p15:guide id="8" orient="horz" pos="3362" userDrawn="1">
          <p15:clr>
            <a:srgbClr val="A4A3A4"/>
          </p15:clr>
        </p15:guide>
        <p15:guide id="9" pos="5939" userDrawn="1">
          <p15:clr>
            <a:srgbClr val="A4A3A4"/>
          </p15:clr>
        </p15:guide>
        <p15:guide id="10" pos="393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dith Pauly" initials="JP" lastIdx="1" clrIdx="0">
    <p:extLst>
      <p:ext uri="{19B8F6BF-5375-455C-9EA6-DF929625EA0E}">
        <p15:presenceInfo xmlns:p15="http://schemas.microsoft.com/office/powerpoint/2012/main" userId="S-1-5-21-2759258102-667891728-3617554394-34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DB"/>
    <a:srgbClr val="007AA1"/>
    <a:srgbClr val="3BD0FF"/>
    <a:srgbClr val="8BE3FF"/>
    <a:srgbClr val="00BBF6"/>
    <a:srgbClr val="C9F2FF"/>
    <a:srgbClr val="4BD4FF"/>
    <a:srgbClr val="CC9B00"/>
    <a:srgbClr val="CA144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6"/>
    <p:restoredTop sz="93458" autoAdjust="0"/>
  </p:normalViewPr>
  <p:slideViewPr>
    <p:cSldViewPr snapToGrid="0" snapToObjects="1" showGuides="1">
      <p:cViewPr varScale="1">
        <p:scale>
          <a:sx n="119" d="100"/>
          <a:sy n="119" d="100"/>
        </p:scale>
        <p:origin x="616" y="192"/>
      </p:cViewPr>
      <p:guideLst>
        <p:guide orient="horz" pos="2500"/>
        <p:guide pos="1963"/>
        <p:guide pos="2122"/>
        <p:guide pos="337"/>
        <p:guide orient="horz" pos="1275"/>
        <p:guide orient="horz" pos="2908"/>
        <p:guide orient="horz" pos="3362"/>
        <p:guide pos="5939"/>
        <p:guide pos="3936"/>
      </p:guideLst>
    </p:cSldViewPr>
  </p:slideViewPr>
  <p:outlineViewPr>
    <p:cViewPr>
      <p:scale>
        <a:sx n="33" d="100"/>
        <a:sy n="33" d="100"/>
      </p:scale>
      <p:origin x="0" y="-1616"/>
    </p:cViewPr>
  </p:outlineViewPr>
  <p:notesTextViewPr>
    <p:cViewPr>
      <p:scale>
        <a:sx n="1" d="1"/>
        <a:sy n="1" d="1"/>
      </p:scale>
      <p:origin x="0" y="0"/>
    </p:cViewPr>
  </p:notesTextViewPr>
  <p:sorterViewPr>
    <p:cViewPr varScale="1">
      <p:scale>
        <a:sx n="100" d="100"/>
        <a:sy n="100" d="100"/>
      </p:scale>
      <p:origin x="0" y="-2864"/>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rmerrigan/Documents/Career%20Path%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'Ilia Vishnevsky'!$D$2</c:f>
              <c:strCache>
                <c:ptCount val="1"/>
                <c:pt idx="0">
                  <c:v>Manager</c:v>
                </c:pt>
              </c:strCache>
            </c:strRef>
          </c:tx>
          <c:spPr>
            <a:ln w="28575" cap="rnd">
              <a:solidFill>
                <a:schemeClr val="accent1"/>
              </a:solidFill>
              <a:round/>
            </a:ln>
            <a:effectLst/>
          </c:spPr>
          <c:marker>
            <c:symbol val="none"/>
          </c:marker>
          <c:cat>
            <c:strRef>
              <c:f>'Ilia Vishnevsky'!$C$3:$C$18</c:f>
              <c:strCache>
                <c:ptCount val="16"/>
                <c:pt idx="0">
                  <c:v>Client Side Coding </c:v>
                </c:pt>
                <c:pt idx="1">
                  <c:v>Server Side Coding </c:v>
                </c:pt>
                <c:pt idx="2">
                  <c:v>Mobile Coding</c:v>
                </c:pt>
                <c:pt idx="3">
                  <c:v>Databases</c:v>
                </c:pt>
                <c:pt idx="4">
                  <c:v>Messaging </c:v>
                </c:pt>
                <c:pt idx="5">
                  <c:v>Micro Serverices</c:v>
                </c:pt>
                <c:pt idx="6">
                  <c:v>Automated Testing</c:v>
                </c:pt>
                <c:pt idx="7">
                  <c:v>UX</c:v>
                </c:pt>
                <c:pt idx="8">
                  <c:v>CI / CD</c:v>
                </c:pt>
                <c:pt idx="9">
                  <c:v>Infrastructure</c:v>
                </c:pt>
                <c:pt idx="10">
                  <c:v>0</c:v>
                </c:pt>
                <c:pt idx="11">
                  <c:v>Communication</c:v>
                </c:pt>
                <c:pt idx="12">
                  <c:v>Ownership</c:v>
                </c:pt>
                <c:pt idx="13">
                  <c:v>Team Building</c:v>
                </c:pt>
                <c:pt idx="14">
                  <c:v>Knowledge Sharing</c:v>
                </c:pt>
                <c:pt idx="15">
                  <c:v>Decision-Making</c:v>
                </c:pt>
              </c:strCache>
            </c:strRef>
          </c:cat>
          <c:val>
            <c:numRef>
              <c:f>'Ilia Vishnevsky'!$D$3:$D$18</c:f>
              <c:numCache>
                <c:formatCode>General</c:formatCode>
                <c:ptCount val="16"/>
                <c:pt idx="0">
                  <c:v>4</c:v>
                </c:pt>
                <c:pt idx="1">
                  <c:v>6</c:v>
                </c:pt>
                <c:pt idx="2">
                  <c:v>4</c:v>
                </c:pt>
                <c:pt idx="3">
                  <c:v>3</c:v>
                </c:pt>
                <c:pt idx="4">
                  <c:v>3</c:v>
                </c:pt>
                <c:pt idx="5">
                  <c:v>4</c:v>
                </c:pt>
                <c:pt idx="6">
                  <c:v>3</c:v>
                </c:pt>
                <c:pt idx="7">
                  <c:v>4</c:v>
                </c:pt>
                <c:pt idx="8">
                  <c:v>4</c:v>
                </c:pt>
                <c:pt idx="9">
                  <c:v>4</c:v>
                </c:pt>
                <c:pt idx="10">
                  <c:v>5</c:v>
                </c:pt>
                <c:pt idx="11">
                  <c:v>5</c:v>
                </c:pt>
                <c:pt idx="12">
                  <c:v>5</c:v>
                </c:pt>
                <c:pt idx="13">
                  <c:v>4</c:v>
                </c:pt>
                <c:pt idx="14">
                  <c:v>4</c:v>
                </c:pt>
                <c:pt idx="15">
                  <c:v>3</c:v>
                </c:pt>
              </c:numCache>
            </c:numRef>
          </c:val>
          <c:extLst>
            <c:ext xmlns:c16="http://schemas.microsoft.com/office/drawing/2014/chart" uri="{C3380CC4-5D6E-409C-BE32-E72D297353CC}">
              <c16:uniqueId val="{00000000-02F4-764A-8D8B-C0E086F62156}"/>
            </c:ext>
          </c:extLst>
        </c:ser>
        <c:ser>
          <c:idx val="1"/>
          <c:order val="1"/>
          <c:tx>
            <c:strRef>
              <c:f>'Ilia Vishnevsky'!$E$2</c:f>
              <c:strCache>
                <c:ptCount val="1"/>
                <c:pt idx="0">
                  <c:v>Developer</c:v>
                </c:pt>
              </c:strCache>
            </c:strRef>
          </c:tx>
          <c:spPr>
            <a:ln w="28575" cap="rnd">
              <a:solidFill>
                <a:schemeClr val="accent2"/>
              </a:solidFill>
              <a:round/>
            </a:ln>
            <a:effectLst/>
          </c:spPr>
          <c:marker>
            <c:symbol val="none"/>
          </c:marker>
          <c:cat>
            <c:strRef>
              <c:f>'Ilia Vishnevsky'!$C$3:$C$18</c:f>
              <c:strCache>
                <c:ptCount val="16"/>
                <c:pt idx="0">
                  <c:v>Client Side Coding </c:v>
                </c:pt>
                <c:pt idx="1">
                  <c:v>Server Side Coding </c:v>
                </c:pt>
                <c:pt idx="2">
                  <c:v>Mobile Coding</c:v>
                </c:pt>
                <c:pt idx="3">
                  <c:v>Databases</c:v>
                </c:pt>
                <c:pt idx="4">
                  <c:v>Messaging </c:v>
                </c:pt>
                <c:pt idx="5">
                  <c:v>Micro Serverices</c:v>
                </c:pt>
                <c:pt idx="6">
                  <c:v>Automated Testing</c:v>
                </c:pt>
                <c:pt idx="7">
                  <c:v>UX</c:v>
                </c:pt>
                <c:pt idx="8">
                  <c:v>CI / CD</c:v>
                </c:pt>
                <c:pt idx="9">
                  <c:v>Infrastructure</c:v>
                </c:pt>
                <c:pt idx="10">
                  <c:v>0</c:v>
                </c:pt>
                <c:pt idx="11">
                  <c:v>Communication</c:v>
                </c:pt>
                <c:pt idx="12">
                  <c:v>Ownership</c:v>
                </c:pt>
                <c:pt idx="13">
                  <c:v>Team Building</c:v>
                </c:pt>
                <c:pt idx="14">
                  <c:v>Knowledge Sharing</c:v>
                </c:pt>
                <c:pt idx="15">
                  <c:v>Decision-Making</c:v>
                </c:pt>
              </c:strCache>
            </c:strRef>
          </c:cat>
          <c:val>
            <c:numRef>
              <c:f>'Ilia Vishnevsky'!$E$3:$E$18</c:f>
              <c:numCache>
                <c:formatCode>General</c:formatCode>
                <c:ptCount val="16"/>
                <c:pt idx="0">
                  <c:v>6</c:v>
                </c:pt>
                <c:pt idx="1">
                  <c:v>7</c:v>
                </c:pt>
                <c:pt idx="2">
                  <c:v>6</c:v>
                </c:pt>
                <c:pt idx="3">
                  <c:v>4</c:v>
                </c:pt>
                <c:pt idx="4">
                  <c:v>5</c:v>
                </c:pt>
                <c:pt idx="5">
                  <c:v>6</c:v>
                </c:pt>
                <c:pt idx="6">
                  <c:v>7</c:v>
                </c:pt>
                <c:pt idx="7">
                  <c:v>4</c:v>
                </c:pt>
                <c:pt idx="8">
                  <c:v>4</c:v>
                </c:pt>
                <c:pt idx="9">
                  <c:v>6</c:v>
                </c:pt>
                <c:pt idx="10">
                  <c:v>6</c:v>
                </c:pt>
                <c:pt idx="11">
                  <c:v>5</c:v>
                </c:pt>
                <c:pt idx="12">
                  <c:v>4</c:v>
                </c:pt>
                <c:pt idx="13">
                  <c:v>3</c:v>
                </c:pt>
                <c:pt idx="14">
                  <c:v>2</c:v>
                </c:pt>
                <c:pt idx="15">
                  <c:v>3</c:v>
                </c:pt>
              </c:numCache>
            </c:numRef>
          </c:val>
          <c:extLst>
            <c:ext xmlns:c16="http://schemas.microsoft.com/office/drawing/2014/chart" uri="{C3380CC4-5D6E-409C-BE32-E72D297353CC}">
              <c16:uniqueId val="{00000001-02F4-764A-8D8B-C0E086F62156}"/>
            </c:ext>
          </c:extLst>
        </c:ser>
        <c:dLbls>
          <c:showLegendKey val="0"/>
          <c:showVal val="0"/>
          <c:showCatName val="0"/>
          <c:showSerName val="0"/>
          <c:showPercent val="0"/>
          <c:showBubbleSize val="0"/>
        </c:dLbls>
        <c:axId val="989340975"/>
        <c:axId val="989278495"/>
      </c:radarChart>
      <c:catAx>
        <c:axId val="989340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89278495"/>
        <c:crosses val="autoZero"/>
        <c:auto val="1"/>
        <c:lblAlgn val="ctr"/>
        <c:lblOffset val="100"/>
        <c:noMultiLvlLbl val="0"/>
      </c:catAx>
      <c:valAx>
        <c:axId val="989278495"/>
        <c:scaling>
          <c:orientation val="minMax"/>
          <c:max val="10"/>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8934097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D3AAD3-F656-1B4B-B3D2-14ED5DE283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000E563F-BE1B-0840-89B8-225D97C07E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F60E78-2D16-3642-BBF1-2EBA89545F68}" type="datetimeFigureOut">
              <a:rPr lang="de-DE" smtClean="0"/>
              <a:t>01.04.19</a:t>
            </a:fld>
            <a:endParaRPr lang="de-DE"/>
          </a:p>
        </p:txBody>
      </p:sp>
      <p:sp>
        <p:nvSpPr>
          <p:cNvPr id="4" name="Footer Placeholder 3">
            <a:extLst>
              <a:ext uri="{FF2B5EF4-FFF2-40B4-BE49-F238E27FC236}">
                <a16:creationId xmlns:a16="http://schemas.microsoft.com/office/drawing/2014/main" id="{D7AD9EDB-ACA3-6E42-A7B1-941E81ED87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C54EEFF3-7999-4046-A38C-62E119154F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0C8EC2-87E8-2140-BAA5-32C75D4AC1FC}" type="slidenum">
              <a:rPr lang="de-DE" smtClean="0"/>
              <a:t>‹#›</a:t>
            </a:fld>
            <a:endParaRPr lang="de-DE"/>
          </a:p>
        </p:txBody>
      </p:sp>
    </p:spTree>
    <p:extLst>
      <p:ext uri="{BB962C8B-B14F-4D97-AF65-F5344CB8AC3E}">
        <p14:creationId xmlns:p14="http://schemas.microsoft.com/office/powerpoint/2010/main" val="383327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Myriad Pro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Myriad Pro Regular"/>
              </a:defRPr>
            </a:lvl1pPr>
          </a:lstStyle>
          <a:p>
            <a:fld id="{344847AB-3B75-FF4A-B0A2-6BEB5C2F7506}" type="datetimeFigureOut">
              <a:rPr lang="en-US" smtClean="0"/>
              <a:pPr/>
              <a:t>4/1/19</a:t>
            </a:fld>
            <a:endParaRPr lang="en-US"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Myriad Pro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Myriad Pro Regular"/>
              </a:defRPr>
            </a:lvl1pPr>
          </a:lstStyle>
          <a:p>
            <a:fld id="{0DB9A84A-733A-0C47-AC2B-F0C70F83A7E9}" type="slidenum">
              <a:rPr lang="en-US" smtClean="0"/>
              <a:pPr/>
              <a:t>‹#›</a:t>
            </a:fld>
            <a:endParaRPr lang="en-US" dirty="0"/>
          </a:p>
        </p:txBody>
      </p:sp>
    </p:spTree>
    <p:extLst>
      <p:ext uri="{BB962C8B-B14F-4D97-AF65-F5344CB8AC3E}">
        <p14:creationId xmlns:p14="http://schemas.microsoft.com/office/powerpoint/2010/main" val="121479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yriad Pro Regular"/>
        <a:ea typeface="+mn-ea"/>
        <a:cs typeface="+mn-cs"/>
      </a:defRPr>
    </a:lvl1pPr>
    <a:lvl2pPr marL="457200" algn="l" defTabSz="914400" rtl="0" eaLnBrk="1" latinLnBrk="0" hangingPunct="1">
      <a:defRPr sz="1200" b="0" i="0" kern="1200">
        <a:solidFill>
          <a:schemeClr val="tx1"/>
        </a:solidFill>
        <a:latin typeface="Myriad Pro Regular"/>
        <a:ea typeface="+mn-ea"/>
        <a:cs typeface="+mn-cs"/>
      </a:defRPr>
    </a:lvl2pPr>
    <a:lvl3pPr marL="914400" algn="l" defTabSz="914400" rtl="0" eaLnBrk="1" latinLnBrk="0" hangingPunct="1">
      <a:defRPr sz="1200" b="0" i="0" kern="1200">
        <a:solidFill>
          <a:schemeClr val="tx1"/>
        </a:solidFill>
        <a:latin typeface="Myriad Pro Regular"/>
        <a:ea typeface="+mn-ea"/>
        <a:cs typeface="+mn-cs"/>
      </a:defRPr>
    </a:lvl3pPr>
    <a:lvl4pPr marL="1371600" algn="l" defTabSz="914400" rtl="0" eaLnBrk="1" latinLnBrk="0" hangingPunct="1">
      <a:defRPr sz="1200" b="0" i="0" kern="1200">
        <a:solidFill>
          <a:schemeClr val="tx1"/>
        </a:solidFill>
        <a:latin typeface="Myriad Pro Regular"/>
        <a:ea typeface="+mn-ea"/>
        <a:cs typeface="+mn-cs"/>
      </a:defRPr>
    </a:lvl4pPr>
    <a:lvl5pPr marL="1828800" algn="l" defTabSz="914400" rtl="0" eaLnBrk="1" latinLnBrk="0" hangingPunct="1">
      <a:defRPr sz="1200" b="0" i="0" kern="1200">
        <a:solidFill>
          <a:schemeClr val="tx1"/>
        </a:solidFill>
        <a:latin typeface="Myriad Pro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9A84A-733A-0C47-AC2B-F0C70F83A7E9}" type="slidenum">
              <a:rPr lang="en-US" smtClean="0"/>
              <a:pPr/>
              <a:t>6</a:t>
            </a:fld>
            <a:endParaRPr lang="en-US" dirty="0"/>
          </a:p>
        </p:txBody>
      </p:sp>
    </p:spTree>
    <p:extLst>
      <p:ext uri="{BB962C8B-B14F-4D97-AF65-F5344CB8AC3E}">
        <p14:creationId xmlns:p14="http://schemas.microsoft.com/office/powerpoint/2010/main" val="29948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DB9A84A-733A-0C47-AC2B-F0C70F83A7E9}" type="slidenum">
              <a:rPr lang="en-US" smtClean="0"/>
              <a:pPr/>
              <a:t>8</a:t>
            </a:fld>
            <a:endParaRPr lang="en-US" dirty="0"/>
          </a:p>
        </p:txBody>
      </p:sp>
    </p:spTree>
    <p:extLst>
      <p:ext uri="{BB962C8B-B14F-4D97-AF65-F5344CB8AC3E}">
        <p14:creationId xmlns:p14="http://schemas.microsoft.com/office/powerpoint/2010/main" val="315459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9A84A-733A-0C47-AC2B-F0C70F83A7E9}" type="slidenum">
              <a:rPr lang="en-US" smtClean="0"/>
              <a:pPr/>
              <a:t>12</a:t>
            </a:fld>
            <a:endParaRPr lang="en-US" dirty="0"/>
          </a:p>
        </p:txBody>
      </p:sp>
    </p:spTree>
    <p:extLst>
      <p:ext uri="{BB962C8B-B14F-4D97-AF65-F5344CB8AC3E}">
        <p14:creationId xmlns:p14="http://schemas.microsoft.com/office/powerpoint/2010/main" val="4070115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Secuirty</a:t>
            </a:r>
            <a:r>
              <a:rPr lang="en-US" dirty="0"/>
              <a:t> </a:t>
            </a:r>
          </a:p>
        </p:txBody>
      </p:sp>
      <p:sp>
        <p:nvSpPr>
          <p:cNvPr id="4" name="Slide Number Placeholder 3"/>
          <p:cNvSpPr>
            <a:spLocks noGrp="1"/>
          </p:cNvSpPr>
          <p:nvPr>
            <p:ph type="sldNum" sz="quarter" idx="5"/>
          </p:nvPr>
        </p:nvSpPr>
        <p:spPr/>
        <p:txBody>
          <a:bodyPr/>
          <a:lstStyle/>
          <a:p>
            <a:fld id="{0DB9A84A-733A-0C47-AC2B-F0C70F83A7E9}" type="slidenum">
              <a:rPr lang="en-US" smtClean="0"/>
              <a:pPr/>
              <a:t>13</a:t>
            </a:fld>
            <a:endParaRPr lang="en-US" dirty="0"/>
          </a:p>
        </p:txBody>
      </p:sp>
    </p:spTree>
    <p:extLst>
      <p:ext uri="{BB962C8B-B14F-4D97-AF65-F5344CB8AC3E}">
        <p14:creationId xmlns:p14="http://schemas.microsoft.com/office/powerpoint/2010/main" val="60830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breakdown </a:t>
            </a:r>
            <a:r>
              <a:rPr lang="de-DE" dirty="0" err="1"/>
              <a:t>of</a:t>
            </a:r>
            <a:r>
              <a:rPr lang="de-DE" dirty="0"/>
              <a:t> </a:t>
            </a:r>
            <a:r>
              <a:rPr lang="de-DE" dirty="0" err="1"/>
              <a:t>the</a:t>
            </a:r>
            <a:r>
              <a:rPr lang="de-DE" dirty="0"/>
              <a:t> 360 </a:t>
            </a:r>
            <a:r>
              <a:rPr lang="de-DE" dirty="0" err="1"/>
              <a:t>feedback</a:t>
            </a:r>
            <a:r>
              <a:rPr lang="de-DE" dirty="0"/>
              <a:t> </a:t>
            </a:r>
            <a:r>
              <a:rPr lang="de-DE" dirty="0" err="1"/>
              <a:t>results</a:t>
            </a:r>
            <a:r>
              <a:rPr lang="de-DE" dirty="0"/>
              <a:t> </a:t>
            </a:r>
            <a:r>
              <a:rPr lang="de-DE" dirty="0" err="1"/>
              <a:t>for</a:t>
            </a:r>
            <a:r>
              <a:rPr lang="de-DE" dirty="0"/>
              <a:t> </a:t>
            </a:r>
            <a:r>
              <a:rPr lang="de-DE" dirty="0" err="1"/>
              <a:t>the</a:t>
            </a:r>
            <a:r>
              <a:rPr lang="de-DE" dirty="0"/>
              <a:t> </a:t>
            </a:r>
            <a:r>
              <a:rPr lang="de-DE" dirty="0" err="1"/>
              <a:t>indivdual</a:t>
            </a:r>
            <a:r>
              <a:rPr lang="de-DE" dirty="0"/>
              <a:t> </a:t>
            </a:r>
            <a:r>
              <a:rPr lang="de-DE" dirty="0" err="1"/>
              <a:t>developer</a:t>
            </a:r>
            <a:r>
              <a:rPr lang="de-DE" dirty="0"/>
              <a:t> </a:t>
            </a:r>
            <a:r>
              <a:rPr lang="de-DE" dirty="0" err="1"/>
              <a:t>and</a:t>
            </a:r>
            <a:r>
              <a:rPr lang="de-DE" dirty="0"/>
              <a:t> </a:t>
            </a:r>
            <a:r>
              <a:rPr lang="de-DE" dirty="0" err="1"/>
              <a:t>mangers</a:t>
            </a:r>
            <a:r>
              <a:rPr lang="de-DE" dirty="0"/>
              <a:t> </a:t>
            </a:r>
          </a:p>
          <a:p>
            <a:r>
              <a:rPr lang="de-DE" dirty="0" err="1"/>
              <a:t>Discussion</a:t>
            </a:r>
            <a:r>
              <a:rPr lang="de-DE" dirty="0"/>
              <a:t> </a:t>
            </a:r>
            <a:r>
              <a:rPr lang="de-DE" dirty="0" err="1"/>
              <a:t>should</a:t>
            </a:r>
            <a:r>
              <a:rPr lang="de-DE" dirty="0"/>
              <a:t> </a:t>
            </a:r>
            <a:r>
              <a:rPr lang="de-DE" dirty="0" err="1"/>
              <a:t>focus</a:t>
            </a:r>
            <a:r>
              <a:rPr lang="de-DE" dirty="0"/>
              <a:t> on </a:t>
            </a:r>
            <a:r>
              <a:rPr lang="de-DE" dirty="0" err="1"/>
              <a:t>areas</a:t>
            </a:r>
            <a:r>
              <a:rPr lang="de-DE" dirty="0"/>
              <a:t> </a:t>
            </a:r>
            <a:r>
              <a:rPr lang="de-DE" dirty="0" err="1"/>
              <a:t>of</a:t>
            </a:r>
            <a:r>
              <a:rPr lang="de-DE" dirty="0"/>
              <a:t> non </a:t>
            </a:r>
            <a:r>
              <a:rPr lang="de-DE" dirty="0" err="1"/>
              <a:t>alignments</a:t>
            </a:r>
            <a:r>
              <a:rPr lang="de-DE" dirty="0"/>
              <a:t> e.g. </a:t>
            </a:r>
            <a:r>
              <a:rPr lang="de-DE" dirty="0" err="1"/>
              <a:t>Automated</a:t>
            </a:r>
            <a:r>
              <a:rPr lang="de-DE" dirty="0"/>
              <a:t> </a:t>
            </a:r>
            <a:r>
              <a:rPr lang="de-DE" dirty="0" err="1"/>
              <a:t>Testing</a:t>
            </a:r>
            <a:endParaRPr lang="de-DE" dirty="0"/>
          </a:p>
          <a:p>
            <a:r>
              <a:rPr lang="de-DE" dirty="0" err="1"/>
              <a:t>And</a:t>
            </a:r>
            <a:r>
              <a:rPr lang="de-DE" dirty="0"/>
              <a:t> </a:t>
            </a:r>
            <a:r>
              <a:rPr lang="de-DE" dirty="0" err="1"/>
              <a:t>areas</a:t>
            </a:r>
            <a:r>
              <a:rPr lang="de-DE" dirty="0"/>
              <a:t> </a:t>
            </a:r>
            <a:r>
              <a:rPr lang="de-DE" dirty="0" err="1"/>
              <a:t>to</a:t>
            </a:r>
            <a:r>
              <a:rPr lang="de-DE" dirty="0"/>
              <a:t> </a:t>
            </a:r>
            <a:r>
              <a:rPr lang="de-DE" dirty="0" err="1"/>
              <a:t>developer</a:t>
            </a:r>
            <a:r>
              <a:rPr lang="de-DE" dirty="0"/>
              <a:t> e.g. </a:t>
            </a:r>
            <a:r>
              <a:rPr lang="de-DE" dirty="0" err="1"/>
              <a:t>knowledge</a:t>
            </a:r>
            <a:r>
              <a:rPr lang="de-DE" dirty="0"/>
              <a:t> </a:t>
            </a:r>
            <a:r>
              <a:rPr lang="de-DE" dirty="0" err="1"/>
              <a:t>sharing</a:t>
            </a:r>
            <a:r>
              <a:rPr lang="de-DE" dirty="0"/>
              <a:t> </a:t>
            </a:r>
          </a:p>
        </p:txBody>
      </p:sp>
      <p:sp>
        <p:nvSpPr>
          <p:cNvPr id="4" name="Slide Number Placeholder 3"/>
          <p:cNvSpPr>
            <a:spLocks noGrp="1"/>
          </p:cNvSpPr>
          <p:nvPr>
            <p:ph type="sldNum" sz="quarter" idx="5"/>
          </p:nvPr>
        </p:nvSpPr>
        <p:spPr/>
        <p:txBody>
          <a:bodyPr/>
          <a:lstStyle/>
          <a:p>
            <a:fld id="{0DB9A84A-733A-0C47-AC2B-F0C70F83A7E9}" type="slidenum">
              <a:rPr lang="en-US" smtClean="0"/>
              <a:pPr/>
              <a:t>17</a:t>
            </a:fld>
            <a:endParaRPr lang="en-US" dirty="0"/>
          </a:p>
        </p:txBody>
      </p:sp>
    </p:spTree>
    <p:extLst>
      <p:ext uri="{BB962C8B-B14F-4D97-AF65-F5344CB8AC3E}">
        <p14:creationId xmlns:p14="http://schemas.microsoft.com/office/powerpoint/2010/main" val="755689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BDE1BD3-674D-7441-A8FE-21287D37E335}"/>
              </a:ext>
            </a:extLst>
          </p:cNvPr>
          <p:cNvSpPr>
            <a:spLocks noGrp="1"/>
          </p:cNvSpPr>
          <p:nvPr>
            <p:ph type="pic" sz="quarter" idx="11"/>
          </p:nvPr>
        </p:nvSpPr>
        <p:spPr>
          <a:xfrm>
            <a:off x="0" y="0"/>
            <a:ext cx="9906000" cy="6858000"/>
          </a:xfrm>
          <a:prstGeom prst="rect">
            <a:avLst/>
          </a:prstGeom>
        </p:spPr>
        <p:txBody>
          <a:bodyPr/>
          <a:lstStyle/>
          <a:p>
            <a:endParaRPr lang="de-DE" dirty="0"/>
          </a:p>
        </p:txBody>
      </p:sp>
      <p:sp>
        <p:nvSpPr>
          <p:cNvPr id="5" name="Text Placeholder 4">
            <a:extLst>
              <a:ext uri="{FF2B5EF4-FFF2-40B4-BE49-F238E27FC236}">
                <a16:creationId xmlns:a16="http://schemas.microsoft.com/office/drawing/2014/main" id="{614B9B3D-1F92-9B46-9629-61A571BA5055}"/>
              </a:ext>
            </a:extLst>
          </p:cNvPr>
          <p:cNvSpPr>
            <a:spLocks noGrp="1"/>
          </p:cNvSpPr>
          <p:nvPr>
            <p:ph type="body" sz="quarter" idx="10" hasCustomPrompt="1"/>
          </p:nvPr>
        </p:nvSpPr>
        <p:spPr>
          <a:xfrm>
            <a:off x="0" y="2922589"/>
            <a:ext cx="9906000" cy="1074737"/>
          </a:xfrm>
          <a:prstGeom prst="rect">
            <a:avLst/>
          </a:prstGeom>
        </p:spPr>
        <p:txBody>
          <a:bodyPr anchor="ctr"/>
          <a:lstStyle>
            <a:lvl1pPr marL="0" indent="0" algn="ctr">
              <a:buNone/>
              <a:defRPr sz="4875" b="1" i="0">
                <a:solidFill>
                  <a:schemeClr val="bg1"/>
                </a:solidFill>
                <a:latin typeface="Myriad Pro" panose="020B0503030403020204" pitchFamily="34" charset="0"/>
              </a:defRPr>
            </a:lvl1pPr>
            <a:lvl2pPr>
              <a:defRPr sz="4875">
                <a:solidFill>
                  <a:schemeClr val="bg1"/>
                </a:solidFill>
                <a:latin typeface="Myriad Pro" panose="020B0503030403020204" pitchFamily="34" charset="0"/>
              </a:defRPr>
            </a:lvl2pPr>
            <a:lvl3pPr>
              <a:defRPr sz="4875">
                <a:solidFill>
                  <a:schemeClr val="bg1"/>
                </a:solidFill>
                <a:latin typeface="Myriad Pro" panose="020B0503030403020204" pitchFamily="34" charset="0"/>
              </a:defRPr>
            </a:lvl3pPr>
            <a:lvl4pPr>
              <a:defRPr sz="4875">
                <a:solidFill>
                  <a:schemeClr val="bg1"/>
                </a:solidFill>
                <a:latin typeface="Myriad Pro" panose="020B0503030403020204" pitchFamily="34" charset="0"/>
              </a:defRPr>
            </a:lvl4pPr>
            <a:lvl5pPr>
              <a:defRPr sz="4875">
                <a:solidFill>
                  <a:schemeClr val="bg1"/>
                </a:solidFill>
                <a:latin typeface="Myriad Pro" panose="020B0503030403020204" pitchFamily="34" charset="0"/>
              </a:defRPr>
            </a:lvl5pPr>
          </a:lstStyle>
          <a:p>
            <a:pPr lvl="0"/>
            <a:r>
              <a:rPr lang="en-US" dirty="0"/>
              <a:t>NEW SECTION TITLE</a:t>
            </a:r>
            <a:endParaRPr lang="de-DE" dirty="0"/>
          </a:p>
        </p:txBody>
      </p:sp>
      <p:sp>
        <p:nvSpPr>
          <p:cNvPr id="4" name="Oval 3">
            <a:extLst>
              <a:ext uri="{FF2B5EF4-FFF2-40B4-BE49-F238E27FC236}">
                <a16:creationId xmlns:a16="http://schemas.microsoft.com/office/drawing/2014/main" id="{C56F6D6D-758A-B945-9984-AB2A88FDD945}"/>
              </a:ext>
            </a:extLst>
          </p:cNvPr>
          <p:cNvSpPr/>
          <p:nvPr userDrawn="1"/>
        </p:nvSpPr>
        <p:spPr bwMode="auto">
          <a:xfrm>
            <a:off x="8968227" y="6063927"/>
            <a:ext cx="1164356" cy="1433053"/>
          </a:xfrm>
          <a:prstGeom prst="ellipse">
            <a:avLst/>
          </a:prstGeom>
          <a:solidFill>
            <a:srgbClr val="04A7DB"/>
          </a:solidFill>
          <a:ln>
            <a:noFill/>
          </a:ln>
        </p:spPr>
        <p:txBody>
          <a:bodyPr lIns="0" tIns="0" rIns="0" bIns="0" rtlCol="0" anchor="ctr"/>
          <a:lstStyle/>
          <a:p>
            <a:pPr algn="ctr"/>
            <a:endParaRPr lang="de-DE" sz="1463" b="0" i="0" dirty="0">
              <a:latin typeface="Myriad Pro Regular"/>
            </a:endParaRPr>
          </a:p>
        </p:txBody>
      </p:sp>
      <p:pic>
        <p:nvPicPr>
          <p:cNvPr id="6" name="Picture 5">
            <a:extLst>
              <a:ext uri="{FF2B5EF4-FFF2-40B4-BE49-F238E27FC236}">
                <a16:creationId xmlns:a16="http://schemas.microsoft.com/office/drawing/2014/main" id="{7F1ECE0D-8098-244D-BB14-B8F81026486A}"/>
              </a:ext>
            </a:extLst>
          </p:cNvPr>
          <p:cNvPicPr>
            <a:picLocks noChangeAspect="1"/>
          </p:cNvPicPr>
          <p:nvPr userDrawn="1"/>
        </p:nvPicPr>
        <p:blipFill>
          <a:blip r:embed="rId2"/>
          <a:stretch>
            <a:fillRect/>
          </a:stretch>
        </p:blipFill>
        <p:spPr>
          <a:xfrm>
            <a:off x="9196672" y="6383365"/>
            <a:ext cx="612215" cy="334158"/>
          </a:xfrm>
          <a:prstGeom prst="rect">
            <a:avLst/>
          </a:prstGeom>
        </p:spPr>
      </p:pic>
    </p:spTree>
    <p:extLst>
      <p:ext uri="{BB962C8B-B14F-4D97-AF65-F5344CB8AC3E}">
        <p14:creationId xmlns:p14="http://schemas.microsoft.com/office/powerpoint/2010/main" val="2120019831"/>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3" name="Text Placeholder 12">
            <a:extLst>
              <a:ext uri="{FF2B5EF4-FFF2-40B4-BE49-F238E27FC236}">
                <a16:creationId xmlns:a16="http://schemas.microsoft.com/office/drawing/2014/main" id="{D9F456B2-E387-A440-A038-4BF503AF704D}"/>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Tree>
    <p:extLst>
      <p:ext uri="{BB962C8B-B14F-4D97-AF65-F5344CB8AC3E}">
        <p14:creationId xmlns:p14="http://schemas.microsoft.com/office/powerpoint/2010/main" val="637506049"/>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D17BD5DE-7F6D-7E43-A574-3B1EFC401FF8}"/>
              </a:ext>
            </a:extLst>
          </p:cNvPr>
          <p:cNvSpPr>
            <a:spLocks noGrp="1"/>
          </p:cNvSpPr>
          <p:nvPr>
            <p:ph type="body" sz="quarter" idx="18" hasCustomPrompt="1"/>
          </p:nvPr>
        </p:nvSpPr>
        <p:spPr>
          <a:xfrm>
            <a:off x="2402958" y="2403241"/>
            <a:ext cx="5730006" cy="392473"/>
          </a:xfrm>
          <a:prstGeom prst="rect">
            <a:avLst/>
          </a:prstGeom>
        </p:spPr>
        <p:txBody>
          <a:bodyPr anchor="t"/>
          <a:lstStyle>
            <a:lvl1pPr marL="0" indent="0">
              <a:buNone/>
              <a:defRPr sz="1600" b="0" i="0">
                <a:solidFill>
                  <a:schemeClr val="tx1">
                    <a:lumMod val="65000"/>
                    <a:lumOff val="35000"/>
                  </a:schemeClr>
                </a:solidFill>
                <a:latin typeface="Myriad Pro" panose="020B0503030403020204" pitchFamily="34" charset="0"/>
              </a:defRPr>
            </a:lvl1pPr>
            <a:lvl2pPr marL="457200" indent="0">
              <a:buNone/>
              <a:defRPr sz="1600" b="0" i="0">
                <a:solidFill>
                  <a:schemeClr val="tx1">
                    <a:lumMod val="65000"/>
                    <a:lumOff val="35000"/>
                  </a:schemeClr>
                </a:solidFill>
                <a:latin typeface="Myriad Pro" panose="020B0503030403020204" pitchFamily="34" charset="0"/>
              </a:defRPr>
            </a:lvl2pPr>
            <a:lvl3pPr marL="914400" indent="0">
              <a:buNone/>
              <a:defRPr sz="1600" b="0" i="0">
                <a:solidFill>
                  <a:schemeClr val="tx1">
                    <a:lumMod val="65000"/>
                    <a:lumOff val="35000"/>
                  </a:schemeClr>
                </a:solidFill>
                <a:latin typeface="Myriad Pro" panose="020B0503030403020204" pitchFamily="34" charset="0"/>
              </a:defRPr>
            </a:lvl3pPr>
            <a:lvl4pPr marL="1371600" indent="0">
              <a:buNone/>
              <a:defRPr sz="1600" b="0" i="0">
                <a:solidFill>
                  <a:schemeClr val="tx1">
                    <a:lumMod val="65000"/>
                    <a:lumOff val="35000"/>
                  </a:schemeClr>
                </a:solidFill>
                <a:latin typeface="Myriad Pro" panose="020B0503030403020204" pitchFamily="34" charset="0"/>
              </a:defRPr>
            </a:lvl4pPr>
            <a:lvl5pPr marL="1828800" indent="0">
              <a:buNone/>
              <a:defRPr sz="1600" b="0" i="0">
                <a:solidFill>
                  <a:schemeClr val="tx1">
                    <a:lumMod val="65000"/>
                    <a:lumOff val="35000"/>
                  </a:schemeClr>
                </a:solidFill>
                <a:latin typeface="Myriad Pro" panose="020B0503030403020204" pitchFamily="34" charset="0"/>
              </a:defRPr>
            </a:lvl5pPr>
          </a:lstStyle>
          <a:p>
            <a:pPr lvl="0"/>
            <a:r>
              <a:rPr lang="en-US" dirty="0"/>
              <a:t>TEXT HERE</a:t>
            </a:r>
            <a:endParaRPr lang="de-DE" dirty="0"/>
          </a:p>
        </p:txBody>
      </p:sp>
      <p:sp>
        <p:nvSpPr>
          <p:cNvPr id="17" name="Text Placeholder 15">
            <a:extLst>
              <a:ext uri="{FF2B5EF4-FFF2-40B4-BE49-F238E27FC236}">
                <a16:creationId xmlns:a16="http://schemas.microsoft.com/office/drawing/2014/main" id="{3D41628E-1906-B34F-B849-722F5720F945}"/>
              </a:ext>
            </a:extLst>
          </p:cNvPr>
          <p:cNvSpPr>
            <a:spLocks noGrp="1"/>
          </p:cNvSpPr>
          <p:nvPr>
            <p:ph type="body" sz="quarter" idx="19" hasCustomPrompt="1"/>
          </p:nvPr>
        </p:nvSpPr>
        <p:spPr>
          <a:xfrm>
            <a:off x="2402958" y="2883258"/>
            <a:ext cx="5730006" cy="392473"/>
          </a:xfrm>
          <a:prstGeom prst="rect">
            <a:avLst/>
          </a:prstGeom>
        </p:spPr>
        <p:txBody>
          <a:bodyPr anchor="t"/>
          <a:lstStyle>
            <a:lvl1pPr marL="0" indent="0">
              <a:buNone/>
              <a:defRPr sz="1600" b="0" i="0">
                <a:solidFill>
                  <a:schemeClr val="tx1">
                    <a:lumMod val="65000"/>
                    <a:lumOff val="35000"/>
                  </a:schemeClr>
                </a:solidFill>
                <a:latin typeface="Myriad Pro" panose="020B0503030403020204" pitchFamily="34" charset="0"/>
              </a:defRPr>
            </a:lvl1pPr>
            <a:lvl2pPr marL="457200" indent="0">
              <a:buNone/>
              <a:defRPr sz="1600" b="0" i="0">
                <a:solidFill>
                  <a:schemeClr val="tx1">
                    <a:lumMod val="65000"/>
                    <a:lumOff val="35000"/>
                  </a:schemeClr>
                </a:solidFill>
                <a:latin typeface="Myriad Pro" panose="020B0503030403020204" pitchFamily="34" charset="0"/>
              </a:defRPr>
            </a:lvl2pPr>
            <a:lvl3pPr marL="914400" indent="0">
              <a:buNone/>
              <a:defRPr sz="1600" b="0" i="0">
                <a:solidFill>
                  <a:schemeClr val="tx1">
                    <a:lumMod val="65000"/>
                    <a:lumOff val="35000"/>
                  </a:schemeClr>
                </a:solidFill>
                <a:latin typeface="Myriad Pro" panose="020B0503030403020204" pitchFamily="34" charset="0"/>
              </a:defRPr>
            </a:lvl3pPr>
            <a:lvl4pPr marL="1371600" indent="0">
              <a:buNone/>
              <a:defRPr sz="1600" b="0" i="0">
                <a:solidFill>
                  <a:schemeClr val="tx1">
                    <a:lumMod val="65000"/>
                    <a:lumOff val="35000"/>
                  </a:schemeClr>
                </a:solidFill>
                <a:latin typeface="Myriad Pro" panose="020B0503030403020204" pitchFamily="34" charset="0"/>
              </a:defRPr>
            </a:lvl4pPr>
            <a:lvl5pPr marL="1828800" indent="0">
              <a:buNone/>
              <a:defRPr sz="1600" b="0" i="0">
                <a:solidFill>
                  <a:schemeClr val="tx1">
                    <a:lumMod val="65000"/>
                    <a:lumOff val="35000"/>
                  </a:schemeClr>
                </a:solidFill>
                <a:latin typeface="Myriad Pro" panose="020B0503030403020204" pitchFamily="34" charset="0"/>
              </a:defRPr>
            </a:lvl5pPr>
          </a:lstStyle>
          <a:p>
            <a:pPr lvl="0"/>
            <a:r>
              <a:rPr lang="en-US" dirty="0"/>
              <a:t>TEXT HERE</a:t>
            </a:r>
            <a:endParaRPr lang="de-DE" dirty="0"/>
          </a:p>
        </p:txBody>
      </p:sp>
      <p:sp>
        <p:nvSpPr>
          <p:cNvPr id="18" name="Text Placeholder 15">
            <a:extLst>
              <a:ext uri="{FF2B5EF4-FFF2-40B4-BE49-F238E27FC236}">
                <a16:creationId xmlns:a16="http://schemas.microsoft.com/office/drawing/2014/main" id="{0376C331-6371-C34A-898F-CB265A81F7FE}"/>
              </a:ext>
            </a:extLst>
          </p:cNvPr>
          <p:cNvSpPr>
            <a:spLocks noGrp="1"/>
          </p:cNvSpPr>
          <p:nvPr>
            <p:ph type="body" sz="quarter" idx="20" hasCustomPrompt="1"/>
          </p:nvPr>
        </p:nvSpPr>
        <p:spPr>
          <a:xfrm>
            <a:off x="2402958" y="3363274"/>
            <a:ext cx="5730006" cy="392473"/>
          </a:xfrm>
          <a:prstGeom prst="rect">
            <a:avLst/>
          </a:prstGeom>
        </p:spPr>
        <p:txBody>
          <a:bodyPr anchor="t"/>
          <a:lstStyle>
            <a:lvl1pPr marL="0" indent="0">
              <a:buNone/>
              <a:defRPr sz="1600" b="0" i="0">
                <a:solidFill>
                  <a:schemeClr val="tx1">
                    <a:lumMod val="65000"/>
                    <a:lumOff val="35000"/>
                  </a:schemeClr>
                </a:solidFill>
                <a:latin typeface="Myriad Pro" panose="020B0503030403020204" pitchFamily="34" charset="0"/>
              </a:defRPr>
            </a:lvl1pPr>
            <a:lvl2pPr marL="457200" indent="0">
              <a:buNone/>
              <a:defRPr sz="1600" b="0" i="0">
                <a:solidFill>
                  <a:schemeClr val="tx1">
                    <a:lumMod val="65000"/>
                    <a:lumOff val="35000"/>
                  </a:schemeClr>
                </a:solidFill>
                <a:latin typeface="Myriad Pro" panose="020B0503030403020204" pitchFamily="34" charset="0"/>
              </a:defRPr>
            </a:lvl2pPr>
            <a:lvl3pPr marL="914400" indent="0">
              <a:buNone/>
              <a:defRPr sz="1600" b="0" i="0">
                <a:solidFill>
                  <a:schemeClr val="tx1">
                    <a:lumMod val="65000"/>
                    <a:lumOff val="35000"/>
                  </a:schemeClr>
                </a:solidFill>
                <a:latin typeface="Myriad Pro" panose="020B0503030403020204" pitchFamily="34" charset="0"/>
              </a:defRPr>
            </a:lvl3pPr>
            <a:lvl4pPr marL="1371600" indent="0">
              <a:buNone/>
              <a:defRPr sz="1600" b="0" i="0">
                <a:solidFill>
                  <a:schemeClr val="tx1">
                    <a:lumMod val="65000"/>
                    <a:lumOff val="35000"/>
                  </a:schemeClr>
                </a:solidFill>
                <a:latin typeface="Myriad Pro" panose="020B0503030403020204" pitchFamily="34" charset="0"/>
              </a:defRPr>
            </a:lvl4pPr>
            <a:lvl5pPr marL="1828800" indent="0">
              <a:buNone/>
              <a:defRPr sz="1600" b="0" i="0">
                <a:solidFill>
                  <a:schemeClr val="tx1">
                    <a:lumMod val="65000"/>
                    <a:lumOff val="35000"/>
                  </a:schemeClr>
                </a:solidFill>
                <a:latin typeface="Myriad Pro" panose="020B0503030403020204" pitchFamily="34" charset="0"/>
              </a:defRPr>
            </a:lvl5pPr>
          </a:lstStyle>
          <a:p>
            <a:pPr lvl="0"/>
            <a:r>
              <a:rPr lang="en-US" dirty="0"/>
              <a:t>TEXT HERE</a:t>
            </a:r>
            <a:endParaRPr lang="de-DE" dirty="0"/>
          </a:p>
        </p:txBody>
      </p:sp>
      <p:sp>
        <p:nvSpPr>
          <p:cNvPr id="22" name="Text Placeholder 15">
            <a:extLst>
              <a:ext uri="{FF2B5EF4-FFF2-40B4-BE49-F238E27FC236}">
                <a16:creationId xmlns:a16="http://schemas.microsoft.com/office/drawing/2014/main" id="{D37C7F42-4C5C-EA4C-98FB-CE38AE009F8B}"/>
              </a:ext>
            </a:extLst>
          </p:cNvPr>
          <p:cNvSpPr>
            <a:spLocks noGrp="1"/>
          </p:cNvSpPr>
          <p:nvPr>
            <p:ph type="body" sz="quarter" idx="24" hasCustomPrompt="1"/>
          </p:nvPr>
        </p:nvSpPr>
        <p:spPr>
          <a:xfrm>
            <a:off x="2402958" y="3843290"/>
            <a:ext cx="5730006" cy="392473"/>
          </a:xfrm>
          <a:prstGeom prst="rect">
            <a:avLst/>
          </a:prstGeom>
        </p:spPr>
        <p:txBody>
          <a:bodyPr anchor="t"/>
          <a:lstStyle>
            <a:lvl1pPr marL="0" indent="0">
              <a:buNone/>
              <a:defRPr sz="1600" b="0" i="0">
                <a:solidFill>
                  <a:schemeClr val="tx1">
                    <a:lumMod val="65000"/>
                    <a:lumOff val="35000"/>
                  </a:schemeClr>
                </a:solidFill>
                <a:latin typeface="Myriad Pro" panose="020B0503030403020204" pitchFamily="34" charset="0"/>
              </a:defRPr>
            </a:lvl1pPr>
            <a:lvl2pPr marL="457200" indent="0">
              <a:buNone/>
              <a:defRPr sz="1600" b="0" i="0">
                <a:solidFill>
                  <a:schemeClr val="tx1">
                    <a:lumMod val="65000"/>
                    <a:lumOff val="35000"/>
                  </a:schemeClr>
                </a:solidFill>
                <a:latin typeface="Myriad Pro" panose="020B0503030403020204" pitchFamily="34" charset="0"/>
              </a:defRPr>
            </a:lvl2pPr>
            <a:lvl3pPr marL="914400" indent="0">
              <a:buNone/>
              <a:defRPr sz="1600" b="0" i="0">
                <a:solidFill>
                  <a:schemeClr val="tx1">
                    <a:lumMod val="65000"/>
                    <a:lumOff val="35000"/>
                  </a:schemeClr>
                </a:solidFill>
                <a:latin typeface="Myriad Pro" panose="020B0503030403020204" pitchFamily="34" charset="0"/>
              </a:defRPr>
            </a:lvl3pPr>
            <a:lvl4pPr marL="1371600" indent="0">
              <a:buNone/>
              <a:defRPr sz="1600" b="0" i="0">
                <a:solidFill>
                  <a:schemeClr val="tx1">
                    <a:lumMod val="65000"/>
                    <a:lumOff val="35000"/>
                  </a:schemeClr>
                </a:solidFill>
                <a:latin typeface="Myriad Pro" panose="020B0503030403020204" pitchFamily="34" charset="0"/>
              </a:defRPr>
            </a:lvl4pPr>
            <a:lvl5pPr marL="1828800" indent="0">
              <a:buNone/>
              <a:defRPr sz="1600" b="0" i="0">
                <a:solidFill>
                  <a:schemeClr val="tx1">
                    <a:lumMod val="65000"/>
                    <a:lumOff val="35000"/>
                  </a:schemeClr>
                </a:solidFill>
                <a:latin typeface="Myriad Pro" panose="020B0503030403020204" pitchFamily="34" charset="0"/>
              </a:defRPr>
            </a:lvl5pPr>
          </a:lstStyle>
          <a:p>
            <a:pPr lvl="0"/>
            <a:r>
              <a:rPr lang="en-US" dirty="0"/>
              <a:t>TEXT HERE</a:t>
            </a:r>
            <a:endParaRPr lang="de-DE" dirty="0"/>
          </a:p>
        </p:txBody>
      </p:sp>
      <p:sp>
        <p:nvSpPr>
          <p:cNvPr id="23" name="Text Placeholder 15">
            <a:extLst>
              <a:ext uri="{FF2B5EF4-FFF2-40B4-BE49-F238E27FC236}">
                <a16:creationId xmlns:a16="http://schemas.microsoft.com/office/drawing/2014/main" id="{F5BE6984-FA52-F549-B356-21FE57C8629E}"/>
              </a:ext>
            </a:extLst>
          </p:cNvPr>
          <p:cNvSpPr>
            <a:spLocks noGrp="1"/>
          </p:cNvSpPr>
          <p:nvPr>
            <p:ph type="body" sz="quarter" idx="25" hasCustomPrompt="1"/>
          </p:nvPr>
        </p:nvSpPr>
        <p:spPr>
          <a:xfrm>
            <a:off x="2402958" y="4323306"/>
            <a:ext cx="5730006" cy="727159"/>
          </a:xfrm>
          <a:prstGeom prst="rect">
            <a:avLst/>
          </a:prstGeom>
        </p:spPr>
        <p:txBody>
          <a:bodyPr anchor="t"/>
          <a:lstStyle>
            <a:lvl1pPr marL="0" indent="0">
              <a:buNone/>
              <a:defRPr sz="1600" b="0" i="0">
                <a:solidFill>
                  <a:schemeClr val="tx1">
                    <a:lumMod val="65000"/>
                    <a:lumOff val="35000"/>
                  </a:schemeClr>
                </a:solidFill>
                <a:latin typeface="Myriad Pro" panose="020B0503030403020204" pitchFamily="34" charset="0"/>
              </a:defRPr>
            </a:lvl1pPr>
            <a:lvl2pPr marL="457200" indent="0">
              <a:buNone/>
              <a:defRPr sz="1600" b="0" i="0">
                <a:solidFill>
                  <a:schemeClr val="tx1">
                    <a:lumMod val="65000"/>
                    <a:lumOff val="35000"/>
                  </a:schemeClr>
                </a:solidFill>
                <a:latin typeface="Myriad Pro" panose="020B0503030403020204" pitchFamily="34" charset="0"/>
              </a:defRPr>
            </a:lvl2pPr>
            <a:lvl3pPr marL="914400" indent="0">
              <a:buNone/>
              <a:defRPr sz="1600" b="0" i="0">
                <a:solidFill>
                  <a:schemeClr val="tx1">
                    <a:lumMod val="65000"/>
                    <a:lumOff val="35000"/>
                  </a:schemeClr>
                </a:solidFill>
                <a:latin typeface="Myriad Pro" panose="020B0503030403020204" pitchFamily="34" charset="0"/>
              </a:defRPr>
            </a:lvl3pPr>
            <a:lvl4pPr marL="1371600" indent="0">
              <a:buNone/>
              <a:defRPr sz="1600" b="0" i="0">
                <a:solidFill>
                  <a:schemeClr val="tx1">
                    <a:lumMod val="65000"/>
                    <a:lumOff val="35000"/>
                  </a:schemeClr>
                </a:solidFill>
                <a:latin typeface="Myriad Pro" panose="020B0503030403020204" pitchFamily="34" charset="0"/>
              </a:defRPr>
            </a:lvl4pPr>
            <a:lvl5pPr marL="1828800" indent="0">
              <a:buNone/>
              <a:defRPr sz="1600" b="0" i="0">
                <a:solidFill>
                  <a:schemeClr val="tx1">
                    <a:lumMod val="65000"/>
                    <a:lumOff val="35000"/>
                  </a:schemeClr>
                </a:solidFill>
                <a:latin typeface="Myriad Pro" panose="020B0503030403020204" pitchFamily="34" charset="0"/>
              </a:defRPr>
            </a:lvl5pPr>
          </a:lstStyle>
          <a:p>
            <a:pPr lvl="0"/>
            <a:r>
              <a:rPr lang="de-DE" dirty="0"/>
              <a:t>TEXT HERE</a:t>
            </a:r>
          </a:p>
        </p:txBody>
      </p:sp>
      <p:sp>
        <p:nvSpPr>
          <p:cNvPr id="8" name="Text Placeholder 12">
            <a:extLst>
              <a:ext uri="{FF2B5EF4-FFF2-40B4-BE49-F238E27FC236}">
                <a16:creationId xmlns:a16="http://schemas.microsoft.com/office/drawing/2014/main" id="{2BE79398-8473-E140-8C8F-D06698052D68}"/>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Tree>
    <p:extLst>
      <p:ext uri="{BB962C8B-B14F-4D97-AF65-F5344CB8AC3E}">
        <p14:creationId xmlns:p14="http://schemas.microsoft.com/office/powerpoint/2010/main" val="2790477855"/>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4" name="Text Placeholder 10">
            <a:extLst>
              <a:ext uri="{FF2B5EF4-FFF2-40B4-BE49-F238E27FC236}">
                <a16:creationId xmlns:a16="http://schemas.microsoft.com/office/drawing/2014/main" id="{C5675DCC-2E47-F34A-AF8B-CDD51AB6ED32}"/>
              </a:ext>
            </a:extLst>
          </p:cNvPr>
          <p:cNvSpPr>
            <a:spLocks noGrp="1"/>
          </p:cNvSpPr>
          <p:nvPr>
            <p:ph type="body" sz="quarter" idx="11"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5" name="Picture Placeholder 4">
            <a:extLst>
              <a:ext uri="{FF2B5EF4-FFF2-40B4-BE49-F238E27FC236}">
                <a16:creationId xmlns:a16="http://schemas.microsoft.com/office/drawing/2014/main" id="{28BDB2B1-B34A-CC45-B521-CF7725BB1C1A}"/>
              </a:ext>
            </a:extLst>
          </p:cNvPr>
          <p:cNvSpPr>
            <a:spLocks noGrp="1"/>
          </p:cNvSpPr>
          <p:nvPr>
            <p:ph type="pic" sz="quarter" idx="18" hasCustomPrompt="1"/>
          </p:nvPr>
        </p:nvSpPr>
        <p:spPr>
          <a:xfrm>
            <a:off x="1455738" y="2323763"/>
            <a:ext cx="1236662" cy="1236663"/>
          </a:xfrm>
          <a:prstGeom prst="ellipse">
            <a:avLst/>
          </a:prstGeom>
          <a:solidFill>
            <a:srgbClr val="1395BE"/>
          </a:solidFill>
        </p:spPr>
        <p:txBody>
          <a:bodyPr/>
          <a:lstStyle>
            <a:lvl1pPr marL="0" indent="0" algn="ctr">
              <a:buNone/>
              <a:defRPr sz="1200">
                <a:solidFill>
                  <a:schemeClr val="bg1"/>
                </a:solidFill>
                <a:latin typeface="Myriad Pro" panose="020B0503030403020204" pitchFamily="34" charset="0"/>
              </a:defRPr>
            </a:lvl1pPr>
          </a:lstStyle>
          <a:p>
            <a:r>
              <a:rPr lang="de-DE" dirty="0"/>
              <a:t>INSERT IMAGE HERE</a:t>
            </a:r>
          </a:p>
        </p:txBody>
      </p:sp>
      <p:sp>
        <p:nvSpPr>
          <p:cNvPr id="10" name="Picture Placeholder 4">
            <a:extLst>
              <a:ext uri="{FF2B5EF4-FFF2-40B4-BE49-F238E27FC236}">
                <a16:creationId xmlns:a16="http://schemas.microsoft.com/office/drawing/2014/main" id="{A115D921-5140-4942-978D-3FBA50A5E123}"/>
              </a:ext>
            </a:extLst>
          </p:cNvPr>
          <p:cNvSpPr>
            <a:spLocks noGrp="1"/>
          </p:cNvSpPr>
          <p:nvPr>
            <p:ph type="pic" sz="quarter" idx="21" hasCustomPrompt="1"/>
          </p:nvPr>
        </p:nvSpPr>
        <p:spPr>
          <a:xfrm>
            <a:off x="4334669" y="2323762"/>
            <a:ext cx="1236662" cy="1236663"/>
          </a:xfrm>
          <a:prstGeom prst="ellipse">
            <a:avLst/>
          </a:prstGeom>
          <a:solidFill>
            <a:srgbClr val="1395BE"/>
          </a:solidFill>
        </p:spPr>
        <p:txBody>
          <a:bodyPr/>
          <a:lstStyle>
            <a:lvl1pPr marL="0" indent="0" algn="ctr">
              <a:buNone/>
              <a:defRPr sz="1200">
                <a:solidFill>
                  <a:schemeClr val="bg1"/>
                </a:solidFill>
                <a:latin typeface="Myriad Pro" panose="020B0503030403020204" pitchFamily="34" charset="0"/>
              </a:defRPr>
            </a:lvl1pPr>
          </a:lstStyle>
          <a:p>
            <a:r>
              <a:rPr lang="de-DE" dirty="0"/>
              <a:t>INSERT IMAGE HERE</a:t>
            </a:r>
          </a:p>
        </p:txBody>
      </p:sp>
      <p:sp>
        <p:nvSpPr>
          <p:cNvPr id="11" name="Picture Placeholder 4">
            <a:extLst>
              <a:ext uri="{FF2B5EF4-FFF2-40B4-BE49-F238E27FC236}">
                <a16:creationId xmlns:a16="http://schemas.microsoft.com/office/drawing/2014/main" id="{269FC61D-DB6D-DB46-9D12-DBB89373D38B}"/>
              </a:ext>
            </a:extLst>
          </p:cNvPr>
          <p:cNvSpPr>
            <a:spLocks noGrp="1"/>
          </p:cNvSpPr>
          <p:nvPr>
            <p:ph type="pic" sz="quarter" idx="22" hasCustomPrompt="1"/>
          </p:nvPr>
        </p:nvSpPr>
        <p:spPr>
          <a:xfrm>
            <a:off x="7215188" y="2323762"/>
            <a:ext cx="1236662" cy="1236663"/>
          </a:xfrm>
          <a:prstGeom prst="ellipse">
            <a:avLst/>
          </a:prstGeom>
          <a:solidFill>
            <a:srgbClr val="1395BE"/>
          </a:solidFill>
        </p:spPr>
        <p:txBody>
          <a:bodyPr/>
          <a:lstStyle>
            <a:lvl1pPr marL="0" indent="0" algn="ctr">
              <a:buNone/>
              <a:defRPr sz="1200">
                <a:solidFill>
                  <a:schemeClr val="bg1"/>
                </a:solidFill>
                <a:latin typeface="Myriad Pro" panose="020B0503030403020204" pitchFamily="34" charset="0"/>
              </a:defRPr>
            </a:lvl1pPr>
          </a:lstStyle>
          <a:p>
            <a:r>
              <a:rPr lang="de-DE" dirty="0"/>
              <a:t>INSERT IMAGE HERE</a:t>
            </a:r>
          </a:p>
        </p:txBody>
      </p:sp>
      <p:sp>
        <p:nvSpPr>
          <p:cNvPr id="7" name="Text Placeholder 12">
            <a:extLst>
              <a:ext uri="{FF2B5EF4-FFF2-40B4-BE49-F238E27FC236}">
                <a16:creationId xmlns:a16="http://schemas.microsoft.com/office/drawing/2014/main" id="{6D834E76-552C-F940-BE1E-1A29AE3580ED}"/>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Tree>
    <p:extLst>
      <p:ext uri="{BB962C8B-B14F-4D97-AF65-F5344CB8AC3E}">
        <p14:creationId xmlns:p14="http://schemas.microsoft.com/office/powerpoint/2010/main" val="1977481053"/>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4" name="Text Placeholder 10">
            <a:extLst>
              <a:ext uri="{FF2B5EF4-FFF2-40B4-BE49-F238E27FC236}">
                <a16:creationId xmlns:a16="http://schemas.microsoft.com/office/drawing/2014/main" id="{C5675DCC-2E47-F34A-AF8B-CDD51AB6ED32}"/>
              </a:ext>
            </a:extLst>
          </p:cNvPr>
          <p:cNvSpPr>
            <a:spLocks noGrp="1"/>
          </p:cNvSpPr>
          <p:nvPr>
            <p:ph type="body" sz="quarter" idx="11"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15" name="Text Placeholder 12">
            <a:extLst>
              <a:ext uri="{FF2B5EF4-FFF2-40B4-BE49-F238E27FC236}">
                <a16:creationId xmlns:a16="http://schemas.microsoft.com/office/drawing/2014/main" id="{B6877D89-E1CA-3040-95EF-C09E5FA8C85B}"/>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
        <p:nvSpPr>
          <p:cNvPr id="4" name="Text Placeholder 2">
            <a:extLst>
              <a:ext uri="{FF2B5EF4-FFF2-40B4-BE49-F238E27FC236}">
                <a16:creationId xmlns:a16="http://schemas.microsoft.com/office/drawing/2014/main" id="{BA54EFBF-EB16-B940-A9BC-18EBED4701EC}"/>
              </a:ext>
            </a:extLst>
          </p:cNvPr>
          <p:cNvSpPr>
            <a:spLocks noGrp="1"/>
          </p:cNvSpPr>
          <p:nvPr>
            <p:ph type="body" sz="quarter" idx="10" hasCustomPrompt="1"/>
          </p:nvPr>
        </p:nvSpPr>
        <p:spPr>
          <a:xfrm>
            <a:off x="424544" y="6243429"/>
            <a:ext cx="8026513" cy="309769"/>
          </a:xfrm>
          <a:prstGeom prst="rect">
            <a:avLst/>
          </a:prstGeom>
        </p:spPr>
        <p:txBody>
          <a:bodyPr anchor="b">
            <a:normAutofit/>
          </a:bodyPr>
          <a:lstStyle>
            <a:lvl1pPr marL="0" indent="0">
              <a:spcBef>
                <a:spcPts val="0"/>
              </a:spcBef>
              <a:buNone/>
              <a:defRPr sz="800" b="0" i="0">
                <a:solidFill>
                  <a:schemeClr val="bg1">
                    <a:lumMod val="50000"/>
                  </a:schemeClr>
                </a:solidFill>
                <a:latin typeface="Myriad Pro" panose="020B0503030403020204" pitchFamily="34" charset="0"/>
              </a:defRPr>
            </a:lvl1pPr>
            <a:lvl2pPr>
              <a:defRPr sz="650" b="0" i="0">
                <a:solidFill>
                  <a:schemeClr val="bg1">
                    <a:lumMod val="50000"/>
                  </a:schemeClr>
                </a:solidFill>
                <a:latin typeface="Myriad Pro" panose="020B0503030403020204" pitchFamily="34" charset="0"/>
              </a:defRPr>
            </a:lvl2pPr>
            <a:lvl3pPr>
              <a:defRPr sz="650" b="0" i="0">
                <a:solidFill>
                  <a:schemeClr val="bg1">
                    <a:lumMod val="50000"/>
                  </a:schemeClr>
                </a:solidFill>
                <a:latin typeface="Myriad Pro" panose="020B0503030403020204" pitchFamily="34" charset="0"/>
              </a:defRPr>
            </a:lvl3pPr>
            <a:lvl4pPr>
              <a:defRPr sz="650" b="0" i="0">
                <a:solidFill>
                  <a:schemeClr val="bg1">
                    <a:lumMod val="50000"/>
                  </a:schemeClr>
                </a:solidFill>
                <a:latin typeface="Myriad Pro" panose="020B0503030403020204" pitchFamily="34" charset="0"/>
              </a:defRPr>
            </a:lvl4pPr>
            <a:lvl5pPr>
              <a:defRPr sz="650" b="0" i="0">
                <a:solidFill>
                  <a:schemeClr val="bg1">
                    <a:lumMod val="50000"/>
                  </a:schemeClr>
                </a:solidFill>
                <a:latin typeface="Myriad Pro" panose="020B0503030403020204" pitchFamily="34" charset="0"/>
              </a:defRPr>
            </a:lvl5pPr>
          </a:lstStyle>
          <a:p>
            <a:pPr lvl="0"/>
            <a:r>
              <a:rPr lang="en-US" dirty="0"/>
              <a:t>Notes go here</a:t>
            </a:r>
            <a:endParaRPr lang="de-DE" dirty="0"/>
          </a:p>
        </p:txBody>
      </p:sp>
    </p:spTree>
    <p:extLst>
      <p:ext uri="{BB962C8B-B14F-4D97-AF65-F5344CB8AC3E}">
        <p14:creationId xmlns:p14="http://schemas.microsoft.com/office/powerpoint/2010/main" val="1992184644"/>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2" name="Text Placeholder 10">
            <a:extLst>
              <a:ext uri="{FF2B5EF4-FFF2-40B4-BE49-F238E27FC236}">
                <a16:creationId xmlns:a16="http://schemas.microsoft.com/office/drawing/2014/main" id="{FDFA2B19-68E9-A445-B504-7B31CCC698D3}"/>
              </a:ext>
            </a:extLst>
          </p:cNvPr>
          <p:cNvSpPr>
            <a:spLocks noGrp="1"/>
          </p:cNvSpPr>
          <p:nvPr>
            <p:ph type="body" sz="quarter" idx="11"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3" name="Text Placeholder 12">
            <a:extLst>
              <a:ext uri="{FF2B5EF4-FFF2-40B4-BE49-F238E27FC236}">
                <a16:creationId xmlns:a16="http://schemas.microsoft.com/office/drawing/2014/main" id="{6974CA27-BAAB-6845-AFF2-369CDDA3A326}"/>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
        <p:nvSpPr>
          <p:cNvPr id="5" name="Text Placeholder 4">
            <a:extLst>
              <a:ext uri="{FF2B5EF4-FFF2-40B4-BE49-F238E27FC236}">
                <a16:creationId xmlns:a16="http://schemas.microsoft.com/office/drawing/2014/main" id="{68502E9A-FD9D-D845-9997-C9484DD640AD}"/>
              </a:ext>
            </a:extLst>
          </p:cNvPr>
          <p:cNvSpPr>
            <a:spLocks noGrp="1"/>
          </p:cNvSpPr>
          <p:nvPr>
            <p:ph type="body" sz="quarter" idx="18" hasCustomPrompt="1"/>
          </p:nvPr>
        </p:nvSpPr>
        <p:spPr>
          <a:xfrm>
            <a:off x="557213" y="1736725"/>
            <a:ext cx="8791575" cy="4051300"/>
          </a:xfrm>
          <a:prstGeom prst="rect">
            <a:avLst/>
          </a:prstGeom>
        </p:spPr>
        <p:txBody>
          <a:bodyPr/>
          <a:lstStyle>
            <a:lvl1pPr marL="0" indent="0">
              <a:buNone/>
              <a:defRPr sz="1200">
                <a:solidFill>
                  <a:schemeClr val="tx1">
                    <a:lumMod val="65000"/>
                    <a:lumOff val="35000"/>
                  </a:schemeClr>
                </a:solidFill>
                <a:latin typeface="Myriad Pro" panose="020B0503030403020204" pitchFamily="34" charset="0"/>
              </a:defRPr>
            </a:lvl1pPr>
            <a:lvl2pPr marL="457200" indent="0">
              <a:buNone/>
              <a:defRPr>
                <a:latin typeface="Myriad Pro" panose="020B0503030403020204" pitchFamily="34" charset="0"/>
              </a:defRPr>
            </a:lvl2pPr>
            <a:lvl3pPr marL="914400" indent="0">
              <a:buNone/>
              <a:defRPr>
                <a:latin typeface="Myriad Pro" panose="020B0503030403020204" pitchFamily="34" charset="0"/>
              </a:defRPr>
            </a:lvl3pPr>
            <a:lvl4pPr marL="1371600" indent="0">
              <a:buNone/>
              <a:defRPr>
                <a:latin typeface="Myriad Pro" panose="020B0503030403020204" pitchFamily="34" charset="0"/>
              </a:defRPr>
            </a:lvl4pPr>
            <a:lvl5pPr marL="1828800" indent="0">
              <a:buNone/>
              <a:defRPr>
                <a:latin typeface="Myriad Pro" panose="020B0503030403020204" pitchFamily="34" charset="0"/>
              </a:defRPr>
            </a:lvl5pPr>
          </a:lstStyle>
          <a:p>
            <a:pPr lvl="0"/>
            <a:r>
              <a:rPr lang="en-US" dirty="0"/>
              <a:t>Text goes here.</a:t>
            </a:r>
            <a:endParaRPr lang="de-DE" dirty="0"/>
          </a:p>
        </p:txBody>
      </p:sp>
    </p:spTree>
    <p:extLst>
      <p:ext uri="{BB962C8B-B14F-4D97-AF65-F5344CB8AC3E}">
        <p14:creationId xmlns:p14="http://schemas.microsoft.com/office/powerpoint/2010/main" val="3859888054"/>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1_Title Slide">
    <p:spTree>
      <p:nvGrpSpPr>
        <p:cNvPr id="1" name=""/>
        <p:cNvGrpSpPr/>
        <p:nvPr/>
      </p:nvGrpSpPr>
      <p:grpSpPr>
        <a:xfrm>
          <a:off x="0" y="0"/>
          <a:ext cx="0" cy="0"/>
          <a:chOff x="0" y="0"/>
          <a:chExt cx="0" cy="0"/>
        </a:xfrm>
      </p:grpSpPr>
      <p:pic>
        <p:nvPicPr>
          <p:cNvPr id="11" name="Picture 10"/>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677726" y="1593629"/>
            <a:ext cx="2272474" cy="4635191"/>
          </a:xfrm>
          <a:prstGeom prst="rect">
            <a:avLst/>
          </a:prstGeom>
          <a:effectLst/>
        </p:spPr>
      </p:pic>
      <p:sp>
        <p:nvSpPr>
          <p:cNvPr id="9" name="Text Placeholder 12">
            <a:extLst>
              <a:ext uri="{FF2B5EF4-FFF2-40B4-BE49-F238E27FC236}">
                <a16:creationId xmlns:a16="http://schemas.microsoft.com/office/drawing/2014/main" id="{7C663EB9-3AE5-C44E-A927-AE91BFFF91C8}"/>
              </a:ext>
            </a:extLst>
          </p:cNvPr>
          <p:cNvSpPr>
            <a:spLocks noGrp="1"/>
          </p:cNvSpPr>
          <p:nvPr>
            <p:ph type="body" sz="quarter" idx="18"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TO SHOW MOBILE APP</a:t>
            </a:r>
            <a:endParaRPr lang="de-DE" dirty="0"/>
          </a:p>
        </p:txBody>
      </p:sp>
      <p:sp>
        <p:nvSpPr>
          <p:cNvPr id="13" name="Text Placeholder 10">
            <a:extLst>
              <a:ext uri="{FF2B5EF4-FFF2-40B4-BE49-F238E27FC236}">
                <a16:creationId xmlns:a16="http://schemas.microsoft.com/office/drawing/2014/main" id="{F253FA33-FD0F-EB41-92F1-03758416F084}"/>
              </a:ext>
            </a:extLst>
          </p:cNvPr>
          <p:cNvSpPr>
            <a:spLocks noGrp="1"/>
          </p:cNvSpPr>
          <p:nvPr>
            <p:ph type="body" sz="quarter" idx="19"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14" name="Picture Placeholder 2">
            <a:extLst>
              <a:ext uri="{FF2B5EF4-FFF2-40B4-BE49-F238E27FC236}">
                <a16:creationId xmlns:a16="http://schemas.microsoft.com/office/drawing/2014/main" id="{F519F046-DE4A-754F-9703-7EAA29666273}"/>
              </a:ext>
            </a:extLst>
          </p:cNvPr>
          <p:cNvSpPr>
            <a:spLocks noGrp="1"/>
          </p:cNvSpPr>
          <p:nvPr>
            <p:ph type="pic" sz="quarter" idx="12" hasCustomPrompt="1"/>
          </p:nvPr>
        </p:nvSpPr>
        <p:spPr>
          <a:xfrm>
            <a:off x="3835399" y="2186917"/>
            <a:ext cx="1952625" cy="3480458"/>
          </a:xfrm>
          <a:prstGeom prst="rect">
            <a:avLst/>
          </a:prstGeom>
          <a:pattFill prst="pct5">
            <a:fgClr>
              <a:schemeClr val="tx1"/>
            </a:fgClr>
            <a:bgClr>
              <a:schemeClr val="bg1">
                <a:lumMod val="85000"/>
              </a:schemeClr>
            </a:bgClr>
          </a:pattFill>
        </p:spPr>
        <p:txBody>
          <a:bodyPr anchor="ctr"/>
          <a:lstStyle>
            <a:lvl1pPr marL="0" indent="0" algn="ctr">
              <a:buNone/>
              <a:defRPr sz="1300" b="0" i="0">
                <a:latin typeface="Source Sans Pro" charset="0"/>
                <a:ea typeface="Source Sans Pro" charset="0"/>
                <a:cs typeface="Source Sans Pro" charset="0"/>
              </a:defRPr>
            </a:lvl1pPr>
          </a:lstStyle>
          <a:p>
            <a:r>
              <a:rPr lang="en-US" dirty="0"/>
              <a:t>Drag &amp; Drop Image</a:t>
            </a:r>
          </a:p>
        </p:txBody>
      </p:sp>
      <p:sp>
        <p:nvSpPr>
          <p:cNvPr id="17" name="Picture Placeholder 2">
            <a:extLst>
              <a:ext uri="{FF2B5EF4-FFF2-40B4-BE49-F238E27FC236}">
                <a16:creationId xmlns:a16="http://schemas.microsoft.com/office/drawing/2014/main" id="{EA3093A4-7FC2-124F-87E2-0900E1BF825A}"/>
              </a:ext>
            </a:extLst>
          </p:cNvPr>
          <p:cNvSpPr>
            <a:spLocks noGrp="1"/>
          </p:cNvSpPr>
          <p:nvPr>
            <p:ph type="pic" sz="quarter" idx="22" hasCustomPrompt="1"/>
          </p:nvPr>
        </p:nvSpPr>
        <p:spPr>
          <a:xfrm>
            <a:off x="6121368" y="2195941"/>
            <a:ext cx="1930138" cy="3448613"/>
          </a:xfrm>
          <a:prstGeom prst="rect">
            <a:avLst/>
          </a:prstGeom>
          <a:pattFill prst="pct5">
            <a:fgClr>
              <a:schemeClr val="tx1"/>
            </a:fgClr>
            <a:bgClr>
              <a:schemeClr val="bg1">
                <a:lumMod val="85000"/>
              </a:schemeClr>
            </a:bgClr>
          </a:pattFill>
        </p:spPr>
        <p:txBody>
          <a:bodyPr anchor="ctr"/>
          <a:lstStyle>
            <a:lvl1pPr marL="0" indent="0" algn="ctr">
              <a:buNone/>
              <a:defRPr sz="1300" b="0" i="0">
                <a:latin typeface="Source Sans Pro" charset="0"/>
                <a:ea typeface="Source Sans Pro" charset="0"/>
                <a:cs typeface="Source Sans Pro" charset="0"/>
              </a:defRPr>
            </a:lvl1pPr>
          </a:lstStyle>
          <a:p>
            <a:r>
              <a:rPr lang="en-US" dirty="0"/>
              <a:t>Drag &amp; Drop Image</a:t>
            </a:r>
          </a:p>
        </p:txBody>
      </p:sp>
      <p:sp>
        <p:nvSpPr>
          <p:cNvPr id="18" name="Picture Placeholder 2">
            <a:extLst>
              <a:ext uri="{FF2B5EF4-FFF2-40B4-BE49-F238E27FC236}">
                <a16:creationId xmlns:a16="http://schemas.microsoft.com/office/drawing/2014/main" id="{48275F4A-50F6-7945-A75D-41D122448F7C}"/>
              </a:ext>
            </a:extLst>
          </p:cNvPr>
          <p:cNvSpPr>
            <a:spLocks noGrp="1"/>
          </p:cNvSpPr>
          <p:nvPr>
            <p:ph type="pic" sz="quarter" idx="23" hasCustomPrompt="1"/>
          </p:nvPr>
        </p:nvSpPr>
        <p:spPr>
          <a:xfrm>
            <a:off x="1576420" y="2186917"/>
            <a:ext cx="1930138" cy="3448613"/>
          </a:xfrm>
          <a:prstGeom prst="rect">
            <a:avLst/>
          </a:prstGeom>
          <a:pattFill prst="pct5">
            <a:fgClr>
              <a:schemeClr val="tx1"/>
            </a:fgClr>
            <a:bgClr>
              <a:schemeClr val="bg1">
                <a:lumMod val="85000"/>
              </a:schemeClr>
            </a:bgClr>
          </a:pattFill>
        </p:spPr>
        <p:txBody>
          <a:bodyPr anchor="ctr"/>
          <a:lstStyle>
            <a:lvl1pPr marL="0" indent="0" algn="ctr">
              <a:buNone/>
              <a:defRPr sz="13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1859651188"/>
      </p:ext>
    </p:extLst>
  </p:cSld>
  <p:clrMapOvr>
    <a:masterClrMapping/>
  </p:clrMapOvr>
  <p:extLst mod="1">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6_Title Slide-2">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540000" y="1605541"/>
            <a:ext cx="2826000" cy="5770800"/>
          </a:xfrm>
          <a:prstGeom prst="rect">
            <a:avLst/>
          </a:prstGeom>
        </p:spPr>
      </p:pic>
      <p:sp>
        <p:nvSpPr>
          <p:cNvPr id="4" name="Picture Placeholder 2"/>
          <p:cNvSpPr>
            <a:spLocks noGrp="1"/>
          </p:cNvSpPr>
          <p:nvPr>
            <p:ph type="pic" sz="quarter" idx="10" hasCustomPrompt="1"/>
          </p:nvPr>
        </p:nvSpPr>
        <p:spPr>
          <a:xfrm>
            <a:off x="3742006" y="2344615"/>
            <a:ext cx="2429022" cy="4328160"/>
          </a:xfrm>
          <a:prstGeom prst="rect">
            <a:avLst/>
          </a:prstGeom>
          <a:pattFill prst="pct10">
            <a:fgClr>
              <a:schemeClr val="tx1"/>
            </a:fgClr>
            <a:bgClr>
              <a:schemeClr val="bg1"/>
            </a:bgClr>
          </a:pattFill>
        </p:spPr>
        <p:txBody>
          <a:bodyPr anchor="ctr"/>
          <a:lstStyle>
            <a:lvl1pPr algn="ctr">
              <a:defRPr sz="1300" b="0" i="0">
                <a:latin typeface="Myriad Pro Regular"/>
                <a:ea typeface="Myriad Pro Regular"/>
                <a:cs typeface="Myriad Pro Regular"/>
              </a:defRPr>
            </a:lvl1pPr>
          </a:lstStyle>
          <a:p>
            <a:r>
              <a:rPr lang="en-US" dirty="0"/>
              <a:t>Insert Image</a:t>
            </a:r>
          </a:p>
        </p:txBody>
      </p:sp>
      <p:sp>
        <p:nvSpPr>
          <p:cNvPr id="7" name="Text Placeholder 10">
            <a:extLst>
              <a:ext uri="{FF2B5EF4-FFF2-40B4-BE49-F238E27FC236}">
                <a16:creationId xmlns:a16="http://schemas.microsoft.com/office/drawing/2014/main" id="{31D31411-3C1E-644A-A95F-B251E3C6C00B}"/>
              </a:ext>
            </a:extLst>
          </p:cNvPr>
          <p:cNvSpPr>
            <a:spLocks noGrp="1"/>
          </p:cNvSpPr>
          <p:nvPr>
            <p:ph type="body" sz="quarter" idx="11"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8" name="Text Placeholder 12">
            <a:extLst>
              <a:ext uri="{FF2B5EF4-FFF2-40B4-BE49-F238E27FC236}">
                <a16:creationId xmlns:a16="http://schemas.microsoft.com/office/drawing/2014/main" id="{F9452B23-A87D-5E4A-BB39-19FECC699186}"/>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
        <p:nvSpPr>
          <p:cNvPr id="6" name="Text Placeholder 4">
            <a:extLst>
              <a:ext uri="{FF2B5EF4-FFF2-40B4-BE49-F238E27FC236}">
                <a16:creationId xmlns:a16="http://schemas.microsoft.com/office/drawing/2014/main" id="{66D8D455-8601-0447-BD72-0F61D923D4AE}"/>
              </a:ext>
            </a:extLst>
          </p:cNvPr>
          <p:cNvSpPr>
            <a:spLocks noGrp="1"/>
          </p:cNvSpPr>
          <p:nvPr>
            <p:ph type="body" sz="quarter" idx="18" hasCustomPrompt="1"/>
          </p:nvPr>
        </p:nvSpPr>
        <p:spPr>
          <a:xfrm>
            <a:off x="557213" y="2262433"/>
            <a:ext cx="2643187" cy="3837031"/>
          </a:xfrm>
          <a:prstGeom prst="rect">
            <a:avLst/>
          </a:prstGeom>
        </p:spPr>
        <p:txBody>
          <a:bodyPr/>
          <a:lstStyle>
            <a:lvl1pPr marL="0" indent="0">
              <a:buNone/>
              <a:defRPr sz="1200">
                <a:solidFill>
                  <a:schemeClr val="tx1">
                    <a:lumMod val="65000"/>
                    <a:lumOff val="35000"/>
                  </a:schemeClr>
                </a:solidFill>
                <a:latin typeface="Myriad Pro" panose="020B0503030403020204" pitchFamily="34" charset="0"/>
              </a:defRPr>
            </a:lvl1pPr>
            <a:lvl2pPr marL="457200" indent="0">
              <a:buNone/>
              <a:defRPr sz="1200">
                <a:solidFill>
                  <a:schemeClr val="tx1">
                    <a:lumMod val="65000"/>
                    <a:lumOff val="35000"/>
                  </a:schemeClr>
                </a:solidFill>
                <a:latin typeface="Myriad Pro" panose="020B0503030403020204" pitchFamily="34" charset="0"/>
              </a:defRPr>
            </a:lvl2pPr>
            <a:lvl3pPr marL="914400" indent="0">
              <a:buNone/>
              <a:defRPr sz="1200">
                <a:solidFill>
                  <a:schemeClr val="tx1">
                    <a:lumMod val="65000"/>
                    <a:lumOff val="35000"/>
                  </a:schemeClr>
                </a:solidFill>
                <a:latin typeface="Myriad Pro" panose="020B0503030403020204" pitchFamily="34" charset="0"/>
              </a:defRPr>
            </a:lvl3pPr>
            <a:lvl4pPr marL="1371600" indent="0">
              <a:buNone/>
              <a:defRPr sz="1200">
                <a:solidFill>
                  <a:schemeClr val="tx1">
                    <a:lumMod val="65000"/>
                    <a:lumOff val="35000"/>
                  </a:schemeClr>
                </a:solidFill>
                <a:latin typeface="Myriad Pro" panose="020B0503030403020204" pitchFamily="34" charset="0"/>
              </a:defRPr>
            </a:lvl4pPr>
            <a:lvl5pPr marL="1828800" indent="0">
              <a:buNone/>
              <a:defRPr sz="1200">
                <a:solidFill>
                  <a:schemeClr val="tx1">
                    <a:lumMod val="65000"/>
                    <a:lumOff val="35000"/>
                  </a:schemeClr>
                </a:solidFill>
                <a:latin typeface="Myriad Pro" panose="020B0503030403020204" pitchFamily="34" charset="0"/>
              </a:defRPr>
            </a:lvl5pPr>
          </a:lstStyle>
          <a:p>
            <a:pPr lvl="0"/>
            <a:r>
              <a:rPr lang="en-US" dirty="0"/>
              <a:t>All the text goes here.</a:t>
            </a:r>
            <a:endParaRPr lang="de-DE" dirty="0"/>
          </a:p>
        </p:txBody>
      </p:sp>
    </p:spTree>
    <p:extLst>
      <p:ext uri="{BB962C8B-B14F-4D97-AF65-F5344CB8AC3E}">
        <p14:creationId xmlns:p14="http://schemas.microsoft.com/office/powerpoint/2010/main" val="412213156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51" userDrawn="1">
          <p15:clr>
            <a:srgbClr val="FBAE40"/>
          </p15:clr>
        </p15:guide>
        <p15:guide id="3" pos="5889" userDrawn="1">
          <p15:clr>
            <a:srgbClr val="FBAE40"/>
          </p15:clr>
        </p15:guide>
        <p15:guide id="4" orient="horz" pos="432" userDrawn="1">
          <p15:clr>
            <a:srgbClr val="FBAE40"/>
          </p15:clr>
        </p15:guide>
        <p15:guide id="5" orient="horz" pos="3888" userDrawn="1">
          <p15:clr>
            <a:srgbClr val="FBAE40"/>
          </p15:clr>
        </p15:guide>
        <p15:guide id="6" pos="3120" userDrawn="1">
          <p15:clr>
            <a:srgbClr val="FBAE40"/>
          </p15:clr>
        </p15:guide>
        <p15:guide id="7" pos="917" userDrawn="1">
          <p15:clr>
            <a:srgbClr val="FBAE40"/>
          </p15:clr>
        </p15:guide>
        <p15:guide id="8" pos="5324" userDrawn="1">
          <p15:clr>
            <a:srgbClr val="FBAE40"/>
          </p15:clr>
        </p15:guide>
        <p15:guide id="9" orient="horz" pos="19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B852A1-A37B-F341-A3B6-C7C5CACC4F06}"/>
              </a:ext>
            </a:extLst>
          </p:cNvPr>
          <p:cNvSpPr txBox="1"/>
          <p:nvPr userDrawn="1"/>
        </p:nvSpPr>
        <p:spPr>
          <a:xfrm>
            <a:off x="100843" y="6532959"/>
            <a:ext cx="311304" cy="242374"/>
          </a:xfrm>
          <a:prstGeom prst="rect">
            <a:avLst/>
          </a:prstGeom>
          <a:noFill/>
        </p:spPr>
        <p:txBody>
          <a:bodyPr wrap="none" rtlCol="0">
            <a:spAutoFit/>
          </a:bodyPr>
          <a:lstStyle/>
          <a:p>
            <a:pPr algn="l"/>
            <a:fld id="{260E2A6B-A809-4840-BF14-8648BC0BDF87}" type="slidenum">
              <a:rPr lang="id-ID" sz="975" b="0" i="0">
                <a:solidFill>
                  <a:schemeClr val="bg2">
                    <a:lumMod val="65000"/>
                  </a:schemeClr>
                </a:solidFill>
                <a:latin typeface="Myriad Pro Regular"/>
                <a:ea typeface="Titillium" charset="0"/>
                <a:cs typeface="Titillium" charset="0"/>
              </a:rPr>
              <a:pPr algn="l"/>
              <a:t>‹#›</a:t>
            </a:fld>
            <a:endParaRPr lang="en-MY" sz="975" b="0" i="0" dirty="0">
              <a:solidFill>
                <a:schemeClr val="bg2">
                  <a:lumMod val="65000"/>
                </a:schemeClr>
              </a:solidFill>
              <a:latin typeface="Myriad Pro Regular"/>
              <a:ea typeface="Titillium" charset="0"/>
              <a:cs typeface="Titillium" charset="0"/>
            </a:endParaRPr>
          </a:p>
        </p:txBody>
      </p:sp>
      <p:sp>
        <p:nvSpPr>
          <p:cNvPr id="8" name="Oval 7">
            <a:extLst>
              <a:ext uri="{FF2B5EF4-FFF2-40B4-BE49-F238E27FC236}">
                <a16:creationId xmlns:a16="http://schemas.microsoft.com/office/drawing/2014/main" id="{30B43FAE-DB4E-1C4A-B634-DB162C11F190}"/>
              </a:ext>
            </a:extLst>
          </p:cNvPr>
          <p:cNvSpPr/>
          <p:nvPr userDrawn="1"/>
        </p:nvSpPr>
        <p:spPr bwMode="auto">
          <a:xfrm>
            <a:off x="8776355" y="6063926"/>
            <a:ext cx="1440000" cy="1440000"/>
          </a:xfrm>
          <a:prstGeom prst="ellipse">
            <a:avLst/>
          </a:prstGeom>
          <a:solidFill>
            <a:srgbClr val="04A7DB"/>
          </a:solidFill>
          <a:ln>
            <a:noFill/>
          </a:ln>
        </p:spPr>
        <p:txBody>
          <a:bodyPr lIns="0" tIns="0" rIns="0" bIns="0" rtlCol="0" anchor="ctr"/>
          <a:lstStyle/>
          <a:p>
            <a:pPr algn="ctr"/>
            <a:endParaRPr lang="de-DE" sz="1463" b="0" i="0" dirty="0">
              <a:latin typeface="Myriad Pro Regular"/>
            </a:endParaRPr>
          </a:p>
        </p:txBody>
      </p:sp>
      <p:pic>
        <p:nvPicPr>
          <p:cNvPr id="9" name="Picture 8">
            <a:extLst>
              <a:ext uri="{FF2B5EF4-FFF2-40B4-BE49-F238E27FC236}">
                <a16:creationId xmlns:a16="http://schemas.microsoft.com/office/drawing/2014/main" id="{5F21E9EE-E9A1-7146-8780-4A7C258ABB9C}"/>
              </a:ext>
            </a:extLst>
          </p:cNvPr>
          <p:cNvPicPr>
            <a:picLocks noChangeAspect="1"/>
          </p:cNvPicPr>
          <p:nvPr userDrawn="1"/>
        </p:nvPicPr>
        <p:blipFill>
          <a:blip r:embed="rId10"/>
          <a:stretch>
            <a:fillRect/>
          </a:stretch>
        </p:blipFill>
        <p:spPr>
          <a:xfrm>
            <a:off x="9029525" y="6383365"/>
            <a:ext cx="748800" cy="350886"/>
          </a:xfrm>
          <a:prstGeom prst="rect">
            <a:avLst/>
          </a:prstGeom>
        </p:spPr>
      </p:pic>
    </p:spTree>
    <p:extLst>
      <p:ext uri="{BB962C8B-B14F-4D97-AF65-F5344CB8AC3E}">
        <p14:creationId xmlns:p14="http://schemas.microsoft.com/office/powerpoint/2010/main" val="244481904"/>
      </p:ext>
    </p:extLst>
  </p:cSld>
  <p:clrMap bg1="lt1" tx1="dk1" bg2="lt2" tx2="dk2" accent1="accent1" accent2="accent2" accent3="accent3" accent4="accent4" accent5="accent5" accent6="accent6" hlink="hlink" folHlink="folHlink"/>
  <p:sldLayoutIdLst>
    <p:sldLayoutId id="2147483738" r:id="rId1"/>
    <p:sldLayoutId id="2147483802" r:id="rId2"/>
    <p:sldLayoutId id="2147483804" r:id="rId3"/>
    <p:sldLayoutId id="2147483749" r:id="rId4"/>
    <p:sldLayoutId id="2147483748" r:id="rId5"/>
    <p:sldLayoutId id="2147483743" r:id="rId6"/>
    <p:sldLayoutId id="2147483801" r:id="rId7"/>
    <p:sldLayoutId id="214748372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microsoft.com/office/2007/relationships/hdphoto" Target="../media/hdphoto4.wdp"/><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microsoft.com/office/2007/relationships/hdphoto" Target="../media/hdphoto3.wdp"/><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confluence.affinitas.de/display/HR/Career+Development+Plan"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1.jpg"/><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8F514B2A-CA14-5E46-AE6B-2DCA324A48FD}"/>
              </a:ext>
            </a:extLst>
          </p:cNvPr>
          <p:cNvPicPr>
            <a:picLocks noGrp="1" noChangeAspect="1"/>
          </p:cNvPicPr>
          <p:nvPr>
            <p:ph type="pic" sz="quarter" idx="11"/>
          </p:nvPr>
        </p:nvPicPr>
        <p:blipFill>
          <a:blip r:embed="rId2"/>
          <a:srcRect l="9375" r="9375"/>
          <a:stretch>
            <a:fillRect/>
          </a:stretch>
        </p:blipFill>
        <p:spPr>
          <a:xfrm>
            <a:off x="0" y="0"/>
            <a:ext cx="9906000" cy="6858000"/>
          </a:xfrm>
        </p:spPr>
      </p:pic>
      <p:sp>
        <p:nvSpPr>
          <p:cNvPr id="8" name="Rectangle 7">
            <a:extLst>
              <a:ext uri="{FF2B5EF4-FFF2-40B4-BE49-F238E27FC236}">
                <a16:creationId xmlns:a16="http://schemas.microsoft.com/office/drawing/2014/main" id="{347C9BA6-AE1E-7241-BC72-8AB88858971D}"/>
              </a:ext>
            </a:extLst>
          </p:cNvPr>
          <p:cNvSpPr/>
          <p:nvPr/>
        </p:nvSpPr>
        <p:spPr>
          <a:xfrm>
            <a:off x="2473453" y="4138566"/>
            <a:ext cx="4953000" cy="342401"/>
          </a:xfrm>
          <a:prstGeom prst="rect">
            <a:avLst/>
          </a:prstGeom>
        </p:spPr>
        <p:txBody>
          <a:bodyPr>
            <a:spAutoFit/>
          </a:bodyPr>
          <a:lstStyle/>
          <a:p>
            <a:pPr algn="ctr"/>
            <a:r>
              <a:rPr lang="en-US" sz="1625" dirty="0">
                <a:solidFill>
                  <a:schemeClr val="bg1"/>
                </a:solidFill>
                <a:latin typeface="Myriad Pro Semibold" panose="020B0503030403020204" pitchFamily="34" charset="0"/>
              </a:rPr>
              <a:t>IT Skills Assessment</a:t>
            </a:r>
            <a:endParaRPr lang="en-US" sz="1463" dirty="0">
              <a:solidFill>
                <a:schemeClr val="bg1"/>
              </a:solidFill>
              <a:latin typeface="Myriad Pro Semibold" panose="020B0503030403020204" pitchFamily="34" charset="0"/>
            </a:endParaRPr>
          </a:p>
        </p:txBody>
      </p:sp>
      <p:pic>
        <p:nvPicPr>
          <p:cNvPr id="9" name="Picture 8">
            <a:extLst>
              <a:ext uri="{FF2B5EF4-FFF2-40B4-BE49-F238E27FC236}">
                <a16:creationId xmlns:a16="http://schemas.microsoft.com/office/drawing/2014/main" id="{811F9871-29A5-A04A-8DBF-1DC688C03196}"/>
              </a:ext>
            </a:extLst>
          </p:cNvPr>
          <p:cNvPicPr>
            <a:picLocks noChangeAspect="1"/>
          </p:cNvPicPr>
          <p:nvPr/>
        </p:nvPicPr>
        <p:blipFill>
          <a:blip r:embed="rId3"/>
          <a:stretch>
            <a:fillRect/>
          </a:stretch>
        </p:blipFill>
        <p:spPr>
          <a:xfrm>
            <a:off x="2778826" y="2117128"/>
            <a:ext cx="4342254" cy="1925695"/>
          </a:xfrm>
          <a:prstGeom prst="rect">
            <a:avLst/>
          </a:prstGeom>
        </p:spPr>
      </p:pic>
    </p:spTree>
    <p:extLst>
      <p:ext uri="{BB962C8B-B14F-4D97-AF65-F5344CB8AC3E}">
        <p14:creationId xmlns:p14="http://schemas.microsoft.com/office/powerpoint/2010/main" val="222026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10">
            <a:extLst>
              <a:ext uri="{FF2B5EF4-FFF2-40B4-BE49-F238E27FC236}">
                <a16:creationId xmlns:a16="http://schemas.microsoft.com/office/drawing/2014/main" id="{D03986D0-32ED-1A48-8CB2-D218A6674C3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4" name="Textplatzhalter 3">
            <a:extLst>
              <a:ext uri="{FF2B5EF4-FFF2-40B4-BE49-F238E27FC236}">
                <a16:creationId xmlns:a16="http://schemas.microsoft.com/office/drawing/2014/main" id="{EB7E4629-6616-4552-9402-161D298EA1B2}"/>
              </a:ext>
            </a:extLst>
          </p:cNvPr>
          <p:cNvSpPr>
            <a:spLocks noGrp="1"/>
          </p:cNvSpPr>
          <p:nvPr>
            <p:ph type="body" sz="quarter" idx="18"/>
          </p:nvPr>
        </p:nvSpPr>
        <p:spPr>
          <a:xfrm>
            <a:off x="3230575" y="6486639"/>
            <a:ext cx="5733580" cy="471835"/>
          </a:xfrm>
        </p:spPr>
        <p:txBody>
          <a:bodyPr/>
          <a:lstStyle/>
          <a:p>
            <a:r>
              <a:rPr lang="en-US" sz="1300" dirty="0"/>
              <a:t>You communicate issues, work progress and feedback </a:t>
            </a:r>
            <a:r>
              <a:rPr lang="en-US" sz="1300" b="1" dirty="0"/>
              <a:t>when asked by others</a:t>
            </a:r>
            <a:r>
              <a:rPr lang="en-US" sz="1300" dirty="0"/>
              <a:t>.</a:t>
            </a:r>
          </a:p>
        </p:txBody>
      </p:sp>
      <p:sp>
        <p:nvSpPr>
          <p:cNvPr id="24" name="Textplatzhalter 3">
            <a:extLst>
              <a:ext uri="{FF2B5EF4-FFF2-40B4-BE49-F238E27FC236}">
                <a16:creationId xmlns:a16="http://schemas.microsoft.com/office/drawing/2014/main" id="{5B70736F-0053-4595-99C0-51884158389D}"/>
              </a:ext>
            </a:extLst>
          </p:cNvPr>
          <p:cNvSpPr txBox="1">
            <a:spLocks/>
          </p:cNvSpPr>
          <p:nvPr/>
        </p:nvSpPr>
        <p:spPr>
          <a:xfrm>
            <a:off x="3230575" y="5356168"/>
            <a:ext cx="6475116"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frequently </a:t>
            </a:r>
            <a:r>
              <a:rPr lang="en-US" sz="1300" b="1" dirty="0"/>
              <a:t>proactively</a:t>
            </a:r>
            <a:r>
              <a:rPr lang="en-US" sz="1300" dirty="0"/>
              <a:t> communicate issues, work progress and feedback to your </a:t>
            </a:r>
            <a:r>
              <a:rPr lang="en-US" sz="1300" b="1" dirty="0"/>
              <a:t>direct peers within your team.</a:t>
            </a:r>
          </a:p>
        </p:txBody>
      </p:sp>
      <p:sp>
        <p:nvSpPr>
          <p:cNvPr id="25" name="Textplatzhalter 3">
            <a:extLst>
              <a:ext uri="{FF2B5EF4-FFF2-40B4-BE49-F238E27FC236}">
                <a16:creationId xmlns:a16="http://schemas.microsoft.com/office/drawing/2014/main" id="{A729CA55-A723-4EE8-B5C3-DBEFDC0A1A8C}"/>
              </a:ext>
            </a:extLst>
          </p:cNvPr>
          <p:cNvSpPr txBox="1">
            <a:spLocks/>
          </p:cNvSpPr>
          <p:nvPr/>
        </p:nvSpPr>
        <p:spPr>
          <a:xfrm>
            <a:off x="3240020" y="4118974"/>
            <a:ext cx="6475117"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frequently proactively </a:t>
            </a:r>
            <a:r>
              <a:rPr lang="en-US" sz="1300" b="1" dirty="0"/>
              <a:t>shape project communication within your team </a:t>
            </a:r>
            <a:r>
              <a:rPr lang="en-US" sz="1300" dirty="0"/>
              <a:t>and with non-technical peers: your input </a:t>
            </a:r>
            <a:r>
              <a:rPr lang="en-US" sz="1300" b="1" dirty="0"/>
              <a:t>significantly impacts </a:t>
            </a:r>
            <a:r>
              <a:rPr lang="en-US" sz="1300" dirty="0"/>
              <a:t>how team members successfully perform their work and helps them to learn new skills. </a:t>
            </a:r>
          </a:p>
        </p:txBody>
      </p:sp>
      <p:sp>
        <p:nvSpPr>
          <p:cNvPr id="26" name="Textplatzhalter 3">
            <a:extLst>
              <a:ext uri="{FF2B5EF4-FFF2-40B4-BE49-F238E27FC236}">
                <a16:creationId xmlns:a16="http://schemas.microsoft.com/office/drawing/2014/main" id="{523E8ED3-FEA4-44B6-8B4F-98C2B7DAC666}"/>
              </a:ext>
            </a:extLst>
          </p:cNvPr>
          <p:cNvSpPr txBox="1">
            <a:spLocks/>
          </p:cNvSpPr>
          <p:nvPr/>
        </p:nvSpPr>
        <p:spPr>
          <a:xfrm>
            <a:off x="3240020" y="2878613"/>
            <a:ext cx="6516087"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frequently proactively </a:t>
            </a:r>
            <a:r>
              <a:rPr lang="en-US" sz="1300" b="1" dirty="0"/>
              <a:t>shape project communication across other teams </a:t>
            </a:r>
            <a:r>
              <a:rPr lang="en-US" sz="1300" dirty="0"/>
              <a:t>and with non-technical peers: your input significantly impacts discussions, code reviews and features </a:t>
            </a:r>
            <a:r>
              <a:rPr lang="en-US" sz="1300" b="1" dirty="0"/>
              <a:t>across the whole IT department</a:t>
            </a:r>
            <a:r>
              <a:rPr lang="en-US" sz="1300" dirty="0"/>
              <a:t>. </a:t>
            </a:r>
          </a:p>
        </p:txBody>
      </p:sp>
      <p:sp>
        <p:nvSpPr>
          <p:cNvPr id="27" name="Textplatzhalter 3">
            <a:extLst>
              <a:ext uri="{FF2B5EF4-FFF2-40B4-BE49-F238E27FC236}">
                <a16:creationId xmlns:a16="http://schemas.microsoft.com/office/drawing/2014/main" id="{2CA6425E-0135-484D-ADB8-B636FE8AE578}"/>
              </a:ext>
            </a:extLst>
          </p:cNvPr>
          <p:cNvSpPr txBox="1">
            <a:spLocks/>
          </p:cNvSpPr>
          <p:nvPr/>
        </p:nvSpPr>
        <p:spPr>
          <a:xfrm>
            <a:off x="3240155" y="1690551"/>
            <a:ext cx="6536059" cy="70029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a:t>
            </a:r>
            <a:r>
              <a:rPr lang="en-US" sz="1300" b="1" dirty="0"/>
              <a:t>lead</a:t>
            </a:r>
            <a:r>
              <a:rPr lang="en-US" sz="1300" dirty="0"/>
              <a:t> and facilitate technical discussions </a:t>
            </a:r>
            <a:r>
              <a:rPr lang="en-US" sz="1300" b="1" dirty="0"/>
              <a:t>within and outside of IT department</a:t>
            </a:r>
            <a:r>
              <a:rPr lang="en-US" sz="1300" dirty="0"/>
              <a:t>. Your input significantly helps stakeholders understand how software architecture supports </a:t>
            </a:r>
            <a:r>
              <a:rPr lang="en-US" sz="1300" b="1" dirty="0"/>
              <a:t>company’s business goals</a:t>
            </a:r>
            <a:r>
              <a:rPr lang="en-US" sz="1300" dirty="0"/>
              <a:t>. You promote the company externally in meet-ups.</a:t>
            </a:r>
          </a:p>
        </p:txBody>
      </p:sp>
      <p:sp>
        <p:nvSpPr>
          <p:cNvPr id="28" name="Textplatzhalter 3">
            <a:extLst>
              <a:ext uri="{FF2B5EF4-FFF2-40B4-BE49-F238E27FC236}">
                <a16:creationId xmlns:a16="http://schemas.microsoft.com/office/drawing/2014/main" id="{EBDACB41-3BD8-473D-AA24-2A120DD83233}"/>
              </a:ext>
            </a:extLst>
          </p:cNvPr>
          <p:cNvSpPr txBox="1">
            <a:spLocks/>
          </p:cNvSpPr>
          <p:nvPr/>
        </p:nvSpPr>
        <p:spPr>
          <a:xfrm>
            <a:off x="3240155" y="602946"/>
            <a:ext cx="6484562" cy="506808"/>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a:t>
            </a:r>
            <a:r>
              <a:rPr lang="en-US" sz="1300" b="1" dirty="0"/>
              <a:t>lead</a:t>
            </a:r>
            <a:r>
              <a:rPr lang="en-US" sz="1300" dirty="0"/>
              <a:t> technical discussions with industry experts and </a:t>
            </a:r>
            <a:r>
              <a:rPr lang="en-US" sz="1300" b="1" dirty="0"/>
              <a:t>across companies</a:t>
            </a:r>
            <a:r>
              <a:rPr lang="en-US" sz="1300" dirty="0"/>
              <a:t>. You promote the company externally in conferences or panels. </a:t>
            </a:r>
          </a:p>
        </p:txBody>
      </p:sp>
      <p:grpSp>
        <p:nvGrpSpPr>
          <p:cNvPr id="30" name="Group 29">
            <a:extLst>
              <a:ext uri="{FF2B5EF4-FFF2-40B4-BE49-F238E27FC236}">
                <a16:creationId xmlns:a16="http://schemas.microsoft.com/office/drawing/2014/main" id="{D1D0CE6B-5BAA-D146-BC51-4511EBFCF64F}"/>
              </a:ext>
            </a:extLst>
          </p:cNvPr>
          <p:cNvGrpSpPr/>
          <p:nvPr/>
        </p:nvGrpSpPr>
        <p:grpSpPr>
          <a:xfrm>
            <a:off x="3260126" y="130765"/>
            <a:ext cx="4427992" cy="409100"/>
            <a:chOff x="3230359" y="1477295"/>
            <a:chExt cx="4427992" cy="409100"/>
          </a:xfrm>
        </p:grpSpPr>
        <p:sp>
          <p:nvSpPr>
            <p:cNvPr id="31" name="Rounded Rectangle 30">
              <a:extLst>
                <a:ext uri="{FF2B5EF4-FFF2-40B4-BE49-F238E27FC236}">
                  <a16:creationId xmlns:a16="http://schemas.microsoft.com/office/drawing/2014/main" id="{A6A0ACB0-2D9C-174B-BEEB-F7A3881DEC8F}"/>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ounded Rectangle 4">
              <a:extLst>
                <a:ext uri="{FF2B5EF4-FFF2-40B4-BE49-F238E27FC236}">
                  <a16:creationId xmlns:a16="http://schemas.microsoft.com/office/drawing/2014/main" id="{DC9A6437-FF9C-E642-B346-9F7CE9665D66}"/>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Industry</a:t>
              </a:r>
            </a:p>
          </p:txBody>
        </p:sp>
      </p:grpSp>
      <p:grpSp>
        <p:nvGrpSpPr>
          <p:cNvPr id="33" name="Group 32">
            <a:extLst>
              <a:ext uri="{FF2B5EF4-FFF2-40B4-BE49-F238E27FC236}">
                <a16:creationId xmlns:a16="http://schemas.microsoft.com/office/drawing/2014/main" id="{4E680D75-93F3-3442-B563-B607E634399D}"/>
              </a:ext>
            </a:extLst>
          </p:cNvPr>
          <p:cNvGrpSpPr/>
          <p:nvPr/>
        </p:nvGrpSpPr>
        <p:grpSpPr>
          <a:xfrm>
            <a:off x="3252631" y="1215221"/>
            <a:ext cx="4427992" cy="409100"/>
            <a:chOff x="3230359" y="1888952"/>
            <a:chExt cx="4427992" cy="409100"/>
          </a:xfrm>
        </p:grpSpPr>
        <p:sp>
          <p:nvSpPr>
            <p:cNvPr id="34" name="Rounded Rectangle 33">
              <a:extLst>
                <a:ext uri="{FF2B5EF4-FFF2-40B4-BE49-F238E27FC236}">
                  <a16:creationId xmlns:a16="http://schemas.microsoft.com/office/drawing/2014/main" id="{CF5302CF-228B-AF46-8689-4B56C8AACB01}"/>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4">
              <a:extLst>
                <a:ext uri="{FF2B5EF4-FFF2-40B4-BE49-F238E27FC236}">
                  <a16:creationId xmlns:a16="http://schemas.microsoft.com/office/drawing/2014/main" id="{8ABAF06F-B81B-2A4E-88DA-535A8D111D01}"/>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Company</a:t>
              </a:r>
            </a:p>
          </p:txBody>
        </p:sp>
      </p:grpSp>
      <p:grpSp>
        <p:nvGrpSpPr>
          <p:cNvPr id="36" name="Group 35">
            <a:extLst>
              <a:ext uri="{FF2B5EF4-FFF2-40B4-BE49-F238E27FC236}">
                <a16:creationId xmlns:a16="http://schemas.microsoft.com/office/drawing/2014/main" id="{19416CD1-70D8-E940-98FA-E1A8D05D854C}"/>
              </a:ext>
            </a:extLst>
          </p:cNvPr>
          <p:cNvGrpSpPr/>
          <p:nvPr/>
        </p:nvGrpSpPr>
        <p:grpSpPr>
          <a:xfrm>
            <a:off x="3240155" y="2403822"/>
            <a:ext cx="4427992" cy="409100"/>
            <a:chOff x="3230359" y="2300609"/>
            <a:chExt cx="4427992" cy="409100"/>
          </a:xfrm>
        </p:grpSpPr>
        <p:sp>
          <p:nvSpPr>
            <p:cNvPr id="37" name="Rounded Rectangle 36">
              <a:extLst>
                <a:ext uri="{FF2B5EF4-FFF2-40B4-BE49-F238E27FC236}">
                  <a16:creationId xmlns:a16="http://schemas.microsoft.com/office/drawing/2014/main" id="{E730C972-D246-7D4B-B88A-3AE1362E286F}"/>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ounded Rectangle 4">
              <a:extLst>
                <a:ext uri="{FF2B5EF4-FFF2-40B4-BE49-F238E27FC236}">
                  <a16:creationId xmlns:a16="http://schemas.microsoft.com/office/drawing/2014/main" id="{AE6D37F0-4902-DB49-A3D7-8F2A5443BE0B}"/>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Department</a:t>
              </a:r>
            </a:p>
          </p:txBody>
        </p:sp>
      </p:grpSp>
      <p:grpSp>
        <p:nvGrpSpPr>
          <p:cNvPr id="39" name="Group 38">
            <a:extLst>
              <a:ext uri="{FF2B5EF4-FFF2-40B4-BE49-F238E27FC236}">
                <a16:creationId xmlns:a16="http://schemas.microsoft.com/office/drawing/2014/main" id="{FB89BB58-D689-C148-A1D1-4877D9182B89}"/>
              </a:ext>
            </a:extLst>
          </p:cNvPr>
          <p:cNvGrpSpPr/>
          <p:nvPr/>
        </p:nvGrpSpPr>
        <p:grpSpPr>
          <a:xfrm>
            <a:off x="3260126" y="3654349"/>
            <a:ext cx="4427992" cy="409100"/>
            <a:chOff x="3230359" y="2712266"/>
            <a:chExt cx="4427992" cy="409100"/>
          </a:xfrm>
        </p:grpSpPr>
        <p:sp>
          <p:nvSpPr>
            <p:cNvPr id="40" name="Rounded Rectangle 39">
              <a:extLst>
                <a:ext uri="{FF2B5EF4-FFF2-40B4-BE49-F238E27FC236}">
                  <a16:creationId xmlns:a16="http://schemas.microsoft.com/office/drawing/2014/main" id="{690DFA23-7D25-5D4A-9FC9-D575F259C6B2}"/>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ounded Rectangle 4">
              <a:extLst>
                <a:ext uri="{FF2B5EF4-FFF2-40B4-BE49-F238E27FC236}">
                  <a16:creationId xmlns:a16="http://schemas.microsoft.com/office/drawing/2014/main" id="{88A5F6C4-693E-B045-8A79-54B39C711FFB}"/>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Team</a:t>
              </a:r>
            </a:p>
          </p:txBody>
        </p:sp>
      </p:grpSp>
      <p:grpSp>
        <p:nvGrpSpPr>
          <p:cNvPr id="42" name="Group 41">
            <a:extLst>
              <a:ext uri="{FF2B5EF4-FFF2-40B4-BE49-F238E27FC236}">
                <a16:creationId xmlns:a16="http://schemas.microsoft.com/office/drawing/2014/main" id="{7CDF57C7-7E18-6048-8B90-9AC1BDCCF9D7}"/>
              </a:ext>
            </a:extLst>
          </p:cNvPr>
          <p:cNvGrpSpPr/>
          <p:nvPr/>
        </p:nvGrpSpPr>
        <p:grpSpPr>
          <a:xfrm>
            <a:off x="3247880" y="4840343"/>
            <a:ext cx="4427992" cy="409100"/>
            <a:chOff x="3230359" y="3123922"/>
            <a:chExt cx="4427992" cy="409100"/>
          </a:xfrm>
        </p:grpSpPr>
        <p:sp>
          <p:nvSpPr>
            <p:cNvPr id="43" name="Rounded Rectangle 42">
              <a:extLst>
                <a:ext uri="{FF2B5EF4-FFF2-40B4-BE49-F238E27FC236}">
                  <a16:creationId xmlns:a16="http://schemas.microsoft.com/office/drawing/2014/main" id="{19353D68-C679-D74E-9BA3-C35FE97435FE}"/>
                </a:ext>
              </a:extLst>
            </p:cNvPr>
            <p:cNvSpPr/>
            <p:nvPr/>
          </p:nvSpPr>
          <p:spPr>
            <a:xfrm>
              <a:off x="3230359" y="3123922"/>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4" name="Rounded Rectangle 4">
              <a:extLst>
                <a:ext uri="{FF2B5EF4-FFF2-40B4-BE49-F238E27FC236}">
                  <a16:creationId xmlns:a16="http://schemas.microsoft.com/office/drawing/2014/main" id="{D1DA8C2D-6AD3-1246-A2AE-881A2DDCF52B}"/>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Peer</a:t>
              </a:r>
            </a:p>
          </p:txBody>
        </p:sp>
      </p:grpSp>
      <p:grpSp>
        <p:nvGrpSpPr>
          <p:cNvPr id="45" name="Group 44">
            <a:extLst>
              <a:ext uri="{FF2B5EF4-FFF2-40B4-BE49-F238E27FC236}">
                <a16:creationId xmlns:a16="http://schemas.microsoft.com/office/drawing/2014/main" id="{8C481CD0-48F0-B44E-A11F-FABF8EE46290}"/>
              </a:ext>
            </a:extLst>
          </p:cNvPr>
          <p:cNvGrpSpPr/>
          <p:nvPr/>
        </p:nvGrpSpPr>
        <p:grpSpPr>
          <a:xfrm>
            <a:off x="3240020" y="5989770"/>
            <a:ext cx="4427992" cy="409100"/>
            <a:chOff x="3230359" y="3535579"/>
            <a:chExt cx="4427992" cy="409100"/>
          </a:xfrm>
          <a:solidFill>
            <a:schemeClr val="accent2">
              <a:lumMod val="40000"/>
              <a:lumOff val="60000"/>
            </a:schemeClr>
          </a:solidFill>
        </p:grpSpPr>
        <p:sp>
          <p:nvSpPr>
            <p:cNvPr id="46" name="Rounded Rectangle 45">
              <a:extLst>
                <a:ext uri="{FF2B5EF4-FFF2-40B4-BE49-F238E27FC236}">
                  <a16:creationId xmlns:a16="http://schemas.microsoft.com/office/drawing/2014/main" id="{32250044-38DD-7642-8066-4DB7AFE37B33}"/>
                </a:ext>
              </a:extLst>
            </p:cNvPr>
            <p:cNvSpPr/>
            <p:nvPr/>
          </p:nvSpPr>
          <p:spPr>
            <a:xfrm>
              <a:off x="3230359" y="3535579"/>
              <a:ext cx="4427992" cy="409100"/>
            </a:xfrm>
            <a:prstGeom prst="roundRect">
              <a:avLst/>
            </a:prstGeom>
            <a:grp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7" name="Rounded Rectangle 4">
              <a:extLst>
                <a:ext uri="{FF2B5EF4-FFF2-40B4-BE49-F238E27FC236}">
                  <a16:creationId xmlns:a16="http://schemas.microsoft.com/office/drawing/2014/main" id="{F938489A-158F-324E-9DCF-41A4326E938C}"/>
                </a:ext>
              </a:extLst>
            </p:cNvPr>
            <p:cNvSpPr txBox="1"/>
            <p:nvPr/>
          </p:nvSpPr>
          <p:spPr>
            <a:xfrm>
              <a:off x="3250330" y="3555550"/>
              <a:ext cx="3822141" cy="369158"/>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Personal</a:t>
              </a:r>
            </a:p>
          </p:txBody>
        </p:sp>
      </p:grpSp>
      <p:sp>
        <p:nvSpPr>
          <p:cNvPr id="48" name="Oval 47">
            <a:extLst>
              <a:ext uri="{FF2B5EF4-FFF2-40B4-BE49-F238E27FC236}">
                <a16:creationId xmlns:a16="http://schemas.microsoft.com/office/drawing/2014/main" id="{B9449220-6781-F54B-AD41-677A881F2EBB}"/>
              </a:ext>
            </a:extLst>
          </p:cNvPr>
          <p:cNvSpPr/>
          <p:nvPr/>
        </p:nvSpPr>
        <p:spPr>
          <a:xfrm>
            <a:off x="452949" y="3823845"/>
            <a:ext cx="1986865" cy="1986865"/>
          </a:xfrm>
          <a:prstGeom prst="ellipse">
            <a:avLst/>
          </a:prstGeom>
          <a:blipFill dpi="0" rotWithShape="1">
            <a:blip r:embed="rId3">
              <a:alphaModFix amt="49000"/>
              <a:extLst>
                <a:ext uri="{BEBA8EAE-BF5A-486C-A8C5-ECC9F3942E4B}">
                  <a14:imgProps xmlns:a14="http://schemas.microsoft.com/office/drawing/2010/main">
                    <a14:imgLayer r:embed="rId4">
                      <a14:imgEffect>
                        <a14:saturation sat="195000"/>
                      </a14:imgEffect>
                      <a14:imgEffect>
                        <a14:brightnessContrast contrast="-15000"/>
                      </a14:imgEffect>
                    </a14:imgLayer>
                  </a14:imgProps>
                </a:ext>
              </a:extLst>
            </a:blip>
            <a:srcRect/>
            <a:stretch>
              <a:fillRect l="-4000" r="-40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pic>
        <p:nvPicPr>
          <p:cNvPr id="49" name="Picture Placeholder 10">
            <a:extLst>
              <a:ext uri="{FF2B5EF4-FFF2-40B4-BE49-F238E27FC236}">
                <a16:creationId xmlns:a16="http://schemas.microsoft.com/office/drawing/2014/main" id="{940BF499-112C-FE48-9FC4-3A2A97CAE48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50" name="Text Placeholder 1">
            <a:extLst>
              <a:ext uri="{FF2B5EF4-FFF2-40B4-BE49-F238E27FC236}">
                <a16:creationId xmlns:a16="http://schemas.microsoft.com/office/drawing/2014/main" id="{72E9843F-EEFE-BD48-973C-5C33CB2F891C}"/>
              </a:ext>
            </a:extLst>
          </p:cNvPr>
          <p:cNvSpPr txBox="1">
            <a:spLocks/>
          </p:cNvSpPr>
          <p:nvPr/>
        </p:nvSpPr>
        <p:spPr>
          <a:xfrm>
            <a:off x="139366" y="2313595"/>
            <a:ext cx="2703347" cy="1344612"/>
          </a:xfrm>
          <a:prstGeom prst="rect">
            <a:avLst/>
          </a:prstGeom>
        </p:spPr>
        <p:txBody>
          <a:bodyPr lIns="0" tIns="0" rIns="0" bIns="0" anchor="b"/>
          <a:lstStyle>
            <a:lvl1pPr marL="0" indent="0" algn="l" defTabSz="914400" rtl="0" eaLnBrk="1" latinLnBrk="0" hangingPunct="1">
              <a:lnSpc>
                <a:spcPct val="90000"/>
              </a:lnSpc>
              <a:spcBef>
                <a:spcPts val="1000"/>
              </a:spcBef>
              <a:buFont typeface="Arial" panose="020B0604020202020204" pitchFamily="34" charset="0"/>
              <a:buNone/>
              <a:defRPr sz="2600" b="1" i="0" kern="1200">
                <a:solidFill>
                  <a:srgbClr val="04A7DB"/>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4A7DB"/>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4A7DB"/>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chemeClr val="bg1"/>
                </a:solidFill>
              </a:rPr>
              <a:t>COMMUNICATION</a:t>
            </a:r>
          </a:p>
        </p:txBody>
      </p:sp>
      <p:sp>
        <p:nvSpPr>
          <p:cNvPr id="51" name="TextBox 50">
            <a:extLst>
              <a:ext uri="{FF2B5EF4-FFF2-40B4-BE49-F238E27FC236}">
                <a16:creationId xmlns:a16="http://schemas.microsoft.com/office/drawing/2014/main" id="{05CF3902-E84A-E84A-BBDE-A897A1D6F2ED}"/>
              </a:ext>
            </a:extLst>
          </p:cNvPr>
          <p:cNvSpPr txBox="1"/>
          <p:nvPr/>
        </p:nvSpPr>
        <p:spPr>
          <a:xfrm>
            <a:off x="168059" y="3658207"/>
            <a:ext cx="2145586" cy="460767"/>
          </a:xfrm>
          <a:prstGeom prst="rect">
            <a:avLst/>
          </a:prstGeom>
          <a:noFill/>
        </p:spPr>
        <p:txBody>
          <a:bodyPr wrap="square" lIns="0" tIns="0" rIns="74295" bIns="0" rtlCol="0">
            <a:spAutoFit/>
          </a:bodyPr>
          <a:lstStyle/>
          <a:p>
            <a:pPr>
              <a:lnSpc>
                <a:spcPct val="130000"/>
              </a:lnSpc>
            </a:pPr>
            <a:r>
              <a:rPr lang="en-GB" sz="1200" dirty="0">
                <a:solidFill>
                  <a:schemeClr val="bg1">
                    <a:alpha val="90000"/>
                  </a:schemeClr>
                </a:solidFill>
                <a:latin typeface="Myriad Pro Regular"/>
                <a:ea typeface="Titillium" charset="0"/>
                <a:cs typeface="Titillium" charset="0"/>
              </a:rPr>
              <a:t>On what level does your communication have an impact? </a:t>
            </a:r>
          </a:p>
        </p:txBody>
      </p:sp>
    </p:spTree>
    <p:extLst>
      <p:ext uri="{BB962C8B-B14F-4D97-AF65-F5344CB8AC3E}">
        <p14:creationId xmlns:p14="http://schemas.microsoft.com/office/powerpoint/2010/main" val="387377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10">
            <a:extLst>
              <a:ext uri="{FF2B5EF4-FFF2-40B4-BE49-F238E27FC236}">
                <a16:creationId xmlns:a16="http://schemas.microsoft.com/office/drawing/2014/main" id="{D03986D0-32ED-1A48-8CB2-D218A6674C3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4" name="Textplatzhalter 3">
            <a:extLst>
              <a:ext uri="{FF2B5EF4-FFF2-40B4-BE49-F238E27FC236}">
                <a16:creationId xmlns:a16="http://schemas.microsoft.com/office/drawing/2014/main" id="{EB7E4629-6616-4552-9402-161D298EA1B2}"/>
              </a:ext>
            </a:extLst>
          </p:cNvPr>
          <p:cNvSpPr>
            <a:spLocks noGrp="1"/>
          </p:cNvSpPr>
          <p:nvPr>
            <p:ph type="body" sz="quarter" idx="18"/>
          </p:nvPr>
        </p:nvSpPr>
        <p:spPr>
          <a:xfrm>
            <a:off x="3230575" y="6247646"/>
            <a:ext cx="5733580" cy="471835"/>
          </a:xfrm>
        </p:spPr>
        <p:txBody>
          <a:bodyPr/>
          <a:lstStyle/>
          <a:p>
            <a:r>
              <a:rPr lang="en-US" sz="1300" dirty="0"/>
              <a:t>You own </a:t>
            </a:r>
            <a:r>
              <a:rPr lang="en-US" sz="1300" b="1" dirty="0"/>
              <a:t>your work </a:t>
            </a:r>
            <a:r>
              <a:rPr lang="en-US" sz="1300" dirty="0"/>
              <a:t>once it has been assigned to you. You require daily to weekly oversight, and continuous input when facing blockers. </a:t>
            </a:r>
          </a:p>
        </p:txBody>
      </p:sp>
      <p:sp>
        <p:nvSpPr>
          <p:cNvPr id="24" name="Textplatzhalter 3">
            <a:extLst>
              <a:ext uri="{FF2B5EF4-FFF2-40B4-BE49-F238E27FC236}">
                <a16:creationId xmlns:a16="http://schemas.microsoft.com/office/drawing/2014/main" id="{5B70736F-0053-4595-99C0-51884158389D}"/>
              </a:ext>
            </a:extLst>
          </p:cNvPr>
          <p:cNvSpPr txBox="1">
            <a:spLocks/>
          </p:cNvSpPr>
          <p:nvPr/>
        </p:nvSpPr>
        <p:spPr>
          <a:xfrm>
            <a:off x="3230575" y="5117175"/>
            <a:ext cx="6475116"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own your work and act largely self-directed after work is assigned. You </a:t>
            </a:r>
            <a:r>
              <a:rPr lang="en-US" sz="1300" b="1" dirty="0"/>
              <a:t>additionally own work on peer level</a:t>
            </a:r>
            <a:r>
              <a:rPr lang="en-US" sz="1300" dirty="0"/>
              <a:t>, meaning supporting colleagues to succeed on their work.</a:t>
            </a:r>
            <a:endParaRPr lang="en-US" sz="1300" b="1" dirty="0"/>
          </a:p>
        </p:txBody>
      </p:sp>
      <p:sp>
        <p:nvSpPr>
          <p:cNvPr id="25" name="Textplatzhalter 3">
            <a:extLst>
              <a:ext uri="{FF2B5EF4-FFF2-40B4-BE49-F238E27FC236}">
                <a16:creationId xmlns:a16="http://schemas.microsoft.com/office/drawing/2014/main" id="{A729CA55-A723-4EE8-B5C3-DBEFDC0A1A8C}"/>
              </a:ext>
            </a:extLst>
          </p:cNvPr>
          <p:cNvSpPr txBox="1">
            <a:spLocks/>
          </p:cNvSpPr>
          <p:nvPr/>
        </p:nvSpPr>
        <p:spPr>
          <a:xfrm>
            <a:off x="3240020" y="3879981"/>
            <a:ext cx="6475117"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own work on </a:t>
            </a:r>
            <a:r>
              <a:rPr lang="en-US" sz="1300" b="1" dirty="0"/>
              <a:t>team level, </a:t>
            </a:r>
            <a:r>
              <a:rPr lang="en-US" sz="1300" dirty="0"/>
              <a:t>meaning you lead your team in delivering according to an agreed roadmap. Your work is delegated and evaluated </a:t>
            </a:r>
            <a:r>
              <a:rPr lang="en-US" sz="1300" b="1" dirty="0"/>
              <a:t>with regular oversight</a:t>
            </a:r>
            <a:r>
              <a:rPr lang="en-US" sz="1300" dirty="0"/>
              <a:t>.</a:t>
            </a:r>
          </a:p>
        </p:txBody>
      </p:sp>
      <p:sp>
        <p:nvSpPr>
          <p:cNvPr id="26" name="Textplatzhalter 3">
            <a:extLst>
              <a:ext uri="{FF2B5EF4-FFF2-40B4-BE49-F238E27FC236}">
                <a16:creationId xmlns:a16="http://schemas.microsoft.com/office/drawing/2014/main" id="{523E8ED3-FEA4-44B6-8B4F-98C2B7DAC666}"/>
              </a:ext>
            </a:extLst>
          </p:cNvPr>
          <p:cNvSpPr txBox="1">
            <a:spLocks/>
          </p:cNvSpPr>
          <p:nvPr/>
        </p:nvSpPr>
        <p:spPr>
          <a:xfrm>
            <a:off x="3240020" y="2878613"/>
            <a:ext cx="6516087" cy="65050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own work on </a:t>
            </a:r>
            <a:r>
              <a:rPr lang="en-US" sz="1300" b="1" dirty="0"/>
              <a:t>department level</a:t>
            </a:r>
            <a:r>
              <a:rPr lang="en-US" sz="1300" dirty="0"/>
              <a:t>, meaning you provide direction and mentoring in one or more cross-functional teams and deliver work </a:t>
            </a:r>
            <a:r>
              <a:rPr lang="en-US" sz="1300" b="1" dirty="0"/>
              <a:t>with infrequent oversight</a:t>
            </a:r>
            <a:r>
              <a:rPr lang="en-US" sz="1300" dirty="0"/>
              <a:t>. </a:t>
            </a:r>
          </a:p>
        </p:txBody>
      </p:sp>
      <p:sp>
        <p:nvSpPr>
          <p:cNvPr id="27" name="Textplatzhalter 3">
            <a:extLst>
              <a:ext uri="{FF2B5EF4-FFF2-40B4-BE49-F238E27FC236}">
                <a16:creationId xmlns:a16="http://schemas.microsoft.com/office/drawing/2014/main" id="{2CA6425E-0135-484D-ADB8-B636FE8AE578}"/>
              </a:ext>
            </a:extLst>
          </p:cNvPr>
          <p:cNvSpPr txBox="1">
            <a:spLocks/>
          </p:cNvSpPr>
          <p:nvPr/>
        </p:nvSpPr>
        <p:spPr>
          <a:xfrm>
            <a:off x="3240155" y="1690551"/>
            <a:ext cx="6536059" cy="70029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own work on </a:t>
            </a:r>
            <a:r>
              <a:rPr lang="en-US" sz="1300" b="1" dirty="0"/>
              <a:t>company level</a:t>
            </a:r>
            <a:r>
              <a:rPr lang="en-US" sz="1300" dirty="0"/>
              <a:t>, meaning you lead an entire multi-team program from inception through delivery </a:t>
            </a:r>
            <a:r>
              <a:rPr lang="en-US" sz="1300" b="1" dirty="0"/>
              <a:t>without oversight</a:t>
            </a:r>
            <a:r>
              <a:rPr lang="en-US" sz="1300" dirty="0"/>
              <a:t>. </a:t>
            </a:r>
          </a:p>
        </p:txBody>
      </p:sp>
      <p:sp>
        <p:nvSpPr>
          <p:cNvPr id="28" name="Textplatzhalter 3">
            <a:extLst>
              <a:ext uri="{FF2B5EF4-FFF2-40B4-BE49-F238E27FC236}">
                <a16:creationId xmlns:a16="http://schemas.microsoft.com/office/drawing/2014/main" id="{EBDACB41-3BD8-473D-AA24-2A120DD83233}"/>
              </a:ext>
            </a:extLst>
          </p:cNvPr>
          <p:cNvSpPr txBox="1">
            <a:spLocks/>
          </p:cNvSpPr>
          <p:nvPr/>
        </p:nvSpPr>
        <p:spPr>
          <a:xfrm>
            <a:off x="3240155" y="602946"/>
            <a:ext cx="6484562" cy="506808"/>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300" dirty="0"/>
              <a:t>Y</a:t>
            </a:r>
            <a:r>
              <a:rPr lang="en-US" sz="1300" dirty="0" err="1"/>
              <a:t>ou</a:t>
            </a:r>
            <a:r>
              <a:rPr lang="en-US" sz="1300" dirty="0"/>
              <a:t> own work on </a:t>
            </a:r>
            <a:r>
              <a:rPr lang="en-US" sz="1300" b="1" dirty="0"/>
              <a:t>industry level</a:t>
            </a:r>
            <a:r>
              <a:rPr lang="en-US" sz="1300" dirty="0"/>
              <a:t>, meaning you work with company management to provide direction for the organization as a whole within the industry.</a:t>
            </a:r>
          </a:p>
        </p:txBody>
      </p:sp>
      <p:grpSp>
        <p:nvGrpSpPr>
          <p:cNvPr id="30" name="Group 29">
            <a:extLst>
              <a:ext uri="{FF2B5EF4-FFF2-40B4-BE49-F238E27FC236}">
                <a16:creationId xmlns:a16="http://schemas.microsoft.com/office/drawing/2014/main" id="{D1D0CE6B-5BAA-D146-BC51-4511EBFCF64F}"/>
              </a:ext>
            </a:extLst>
          </p:cNvPr>
          <p:cNvGrpSpPr/>
          <p:nvPr/>
        </p:nvGrpSpPr>
        <p:grpSpPr>
          <a:xfrm>
            <a:off x="3260126" y="130765"/>
            <a:ext cx="4427992" cy="409100"/>
            <a:chOff x="3230359" y="1477295"/>
            <a:chExt cx="4427992" cy="409100"/>
          </a:xfrm>
        </p:grpSpPr>
        <p:sp>
          <p:nvSpPr>
            <p:cNvPr id="31" name="Rounded Rectangle 30">
              <a:extLst>
                <a:ext uri="{FF2B5EF4-FFF2-40B4-BE49-F238E27FC236}">
                  <a16:creationId xmlns:a16="http://schemas.microsoft.com/office/drawing/2014/main" id="{A6A0ACB0-2D9C-174B-BEEB-F7A3881DEC8F}"/>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ounded Rectangle 4">
              <a:extLst>
                <a:ext uri="{FF2B5EF4-FFF2-40B4-BE49-F238E27FC236}">
                  <a16:creationId xmlns:a16="http://schemas.microsoft.com/office/drawing/2014/main" id="{DC9A6437-FF9C-E642-B346-9F7CE9665D66}"/>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Industry</a:t>
              </a:r>
            </a:p>
          </p:txBody>
        </p:sp>
      </p:grpSp>
      <p:grpSp>
        <p:nvGrpSpPr>
          <p:cNvPr id="33" name="Group 32">
            <a:extLst>
              <a:ext uri="{FF2B5EF4-FFF2-40B4-BE49-F238E27FC236}">
                <a16:creationId xmlns:a16="http://schemas.microsoft.com/office/drawing/2014/main" id="{4E680D75-93F3-3442-B563-B607E634399D}"/>
              </a:ext>
            </a:extLst>
          </p:cNvPr>
          <p:cNvGrpSpPr/>
          <p:nvPr/>
        </p:nvGrpSpPr>
        <p:grpSpPr>
          <a:xfrm>
            <a:off x="3252631" y="1215221"/>
            <a:ext cx="4427992" cy="409100"/>
            <a:chOff x="3230359" y="1888952"/>
            <a:chExt cx="4427992" cy="409100"/>
          </a:xfrm>
        </p:grpSpPr>
        <p:sp>
          <p:nvSpPr>
            <p:cNvPr id="34" name="Rounded Rectangle 33">
              <a:extLst>
                <a:ext uri="{FF2B5EF4-FFF2-40B4-BE49-F238E27FC236}">
                  <a16:creationId xmlns:a16="http://schemas.microsoft.com/office/drawing/2014/main" id="{CF5302CF-228B-AF46-8689-4B56C8AACB01}"/>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4">
              <a:extLst>
                <a:ext uri="{FF2B5EF4-FFF2-40B4-BE49-F238E27FC236}">
                  <a16:creationId xmlns:a16="http://schemas.microsoft.com/office/drawing/2014/main" id="{8ABAF06F-B81B-2A4E-88DA-535A8D111D01}"/>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Company</a:t>
              </a:r>
            </a:p>
          </p:txBody>
        </p:sp>
      </p:grpSp>
      <p:grpSp>
        <p:nvGrpSpPr>
          <p:cNvPr id="36" name="Group 35">
            <a:extLst>
              <a:ext uri="{FF2B5EF4-FFF2-40B4-BE49-F238E27FC236}">
                <a16:creationId xmlns:a16="http://schemas.microsoft.com/office/drawing/2014/main" id="{19416CD1-70D8-E940-98FA-E1A8D05D854C}"/>
              </a:ext>
            </a:extLst>
          </p:cNvPr>
          <p:cNvGrpSpPr/>
          <p:nvPr/>
        </p:nvGrpSpPr>
        <p:grpSpPr>
          <a:xfrm>
            <a:off x="3240155" y="2403822"/>
            <a:ext cx="4427992" cy="409100"/>
            <a:chOff x="3230359" y="2300609"/>
            <a:chExt cx="4427992" cy="409100"/>
          </a:xfrm>
        </p:grpSpPr>
        <p:sp>
          <p:nvSpPr>
            <p:cNvPr id="37" name="Rounded Rectangle 36">
              <a:extLst>
                <a:ext uri="{FF2B5EF4-FFF2-40B4-BE49-F238E27FC236}">
                  <a16:creationId xmlns:a16="http://schemas.microsoft.com/office/drawing/2014/main" id="{E730C972-D246-7D4B-B88A-3AE1362E286F}"/>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ounded Rectangle 4">
              <a:extLst>
                <a:ext uri="{FF2B5EF4-FFF2-40B4-BE49-F238E27FC236}">
                  <a16:creationId xmlns:a16="http://schemas.microsoft.com/office/drawing/2014/main" id="{AE6D37F0-4902-DB49-A3D7-8F2A5443BE0B}"/>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Department</a:t>
              </a:r>
            </a:p>
          </p:txBody>
        </p:sp>
      </p:grpSp>
      <p:grpSp>
        <p:nvGrpSpPr>
          <p:cNvPr id="39" name="Group 38">
            <a:extLst>
              <a:ext uri="{FF2B5EF4-FFF2-40B4-BE49-F238E27FC236}">
                <a16:creationId xmlns:a16="http://schemas.microsoft.com/office/drawing/2014/main" id="{FB89BB58-D689-C148-A1D1-4877D9182B89}"/>
              </a:ext>
            </a:extLst>
          </p:cNvPr>
          <p:cNvGrpSpPr/>
          <p:nvPr/>
        </p:nvGrpSpPr>
        <p:grpSpPr>
          <a:xfrm>
            <a:off x="3260126" y="3415356"/>
            <a:ext cx="4427992" cy="409100"/>
            <a:chOff x="3230359" y="2712266"/>
            <a:chExt cx="4427992" cy="409100"/>
          </a:xfrm>
        </p:grpSpPr>
        <p:sp>
          <p:nvSpPr>
            <p:cNvPr id="40" name="Rounded Rectangle 39">
              <a:extLst>
                <a:ext uri="{FF2B5EF4-FFF2-40B4-BE49-F238E27FC236}">
                  <a16:creationId xmlns:a16="http://schemas.microsoft.com/office/drawing/2014/main" id="{690DFA23-7D25-5D4A-9FC9-D575F259C6B2}"/>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ounded Rectangle 4">
              <a:extLst>
                <a:ext uri="{FF2B5EF4-FFF2-40B4-BE49-F238E27FC236}">
                  <a16:creationId xmlns:a16="http://schemas.microsoft.com/office/drawing/2014/main" id="{88A5F6C4-693E-B045-8A79-54B39C711FFB}"/>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Team</a:t>
              </a:r>
            </a:p>
          </p:txBody>
        </p:sp>
      </p:grpSp>
      <p:grpSp>
        <p:nvGrpSpPr>
          <p:cNvPr id="42" name="Group 41">
            <a:extLst>
              <a:ext uri="{FF2B5EF4-FFF2-40B4-BE49-F238E27FC236}">
                <a16:creationId xmlns:a16="http://schemas.microsoft.com/office/drawing/2014/main" id="{7CDF57C7-7E18-6048-8B90-9AC1BDCCF9D7}"/>
              </a:ext>
            </a:extLst>
          </p:cNvPr>
          <p:cNvGrpSpPr/>
          <p:nvPr/>
        </p:nvGrpSpPr>
        <p:grpSpPr>
          <a:xfrm>
            <a:off x="3247880" y="4601350"/>
            <a:ext cx="4427992" cy="409100"/>
            <a:chOff x="3230359" y="3123922"/>
            <a:chExt cx="4427992" cy="409100"/>
          </a:xfrm>
        </p:grpSpPr>
        <p:sp>
          <p:nvSpPr>
            <p:cNvPr id="43" name="Rounded Rectangle 42">
              <a:extLst>
                <a:ext uri="{FF2B5EF4-FFF2-40B4-BE49-F238E27FC236}">
                  <a16:creationId xmlns:a16="http://schemas.microsoft.com/office/drawing/2014/main" id="{19353D68-C679-D74E-9BA3-C35FE97435FE}"/>
                </a:ext>
              </a:extLst>
            </p:cNvPr>
            <p:cNvSpPr/>
            <p:nvPr/>
          </p:nvSpPr>
          <p:spPr>
            <a:xfrm>
              <a:off x="3230359" y="3123922"/>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4" name="Rounded Rectangle 4">
              <a:extLst>
                <a:ext uri="{FF2B5EF4-FFF2-40B4-BE49-F238E27FC236}">
                  <a16:creationId xmlns:a16="http://schemas.microsoft.com/office/drawing/2014/main" id="{D1DA8C2D-6AD3-1246-A2AE-881A2DDCF52B}"/>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Peer</a:t>
              </a:r>
            </a:p>
          </p:txBody>
        </p:sp>
      </p:grpSp>
      <p:grpSp>
        <p:nvGrpSpPr>
          <p:cNvPr id="45" name="Group 44">
            <a:extLst>
              <a:ext uri="{FF2B5EF4-FFF2-40B4-BE49-F238E27FC236}">
                <a16:creationId xmlns:a16="http://schemas.microsoft.com/office/drawing/2014/main" id="{8C481CD0-48F0-B44E-A11F-FABF8EE46290}"/>
              </a:ext>
            </a:extLst>
          </p:cNvPr>
          <p:cNvGrpSpPr/>
          <p:nvPr/>
        </p:nvGrpSpPr>
        <p:grpSpPr>
          <a:xfrm>
            <a:off x="3240020" y="5750777"/>
            <a:ext cx="4427992" cy="409100"/>
            <a:chOff x="3230359" y="3535579"/>
            <a:chExt cx="4427992" cy="409100"/>
          </a:xfrm>
        </p:grpSpPr>
        <p:sp>
          <p:nvSpPr>
            <p:cNvPr id="46" name="Rounded Rectangle 45">
              <a:extLst>
                <a:ext uri="{FF2B5EF4-FFF2-40B4-BE49-F238E27FC236}">
                  <a16:creationId xmlns:a16="http://schemas.microsoft.com/office/drawing/2014/main" id="{32250044-38DD-7642-8066-4DB7AFE37B33}"/>
                </a:ext>
              </a:extLst>
            </p:cNvPr>
            <p:cNvSpPr/>
            <p:nvPr/>
          </p:nvSpPr>
          <p:spPr>
            <a:xfrm>
              <a:off x="3230359" y="3535579"/>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7" name="Rounded Rectangle 4">
              <a:extLst>
                <a:ext uri="{FF2B5EF4-FFF2-40B4-BE49-F238E27FC236}">
                  <a16:creationId xmlns:a16="http://schemas.microsoft.com/office/drawing/2014/main" id="{F938489A-158F-324E-9DCF-41A4326E938C}"/>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Personal</a:t>
              </a:r>
            </a:p>
          </p:txBody>
        </p:sp>
      </p:grpSp>
      <p:sp>
        <p:nvSpPr>
          <p:cNvPr id="48" name="Oval 47">
            <a:extLst>
              <a:ext uri="{FF2B5EF4-FFF2-40B4-BE49-F238E27FC236}">
                <a16:creationId xmlns:a16="http://schemas.microsoft.com/office/drawing/2014/main" id="{B9449220-6781-F54B-AD41-677A881F2EBB}"/>
              </a:ext>
            </a:extLst>
          </p:cNvPr>
          <p:cNvSpPr/>
          <p:nvPr/>
        </p:nvSpPr>
        <p:spPr>
          <a:xfrm>
            <a:off x="452949" y="3823845"/>
            <a:ext cx="1986865" cy="1986865"/>
          </a:xfrm>
          <a:prstGeom prst="ellipse">
            <a:avLst/>
          </a:prstGeom>
          <a:blipFill dpi="0" rotWithShape="1">
            <a:blip r:embed="rId3">
              <a:alphaModFix amt="49000"/>
              <a:extLst>
                <a:ext uri="{BEBA8EAE-BF5A-486C-A8C5-ECC9F3942E4B}">
                  <a14:imgProps xmlns:a14="http://schemas.microsoft.com/office/drawing/2010/main">
                    <a14:imgLayer r:embed="rId4">
                      <a14:imgEffect>
                        <a14:saturation sat="195000"/>
                      </a14:imgEffect>
                      <a14:imgEffect>
                        <a14:brightnessContrast contrast="-15000"/>
                      </a14:imgEffect>
                    </a14:imgLayer>
                  </a14:imgProps>
                </a:ext>
              </a:extLst>
            </a:blip>
            <a:srcRect/>
            <a:stretch>
              <a:fillRect l="-4000" r="-40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pic>
        <p:nvPicPr>
          <p:cNvPr id="49" name="Picture Placeholder 10">
            <a:extLst>
              <a:ext uri="{FF2B5EF4-FFF2-40B4-BE49-F238E27FC236}">
                <a16:creationId xmlns:a16="http://schemas.microsoft.com/office/drawing/2014/main" id="{940BF499-112C-FE48-9FC4-3A2A97CAE48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50" name="Text Placeholder 1">
            <a:extLst>
              <a:ext uri="{FF2B5EF4-FFF2-40B4-BE49-F238E27FC236}">
                <a16:creationId xmlns:a16="http://schemas.microsoft.com/office/drawing/2014/main" id="{72E9843F-EEFE-BD48-973C-5C33CB2F891C}"/>
              </a:ext>
            </a:extLst>
          </p:cNvPr>
          <p:cNvSpPr txBox="1">
            <a:spLocks/>
          </p:cNvSpPr>
          <p:nvPr/>
        </p:nvSpPr>
        <p:spPr>
          <a:xfrm>
            <a:off x="139366" y="2313595"/>
            <a:ext cx="2703347" cy="1344612"/>
          </a:xfrm>
          <a:prstGeom prst="rect">
            <a:avLst/>
          </a:prstGeom>
        </p:spPr>
        <p:txBody>
          <a:bodyPr lIns="0" tIns="0" rIns="0" bIns="0" anchor="b"/>
          <a:lstStyle>
            <a:lvl1pPr marL="0" indent="0" algn="l" defTabSz="914400" rtl="0" eaLnBrk="1" latinLnBrk="0" hangingPunct="1">
              <a:lnSpc>
                <a:spcPct val="90000"/>
              </a:lnSpc>
              <a:spcBef>
                <a:spcPts val="1000"/>
              </a:spcBef>
              <a:buFont typeface="Arial" panose="020B0604020202020204" pitchFamily="34" charset="0"/>
              <a:buNone/>
              <a:defRPr sz="2600" b="1" i="0" kern="1200">
                <a:solidFill>
                  <a:srgbClr val="04A7DB"/>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4A7DB"/>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4A7DB"/>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chemeClr val="bg1"/>
                </a:solidFill>
              </a:rPr>
              <a:t>OWNERSHIP</a:t>
            </a:r>
          </a:p>
        </p:txBody>
      </p:sp>
      <p:sp>
        <p:nvSpPr>
          <p:cNvPr id="51" name="TextBox 50">
            <a:extLst>
              <a:ext uri="{FF2B5EF4-FFF2-40B4-BE49-F238E27FC236}">
                <a16:creationId xmlns:a16="http://schemas.microsoft.com/office/drawing/2014/main" id="{05CF3902-E84A-E84A-BBDE-A897A1D6F2ED}"/>
              </a:ext>
            </a:extLst>
          </p:cNvPr>
          <p:cNvSpPr txBox="1"/>
          <p:nvPr/>
        </p:nvSpPr>
        <p:spPr>
          <a:xfrm>
            <a:off x="168059" y="3658207"/>
            <a:ext cx="2145586" cy="460767"/>
          </a:xfrm>
          <a:prstGeom prst="rect">
            <a:avLst/>
          </a:prstGeom>
          <a:noFill/>
        </p:spPr>
        <p:txBody>
          <a:bodyPr wrap="square" lIns="0" tIns="0" rIns="74295" bIns="0" rtlCol="0">
            <a:spAutoFit/>
          </a:bodyPr>
          <a:lstStyle/>
          <a:p>
            <a:pPr>
              <a:lnSpc>
                <a:spcPct val="130000"/>
              </a:lnSpc>
            </a:pPr>
            <a:r>
              <a:rPr lang="en-GB" sz="1200" dirty="0">
                <a:solidFill>
                  <a:schemeClr val="bg1">
                    <a:alpha val="90000"/>
                  </a:schemeClr>
                </a:solidFill>
                <a:latin typeface="Myriad Pro Regular"/>
                <a:ea typeface="Titillium" charset="0"/>
                <a:cs typeface="Titillium" charset="0"/>
              </a:rPr>
              <a:t>On what level does your ownership have an impact? </a:t>
            </a:r>
          </a:p>
        </p:txBody>
      </p:sp>
    </p:spTree>
    <p:extLst>
      <p:ext uri="{BB962C8B-B14F-4D97-AF65-F5344CB8AC3E}">
        <p14:creationId xmlns:p14="http://schemas.microsoft.com/office/powerpoint/2010/main" val="27118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10">
            <a:extLst>
              <a:ext uri="{FF2B5EF4-FFF2-40B4-BE49-F238E27FC236}">
                <a16:creationId xmlns:a16="http://schemas.microsoft.com/office/drawing/2014/main" id="{D03986D0-32ED-1A48-8CB2-D218A6674C3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4" name="Textplatzhalter 3">
            <a:extLst>
              <a:ext uri="{FF2B5EF4-FFF2-40B4-BE49-F238E27FC236}">
                <a16:creationId xmlns:a16="http://schemas.microsoft.com/office/drawing/2014/main" id="{EB7E4629-6616-4552-9402-161D298EA1B2}"/>
              </a:ext>
            </a:extLst>
          </p:cNvPr>
          <p:cNvSpPr>
            <a:spLocks noGrp="1"/>
          </p:cNvSpPr>
          <p:nvPr>
            <p:ph type="body" sz="quarter" idx="18"/>
          </p:nvPr>
        </p:nvSpPr>
        <p:spPr>
          <a:xfrm>
            <a:off x="3230575" y="6434684"/>
            <a:ext cx="5733580" cy="471835"/>
          </a:xfrm>
        </p:spPr>
        <p:txBody>
          <a:bodyPr/>
          <a:lstStyle/>
          <a:p>
            <a:r>
              <a:rPr lang="en-US" sz="1300" dirty="0"/>
              <a:t>You are visible by </a:t>
            </a:r>
            <a:r>
              <a:rPr lang="en-US" sz="1300" b="1" dirty="0"/>
              <a:t>irregularly</a:t>
            </a:r>
            <a:r>
              <a:rPr lang="en-US" sz="1300" dirty="0"/>
              <a:t> engaging in knowledge sharing and by participating in local tech discussions with colleagues. </a:t>
            </a:r>
          </a:p>
        </p:txBody>
      </p:sp>
      <p:sp>
        <p:nvSpPr>
          <p:cNvPr id="24" name="Textplatzhalter 3">
            <a:extLst>
              <a:ext uri="{FF2B5EF4-FFF2-40B4-BE49-F238E27FC236}">
                <a16:creationId xmlns:a16="http://schemas.microsoft.com/office/drawing/2014/main" id="{5B70736F-0053-4595-99C0-51884158389D}"/>
              </a:ext>
            </a:extLst>
          </p:cNvPr>
          <p:cNvSpPr txBox="1">
            <a:spLocks/>
          </p:cNvSpPr>
          <p:nvPr/>
        </p:nvSpPr>
        <p:spPr>
          <a:xfrm>
            <a:off x="3230575" y="5304213"/>
            <a:ext cx="6475116"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are </a:t>
            </a:r>
            <a:r>
              <a:rPr lang="en-US" sz="1300" b="1" dirty="0"/>
              <a:t>frequently visible to peers </a:t>
            </a:r>
            <a:r>
              <a:rPr lang="en-US" sz="1300" dirty="0"/>
              <a:t>by helping them with pair-programming, commenting on code reviews and giving feedback in team or retro meetings.</a:t>
            </a:r>
            <a:endParaRPr lang="en-US" sz="1300" b="1" dirty="0"/>
          </a:p>
        </p:txBody>
      </p:sp>
      <p:sp>
        <p:nvSpPr>
          <p:cNvPr id="25" name="Textplatzhalter 3">
            <a:extLst>
              <a:ext uri="{FF2B5EF4-FFF2-40B4-BE49-F238E27FC236}">
                <a16:creationId xmlns:a16="http://schemas.microsoft.com/office/drawing/2014/main" id="{A729CA55-A723-4EE8-B5C3-DBEFDC0A1A8C}"/>
              </a:ext>
            </a:extLst>
          </p:cNvPr>
          <p:cNvSpPr txBox="1">
            <a:spLocks/>
          </p:cNvSpPr>
          <p:nvPr/>
        </p:nvSpPr>
        <p:spPr>
          <a:xfrm>
            <a:off x="3240020" y="4067019"/>
            <a:ext cx="6475117"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are </a:t>
            </a:r>
            <a:r>
              <a:rPr lang="en-US" sz="1300" b="1" dirty="0"/>
              <a:t>visible to your team </a:t>
            </a:r>
            <a:r>
              <a:rPr lang="en-US" sz="1300" dirty="0"/>
              <a:t>by enhancing your team’s work and effectiveness. You question the team’s used technologies and chosen approaches, you make suggestions backed by research, industry examples or past experiences. </a:t>
            </a:r>
          </a:p>
        </p:txBody>
      </p:sp>
      <p:sp>
        <p:nvSpPr>
          <p:cNvPr id="26" name="Textplatzhalter 3">
            <a:extLst>
              <a:ext uri="{FF2B5EF4-FFF2-40B4-BE49-F238E27FC236}">
                <a16:creationId xmlns:a16="http://schemas.microsoft.com/office/drawing/2014/main" id="{523E8ED3-FEA4-44B6-8B4F-98C2B7DAC666}"/>
              </a:ext>
            </a:extLst>
          </p:cNvPr>
          <p:cNvSpPr txBox="1">
            <a:spLocks/>
          </p:cNvSpPr>
          <p:nvPr/>
        </p:nvSpPr>
        <p:spPr>
          <a:xfrm>
            <a:off x="3240020" y="2743530"/>
            <a:ext cx="6516087" cy="65050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are </a:t>
            </a:r>
            <a:r>
              <a:rPr lang="en-US" sz="1300" b="1" dirty="0"/>
              <a:t>visible inside the department </a:t>
            </a:r>
            <a:r>
              <a:rPr lang="en-US" sz="1300" dirty="0"/>
              <a:t>as the go-to person for a relevant domain. You are visible as a technical consultant to other teams besides your own, to help them learn and make informed decisions. You actively discover organizational inefficiencies in the department and propose changes.</a:t>
            </a:r>
          </a:p>
        </p:txBody>
      </p:sp>
      <p:sp>
        <p:nvSpPr>
          <p:cNvPr id="27" name="Textplatzhalter 3">
            <a:extLst>
              <a:ext uri="{FF2B5EF4-FFF2-40B4-BE49-F238E27FC236}">
                <a16:creationId xmlns:a16="http://schemas.microsoft.com/office/drawing/2014/main" id="{2CA6425E-0135-484D-ADB8-B636FE8AE578}"/>
              </a:ext>
            </a:extLst>
          </p:cNvPr>
          <p:cNvSpPr txBox="1">
            <a:spLocks/>
          </p:cNvSpPr>
          <p:nvPr/>
        </p:nvSpPr>
        <p:spPr>
          <a:xfrm>
            <a:off x="3240155" y="1555468"/>
            <a:ext cx="6536059" cy="70029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300" dirty="0"/>
              <a:t>You are </a:t>
            </a:r>
            <a:r>
              <a:rPr lang="en-US" sz="1300" b="1" dirty="0"/>
              <a:t>visible to the company </a:t>
            </a:r>
            <a:r>
              <a:rPr lang="en-US" sz="1300" dirty="0"/>
              <a:t>as someone that can evaluate company-wide technologies, systems and tools and their impact on business and revenue. You are visible to the company as someone that constantly works on understanding the company’s technology roadmap.</a:t>
            </a:r>
          </a:p>
        </p:txBody>
      </p:sp>
      <p:sp>
        <p:nvSpPr>
          <p:cNvPr id="28" name="Textplatzhalter 3">
            <a:extLst>
              <a:ext uri="{FF2B5EF4-FFF2-40B4-BE49-F238E27FC236}">
                <a16:creationId xmlns:a16="http://schemas.microsoft.com/office/drawing/2014/main" id="{EBDACB41-3BD8-473D-AA24-2A120DD83233}"/>
              </a:ext>
            </a:extLst>
          </p:cNvPr>
          <p:cNvSpPr txBox="1">
            <a:spLocks/>
          </p:cNvSpPr>
          <p:nvPr/>
        </p:nvSpPr>
        <p:spPr>
          <a:xfrm>
            <a:off x="3240155" y="602946"/>
            <a:ext cx="6484562" cy="506808"/>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are </a:t>
            </a:r>
            <a:r>
              <a:rPr lang="en-US" sz="1300" b="1" dirty="0"/>
              <a:t>visible to the industry as a renowned expert </a:t>
            </a:r>
            <a:r>
              <a:rPr lang="en-US" sz="1300" dirty="0"/>
              <a:t>in a relevant domain. You are called in to present at external events.</a:t>
            </a:r>
          </a:p>
          <a:p>
            <a:endParaRPr lang="en-US" sz="1300" dirty="0"/>
          </a:p>
        </p:txBody>
      </p:sp>
      <p:grpSp>
        <p:nvGrpSpPr>
          <p:cNvPr id="30" name="Group 29">
            <a:extLst>
              <a:ext uri="{FF2B5EF4-FFF2-40B4-BE49-F238E27FC236}">
                <a16:creationId xmlns:a16="http://schemas.microsoft.com/office/drawing/2014/main" id="{D1D0CE6B-5BAA-D146-BC51-4511EBFCF64F}"/>
              </a:ext>
            </a:extLst>
          </p:cNvPr>
          <p:cNvGrpSpPr/>
          <p:nvPr/>
        </p:nvGrpSpPr>
        <p:grpSpPr>
          <a:xfrm>
            <a:off x="3260126" y="130765"/>
            <a:ext cx="4427992" cy="409100"/>
            <a:chOff x="3230359" y="1477295"/>
            <a:chExt cx="4427992" cy="409100"/>
          </a:xfrm>
        </p:grpSpPr>
        <p:sp>
          <p:nvSpPr>
            <p:cNvPr id="31" name="Rounded Rectangle 30">
              <a:extLst>
                <a:ext uri="{FF2B5EF4-FFF2-40B4-BE49-F238E27FC236}">
                  <a16:creationId xmlns:a16="http://schemas.microsoft.com/office/drawing/2014/main" id="{A6A0ACB0-2D9C-174B-BEEB-F7A3881DEC8F}"/>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ounded Rectangle 4">
              <a:extLst>
                <a:ext uri="{FF2B5EF4-FFF2-40B4-BE49-F238E27FC236}">
                  <a16:creationId xmlns:a16="http://schemas.microsoft.com/office/drawing/2014/main" id="{DC9A6437-FF9C-E642-B346-9F7CE9665D66}"/>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Industry</a:t>
              </a:r>
            </a:p>
          </p:txBody>
        </p:sp>
      </p:grpSp>
      <p:grpSp>
        <p:nvGrpSpPr>
          <p:cNvPr id="33" name="Group 32">
            <a:extLst>
              <a:ext uri="{FF2B5EF4-FFF2-40B4-BE49-F238E27FC236}">
                <a16:creationId xmlns:a16="http://schemas.microsoft.com/office/drawing/2014/main" id="{4E680D75-93F3-3442-B563-B607E634399D}"/>
              </a:ext>
            </a:extLst>
          </p:cNvPr>
          <p:cNvGrpSpPr/>
          <p:nvPr/>
        </p:nvGrpSpPr>
        <p:grpSpPr>
          <a:xfrm>
            <a:off x="3252631" y="1080138"/>
            <a:ext cx="4427992" cy="409100"/>
            <a:chOff x="3230359" y="1888952"/>
            <a:chExt cx="4427992" cy="409100"/>
          </a:xfrm>
        </p:grpSpPr>
        <p:sp>
          <p:nvSpPr>
            <p:cNvPr id="34" name="Rounded Rectangle 33">
              <a:extLst>
                <a:ext uri="{FF2B5EF4-FFF2-40B4-BE49-F238E27FC236}">
                  <a16:creationId xmlns:a16="http://schemas.microsoft.com/office/drawing/2014/main" id="{CF5302CF-228B-AF46-8689-4B56C8AACB01}"/>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4">
              <a:extLst>
                <a:ext uri="{FF2B5EF4-FFF2-40B4-BE49-F238E27FC236}">
                  <a16:creationId xmlns:a16="http://schemas.microsoft.com/office/drawing/2014/main" id="{8ABAF06F-B81B-2A4E-88DA-535A8D111D01}"/>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Company</a:t>
              </a:r>
            </a:p>
          </p:txBody>
        </p:sp>
      </p:grpSp>
      <p:grpSp>
        <p:nvGrpSpPr>
          <p:cNvPr id="36" name="Group 35">
            <a:extLst>
              <a:ext uri="{FF2B5EF4-FFF2-40B4-BE49-F238E27FC236}">
                <a16:creationId xmlns:a16="http://schemas.microsoft.com/office/drawing/2014/main" id="{19416CD1-70D8-E940-98FA-E1A8D05D854C}"/>
              </a:ext>
            </a:extLst>
          </p:cNvPr>
          <p:cNvGrpSpPr/>
          <p:nvPr/>
        </p:nvGrpSpPr>
        <p:grpSpPr>
          <a:xfrm>
            <a:off x="3240155" y="2268739"/>
            <a:ext cx="4427992" cy="409100"/>
            <a:chOff x="3230359" y="2300609"/>
            <a:chExt cx="4427992" cy="409100"/>
          </a:xfrm>
        </p:grpSpPr>
        <p:sp>
          <p:nvSpPr>
            <p:cNvPr id="37" name="Rounded Rectangle 36">
              <a:extLst>
                <a:ext uri="{FF2B5EF4-FFF2-40B4-BE49-F238E27FC236}">
                  <a16:creationId xmlns:a16="http://schemas.microsoft.com/office/drawing/2014/main" id="{E730C972-D246-7D4B-B88A-3AE1362E286F}"/>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ounded Rectangle 4">
              <a:extLst>
                <a:ext uri="{FF2B5EF4-FFF2-40B4-BE49-F238E27FC236}">
                  <a16:creationId xmlns:a16="http://schemas.microsoft.com/office/drawing/2014/main" id="{AE6D37F0-4902-DB49-A3D7-8F2A5443BE0B}"/>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Department</a:t>
              </a:r>
            </a:p>
          </p:txBody>
        </p:sp>
      </p:grpSp>
      <p:grpSp>
        <p:nvGrpSpPr>
          <p:cNvPr id="39" name="Group 38">
            <a:extLst>
              <a:ext uri="{FF2B5EF4-FFF2-40B4-BE49-F238E27FC236}">
                <a16:creationId xmlns:a16="http://schemas.microsoft.com/office/drawing/2014/main" id="{FB89BB58-D689-C148-A1D1-4877D9182B89}"/>
              </a:ext>
            </a:extLst>
          </p:cNvPr>
          <p:cNvGrpSpPr/>
          <p:nvPr/>
        </p:nvGrpSpPr>
        <p:grpSpPr>
          <a:xfrm>
            <a:off x="3260126" y="3602394"/>
            <a:ext cx="4427992" cy="409100"/>
            <a:chOff x="3230359" y="2712266"/>
            <a:chExt cx="4427992" cy="409100"/>
          </a:xfrm>
        </p:grpSpPr>
        <p:sp>
          <p:nvSpPr>
            <p:cNvPr id="40" name="Rounded Rectangle 39">
              <a:extLst>
                <a:ext uri="{FF2B5EF4-FFF2-40B4-BE49-F238E27FC236}">
                  <a16:creationId xmlns:a16="http://schemas.microsoft.com/office/drawing/2014/main" id="{690DFA23-7D25-5D4A-9FC9-D575F259C6B2}"/>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ounded Rectangle 4">
              <a:extLst>
                <a:ext uri="{FF2B5EF4-FFF2-40B4-BE49-F238E27FC236}">
                  <a16:creationId xmlns:a16="http://schemas.microsoft.com/office/drawing/2014/main" id="{88A5F6C4-693E-B045-8A79-54B39C711FFB}"/>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Team</a:t>
              </a:r>
            </a:p>
          </p:txBody>
        </p:sp>
      </p:grpSp>
      <p:grpSp>
        <p:nvGrpSpPr>
          <p:cNvPr id="42" name="Group 41">
            <a:extLst>
              <a:ext uri="{FF2B5EF4-FFF2-40B4-BE49-F238E27FC236}">
                <a16:creationId xmlns:a16="http://schemas.microsoft.com/office/drawing/2014/main" id="{7CDF57C7-7E18-6048-8B90-9AC1BDCCF9D7}"/>
              </a:ext>
            </a:extLst>
          </p:cNvPr>
          <p:cNvGrpSpPr/>
          <p:nvPr/>
        </p:nvGrpSpPr>
        <p:grpSpPr>
          <a:xfrm>
            <a:off x="3247880" y="4788388"/>
            <a:ext cx="4427992" cy="409100"/>
            <a:chOff x="3230359" y="3123922"/>
            <a:chExt cx="4427992" cy="409100"/>
          </a:xfrm>
        </p:grpSpPr>
        <p:sp>
          <p:nvSpPr>
            <p:cNvPr id="43" name="Rounded Rectangle 42">
              <a:extLst>
                <a:ext uri="{FF2B5EF4-FFF2-40B4-BE49-F238E27FC236}">
                  <a16:creationId xmlns:a16="http://schemas.microsoft.com/office/drawing/2014/main" id="{19353D68-C679-D74E-9BA3-C35FE97435FE}"/>
                </a:ext>
              </a:extLst>
            </p:cNvPr>
            <p:cNvSpPr/>
            <p:nvPr/>
          </p:nvSpPr>
          <p:spPr>
            <a:xfrm>
              <a:off x="3230359" y="3123922"/>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4" name="Rounded Rectangle 4">
              <a:extLst>
                <a:ext uri="{FF2B5EF4-FFF2-40B4-BE49-F238E27FC236}">
                  <a16:creationId xmlns:a16="http://schemas.microsoft.com/office/drawing/2014/main" id="{D1DA8C2D-6AD3-1246-A2AE-881A2DDCF52B}"/>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Peer</a:t>
              </a:r>
            </a:p>
          </p:txBody>
        </p:sp>
      </p:grpSp>
      <p:grpSp>
        <p:nvGrpSpPr>
          <p:cNvPr id="45" name="Group 44">
            <a:extLst>
              <a:ext uri="{FF2B5EF4-FFF2-40B4-BE49-F238E27FC236}">
                <a16:creationId xmlns:a16="http://schemas.microsoft.com/office/drawing/2014/main" id="{8C481CD0-48F0-B44E-A11F-FABF8EE46290}"/>
              </a:ext>
            </a:extLst>
          </p:cNvPr>
          <p:cNvGrpSpPr/>
          <p:nvPr/>
        </p:nvGrpSpPr>
        <p:grpSpPr>
          <a:xfrm>
            <a:off x="3240020" y="5937815"/>
            <a:ext cx="4427992" cy="409100"/>
            <a:chOff x="3230359" y="3535579"/>
            <a:chExt cx="4427992" cy="409100"/>
          </a:xfrm>
        </p:grpSpPr>
        <p:sp>
          <p:nvSpPr>
            <p:cNvPr id="46" name="Rounded Rectangle 45">
              <a:extLst>
                <a:ext uri="{FF2B5EF4-FFF2-40B4-BE49-F238E27FC236}">
                  <a16:creationId xmlns:a16="http://schemas.microsoft.com/office/drawing/2014/main" id="{32250044-38DD-7642-8066-4DB7AFE37B33}"/>
                </a:ext>
              </a:extLst>
            </p:cNvPr>
            <p:cNvSpPr/>
            <p:nvPr/>
          </p:nvSpPr>
          <p:spPr>
            <a:xfrm>
              <a:off x="3230359" y="3535579"/>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7" name="Rounded Rectangle 4">
              <a:extLst>
                <a:ext uri="{FF2B5EF4-FFF2-40B4-BE49-F238E27FC236}">
                  <a16:creationId xmlns:a16="http://schemas.microsoft.com/office/drawing/2014/main" id="{F938489A-158F-324E-9DCF-41A4326E938C}"/>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Personal</a:t>
              </a:r>
            </a:p>
          </p:txBody>
        </p:sp>
      </p:grpSp>
      <p:sp>
        <p:nvSpPr>
          <p:cNvPr id="48" name="Oval 47">
            <a:extLst>
              <a:ext uri="{FF2B5EF4-FFF2-40B4-BE49-F238E27FC236}">
                <a16:creationId xmlns:a16="http://schemas.microsoft.com/office/drawing/2014/main" id="{B9449220-6781-F54B-AD41-677A881F2EBB}"/>
              </a:ext>
            </a:extLst>
          </p:cNvPr>
          <p:cNvSpPr/>
          <p:nvPr/>
        </p:nvSpPr>
        <p:spPr>
          <a:xfrm>
            <a:off x="452949" y="3823845"/>
            <a:ext cx="1986865" cy="1986865"/>
          </a:xfrm>
          <a:prstGeom prst="ellipse">
            <a:avLst/>
          </a:prstGeom>
          <a:blipFill dpi="0" rotWithShape="1">
            <a:blip r:embed="rId4">
              <a:alphaModFix amt="49000"/>
              <a:extLst>
                <a:ext uri="{BEBA8EAE-BF5A-486C-A8C5-ECC9F3942E4B}">
                  <a14:imgProps xmlns:a14="http://schemas.microsoft.com/office/drawing/2010/main">
                    <a14:imgLayer r:embed="rId5">
                      <a14:imgEffect>
                        <a14:saturation sat="195000"/>
                      </a14:imgEffect>
                      <a14:imgEffect>
                        <a14:brightnessContrast contrast="-15000"/>
                      </a14:imgEffect>
                    </a14:imgLayer>
                  </a14:imgProps>
                </a:ext>
              </a:extLst>
            </a:blip>
            <a:srcRect/>
            <a:stretch>
              <a:fillRect l="-4000" r="-40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pic>
        <p:nvPicPr>
          <p:cNvPr id="49" name="Picture Placeholder 10">
            <a:extLst>
              <a:ext uri="{FF2B5EF4-FFF2-40B4-BE49-F238E27FC236}">
                <a16:creationId xmlns:a16="http://schemas.microsoft.com/office/drawing/2014/main" id="{940BF499-112C-FE48-9FC4-3A2A97CAE4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50" name="Text Placeholder 1">
            <a:extLst>
              <a:ext uri="{FF2B5EF4-FFF2-40B4-BE49-F238E27FC236}">
                <a16:creationId xmlns:a16="http://schemas.microsoft.com/office/drawing/2014/main" id="{72E9843F-EEFE-BD48-973C-5C33CB2F891C}"/>
              </a:ext>
            </a:extLst>
          </p:cNvPr>
          <p:cNvSpPr txBox="1">
            <a:spLocks/>
          </p:cNvSpPr>
          <p:nvPr/>
        </p:nvSpPr>
        <p:spPr>
          <a:xfrm>
            <a:off x="139366" y="2313595"/>
            <a:ext cx="2703347" cy="1344612"/>
          </a:xfrm>
          <a:prstGeom prst="rect">
            <a:avLst/>
          </a:prstGeom>
        </p:spPr>
        <p:txBody>
          <a:bodyPr lIns="0" tIns="0" rIns="0" bIns="0" anchor="b"/>
          <a:lstStyle>
            <a:lvl1pPr marL="0" indent="0" algn="l" defTabSz="914400" rtl="0" eaLnBrk="1" latinLnBrk="0" hangingPunct="1">
              <a:lnSpc>
                <a:spcPct val="90000"/>
              </a:lnSpc>
              <a:spcBef>
                <a:spcPts val="1000"/>
              </a:spcBef>
              <a:buFont typeface="Arial" panose="020B0604020202020204" pitchFamily="34" charset="0"/>
              <a:buNone/>
              <a:defRPr sz="2600" b="1" i="0" kern="1200">
                <a:solidFill>
                  <a:srgbClr val="04A7DB"/>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4A7DB"/>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4A7DB"/>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chemeClr val="bg1"/>
                </a:solidFill>
              </a:rPr>
              <a:t>VISIBILITY</a:t>
            </a:r>
          </a:p>
        </p:txBody>
      </p:sp>
      <p:sp>
        <p:nvSpPr>
          <p:cNvPr id="51" name="TextBox 50">
            <a:extLst>
              <a:ext uri="{FF2B5EF4-FFF2-40B4-BE49-F238E27FC236}">
                <a16:creationId xmlns:a16="http://schemas.microsoft.com/office/drawing/2014/main" id="{05CF3902-E84A-E84A-BBDE-A897A1D6F2ED}"/>
              </a:ext>
            </a:extLst>
          </p:cNvPr>
          <p:cNvSpPr txBox="1"/>
          <p:nvPr/>
        </p:nvSpPr>
        <p:spPr>
          <a:xfrm>
            <a:off x="168059" y="3658207"/>
            <a:ext cx="2145586" cy="460767"/>
          </a:xfrm>
          <a:prstGeom prst="rect">
            <a:avLst/>
          </a:prstGeom>
          <a:noFill/>
        </p:spPr>
        <p:txBody>
          <a:bodyPr wrap="square" lIns="0" tIns="0" rIns="74295" bIns="0" rtlCol="0">
            <a:spAutoFit/>
          </a:bodyPr>
          <a:lstStyle/>
          <a:p>
            <a:pPr>
              <a:lnSpc>
                <a:spcPct val="130000"/>
              </a:lnSpc>
            </a:pPr>
            <a:r>
              <a:rPr lang="en-GB" sz="1200" dirty="0">
                <a:solidFill>
                  <a:schemeClr val="bg1">
                    <a:alpha val="90000"/>
                  </a:schemeClr>
                </a:solidFill>
                <a:latin typeface="Myriad Pro Regular"/>
                <a:ea typeface="Titillium" charset="0"/>
                <a:cs typeface="Titillium" charset="0"/>
              </a:rPr>
              <a:t>On what level does your visibility have an impact? </a:t>
            </a:r>
          </a:p>
        </p:txBody>
      </p:sp>
    </p:spTree>
    <p:extLst>
      <p:ext uri="{BB962C8B-B14F-4D97-AF65-F5344CB8AC3E}">
        <p14:creationId xmlns:p14="http://schemas.microsoft.com/office/powerpoint/2010/main" val="313683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4" grpId="0"/>
      <p:bldP spid="25" grpId="0"/>
      <p:bldP spid="26"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10">
            <a:extLst>
              <a:ext uri="{FF2B5EF4-FFF2-40B4-BE49-F238E27FC236}">
                <a16:creationId xmlns:a16="http://schemas.microsoft.com/office/drawing/2014/main" id="{D03986D0-32ED-1A48-8CB2-D218A6674C3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4" name="Textplatzhalter 3">
            <a:extLst>
              <a:ext uri="{FF2B5EF4-FFF2-40B4-BE49-F238E27FC236}">
                <a16:creationId xmlns:a16="http://schemas.microsoft.com/office/drawing/2014/main" id="{EB7E4629-6616-4552-9402-161D298EA1B2}"/>
              </a:ext>
            </a:extLst>
          </p:cNvPr>
          <p:cNvSpPr>
            <a:spLocks noGrp="1"/>
          </p:cNvSpPr>
          <p:nvPr>
            <p:ph type="body" sz="quarter" idx="18"/>
          </p:nvPr>
        </p:nvSpPr>
        <p:spPr>
          <a:xfrm>
            <a:off x="3230575" y="6445075"/>
            <a:ext cx="5733580" cy="471835"/>
          </a:xfrm>
        </p:spPr>
        <p:txBody>
          <a:bodyPr/>
          <a:lstStyle/>
          <a:p>
            <a:r>
              <a:rPr lang="en-US" sz="1300" dirty="0"/>
              <a:t>You show thinking on </a:t>
            </a:r>
            <a:r>
              <a:rPr lang="en-US" sz="1300" b="1" dirty="0"/>
              <a:t>personal level </a:t>
            </a:r>
            <a:r>
              <a:rPr lang="en-US" sz="1300" dirty="0"/>
              <a:t>with a main focus on your own current tasks, your own opportunities to develop and your own perspective on problems. </a:t>
            </a:r>
          </a:p>
        </p:txBody>
      </p:sp>
      <p:sp>
        <p:nvSpPr>
          <p:cNvPr id="24" name="Textplatzhalter 3">
            <a:extLst>
              <a:ext uri="{FF2B5EF4-FFF2-40B4-BE49-F238E27FC236}">
                <a16:creationId xmlns:a16="http://schemas.microsoft.com/office/drawing/2014/main" id="{5B70736F-0053-4595-99C0-51884158389D}"/>
              </a:ext>
            </a:extLst>
          </p:cNvPr>
          <p:cNvSpPr txBox="1">
            <a:spLocks/>
          </p:cNvSpPr>
          <p:nvPr/>
        </p:nvSpPr>
        <p:spPr>
          <a:xfrm>
            <a:off x="3230574" y="5127566"/>
            <a:ext cx="6545639"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show thinking on </a:t>
            </a:r>
            <a:r>
              <a:rPr lang="en-US" sz="1300" b="1" dirty="0"/>
              <a:t>peer level</a:t>
            </a:r>
            <a:r>
              <a:rPr lang="en-US" sz="1300" dirty="0"/>
              <a:t>: You recognize your peers’ tasks, identifying and fixing blockers that could affect them. You see the implication of your decisions on your peers’ work. You recognize that there are other perspectives that might be valid for the same problem. </a:t>
            </a:r>
            <a:endParaRPr lang="en-US" sz="1300" b="1" dirty="0"/>
          </a:p>
        </p:txBody>
      </p:sp>
      <p:sp>
        <p:nvSpPr>
          <p:cNvPr id="25" name="Textplatzhalter 3">
            <a:extLst>
              <a:ext uri="{FF2B5EF4-FFF2-40B4-BE49-F238E27FC236}">
                <a16:creationId xmlns:a16="http://schemas.microsoft.com/office/drawing/2014/main" id="{A729CA55-A723-4EE8-B5C3-DBEFDC0A1A8C}"/>
              </a:ext>
            </a:extLst>
          </p:cNvPr>
          <p:cNvSpPr txBox="1">
            <a:spLocks/>
          </p:cNvSpPr>
          <p:nvPr/>
        </p:nvSpPr>
        <p:spPr>
          <a:xfrm>
            <a:off x="3240020" y="3890372"/>
            <a:ext cx="6475117"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show thinking on </a:t>
            </a:r>
            <a:r>
              <a:rPr lang="en-US" sz="1300" b="1" dirty="0"/>
              <a:t>team level</a:t>
            </a:r>
            <a:r>
              <a:rPr lang="en-US" sz="1300" dirty="0"/>
              <a:t>: You understand your team’s impact on business and product goals. You constantly improve tools and processes in your team towards them. You encourages team members to deliver high quality solutions. </a:t>
            </a:r>
          </a:p>
        </p:txBody>
      </p:sp>
      <p:sp>
        <p:nvSpPr>
          <p:cNvPr id="26" name="Textplatzhalter 3">
            <a:extLst>
              <a:ext uri="{FF2B5EF4-FFF2-40B4-BE49-F238E27FC236}">
                <a16:creationId xmlns:a16="http://schemas.microsoft.com/office/drawing/2014/main" id="{523E8ED3-FEA4-44B6-8B4F-98C2B7DAC666}"/>
              </a:ext>
            </a:extLst>
          </p:cNvPr>
          <p:cNvSpPr txBox="1">
            <a:spLocks/>
          </p:cNvSpPr>
          <p:nvPr/>
        </p:nvSpPr>
        <p:spPr>
          <a:xfrm>
            <a:off x="3240020" y="2743530"/>
            <a:ext cx="6516087" cy="65050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think on a </a:t>
            </a:r>
            <a:r>
              <a:rPr lang="en-US" sz="1300" b="1" dirty="0"/>
              <a:t>department level</a:t>
            </a:r>
            <a:r>
              <a:rPr lang="en-US" sz="1300" dirty="0"/>
              <a:t>: You not only constantly improve tools and processes in your team but also within the whole department to achieve business goals. You encourages team members outside your own team to deliver high quality solutions.</a:t>
            </a:r>
          </a:p>
        </p:txBody>
      </p:sp>
      <p:sp>
        <p:nvSpPr>
          <p:cNvPr id="27" name="Textplatzhalter 3">
            <a:extLst>
              <a:ext uri="{FF2B5EF4-FFF2-40B4-BE49-F238E27FC236}">
                <a16:creationId xmlns:a16="http://schemas.microsoft.com/office/drawing/2014/main" id="{2CA6425E-0135-484D-ADB8-B636FE8AE578}"/>
              </a:ext>
            </a:extLst>
          </p:cNvPr>
          <p:cNvSpPr txBox="1">
            <a:spLocks/>
          </p:cNvSpPr>
          <p:nvPr/>
        </p:nvSpPr>
        <p:spPr>
          <a:xfrm>
            <a:off x="3240155" y="1555468"/>
            <a:ext cx="6536059" cy="70029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think on a </a:t>
            </a:r>
            <a:r>
              <a:rPr lang="en-US" sz="1300" b="1" dirty="0"/>
              <a:t>company-wide-level</a:t>
            </a:r>
            <a:r>
              <a:rPr lang="en-US" sz="1300" dirty="0"/>
              <a:t>: You have a profound understanding of the company’s business, KPIs and revenue streams. You balance both technical and business needs of the company when leading delivery or mentoring teams. </a:t>
            </a:r>
          </a:p>
        </p:txBody>
      </p:sp>
      <p:sp>
        <p:nvSpPr>
          <p:cNvPr id="28" name="Textplatzhalter 3">
            <a:extLst>
              <a:ext uri="{FF2B5EF4-FFF2-40B4-BE49-F238E27FC236}">
                <a16:creationId xmlns:a16="http://schemas.microsoft.com/office/drawing/2014/main" id="{EBDACB41-3BD8-473D-AA24-2A120DD83233}"/>
              </a:ext>
            </a:extLst>
          </p:cNvPr>
          <p:cNvSpPr txBox="1">
            <a:spLocks/>
          </p:cNvSpPr>
          <p:nvPr/>
        </p:nvSpPr>
        <p:spPr>
          <a:xfrm>
            <a:off x="3240155" y="602946"/>
            <a:ext cx="6484562" cy="506808"/>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think on an </a:t>
            </a:r>
            <a:r>
              <a:rPr lang="en-US" sz="1300" b="1" dirty="0"/>
              <a:t>industry-level</a:t>
            </a:r>
            <a:r>
              <a:rPr lang="en-US" sz="1300" dirty="0"/>
              <a:t>: You serve as an industry opinion leader, creating ideas and engagement across other organizations, serving as a role model for Spark values to others. </a:t>
            </a:r>
          </a:p>
          <a:p>
            <a:endParaRPr lang="en-US" sz="1300" dirty="0"/>
          </a:p>
        </p:txBody>
      </p:sp>
      <p:grpSp>
        <p:nvGrpSpPr>
          <p:cNvPr id="30" name="Group 29">
            <a:extLst>
              <a:ext uri="{FF2B5EF4-FFF2-40B4-BE49-F238E27FC236}">
                <a16:creationId xmlns:a16="http://schemas.microsoft.com/office/drawing/2014/main" id="{D1D0CE6B-5BAA-D146-BC51-4511EBFCF64F}"/>
              </a:ext>
            </a:extLst>
          </p:cNvPr>
          <p:cNvGrpSpPr/>
          <p:nvPr/>
        </p:nvGrpSpPr>
        <p:grpSpPr>
          <a:xfrm>
            <a:off x="3260126" y="130765"/>
            <a:ext cx="4427992" cy="409100"/>
            <a:chOff x="3230359" y="1477295"/>
            <a:chExt cx="4427992" cy="409100"/>
          </a:xfrm>
        </p:grpSpPr>
        <p:sp>
          <p:nvSpPr>
            <p:cNvPr id="31" name="Rounded Rectangle 30">
              <a:extLst>
                <a:ext uri="{FF2B5EF4-FFF2-40B4-BE49-F238E27FC236}">
                  <a16:creationId xmlns:a16="http://schemas.microsoft.com/office/drawing/2014/main" id="{A6A0ACB0-2D9C-174B-BEEB-F7A3881DEC8F}"/>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ounded Rectangle 4">
              <a:extLst>
                <a:ext uri="{FF2B5EF4-FFF2-40B4-BE49-F238E27FC236}">
                  <a16:creationId xmlns:a16="http://schemas.microsoft.com/office/drawing/2014/main" id="{DC9A6437-FF9C-E642-B346-9F7CE9665D66}"/>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Industry</a:t>
              </a:r>
            </a:p>
          </p:txBody>
        </p:sp>
      </p:grpSp>
      <p:grpSp>
        <p:nvGrpSpPr>
          <p:cNvPr id="33" name="Group 32">
            <a:extLst>
              <a:ext uri="{FF2B5EF4-FFF2-40B4-BE49-F238E27FC236}">
                <a16:creationId xmlns:a16="http://schemas.microsoft.com/office/drawing/2014/main" id="{4E680D75-93F3-3442-B563-B607E634399D}"/>
              </a:ext>
            </a:extLst>
          </p:cNvPr>
          <p:cNvGrpSpPr/>
          <p:nvPr/>
        </p:nvGrpSpPr>
        <p:grpSpPr>
          <a:xfrm>
            <a:off x="3252631" y="1080138"/>
            <a:ext cx="4427992" cy="409100"/>
            <a:chOff x="3230359" y="1888952"/>
            <a:chExt cx="4427992" cy="409100"/>
          </a:xfrm>
        </p:grpSpPr>
        <p:sp>
          <p:nvSpPr>
            <p:cNvPr id="34" name="Rounded Rectangle 33">
              <a:extLst>
                <a:ext uri="{FF2B5EF4-FFF2-40B4-BE49-F238E27FC236}">
                  <a16:creationId xmlns:a16="http://schemas.microsoft.com/office/drawing/2014/main" id="{CF5302CF-228B-AF46-8689-4B56C8AACB01}"/>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4">
              <a:extLst>
                <a:ext uri="{FF2B5EF4-FFF2-40B4-BE49-F238E27FC236}">
                  <a16:creationId xmlns:a16="http://schemas.microsoft.com/office/drawing/2014/main" id="{8ABAF06F-B81B-2A4E-88DA-535A8D111D01}"/>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Company</a:t>
              </a:r>
            </a:p>
          </p:txBody>
        </p:sp>
      </p:grpSp>
      <p:grpSp>
        <p:nvGrpSpPr>
          <p:cNvPr id="36" name="Group 35">
            <a:extLst>
              <a:ext uri="{FF2B5EF4-FFF2-40B4-BE49-F238E27FC236}">
                <a16:creationId xmlns:a16="http://schemas.microsoft.com/office/drawing/2014/main" id="{19416CD1-70D8-E940-98FA-E1A8D05D854C}"/>
              </a:ext>
            </a:extLst>
          </p:cNvPr>
          <p:cNvGrpSpPr/>
          <p:nvPr/>
        </p:nvGrpSpPr>
        <p:grpSpPr>
          <a:xfrm>
            <a:off x="3240155" y="2268739"/>
            <a:ext cx="4427992" cy="409100"/>
            <a:chOff x="3230359" y="2300609"/>
            <a:chExt cx="4427992" cy="409100"/>
          </a:xfrm>
        </p:grpSpPr>
        <p:sp>
          <p:nvSpPr>
            <p:cNvPr id="37" name="Rounded Rectangle 36">
              <a:extLst>
                <a:ext uri="{FF2B5EF4-FFF2-40B4-BE49-F238E27FC236}">
                  <a16:creationId xmlns:a16="http://schemas.microsoft.com/office/drawing/2014/main" id="{E730C972-D246-7D4B-B88A-3AE1362E286F}"/>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ounded Rectangle 4">
              <a:extLst>
                <a:ext uri="{FF2B5EF4-FFF2-40B4-BE49-F238E27FC236}">
                  <a16:creationId xmlns:a16="http://schemas.microsoft.com/office/drawing/2014/main" id="{AE6D37F0-4902-DB49-A3D7-8F2A5443BE0B}"/>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Department</a:t>
              </a:r>
            </a:p>
          </p:txBody>
        </p:sp>
      </p:grpSp>
      <p:grpSp>
        <p:nvGrpSpPr>
          <p:cNvPr id="39" name="Group 38">
            <a:extLst>
              <a:ext uri="{FF2B5EF4-FFF2-40B4-BE49-F238E27FC236}">
                <a16:creationId xmlns:a16="http://schemas.microsoft.com/office/drawing/2014/main" id="{FB89BB58-D689-C148-A1D1-4877D9182B89}"/>
              </a:ext>
            </a:extLst>
          </p:cNvPr>
          <p:cNvGrpSpPr/>
          <p:nvPr/>
        </p:nvGrpSpPr>
        <p:grpSpPr>
          <a:xfrm>
            <a:off x="3260126" y="3425747"/>
            <a:ext cx="4427992" cy="409100"/>
            <a:chOff x="3230359" y="2712266"/>
            <a:chExt cx="4427992" cy="409100"/>
          </a:xfrm>
        </p:grpSpPr>
        <p:sp>
          <p:nvSpPr>
            <p:cNvPr id="40" name="Rounded Rectangle 39">
              <a:extLst>
                <a:ext uri="{FF2B5EF4-FFF2-40B4-BE49-F238E27FC236}">
                  <a16:creationId xmlns:a16="http://schemas.microsoft.com/office/drawing/2014/main" id="{690DFA23-7D25-5D4A-9FC9-D575F259C6B2}"/>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ounded Rectangle 4">
              <a:extLst>
                <a:ext uri="{FF2B5EF4-FFF2-40B4-BE49-F238E27FC236}">
                  <a16:creationId xmlns:a16="http://schemas.microsoft.com/office/drawing/2014/main" id="{88A5F6C4-693E-B045-8A79-54B39C711FFB}"/>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Team</a:t>
              </a:r>
            </a:p>
          </p:txBody>
        </p:sp>
      </p:grpSp>
      <p:grpSp>
        <p:nvGrpSpPr>
          <p:cNvPr id="42" name="Group 41">
            <a:extLst>
              <a:ext uri="{FF2B5EF4-FFF2-40B4-BE49-F238E27FC236}">
                <a16:creationId xmlns:a16="http://schemas.microsoft.com/office/drawing/2014/main" id="{7CDF57C7-7E18-6048-8B90-9AC1BDCCF9D7}"/>
              </a:ext>
            </a:extLst>
          </p:cNvPr>
          <p:cNvGrpSpPr/>
          <p:nvPr/>
        </p:nvGrpSpPr>
        <p:grpSpPr>
          <a:xfrm>
            <a:off x="3247880" y="4611741"/>
            <a:ext cx="4427992" cy="409100"/>
            <a:chOff x="3230359" y="3123922"/>
            <a:chExt cx="4427992" cy="409100"/>
          </a:xfrm>
        </p:grpSpPr>
        <p:sp>
          <p:nvSpPr>
            <p:cNvPr id="43" name="Rounded Rectangle 42">
              <a:extLst>
                <a:ext uri="{FF2B5EF4-FFF2-40B4-BE49-F238E27FC236}">
                  <a16:creationId xmlns:a16="http://schemas.microsoft.com/office/drawing/2014/main" id="{19353D68-C679-D74E-9BA3-C35FE97435FE}"/>
                </a:ext>
              </a:extLst>
            </p:cNvPr>
            <p:cNvSpPr/>
            <p:nvPr/>
          </p:nvSpPr>
          <p:spPr>
            <a:xfrm>
              <a:off x="3230359" y="3123922"/>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4" name="Rounded Rectangle 4">
              <a:extLst>
                <a:ext uri="{FF2B5EF4-FFF2-40B4-BE49-F238E27FC236}">
                  <a16:creationId xmlns:a16="http://schemas.microsoft.com/office/drawing/2014/main" id="{D1DA8C2D-6AD3-1246-A2AE-881A2DDCF52B}"/>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Peer</a:t>
              </a:r>
            </a:p>
          </p:txBody>
        </p:sp>
      </p:grpSp>
      <p:grpSp>
        <p:nvGrpSpPr>
          <p:cNvPr id="45" name="Group 44">
            <a:extLst>
              <a:ext uri="{FF2B5EF4-FFF2-40B4-BE49-F238E27FC236}">
                <a16:creationId xmlns:a16="http://schemas.microsoft.com/office/drawing/2014/main" id="{8C481CD0-48F0-B44E-A11F-FABF8EE46290}"/>
              </a:ext>
            </a:extLst>
          </p:cNvPr>
          <p:cNvGrpSpPr/>
          <p:nvPr/>
        </p:nvGrpSpPr>
        <p:grpSpPr>
          <a:xfrm>
            <a:off x="3240020" y="5948206"/>
            <a:ext cx="4427992" cy="409100"/>
            <a:chOff x="3230359" y="3535579"/>
            <a:chExt cx="4427992" cy="409100"/>
          </a:xfrm>
        </p:grpSpPr>
        <p:sp>
          <p:nvSpPr>
            <p:cNvPr id="46" name="Rounded Rectangle 45">
              <a:extLst>
                <a:ext uri="{FF2B5EF4-FFF2-40B4-BE49-F238E27FC236}">
                  <a16:creationId xmlns:a16="http://schemas.microsoft.com/office/drawing/2014/main" id="{32250044-38DD-7642-8066-4DB7AFE37B33}"/>
                </a:ext>
              </a:extLst>
            </p:cNvPr>
            <p:cNvSpPr/>
            <p:nvPr/>
          </p:nvSpPr>
          <p:spPr>
            <a:xfrm>
              <a:off x="3230359" y="3535579"/>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7" name="Rounded Rectangle 4">
              <a:extLst>
                <a:ext uri="{FF2B5EF4-FFF2-40B4-BE49-F238E27FC236}">
                  <a16:creationId xmlns:a16="http://schemas.microsoft.com/office/drawing/2014/main" id="{F938489A-158F-324E-9DCF-41A4326E938C}"/>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Personal</a:t>
              </a:r>
            </a:p>
          </p:txBody>
        </p:sp>
      </p:grpSp>
      <p:sp>
        <p:nvSpPr>
          <p:cNvPr id="48" name="Oval 47">
            <a:extLst>
              <a:ext uri="{FF2B5EF4-FFF2-40B4-BE49-F238E27FC236}">
                <a16:creationId xmlns:a16="http://schemas.microsoft.com/office/drawing/2014/main" id="{B9449220-6781-F54B-AD41-677A881F2EBB}"/>
              </a:ext>
            </a:extLst>
          </p:cNvPr>
          <p:cNvSpPr/>
          <p:nvPr/>
        </p:nvSpPr>
        <p:spPr>
          <a:xfrm>
            <a:off x="452949" y="3823845"/>
            <a:ext cx="1986865" cy="1986865"/>
          </a:xfrm>
          <a:prstGeom prst="ellipse">
            <a:avLst/>
          </a:prstGeom>
          <a:blipFill dpi="0" rotWithShape="1">
            <a:blip r:embed="rId4">
              <a:alphaModFix amt="49000"/>
              <a:extLst>
                <a:ext uri="{BEBA8EAE-BF5A-486C-A8C5-ECC9F3942E4B}">
                  <a14:imgProps xmlns:a14="http://schemas.microsoft.com/office/drawing/2010/main">
                    <a14:imgLayer r:embed="rId5">
                      <a14:imgEffect>
                        <a14:saturation sat="195000"/>
                      </a14:imgEffect>
                      <a14:imgEffect>
                        <a14:brightnessContrast contrast="-15000"/>
                      </a14:imgEffect>
                    </a14:imgLayer>
                  </a14:imgProps>
                </a:ext>
              </a:extLst>
            </a:blip>
            <a:srcRect/>
            <a:stretch>
              <a:fillRect l="-4000" r="-40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pic>
        <p:nvPicPr>
          <p:cNvPr id="49" name="Picture Placeholder 10">
            <a:extLst>
              <a:ext uri="{FF2B5EF4-FFF2-40B4-BE49-F238E27FC236}">
                <a16:creationId xmlns:a16="http://schemas.microsoft.com/office/drawing/2014/main" id="{940BF499-112C-FE48-9FC4-3A2A97CAE4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50" name="Text Placeholder 1">
            <a:extLst>
              <a:ext uri="{FF2B5EF4-FFF2-40B4-BE49-F238E27FC236}">
                <a16:creationId xmlns:a16="http://schemas.microsoft.com/office/drawing/2014/main" id="{72E9843F-EEFE-BD48-973C-5C33CB2F891C}"/>
              </a:ext>
            </a:extLst>
          </p:cNvPr>
          <p:cNvSpPr txBox="1">
            <a:spLocks/>
          </p:cNvSpPr>
          <p:nvPr/>
        </p:nvSpPr>
        <p:spPr>
          <a:xfrm>
            <a:off x="139366" y="2313595"/>
            <a:ext cx="2703347" cy="1344612"/>
          </a:xfrm>
          <a:prstGeom prst="rect">
            <a:avLst/>
          </a:prstGeom>
        </p:spPr>
        <p:txBody>
          <a:bodyPr lIns="0" tIns="0" rIns="0" bIns="0" anchor="b"/>
          <a:lstStyle>
            <a:lvl1pPr marL="0" indent="0" algn="l" defTabSz="914400" rtl="0" eaLnBrk="1" latinLnBrk="0" hangingPunct="1">
              <a:lnSpc>
                <a:spcPct val="90000"/>
              </a:lnSpc>
              <a:spcBef>
                <a:spcPts val="1000"/>
              </a:spcBef>
              <a:buFont typeface="Arial" panose="020B0604020202020204" pitchFamily="34" charset="0"/>
              <a:buNone/>
              <a:defRPr sz="2600" b="1" i="0" kern="1200">
                <a:solidFill>
                  <a:srgbClr val="04A7DB"/>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4A7DB"/>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4A7DB"/>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chemeClr val="bg1"/>
                </a:solidFill>
              </a:rPr>
              <a:t>MINDSET</a:t>
            </a:r>
          </a:p>
        </p:txBody>
      </p:sp>
      <p:sp>
        <p:nvSpPr>
          <p:cNvPr id="51" name="TextBox 50">
            <a:extLst>
              <a:ext uri="{FF2B5EF4-FFF2-40B4-BE49-F238E27FC236}">
                <a16:creationId xmlns:a16="http://schemas.microsoft.com/office/drawing/2014/main" id="{05CF3902-E84A-E84A-BBDE-A897A1D6F2ED}"/>
              </a:ext>
            </a:extLst>
          </p:cNvPr>
          <p:cNvSpPr txBox="1"/>
          <p:nvPr/>
        </p:nvSpPr>
        <p:spPr>
          <a:xfrm>
            <a:off x="168059" y="3658207"/>
            <a:ext cx="2145586" cy="460767"/>
          </a:xfrm>
          <a:prstGeom prst="rect">
            <a:avLst/>
          </a:prstGeom>
          <a:noFill/>
        </p:spPr>
        <p:txBody>
          <a:bodyPr wrap="square" lIns="0" tIns="0" rIns="74295" bIns="0" rtlCol="0">
            <a:spAutoFit/>
          </a:bodyPr>
          <a:lstStyle/>
          <a:p>
            <a:pPr>
              <a:lnSpc>
                <a:spcPct val="130000"/>
              </a:lnSpc>
            </a:pPr>
            <a:r>
              <a:rPr lang="en-GB" sz="1200" dirty="0">
                <a:solidFill>
                  <a:schemeClr val="bg1">
                    <a:alpha val="90000"/>
                  </a:schemeClr>
                </a:solidFill>
                <a:latin typeface="Myriad Pro Regular"/>
                <a:ea typeface="Titillium" charset="0"/>
                <a:cs typeface="Titillium" charset="0"/>
              </a:rPr>
              <a:t>On what level does your mindset have an impact? </a:t>
            </a:r>
          </a:p>
        </p:txBody>
      </p:sp>
    </p:spTree>
    <p:extLst>
      <p:ext uri="{BB962C8B-B14F-4D97-AF65-F5344CB8AC3E}">
        <p14:creationId xmlns:p14="http://schemas.microsoft.com/office/powerpoint/2010/main" val="102236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104FAEC9-D702-ED40-AA37-1EBE3EC76937}"/>
              </a:ext>
            </a:extLst>
          </p:cNvPr>
          <p:cNvPicPr>
            <a:picLocks noGrp="1" noChangeAspect="1"/>
          </p:cNvPicPr>
          <p:nvPr>
            <p:ph type="pic" sz="quarter" idx="11"/>
          </p:nvPr>
        </p:nvPicPr>
        <p:blipFill>
          <a:blip r:embed="rId2"/>
          <a:srcRect l="9375" r="9375"/>
          <a:stretch>
            <a:fillRect/>
          </a:stretch>
        </p:blipFill>
        <p:spPr/>
      </p:pic>
      <p:sp>
        <p:nvSpPr>
          <p:cNvPr id="3" name="Text Placeholder 2">
            <a:extLst>
              <a:ext uri="{FF2B5EF4-FFF2-40B4-BE49-F238E27FC236}">
                <a16:creationId xmlns:a16="http://schemas.microsoft.com/office/drawing/2014/main" id="{00229B12-95F5-5745-B9A1-96A67FD2DD11}"/>
              </a:ext>
            </a:extLst>
          </p:cNvPr>
          <p:cNvSpPr>
            <a:spLocks noGrp="1"/>
          </p:cNvSpPr>
          <p:nvPr>
            <p:ph type="body" sz="quarter" idx="10"/>
          </p:nvPr>
        </p:nvSpPr>
        <p:spPr/>
        <p:txBody>
          <a:bodyPr/>
          <a:lstStyle/>
          <a:p>
            <a:r>
              <a:rPr lang="de-DE" dirty="0"/>
              <a:t>PROCESS</a:t>
            </a:r>
          </a:p>
        </p:txBody>
      </p:sp>
    </p:spTree>
    <p:extLst>
      <p:ext uri="{BB962C8B-B14F-4D97-AF65-F5344CB8AC3E}">
        <p14:creationId xmlns:p14="http://schemas.microsoft.com/office/powerpoint/2010/main" val="3342703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119F406-625A-48F0-AD7F-9C1D108791D9}"/>
              </a:ext>
            </a:extLst>
          </p:cNvPr>
          <p:cNvSpPr>
            <a:spLocks noGrp="1"/>
          </p:cNvSpPr>
          <p:nvPr>
            <p:ph type="body" sz="quarter" idx="11"/>
          </p:nvPr>
        </p:nvSpPr>
        <p:spPr/>
        <p:txBody>
          <a:bodyPr/>
          <a:lstStyle/>
          <a:p>
            <a:r>
              <a:rPr lang="en-US" dirty="0"/>
              <a:t>How does the assessment process work?</a:t>
            </a:r>
          </a:p>
        </p:txBody>
      </p:sp>
      <p:sp>
        <p:nvSpPr>
          <p:cNvPr id="3" name="Textplatzhalter 2">
            <a:extLst>
              <a:ext uri="{FF2B5EF4-FFF2-40B4-BE49-F238E27FC236}">
                <a16:creationId xmlns:a16="http://schemas.microsoft.com/office/drawing/2014/main" id="{98C2478F-FAF4-4AC5-9C66-1A4AC243368B}"/>
              </a:ext>
            </a:extLst>
          </p:cNvPr>
          <p:cNvSpPr>
            <a:spLocks noGrp="1"/>
          </p:cNvSpPr>
          <p:nvPr>
            <p:ph type="body" sz="quarter" idx="17"/>
          </p:nvPr>
        </p:nvSpPr>
        <p:spPr/>
        <p:txBody>
          <a:bodyPr/>
          <a:lstStyle/>
          <a:p>
            <a:r>
              <a:rPr lang="de-DE" dirty="0"/>
              <a:t>PROCESS</a:t>
            </a:r>
          </a:p>
        </p:txBody>
      </p:sp>
      <p:grpSp>
        <p:nvGrpSpPr>
          <p:cNvPr id="10" name="Group 9">
            <a:extLst>
              <a:ext uri="{FF2B5EF4-FFF2-40B4-BE49-F238E27FC236}">
                <a16:creationId xmlns:a16="http://schemas.microsoft.com/office/drawing/2014/main" id="{7EB6DC5A-FC3B-4F41-BF55-E2B0CE372361}"/>
              </a:ext>
            </a:extLst>
          </p:cNvPr>
          <p:cNvGrpSpPr/>
          <p:nvPr/>
        </p:nvGrpSpPr>
        <p:grpSpPr>
          <a:xfrm>
            <a:off x="369842" y="2960859"/>
            <a:ext cx="2340706" cy="936282"/>
            <a:chOff x="4021" y="652100"/>
            <a:chExt cx="2340706" cy="936282"/>
          </a:xfrm>
        </p:grpSpPr>
        <p:sp>
          <p:nvSpPr>
            <p:cNvPr id="13" name="Chevron 12">
              <a:extLst>
                <a:ext uri="{FF2B5EF4-FFF2-40B4-BE49-F238E27FC236}">
                  <a16:creationId xmlns:a16="http://schemas.microsoft.com/office/drawing/2014/main" id="{74E6782A-138E-6E43-86AF-1DFE99BAF13F}"/>
                </a:ext>
              </a:extLst>
            </p:cNvPr>
            <p:cNvSpPr/>
            <p:nvPr/>
          </p:nvSpPr>
          <p:spPr>
            <a:xfrm>
              <a:off x="4021" y="652100"/>
              <a:ext cx="2340706" cy="936282"/>
            </a:xfrm>
            <a:prstGeom prst="chevron">
              <a:avLst/>
            </a:prstGeom>
            <a:solidFill>
              <a:schemeClr val="accent2"/>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6" name="Chevron 4">
              <a:extLst>
                <a:ext uri="{FF2B5EF4-FFF2-40B4-BE49-F238E27FC236}">
                  <a16:creationId xmlns:a16="http://schemas.microsoft.com/office/drawing/2014/main" id="{682FF2A8-12F7-ED4B-9DD7-C66C2B6103DE}"/>
                </a:ext>
              </a:extLst>
            </p:cNvPr>
            <p:cNvSpPr txBox="1"/>
            <p:nvPr/>
          </p:nvSpPr>
          <p:spPr>
            <a:xfrm>
              <a:off x="472162" y="652100"/>
              <a:ext cx="1404424" cy="9362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Assessment</a:t>
              </a:r>
              <a:endParaRPr lang="en-US" sz="2400" kern="1200" dirty="0"/>
            </a:p>
          </p:txBody>
        </p:sp>
      </p:grpSp>
      <p:grpSp>
        <p:nvGrpSpPr>
          <p:cNvPr id="17" name="Group 16">
            <a:extLst>
              <a:ext uri="{FF2B5EF4-FFF2-40B4-BE49-F238E27FC236}">
                <a16:creationId xmlns:a16="http://schemas.microsoft.com/office/drawing/2014/main" id="{17F30D34-CA52-A04E-A53D-C7E917B48180}"/>
              </a:ext>
            </a:extLst>
          </p:cNvPr>
          <p:cNvGrpSpPr/>
          <p:nvPr/>
        </p:nvGrpSpPr>
        <p:grpSpPr>
          <a:xfrm>
            <a:off x="2710548" y="2960859"/>
            <a:ext cx="2340706" cy="936282"/>
            <a:chOff x="2110657" y="652100"/>
            <a:chExt cx="2340706" cy="936282"/>
          </a:xfrm>
        </p:grpSpPr>
        <p:sp>
          <p:nvSpPr>
            <p:cNvPr id="18" name="Chevron 17">
              <a:extLst>
                <a:ext uri="{FF2B5EF4-FFF2-40B4-BE49-F238E27FC236}">
                  <a16:creationId xmlns:a16="http://schemas.microsoft.com/office/drawing/2014/main" id="{219CE1DC-6108-504F-910E-15394B4B1D44}"/>
                </a:ext>
              </a:extLst>
            </p:cNvPr>
            <p:cNvSpPr/>
            <p:nvPr/>
          </p:nvSpPr>
          <p:spPr>
            <a:xfrm>
              <a:off x="2110657" y="652100"/>
              <a:ext cx="2340706" cy="936282"/>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9" name="Chevron 4">
              <a:extLst>
                <a:ext uri="{FF2B5EF4-FFF2-40B4-BE49-F238E27FC236}">
                  <a16:creationId xmlns:a16="http://schemas.microsoft.com/office/drawing/2014/main" id="{2E73CFBB-C86A-B24D-86FF-40C5FE1DDFFC}"/>
                </a:ext>
              </a:extLst>
            </p:cNvPr>
            <p:cNvSpPr txBox="1"/>
            <p:nvPr/>
          </p:nvSpPr>
          <p:spPr>
            <a:xfrm>
              <a:off x="2578798" y="652100"/>
              <a:ext cx="1404424" cy="9362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Feedback talk</a:t>
              </a:r>
            </a:p>
          </p:txBody>
        </p:sp>
      </p:grpSp>
      <p:grpSp>
        <p:nvGrpSpPr>
          <p:cNvPr id="23" name="Group 22">
            <a:extLst>
              <a:ext uri="{FF2B5EF4-FFF2-40B4-BE49-F238E27FC236}">
                <a16:creationId xmlns:a16="http://schemas.microsoft.com/office/drawing/2014/main" id="{BF2C380C-91E2-6B4D-94AE-CD220CFF231B}"/>
              </a:ext>
            </a:extLst>
          </p:cNvPr>
          <p:cNvGrpSpPr/>
          <p:nvPr/>
        </p:nvGrpSpPr>
        <p:grpSpPr>
          <a:xfrm>
            <a:off x="4999773" y="2960859"/>
            <a:ext cx="2340706" cy="936282"/>
            <a:chOff x="4217293" y="652100"/>
            <a:chExt cx="2340706" cy="936282"/>
          </a:xfrm>
        </p:grpSpPr>
        <p:sp>
          <p:nvSpPr>
            <p:cNvPr id="24" name="Chevron 23">
              <a:extLst>
                <a:ext uri="{FF2B5EF4-FFF2-40B4-BE49-F238E27FC236}">
                  <a16:creationId xmlns:a16="http://schemas.microsoft.com/office/drawing/2014/main" id="{180ECB19-956E-D14F-B49F-577DE2A7347D}"/>
                </a:ext>
              </a:extLst>
            </p:cNvPr>
            <p:cNvSpPr/>
            <p:nvPr/>
          </p:nvSpPr>
          <p:spPr>
            <a:xfrm>
              <a:off x="4217293" y="652100"/>
              <a:ext cx="2340706" cy="936282"/>
            </a:xfrm>
            <a:prstGeom prst="chevron">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5" name="Chevron 4">
              <a:extLst>
                <a:ext uri="{FF2B5EF4-FFF2-40B4-BE49-F238E27FC236}">
                  <a16:creationId xmlns:a16="http://schemas.microsoft.com/office/drawing/2014/main" id="{73D414BE-2A98-C947-87E6-F861F0C75D2E}"/>
                </a:ext>
              </a:extLst>
            </p:cNvPr>
            <p:cNvSpPr txBox="1"/>
            <p:nvPr/>
          </p:nvSpPr>
          <p:spPr>
            <a:xfrm>
              <a:off x="4685434" y="652100"/>
              <a:ext cx="1404424" cy="9362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Manager off-site</a:t>
              </a:r>
            </a:p>
          </p:txBody>
        </p:sp>
      </p:grpSp>
      <p:grpSp>
        <p:nvGrpSpPr>
          <p:cNvPr id="26" name="Group 25">
            <a:extLst>
              <a:ext uri="{FF2B5EF4-FFF2-40B4-BE49-F238E27FC236}">
                <a16:creationId xmlns:a16="http://schemas.microsoft.com/office/drawing/2014/main" id="{94CB4F70-887B-3A4D-B04D-F0DE3947159C}"/>
              </a:ext>
            </a:extLst>
          </p:cNvPr>
          <p:cNvGrpSpPr/>
          <p:nvPr/>
        </p:nvGrpSpPr>
        <p:grpSpPr>
          <a:xfrm>
            <a:off x="7273737" y="2960859"/>
            <a:ext cx="2340706" cy="936282"/>
            <a:chOff x="6323929" y="652100"/>
            <a:chExt cx="2340706" cy="936282"/>
          </a:xfrm>
        </p:grpSpPr>
        <p:sp>
          <p:nvSpPr>
            <p:cNvPr id="27" name="Chevron 26">
              <a:extLst>
                <a:ext uri="{FF2B5EF4-FFF2-40B4-BE49-F238E27FC236}">
                  <a16:creationId xmlns:a16="http://schemas.microsoft.com/office/drawing/2014/main" id="{51498BED-FBBA-1A4F-AD13-8D5C9D6DA492}"/>
                </a:ext>
              </a:extLst>
            </p:cNvPr>
            <p:cNvSpPr/>
            <p:nvPr/>
          </p:nvSpPr>
          <p:spPr>
            <a:xfrm>
              <a:off x="6323929" y="652100"/>
              <a:ext cx="2340706" cy="936282"/>
            </a:xfrm>
            <a:prstGeom prst="chevron">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8" name="Chevron 4">
              <a:extLst>
                <a:ext uri="{FF2B5EF4-FFF2-40B4-BE49-F238E27FC236}">
                  <a16:creationId xmlns:a16="http://schemas.microsoft.com/office/drawing/2014/main" id="{90CD4EF6-A7EA-BC4D-88A8-BA284760E220}"/>
                </a:ext>
              </a:extLst>
            </p:cNvPr>
            <p:cNvSpPr txBox="1"/>
            <p:nvPr/>
          </p:nvSpPr>
          <p:spPr>
            <a:xfrm>
              <a:off x="6792070" y="652100"/>
              <a:ext cx="1404424" cy="9362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Manager off-site follow up</a:t>
              </a:r>
            </a:p>
          </p:txBody>
        </p:sp>
      </p:grpSp>
      <p:sp>
        <p:nvSpPr>
          <p:cNvPr id="29" name="TextBox 28">
            <a:extLst>
              <a:ext uri="{FF2B5EF4-FFF2-40B4-BE49-F238E27FC236}">
                <a16:creationId xmlns:a16="http://schemas.microsoft.com/office/drawing/2014/main" id="{317F4DC9-38C1-A240-8C81-D53B2E72D86D}"/>
              </a:ext>
            </a:extLst>
          </p:cNvPr>
          <p:cNvSpPr txBox="1"/>
          <p:nvPr/>
        </p:nvSpPr>
        <p:spPr>
          <a:xfrm>
            <a:off x="557213" y="1560487"/>
            <a:ext cx="5710577" cy="496418"/>
          </a:xfrm>
          <a:prstGeom prst="rect">
            <a:avLst/>
          </a:prstGeom>
          <a:noFill/>
        </p:spPr>
        <p:txBody>
          <a:bodyPr wrap="square" lIns="0" tIns="0" rIns="0" bIns="0" rtlCol="0">
            <a:spAutoFit/>
          </a:bodyPr>
          <a:lstStyle/>
          <a:p>
            <a:pPr>
              <a:lnSpc>
                <a:spcPct val="80000"/>
              </a:lnSpc>
            </a:pPr>
            <a:r>
              <a:rPr lang="en-US" sz="1400" dirty="0">
                <a:solidFill>
                  <a:srgbClr val="00A5DB"/>
                </a:solidFill>
                <a:latin typeface="Myriad Pro" panose="020B0503030403020204" pitchFamily="34" charset="0"/>
              </a:rPr>
              <a:t>Every 6 months (April &amp; October): </a:t>
            </a:r>
          </a:p>
          <a:p>
            <a:pPr>
              <a:lnSpc>
                <a:spcPct val="80000"/>
              </a:lnSpc>
            </a:pPr>
            <a:endParaRPr lang="en-US" sz="1300" spc="163" dirty="0">
              <a:solidFill>
                <a:srgbClr val="04A9DB"/>
              </a:solidFill>
              <a:latin typeface="Myriad Pro Regular"/>
              <a:ea typeface="Titillium" charset="0"/>
              <a:cs typeface="Titillium" charset="0"/>
            </a:endParaRPr>
          </a:p>
          <a:p>
            <a:pPr>
              <a:lnSpc>
                <a:spcPct val="80000"/>
              </a:lnSpc>
            </a:pPr>
            <a:endParaRPr lang="en-US" sz="1300" spc="163" dirty="0">
              <a:solidFill>
                <a:schemeClr val="tx1">
                  <a:lumMod val="65000"/>
                  <a:lumOff val="35000"/>
                </a:schemeClr>
              </a:solidFill>
              <a:latin typeface="Myriad Pro Regular"/>
              <a:ea typeface="Titillium" charset="0"/>
              <a:cs typeface="Titillium" charset="0"/>
            </a:endParaRPr>
          </a:p>
        </p:txBody>
      </p:sp>
      <p:sp>
        <p:nvSpPr>
          <p:cNvPr id="30" name="TextBox 29">
            <a:extLst>
              <a:ext uri="{FF2B5EF4-FFF2-40B4-BE49-F238E27FC236}">
                <a16:creationId xmlns:a16="http://schemas.microsoft.com/office/drawing/2014/main" id="{F41E76B9-2ACC-1C41-8A21-065F98D740D1}"/>
              </a:ext>
            </a:extLst>
          </p:cNvPr>
          <p:cNvSpPr txBox="1"/>
          <p:nvPr/>
        </p:nvSpPr>
        <p:spPr>
          <a:xfrm>
            <a:off x="424146" y="4116916"/>
            <a:ext cx="2204352" cy="164019"/>
          </a:xfrm>
          <a:prstGeom prst="rect">
            <a:avLst/>
          </a:prstGeom>
          <a:noFill/>
        </p:spPr>
        <p:txBody>
          <a:bodyPr wrap="square" lIns="0" tIns="0" rIns="0" bIns="0" rtlCol="0">
            <a:spAutoFit/>
          </a:bodyPr>
          <a:lstStyle/>
          <a:p>
            <a:pPr algn="ct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03.04.2019 – 10.04.2019</a:t>
            </a:r>
          </a:p>
        </p:txBody>
      </p:sp>
      <p:sp>
        <p:nvSpPr>
          <p:cNvPr id="32" name="TextBox 31">
            <a:extLst>
              <a:ext uri="{FF2B5EF4-FFF2-40B4-BE49-F238E27FC236}">
                <a16:creationId xmlns:a16="http://schemas.microsoft.com/office/drawing/2014/main" id="{3B949740-0ADA-E64D-A129-0D3B421B8AB9}"/>
              </a:ext>
            </a:extLst>
          </p:cNvPr>
          <p:cNvSpPr txBox="1"/>
          <p:nvPr/>
        </p:nvSpPr>
        <p:spPr>
          <a:xfrm>
            <a:off x="2710548" y="4116916"/>
            <a:ext cx="2204352" cy="164019"/>
          </a:xfrm>
          <a:prstGeom prst="rect">
            <a:avLst/>
          </a:prstGeom>
          <a:noFill/>
        </p:spPr>
        <p:txBody>
          <a:bodyPr wrap="square" lIns="0" tIns="0" rIns="0" bIns="0" rtlCol="0">
            <a:spAutoFit/>
          </a:bodyPr>
          <a:lstStyle/>
          <a:p>
            <a:pPr algn="ct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23.04.2019 – 03.05.2019</a:t>
            </a:r>
          </a:p>
        </p:txBody>
      </p:sp>
      <p:sp>
        <p:nvSpPr>
          <p:cNvPr id="33" name="TextBox 32">
            <a:extLst>
              <a:ext uri="{FF2B5EF4-FFF2-40B4-BE49-F238E27FC236}">
                <a16:creationId xmlns:a16="http://schemas.microsoft.com/office/drawing/2014/main" id="{B5FCA695-11C4-6E4D-A48E-D4968B9DFCE0}"/>
              </a:ext>
            </a:extLst>
          </p:cNvPr>
          <p:cNvSpPr txBox="1"/>
          <p:nvPr/>
        </p:nvSpPr>
        <p:spPr>
          <a:xfrm>
            <a:off x="4999773" y="4116915"/>
            <a:ext cx="2204352" cy="164019"/>
          </a:xfrm>
          <a:prstGeom prst="rect">
            <a:avLst/>
          </a:prstGeom>
          <a:noFill/>
        </p:spPr>
        <p:txBody>
          <a:bodyPr wrap="square" lIns="0" tIns="0" rIns="0" bIns="0" rtlCol="0">
            <a:spAutoFit/>
          </a:bodyPr>
          <a:lstStyle/>
          <a:p>
            <a:pPr algn="ct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Beginning of May 2019</a:t>
            </a:r>
          </a:p>
        </p:txBody>
      </p:sp>
      <p:sp>
        <p:nvSpPr>
          <p:cNvPr id="34" name="TextBox 33">
            <a:extLst>
              <a:ext uri="{FF2B5EF4-FFF2-40B4-BE49-F238E27FC236}">
                <a16:creationId xmlns:a16="http://schemas.microsoft.com/office/drawing/2014/main" id="{B0FC7F29-E0D8-B247-AFE5-F1A3CCB5336A}"/>
              </a:ext>
            </a:extLst>
          </p:cNvPr>
          <p:cNvSpPr txBox="1"/>
          <p:nvPr/>
        </p:nvSpPr>
        <p:spPr>
          <a:xfrm>
            <a:off x="7251041" y="4116915"/>
            <a:ext cx="2204352" cy="164019"/>
          </a:xfrm>
          <a:prstGeom prst="rect">
            <a:avLst/>
          </a:prstGeom>
          <a:noFill/>
        </p:spPr>
        <p:txBody>
          <a:bodyPr wrap="square" lIns="0" tIns="0" rIns="0" bIns="0" rtlCol="0">
            <a:spAutoFit/>
          </a:bodyPr>
          <a:lstStyle/>
          <a:p>
            <a:pPr algn="ct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End of May 2019</a:t>
            </a:r>
          </a:p>
        </p:txBody>
      </p:sp>
    </p:spTree>
    <p:extLst>
      <p:ext uri="{BB962C8B-B14F-4D97-AF65-F5344CB8AC3E}">
        <p14:creationId xmlns:p14="http://schemas.microsoft.com/office/powerpoint/2010/main" val="778959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119F406-625A-48F0-AD7F-9C1D108791D9}"/>
              </a:ext>
            </a:extLst>
          </p:cNvPr>
          <p:cNvSpPr>
            <a:spLocks noGrp="1"/>
          </p:cNvSpPr>
          <p:nvPr>
            <p:ph type="body" sz="quarter" idx="11"/>
          </p:nvPr>
        </p:nvSpPr>
        <p:spPr>
          <a:xfrm>
            <a:off x="557213" y="1101184"/>
            <a:ext cx="8791574" cy="337996"/>
          </a:xfrm>
        </p:spPr>
        <p:txBody>
          <a:bodyPr/>
          <a:lstStyle/>
          <a:p>
            <a:r>
              <a:rPr lang="en-US" dirty="0"/>
              <a:t>How does the assessment process work?</a:t>
            </a:r>
          </a:p>
        </p:txBody>
      </p:sp>
      <p:sp>
        <p:nvSpPr>
          <p:cNvPr id="3" name="Textplatzhalter 2">
            <a:extLst>
              <a:ext uri="{FF2B5EF4-FFF2-40B4-BE49-F238E27FC236}">
                <a16:creationId xmlns:a16="http://schemas.microsoft.com/office/drawing/2014/main" id="{98C2478F-FAF4-4AC5-9C66-1A4AC243368B}"/>
              </a:ext>
            </a:extLst>
          </p:cNvPr>
          <p:cNvSpPr>
            <a:spLocks noGrp="1"/>
          </p:cNvSpPr>
          <p:nvPr>
            <p:ph type="body" sz="quarter" idx="17"/>
          </p:nvPr>
        </p:nvSpPr>
        <p:spPr>
          <a:xfrm>
            <a:off x="557213" y="685800"/>
            <a:ext cx="8791575" cy="533720"/>
          </a:xfrm>
        </p:spPr>
        <p:txBody>
          <a:bodyPr/>
          <a:lstStyle/>
          <a:p>
            <a:r>
              <a:rPr lang="de-DE" dirty="0"/>
              <a:t>PROCESS</a:t>
            </a:r>
          </a:p>
        </p:txBody>
      </p:sp>
      <p:sp>
        <p:nvSpPr>
          <p:cNvPr id="15" name="Oval 14">
            <a:extLst>
              <a:ext uri="{FF2B5EF4-FFF2-40B4-BE49-F238E27FC236}">
                <a16:creationId xmlns:a16="http://schemas.microsoft.com/office/drawing/2014/main" id="{F7D1A535-9ECE-3146-81F6-6F53CFB22213}"/>
              </a:ext>
            </a:extLst>
          </p:cNvPr>
          <p:cNvSpPr/>
          <p:nvPr/>
        </p:nvSpPr>
        <p:spPr>
          <a:xfrm>
            <a:off x="557213" y="1909162"/>
            <a:ext cx="395235" cy="395235"/>
          </a:xfrm>
          <a:prstGeom prst="ellipse">
            <a:avLst/>
          </a:prstGeom>
          <a:solidFill>
            <a:srgbClr val="04A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18E0543-A29C-5D4B-A660-813A48C48CE5}"/>
              </a:ext>
            </a:extLst>
          </p:cNvPr>
          <p:cNvSpPr/>
          <p:nvPr/>
        </p:nvSpPr>
        <p:spPr>
          <a:xfrm>
            <a:off x="557213" y="4342872"/>
            <a:ext cx="395235" cy="395235"/>
          </a:xfrm>
          <a:prstGeom prst="ellipse">
            <a:avLst/>
          </a:prstGeom>
          <a:solidFill>
            <a:srgbClr val="04A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397F67B-8BB0-D947-A446-27D44457B5F5}"/>
              </a:ext>
            </a:extLst>
          </p:cNvPr>
          <p:cNvSpPr txBox="1"/>
          <p:nvPr/>
        </p:nvSpPr>
        <p:spPr>
          <a:xfrm>
            <a:off x="664395" y="1909161"/>
            <a:ext cx="180870" cy="369332"/>
          </a:xfrm>
          <a:prstGeom prst="rect">
            <a:avLst/>
          </a:prstGeom>
          <a:noFill/>
        </p:spPr>
        <p:txBody>
          <a:bodyPr wrap="square" rtlCol="0" anchor="ctr">
            <a:spAutoFit/>
          </a:bodyPr>
          <a:lstStyle/>
          <a:p>
            <a:pPr algn="ctr"/>
            <a:r>
              <a:rPr lang="de-DE" b="1" dirty="0">
                <a:solidFill>
                  <a:schemeClr val="bg1"/>
                </a:solidFill>
                <a:latin typeface="Myriad Pro Semibold" panose="020B0503030403020204" pitchFamily="34" charset="0"/>
              </a:rPr>
              <a:t>1</a:t>
            </a:r>
          </a:p>
        </p:txBody>
      </p:sp>
      <p:sp>
        <p:nvSpPr>
          <p:cNvPr id="19" name="TextBox 18">
            <a:extLst>
              <a:ext uri="{FF2B5EF4-FFF2-40B4-BE49-F238E27FC236}">
                <a16:creationId xmlns:a16="http://schemas.microsoft.com/office/drawing/2014/main" id="{4CE407C4-6839-024F-9C4D-4509392F8343}"/>
              </a:ext>
            </a:extLst>
          </p:cNvPr>
          <p:cNvSpPr txBox="1"/>
          <p:nvPr/>
        </p:nvSpPr>
        <p:spPr>
          <a:xfrm>
            <a:off x="664395" y="4342872"/>
            <a:ext cx="180870" cy="369332"/>
          </a:xfrm>
          <a:prstGeom prst="rect">
            <a:avLst/>
          </a:prstGeom>
          <a:noFill/>
        </p:spPr>
        <p:txBody>
          <a:bodyPr wrap="square" rtlCol="0" anchor="ctr">
            <a:spAutoFit/>
          </a:bodyPr>
          <a:lstStyle/>
          <a:p>
            <a:pPr algn="ctr"/>
            <a:r>
              <a:rPr lang="de-DE" b="1" dirty="0">
                <a:solidFill>
                  <a:schemeClr val="bg1"/>
                </a:solidFill>
                <a:latin typeface="Myriad Pro Semibold" panose="020B0503030403020204" pitchFamily="34" charset="0"/>
              </a:rPr>
              <a:t>2</a:t>
            </a:r>
          </a:p>
        </p:txBody>
      </p:sp>
      <p:sp>
        <p:nvSpPr>
          <p:cNvPr id="22" name="Text Placeholder 11">
            <a:extLst>
              <a:ext uri="{FF2B5EF4-FFF2-40B4-BE49-F238E27FC236}">
                <a16:creationId xmlns:a16="http://schemas.microsoft.com/office/drawing/2014/main" id="{C2B869E4-9C49-B24E-A077-C5019DB2043C}"/>
              </a:ext>
            </a:extLst>
          </p:cNvPr>
          <p:cNvSpPr txBox="1">
            <a:spLocks/>
          </p:cNvSpPr>
          <p:nvPr/>
        </p:nvSpPr>
        <p:spPr>
          <a:xfrm>
            <a:off x="1003082" y="1942907"/>
            <a:ext cx="5730006" cy="392473"/>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solidFill>
                  <a:srgbClr val="04A9DB"/>
                </a:solidFill>
              </a:rPr>
              <a:t>ASSESSMENT IN FAIRSAIL/SAGE</a:t>
            </a:r>
          </a:p>
        </p:txBody>
      </p:sp>
      <p:sp>
        <p:nvSpPr>
          <p:cNvPr id="23" name="Text Placeholder 11">
            <a:extLst>
              <a:ext uri="{FF2B5EF4-FFF2-40B4-BE49-F238E27FC236}">
                <a16:creationId xmlns:a16="http://schemas.microsoft.com/office/drawing/2014/main" id="{470461E8-9B2F-DC4E-BCB7-2620C62AFC9F}"/>
              </a:ext>
            </a:extLst>
          </p:cNvPr>
          <p:cNvSpPr txBox="1">
            <a:spLocks/>
          </p:cNvSpPr>
          <p:nvPr/>
        </p:nvSpPr>
        <p:spPr>
          <a:xfrm>
            <a:off x="1003082" y="4391056"/>
            <a:ext cx="5730006" cy="392473"/>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solidFill>
                  <a:srgbClr val="04A9DB"/>
                </a:solidFill>
              </a:rPr>
              <a:t>FACE-TO-FACE FEEDBACK TALK</a:t>
            </a:r>
          </a:p>
        </p:txBody>
      </p:sp>
      <p:sp>
        <p:nvSpPr>
          <p:cNvPr id="25" name="TextBox 24">
            <a:extLst>
              <a:ext uri="{FF2B5EF4-FFF2-40B4-BE49-F238E27FC236}">
                <a16:creationId xmlns:a16="http://schemas.microsoft.com/office/drawing/2014/main" id="{A2C07783-6952-CB4E-94A8-8FB3FF035EDC}"/>
              </a:ext>
            </a:extLst>
          </p:cNvPr>
          <p:cNvSpPr txBox="1"/>
          <p:nvPr/>
        </p:nvSpPr>
        <p:spPr>
          <a:xfrm>
            <a:off x="1115841" y="2330299"/>
            <a:ext cx="5280153" cy="324063"/>
          </a:xfrm>
          <a:prstGeom prst="rect">
            <a:avLst/>
          </a:prstGeom>
          <a:noFill/>
        </p:spPr>
        <p:txBody>
          <a:bodyPr wrap="square" lIns="0" tIns="0" rIns="0" bIns="0" rtlCol="0">
            <a:spAutoFit/>
          </a:bodyPr>
          <a:lstStyle/>
          <a:p>
            <a:pPr>
              <a:lnSpc>
                <a:spcPct val="80000"/>
              </a:lnSpc>
            </a:pPr>
            <a:r>
              <a:rPr lang="en-GB" sz="1300" spc="163" dirty="0">
                <a:solidFill>
                  <a:schemeClr val="tx1">
                    <a:lumMod val="65000"/>
                    <a:lumOff val="35000"/>
                  </a:schemeClr>
                </a:solidFill>
                <a:latin typeface="Myriad Pro" panose="020B0503030403020204" pitchFamily="34" charset="0"/>
                <a:ea typeface="Titillium" charset="0"/>
                <a:cs typeface="Titillium" charset="0"/>
              </a:rPr>
              <a:t>Your manager initiates your assessment (covering hard &amp; soft skills) including:</a:t>
            </a: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26" name="TextBox 25">
            <a:extLst>
              <a:ext uri="{FF2B5EF4-FFF2-40B4-BE49-F238E27FC236}">
                <a16:creationId xmlns:a16="http://schemas.microsoft.com/office/drawing/2014/main" id="{007E391C-96B6-7141-8AED-5A1DE186616B}"/>
              </a:ext>
            </a:extLst>
          </p:cNvPr>
          <p:cNvSpPr txBox="1"/>
          <p:nvPr/>
        </p:nvSpPr>
        <p:spPr>
          <a:xfrm>
            <a:off x="1555347" y="2885228"/>
            <a:ext cx="5280153"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Manager assessment</a:t>
            </a:r>
          </a:p>
        </p:txBody>
      </p:sp>
      <p:sp>
        <p:nvSpPr>
          <p:cNvPr id="27" name="Shape 3938">
            <a:extLst>
              <a:ext uri="{FF2B5EF4-FFF2-40B4-BE49-F238E27FC236}">
                <a16:creationId xmlns:a16="http://schemas.microsoft.com/office/drawing/2014/main" id="{1A9DD74A-5862-ED41-B0C7-02280FB7D667}"/>
              </a:ext>
            </a:extLst>
          </p:cNvPr>
          <p:cNvSpPr/>
          <p:nvPr/>
        </p:nvSpPr>
        <p:spPr>
          <a:xfrm>
            <a:off x="1124924" y="2856302"/>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28" name="TextBox 27">
            <a:extLst>
              <a:ext uri="{FF2B5EF4-FFF2-40B4-BE49-F238E27FC236}">
                <a16:creationId xmlns:a16="http://schemas.microsoft.com/office/drawing/2014/main" id="{30DEFC41-924E-D641-A3B7-61DA4D06AE1B}"/>
              </a:ext>
            </a:extLst>
          </p:cNvPr>
          <p:cNvSpPr txBox="1"/>
          <p:nvPr/>
        </p:nvSpPr>
        <p:spPr>
          <a:xfrm>
            <a:off x="1546264" y="3240585"/>
            <a:ext cx="5280153"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Self assessment</a:t>
            </a:r>
          </a:p>
        </p:txBody>
      </p:sp>
      <p:sp>
        <p:nvSpPr>
          <p:cNvPr id="29" name="Shape 3938">
            <a:extLst>
              <a:ext uri="{FF2B5EF4-FFF2-40B4-BE49-F238E27FC236}">
                <a16:creationId xmlns:a16="http://schemas.microsoft.com/office/drawing/2014/main" id="{CEF18715-7282-4746-9809-F31111EB7898}"/>
              </a:ext>
            </a:extLst>
          </p:cNvPr>
          <p:cNvSpPr/>
          <p:nvPr/>
        </p:nvSpPr>
        <p:spPr>
          <a:xfrm>
            <a:off x="1115841" y="3211659"/>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30" name="TextBox 29">
            <a:extLst>
              <a:ext uri="{FF2B5EF4-FFF2-40B4-BE49-F238E27FC236}">
                <a16:creationId xmlns:a16="http://schemas.microsoft.com/office/drawing/2014/main" id="{6DCA1B35-3172-9B47-A63A-86C80EA9B7B8}"/>
              </a:ext>
            </a:extLst>
          </p:cNvPr>
          <p:cNvSpPr txBox="1"/>
          <p:nvPr/>
        </p:nvSpPr>
        <p:spPr>
          <a:xfrm>
            <a:off x="1546264" y="3599107"/>
            <a:ext cx="5280153"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360°/peer assessment</a:t>
            </a:r>
          </a:p>
        </p:txBody>
      </p:sp>
      <p:sp>
        <p:nvSpPr>
          <p:cNvPr id="31" name="Shape 3938">
            <a:extLst>
              <a:ext uri="{FF2B5EF4-FFF2-40B4-BE49-F238E27FC236}">
                <a16:creationId xmlns:a16="http://schemas.microsoft.com/office/drawing/2014/main" id="{C739E2C8-0C1C-444D-A94D-F22C110F6853}"/>
              </a:ext>
            </a:extLst>
          </p:cNvPr>
          <p:cNvSpPr/>
          <p:nvPr/>
        </p:nvSpPr>
        <p:spPr>
          <a:xfrm>
            <a:off x="1115841" y="3570181"/>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32" name="TextBox 31">
            <a:extLst>
              <a:ext uri="{FF2B5EF4-FFF2-40B4-BE49-F238E27FC236}">
                <a16:creationId xmlns:a16="http://schemas.microsoft.com/office/drawing/2014/main" id="{BF1A70B9-E44E-3544-AF9E-F71B8466433A}"/>
              </a:ext>
            </a:extLst>
          </p:cNvPr>
          <p:cNvSpPr txBox="1"/>
          <p:nvPr/>
        </p:nvSpPr>
        <p:spPr>
          <a:xfrm>
            <a:off x="6835500" y="2011817"/>
            <a:ext cx="2204352"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03.04.2019 – 10.04.2019</a:t>
            </a:r>
          </a:p>
        </p:txBody>
      </p:sp>
      <p:sp>
        <p:nvSpPr>
          <p:cNvPr id="33" name="TextBox 32">
            <a:extLst>
              <a:ext uri="{FF2B5EF4-FFF2-40B4-BE49-F238E27FC236}">
                <a16:creationId xmlns:a16="http://schemas.microsoft.com/office/drawing/2014/main" id="{EE8B1780-9DDF-3D41-87B0-10500C22B16C}"/>
              </a:ext>
            </a:extLst>
          </p:cNvPr>
          <p:cNvSpPr txBox="1"/>
          <p:nvPr/>
        </p:nvSpPr>
        <p:spPr>
          <a:xfrm>
            <a:off x="1115841" y="4821351"/>
            <a:ext cx="5280153" cy="164019"/>
          </a:xfrm>
          <a:prstGeom prst="rect">
            <a:avLst/>
          </a:prstGeom>
          <a:noFill/>
        </p:spPr>
        <p:txBody>
          <a:bodyPr wrap="square" lIns="0" tIns="0" rIns="0" bIns="0" rtlCol="0">
            <a:spAutoFit/>
          </a:bodyPr>
          <a:lstStyle/>
          <a:p>
            <a:pPr>
              <a:lnSpc>
                <a:spcPct val="80000"/>
              </a:lnSpc>
            </a:pPr>
            <a:r>
              <a:rPr lang="en-GB" sz="1300" spc="163" dirty="0">
                <a:solidFill>
                  <a:schemeClr val="tx1">
                    <a:lumMod val="65000"/>
                    <a:lumOff val="35000"/>
                  </a:schemeClr>
                </a:solidFill>
                <a:latin typeface="Myriad Pro" panose="020B0503030403020204" pitchFamily="34" charset="0"/>
                <a:ea typeface="Titillium" charset="0"/>
                <a:cs typeface="Titillium" charset="0"/>
              </a:rPr>
              <a:t>Your manager shares the assessment results with you</a:t>
            </a: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34" name="TextBox 33">
            <a:extLst>
              <a:ext uri="{FF2B5EF4-FFF2-40B4-BE49-F238E27FC236}">
                <a16:creationId xmlns:a16="http://schemas.microsoft.com/office/drawing/2014/main" id="{C446137C-20AE-7E4E-9158-EC8778F2B321}"/>
              </a:ext>
            </a:extLst>
          </p:cNvPr>
          <p:cNvSpPr txBox="1"/>
          <p:nvPr/>
        </p:nvSpPr>
        <p:spPr>
          <a:xfrm>
            <a:off x="1546262" y="5243896"/>
            <a:ext cx="5280153"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Strengths</a:t>
            </a:r>
          </a:p>
        </p:txBody>
      </p:sp>
      <p:sp>
        <p:nvSpPr>
          <p:cNvPr id="35" name="Shape 3938">
            <a:extLst>
              <a:ext uri="{FF2B5EF4-FFF2-40B4-BE49-F238E27FC236}">
                <a16:creationId xmlns:a16="http://schemas.microsoft.com/office/drawing/2014/main" id="{18862F1F-19F3-CD4A-B65A-67D1FAD53935}"/>
              </a:ext>
            </a:extLst>
          </p:cNvPr>
          <p:cNvSpPr/>
          <p:nvPr/>
        </p:nvSpPr>
        <p:spPr>
          <a:xfrm>
            <a:off x="1115839" y="5214970"/>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36" name="TextBox 35">
            <a:extLst>
              <a:ext uri="{FF2B5EF4-FFF2-40B4-BE49-F238E27FC236}">
                <a16:creationId xmlns:a16="http://schemas.microsoft.com/office/drawing/2014/main" id="{9F5440E6-3A93-DE45-B527-CBF2207E9F84}"/>
              </a:ext>
            </a:extLst>
          </p:cNvPr>
          <p:cNvSpPr txBox="1"/>
          <p:nvPr/>
        </p:nvSpPr>
        <p:spPr>
          <a:xfrm>
            <a:off x="1537179" y="5599253"/>
            <a:ext cx="5280153" cy="324063"/>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Development areas / </a:t>
            </a:r>
            <a:r>
              <a:rPr lang="en-US" sz="1300" spc="163" dirty="0" err="1">
                <a:solidFill>
                  <a:schemeClr val="tx1">
                    <a:lumMod val="65000"/>
                    <a:lumOff val="35000"/>
                  </a:schemeClr>
                </a:solidFill>
                <a:latin typeface="Myriad Pro" panose="020B0503030403020204" pitchFamily="34" charset="0"/>
                <a:ea typeface="Titillium" charset="0"/>
                <a:cs typeface="Titillium" charset="0"/>
              </a:rPr>
              <a:t>Blindspots</a:t>
            </a: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a:p>
            <a:pPr>
              <a:lnSpc>
                <a:spcPct val="80000"/>
              </a:lnSpc>
            </a:pP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37" name="Shape 3938">
            <a:extLst>
              <a:ext uri="{FF2B5EF4-FFF2-40B4-BE49-F238E27FC236}">
                <a16:creationId xmlns:a16="http://schemas.microsoft.com/office/drawing/2014/main" id="{3C964055-655C-6942-83BB-4A146D09C800}"/>
              </a:ext>
            </a:extLst>
          </p:cNvPr>
          <p:cNvSpPr/>
          <p:nvPr/>
        </p:nvSpPr>
        <p:spPr>
          <a:xfrm>
            <a:off x="1106756" y="5570327"/>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0" name="TextBox 39">
            <a:extLst>
              <a:ext uri="{FF2B5EF4-FFF2-40B4-BE49-F238E27FC236}">
                <a16:creationId xmlns:a16="http://schemas.microsoft.com/office/drawing/2014/main" id="{3AA018F4-3747-A148-844A-8E0B6A175193}"/>
              </a:ext>
            </a:extLst>
          </p:cNvPr>
          <p:cNvSpPr txBox="1"/>
          <p:nvPr/>
        </p:nvSpPr>
        <p:spPr>
          <a:xfrm>
            <a:off x="6835500" y="4505282"/>
            <a:ext cx="2204352"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23.04.2019 – 03.05.2019</a:t>
            </a:r>
          </a:p>
        </p:txBody>
      </p:sp>
    </p:spTree>
    <p:extLst>
      <p:ext uri="{BB962C8B-B14F-4D97-AF65-F5344CB8AC3E}">
        <p14:creationId xmlns:p14="http://schemas.microsoft.com/office/powerpoint/2010/main" val="1060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1D3E76A-6F92-9243-BA82-8C997C5C6071}"/>
              </a:ext>
            </a:extLst>
          </p:cNvPr>
          <p:cNvSpPr>
            <a:spLocks noGrp="1"/>
          </p:cNvSpPr>
          <p:nvPr>
            <p:ph type="body" sz="quarter" idx="17"/>
          </p:nvPr>
        </p:nvSpPr>
        <p:spPr/>
        <p:txBody>
          <a:bodyPr/>
          <a:lstStyle/>
          <a:p>
            <a:r>
              <a:rPr lang="de-DE" dirty="0"/>
              <a:t>FACE TO FACE FEEDBACK</a:t>
            </a:r>
          </a:p>
        </p:txBody>
      </p:sp>
      <p:graphicFrame>
        <p:nvGraphicFramePr>
          <p:cNvPr id="23" name="Chart 22">
            <a:extLst>
              <a:ext uri="{FF2B5EF4-FFF2-40B4-BE49-F238E27FC236}">
                <a16:creationId xmlns:a16="http://schemas.microsoft.com/office/drawing/2014/main" id="{3D0D7A15-22D4-3545-AA70-83548832811F}"/>
              </a:ext>
            </a:extLst>
          </p:cNvPr>
          <p:cNvGraphicFramePr>
            <a:graphicFrameLocks/>
          </p:cNvGraphicFramePr>
          <p:nvPr>
            <p:extLst/>
          </p:nvPr>
        </p:nvGraphicFramePr>
        <p:xfrm>
          <a:off x="1231024" y="685800"/>
          <a:ext cx="7443952" cy="57664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61818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119F406-625A-48F0-AD7F-9C1D108791D9}"/>
              </a:ext>
            </a:extLst>
          </p:cNvPr>
          <p:cNvSpPr>
            <a:spLocks noGrp="1"/>
          </p:cNvSpPr>
          <p:nvPr>
            <p:ph type="body" sz="quarter" idx="11"/>
          </p:nvPr>
        </p:nvSpPr>
        <p:spPr>
          <a:xfrm>
            <a:off x="557213" y="1101184"/>
            <a:ext cx="8791574" cy="337996"/>
          </a:xfrm>
        </p:spPr>
        <p:txBody>
          <a:bodyPr/>
          <a:lstStyle/>
          <a:p>
            <a:r>
              <a:rPr lang="en-US" dirty="0"/>
              <a:t>How does the assessment process work?</a:t>
            </a:r>
          </a:p>
        </p:txBody>
      </p:sp>
      <p:sp>
        <p:nvSpPr>
          <p:cNvPr id="3" name="Textplatzhalter 2">
            <a:extLst>
              <a:ext uri="{FF2B5EF4-FFF2-40B4-BE49-F238E27FC236}">
                <a16:creationId xmlns:a16="http://schemas.microsoft.com/office/drawing/2014/main" id="{98C2478F-FAF4-4AC5-9C66-1A4AC243368B}"/>
              </a:ext>
            </a:extLst>
          </p:cNvPr>
          <p:cNvSpPr>
            <a:spLocks noGrp="1"/>
          </p:cNvSpPr>
          <p:nvPr>
            <p:ph type="body" sz="quarter" idx="17"/>
          </p:nvPr>
        </p:nvSpPr>
        <p:spPr>
          <a:xfrm>
            <a:off x="557213" y="685800"/>
            <a:ext cx="8791575" cy="533720"/>
          </a:xfrm>
        </p:spPr>
        <p:txBody>
          <a:bodyPr/>
          <a:lstStyle/>
          <a:p>
            <a:r>
              <a:rPr lang="de-DE" dirty="0"/>
              <a:t>PROCESS</a:t>
            </a:r>
          </a:p>
        </p:txBody>
      </p:sp>
      <p:sp>
        <p:nvSpPr>
          <p:cNvPr id="15" name="Oval 14">
            <a:extLst>
              <a:ext uri="{FF2B5EF4-FFF2-40B4-BE49-F238E27FC236}">
                <a16:creationId xmlns:a16="http://schemas.microsoft.com/office/drawing/2014/main" id="{F7D1A535-9ECE-3146-81F6-6F53CFB22213}"/>
              </a:ext>
            </a:extLst>
          </p:cNvPr>
          <p:cNvSpPr/>
          <p:nvPr/>
        </p:nvSpPr>
        <p:spPr>
          <a:xfrm>
            <a:off x="557213" y="1909162"/>
            <a:ext cx="395235" cy="395235"/>
          </a:xfrm>
          <a:prstGeom prst="ellipse">
            <a:avLst/>
          </a:prstGeom>
          <a:solidFill>
            <a:srgbClr val="04A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18E0543-A29C-5D4B-A660-813A48C48CE5}"/>
              </a:ext>
            </a:extLst>
          </p:cNvPr>
          <p:cNvSpPr/>
          <p:nvPr/>
        </p:nvSpPr>
        <p:spPr>
          <a:xfrm>
            <a:off x="557213" y="3291936"/>
            <a:ext cx="395235" cy="395235"/>
          </a:xfrm>
          <a:prstGeom prst="ellipse">
            <a:avLst/>
          </a:prstGeom>
          <a:solidFill>
            <a:srgbClr val="04A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397F67B-8BB0-D947-A446-27D44457B5F5}"/>
              </a:ext>
            </a:extLst>
          </p:cNvPr>
          <p:cNvSpPr txBox="1"/>
          <p:nvPr/>
        </p:nvSpPr>
        <p:spPr>
          <a:xfrm>
            <a:off x="664395" y="1909161"/>
            <a:ext cx="180870" cy="369332"/>
          </a:xfrm>
          <a:prstGeom prst="rect">
            <a:avLst/>
          </a:prstGeom>
          <a:noFill/>
        </p:spPr>
        <p:txBody>
          <a:bodyPr wrap="square" rtlCol="0" anchor="ctr">
            <a:spAutoFit/>
          </a:bodyPr>
          <a:lstStyle/>
          <a:p>
            <a:pPr algn="ctr"/>
            <a:r>
              <a:rPr lang="de-DE" b="1" dirty="0">
                <a:solidFill>
                  <a:schemeClr val="bg1"/>
                </a:solidFill>
                <a:latin typeface="Myriad Pro Semibold" panose="020B0503030403020204" pitchFamily="34" charset="0"/>
              </a:rPr>
              <a:t>3</a:t>
            </a:r>
          </a:p>
        </p:txBody>
      </p:sp>
      <p:sp>
        <p:nvSpPr>
          <p:cNvPr id="19" name="TextBox 18">
            <a:extLst>
              <a:ext uri="{FF2B5EF4-FFF2-40B4-BE49-F238E27FC236}">
                <a16:creationId xmlns:a16="http://schemas.microsoft.com/office/drawing/2014/main" id="{4CE407C4-6839-024F-9C4D-4509392F8343}"/>
              </a:ext>
            </a:extLst>
          </p:cNvPr>
          <p:cNvSpPr txBox="1"/>
          <p:nvPr/>
        </p:nvSpPr>
        <p:spPr>
          <a:xfrm>
            <a:off x="664395" y="3291936"/>
            <a:ext cx="180870" cy="369332"/>
          </a:xfrm>
          <a:prstGeom prst="rect">
            <a:avLst/>
          </a:prstGeom>
          <a:noFill/>
        </p:spPr>
        <p:txBody>
          <a:bodyPr wrap="square" rtlCol="0" anchor="ctr">
            <a:spAutoFit/>
          </a:bodyPr>
          <a:lstStyle/>
          <a:p>
            <a:pPr algn="ctr"/>
            <a:r>
              <a:rPr lang="de-DE" b="1" dirty="0">
                <a:solidFill>
                  <a:schemeClr val="bg1"/>
                </a:solidFill>
                <a:latin typeface="Myriad Pro Semibold" panose="020B0503030403020204" pitchFamily="34" charset="0"/>
              </a:rPr>
              <a:t>4</a:t>
            </a:r>
          </a:p>
        </p:txBody>
      </p:sp>
      <p:sp>
        <p:nvSpPr>
          <p:cNvPr id="22" name="Text Placeholder 11">
            <a:extLst>
              <a:ext uri="{FF2B5EF4-FFF2-40B4-BE49-F238E27FC236}">
                <a16:creationId xmlns:a16="http://schemas.microsoft.com/office/drawing/2014/main" id="{C2B869E4-9C49-B24E-A077-C5019DB2043C}"/>
              </a:ext>
            </a:extLst>
          </p:cNvPr>
          <p:cNvSpPr txBox="1">
            <a:spLocks/>
          </p:cNvSpPr>
          <p:nvPr/>
        </p:nvSpPr>
        <p:spPr>
          <a:xfrm>
            <a:off x="1003082" y="1942907"/>
            <a:ext cx="5730006" cy="392473"/>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solidFill>
                  <a:srgbClr val="04A9DB"/>
                </a:solidFill>
              </a:rPr>
              <a:t>MANAGER OFF-SITE</a:t>
            </a:r>
          </a:p>
        </p:txBody>
      </p:sp>
      <p:sp>
        <p:nvSpPr>
          <p:cNvPr id="23" name="Text Placeholder 11">
            <a:extLst>
              <a:ext uri="{FF2B5EF4-FFF2-40B4-BE49-F238E27FC236}">
                <a16:creationId xmlns:a16="http://schemas.microsoft.com/office/drawing/2014/main" id="{470461E8-9B2F-DC4E-BCB7-2620C62AFC9F}"/>
              </a:ext>
            </a:extLst>
          </p:cNvPr>
          <p:cNvSpPr txBox="1">
            <a:spLocks/>
          </p:cNvSpPr>
          <p:nvPr/>
        </p:nvSpPr>
        <p:spPr>
          <a:xfrm>
            <a:off x="1003082" y="3340120"/>
            <a:ext cx="5730006" cy="392473"/>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solidFill>
                  <a:srgbClr val="04A9DB"/>
                </a:solidFill>
              </a:rPr>
              <a:t>COMMUNICATION OF OFF-SITE RESULTS</a:t>
            </a:r>
          </a:p>
        </p:txBody>
      </p:sp>
      <p:sp>
        <p:nvSpPr>
          <p:cNvPr id="25" name="TextBox 24">
            <a:extLst>
              <a:ext uri="{FF2B5EF4-FFF2-40B4-BE49-F238E27FC236}">
                <a16:creationId xmlns:a16="http://schemas.microsoft.com/office/drawing/2014/main" id="{A2C07783-6952-CB4E-94A8-8FB3FF035EDC}"/>
              </a:ext>
            </a:extLst>
          </p:cNvPr>
          <p:cNvSpPr txBox="1"/>
          <p:nvPr/>
        </p:nvSpPr>
        <p:spPr>
          <a:xfrm>
            <a:off x="1115841" y="2330299"/>
            <a:ext cx="5280153" cy="484107"/>
          </a:xfrm>
          <a:prstGeom prst="rect">
            <a:avLst/>
          </a:prstGeom>
          <a:noFill/>
        </p:spPr>
        <p:txBody>
          <a:bodyPr wrap="square" lIns="0" tIns="0" rIns="0" bIns="0" rtlCol="0">
            <a:spAutoFit/>
          </a:bodyPr>
          <a:lstStyle/>
          <a:p>
            <a:pPr>
              <a:lnSpc>
                <a:spcPct val="80000"/>
              </a:lnSpc>
            </a:pPr>
            <a:r>
              <a:rPr lang="en-GB" sz="1300" spc="163" dirty="0">
                <a:solidFill>
                  <a:schemeClr val="tx1">
                    <a:lumMod val="65000"/>
                    <a:lumOff val="35000"/>
                  </a:schemeClr>
                </a:solidFill>
                <a:latin typeface="Myriad Pro" panose="020B0503030403020204" pitchFamily="34" charset="0"/>
                <a:ea typeface="Titillium" charset="0"/>
                <a:cs typeface="Titillium" charset="0"/>
              </a:rPr>
              <a:t>IT managers discuss every employee assessment &amp; decide on further steps (career paths, suitability for rewards, training needs).</a:t>
            </a: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33" name="TextBox 32">
            <a:extLst>
              <a:ext uri="{FF2B5EF4-FFF2-40B4-BE49-F238E27FC236}">
                <a16:creationId xmlns:a16="http://schemas.microsoft.com/office/drawing/2014/main" id="{EE8B1780-9DDF-3D41-87B0-10500C22B16C}"/>
              </a:ext>
            </a:extLst>
          </p:cNvPr>
          <p:cNvSpPr txBox="1"/>
          <p:nvPr/>
        </p:nvSpPr>
        <p:spPr>
          <a:xfrm>
            <a:off x="1115841" y="3770415"/>
            <a:ext cx="5280153" cy="164019"/>
          </a:xfrm>
          <a:prstGeom prst="rect">
            <a:avLst/>
          </a:prstGeom>
          <a:noFill/>
        </p:spPr>
        <p:txBody>
          <a:bodyPr wrap="square" lIns="0" tIns="0" rIns="0" bIns="0" rtlCol="0">
            <a:spAutoFit/>
          </a:bodyPr>
          <a:lstStyle/>
          <a:p>
            <a:pPr>
              <a:lnSpc>
                <a:spcPct val="80000"/>
              </a:lnSpc>
            </a:pPr>
            <a:r>
              <a:rPr lang="en-GB" sz="1300" spc="163" dirty="0">
                <a:solidFill>
                  <a:schemeClr val="tx1">
                    <a:lumMod val="65000"/>
                    <a:lumOff val="35000"/>
                  </a:schemeClr>
                </a:solidFill>
                <a:latin typeface="Myriad Pro" panose="020B0503030403020204" pitchFamily="34" charset="0"/>
                <a:ea typeface="Titillium" charset="0"/>
                <a:cs typeface="Titillium" charset="0"/>
              </a:rPr>
              <a:t>Your manager shares the assessment results with you</a:t>
            </a: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34" name="TextBox 33">
            <a:extLst>
              <a:ext uri="{FF2B5EF4-FFF2-40B4-BE49-F238E27FC236}">
                <a16:creationId xmlns:a16="http://schemas.microsoft.com/office/drawing/2014/main" id="{C446137C-20AE-7E4E-9158-EC8778F2B321}"/>
              </a:ext>
            </a:extLst>
          </p:cNvPr>
          <p:cNvSpPr txBox="1"/>
          <p:nvPr/>
        </p:nvSpPr>
        <p:spPr>
          <a:xfrm>
            <a:off x="1546262" y="4192960"/>
            <a:ext cx="5280153" cy="484107"/>
          </a:xfrm>
          <a:prstGeom prst="rect">
            <a:avLst/>
          </a:prstGeom>
          <a:noFill/>
        </p:spPr>
        <p:txBody>
          <a:bodyPr wrap="square" lIns="0" tIns="0" rIns="0" bIns="0" rtlCol="0">
            <a:spAutoFit/>
          </a:bodyPr>
          <a:lstStyle/>
          <a:p>
            <a:pPr>
              <a:lnSpc>
                <a:spcPct val="80000"/>
              </a:lnSpc>
            </a:pPr>
            <a:r>
              <a:rPr lang="en-GB" sz="1300" spc="163" dirty="0">
                <a:solidFill>
                  <a:schemeClr val="tx1">
                    <a:lumMod val="65000"/>
                    <a:lumOff val="35000"/>
                  </a:schemeClr>
                </a:solidFill>
                <a:latin typeface="Myriad Pro" panose="020B0503030403020204" pitchFamily="34" charset="0"/>
                <a:ea typeface="Titillium" charset="0"/>
                <a:cs typeface="Titillium" charset="0"/>
              </a:rPr>
              <a:t>If applicable: Individual employee receives info about career paths, suitability for rewards, training needs. </a:t>
            </a:r>
          </a:p>
          <a:p>
            <a:pPr>
              <a:lnSpc>
                <a:spcPct val="80000"/>
              </a:lnSpc>
            </a:pPr>
            <a:endParaRPr lang="en-GB"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35" name="Shape 3938">
            <a:extLst>
              <a:ext uri="{FF2B5EF4-FFF2-40B4-BE49-F238E27FC236}">
                <a16:creationId xmlns:a16="http://schemas.microsoft.com/office/drawing/2014/main" id="{18862F1F-19F3-CD4A-B65A-67D1FAD53935}"/>
              </a:ext>
            </a:extLst>
          </p:cNvPr>
          <p:cNvSpPr/>
          <p:nvPr/>
        </p:nvSpPr>
        <p:spPr>
          <a:xfrm>
            <a:off x="1115839" y="4164034"/>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36" name="TextBox 35">
            <a:extLst>
              <a:ext uri="{FF2B5EF4-FFF2-40B4-BE49-F238E27FC236}">
                <a16:creationId xmlns:a16="http://schemas.microsoft.com/office/drawing/2014/main" id="{9F5440E6-3A93-DE45-B527-CBF2207E9F84}"/>
              </a:ext>
            </a:extLst>
          </p:cNvPr>
          <p:cNvSpPr txBox="1"/>
          <p:nvPr/>
        </p:nvSpPr>
        <p:spPr>
          <a:xfrm>
            <a:off x="1537179" y="4597102"/>
            <a:ext cx="5280153" cy="804195"/>
          </a:xfrm>
          <a:prstGeom prst="rect">
            <a:avLst/>
          </a:prstGeom>
          <a:noFill/>
        </p:spPr>
        <p:txBody>
          <a:bodyPr wrap="square" lIns="0" tIns="0" rIns="0" bIns="0" rtlCol="0">
            <a:spAutoFit/>
          </a:bodyPr>
          <a:lstStyle/>
          <a:p>
            <a:pPr>
              <a:lnSpc>
                <a:spcPct val="80000"/>
              </a:lnSpc>
            </a:pPr>
            <a:r>
              <a:rPr lang="en-GB" sz="1300" spc="163" dirty="0">
                <a:solidFill>
                  <a:schemeClr val="tx1">
                    <a:lumMod val="65000"/>
                    <a:lumOff val="35000"/>
                  </a:schemeClr>
                </a:solidFill>
                <a:latin typeface="Myriad Pro" panose="020B0503030403020204" pitchFamily="34" charset="0"/>
                <a:ea typeface="Titillium" charset="0"/>
                <a:cs typeface="Titillium" charset="0"/>
              </a:rPr>
              <a:t>Team Matrix: Publication of skills distribution –  “how do you rank among other developers in the company” (anonymized data!)</a:t>
            </a:r>
          </a:p>
          <a:p>
            <a:pPr>
              <a:lnSpc>
                <a:spcPct val="80000"/>
              </a:lnSpc>
            </a:pPr>
            <a:endParaRPr lang="en-GB" sz="1300" spc="163" dirty="0">
              <a:solidFill>
                <a:schemeClr val="tx1">
                  <a:lumMod val="65000"/>
                  <a:lumOff val="35000"/>
                </a:schemeClr>
              </a:solidFill>
              <a:latin typeface="Myriad Pro" panose="020B0503030403020204" pitchFamily="34" charset="0"/>
              <a:ea typeface="Titillium" charset="0"/>
              <a:cs typeface="Titillium" charset="0"/>
            </a:endParaRPr>
          </a:p>
          <a:p>
            <a:pPr>
              <a:lnSpc>
                <a:spcPct val="80000"/>
              </a:lnSpc>
            </a:pP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37" name="Shape 3938">
            <a:extLst>
              <a:ext uri="{FF2B5EF4-FFF2-40B4-BE49-F238E27FC236}">
                <a16:creationId xmlns:a16="http://schemas.microsoft.com/office/drawing/2014/main" id="{3C964055-655C-6942-83BB-4A146D09C800}"/>
              </a:ext>
            </a:extLst>
          </p:cNvPr>
          <p:cNvSpPr/>
          <p:nvPr/>
        </p:nvSpPr>
        <p:spPr>
          <a:xfrm>
            <a:off x="1106756" y="4519391"/>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38" name="TextBox 37">
            <a:extLst>
              <a:ext uri="{FF2B5EF4-FFF2-40B4-BE49-F238E27FC236}">
                <a16:creationId xmlns:a16="http://schemas.microsoft.com/office/drawing/2014/main" id="{25BF06AC-52B0-0B4D-B7EA-2CA5AD68E4BE}"/>
              </a:ext>
            </a:extLst>
          </p:cNvPr>
          <p:cNvSpPr txBox="1"/>
          <p:nvPr/>
        </p:nvSpPr>
        <p:spPr>
          <a:xfrm>
            <a:off x="6817332" y="2011817"/>
            <a:ext cx="2204352"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Beginning of May 2019</a:t>
            </a:r>
          </a:p>
        </p:txBody>
      </p:sp>
      <p:sp>
        <p:nvSpPr>
          <p:cNvPr id="39" name="TextBox 38">
            <a:extLst>
              <a:ext uri="{FF2B5EF4-FFF2-40B4-BE49-F238E27FC236}">
                <a16:creationId xmlns:a16="http://schemas.microsoft.com/office/drawing/2014/main" id="{9D662D3D-1878-5B4E-8272-ADBC8AEC1683}"/>
              </a:ext>
            </a:extLst>
          </p:cNvPr>
          <p:cNvSpPr txBox="1"/>
          <p:nvPr/>
        </p:nvSpPr>
        <p:spPr>
          <a:xfrm>
            <a:off x="6817332" y="3414257"/>
            <a:ext cx="2204352"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End of May 2019</a:t>
            </a:r>
          </a:p>
        </p:txBody>
      </p:sp>
    </p:spTree>
    <p:extLst>
      <p:ext uri="{BB962C8B-B14F-4D97-AF65-F5344CB8AC3E}">
        <p14:creationId xmlns:p14="http://schemas.microsoft.com/office/powerpoint/2010/main" val="2487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9B3B0EAA-E3A4-4EDF-8712-62A118073040}"/>
              </a:ext>
            </a:extLst>
          </p:cNvPr>
          <p:cNvSpPr txBox="1">
            <a:spLocks/>
          </p:cNvSpPr>
          <p:nvPr/>
        </p:nvSpPr>
        <p:spPr>
          <a:xfrm>
            <a:off x="557213" y="685800"/>
            <a:ext cx="8791575" cy="53372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600" b="1" i="0" kern="1200">
                <a:solidFill>
                  <a:srgbClr val="04A7DB"/>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4A7DB"/>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4A7DB"/>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IT TEAM MATRIX</a:t>
            </a:r>
          </a:p>
        </p:txBody>
      </p:sp>
      <p:sp>
        <p:nvSpPr>
          <p:cNvPr id="6" name="Rechteck 8">
            <a:extLst>
              <a:ext uri="{FF2B5EF4-FFF2-40B4-BE49-F238E27FC236}">
                <a16:creationId xmlns:a16="http://schemas.microsoft.com/office/drawing/2014/main" id="{32002096-5EF4-40EB-AE4C-CBFA8598C942}"/>
              </a:ext>
            </a:extLst>
          </p:cNvPr>
          <p:cNvSpPr/>
          <p:nvPr/>
        </p:nvSpPr>
        <p:spPr>
          <a:xfrm>
            <a:off x="559615" y="1405128"/>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Client Side </a:t>
            </a:r>
            <a:r>
              <a:rPr lang="de-DE" sz="1100" dirty="0" err="1">
                <a:solidFill>
                  <a:schemeClr val="tx1"/>
                </a:solidFill>
                <a:latin typeface="Myriad Pro" panose="020B0503030403020204" pitchFamily="34" charset="0"/>
              </a:rPr>
              <a:t>Coding</a:t>
            </a:r>
            <a:r>
              <a:rPr lang="de-DE" sz="1100" dirty="0">
                <a:solidFill>
                  <a:schemeClr val="tx1"/>
                </a:solidFill>
                <a:latin typeface="Myriad Pro" panose="020B0503030403020204" pitchFamily="34" charset="0"/>
              </a:rPr>
              <a:t> </a:t>
            </a:r>
          </a:p>
        </p:txBody>
      </p:sp>
      <p:sp>
        <p:nvSpPr>
          <p:cNvPr id="7" name="Rechteck 8">
            <a:extLst>
              <a:ext uri="{FF2B5EF4-FFF2-40B4-BE49-F238E27FC236}">
                <a16:creationId xmlns:a16="http://schemas.microsoft.com/office/drawing/2014/main" id="{047C46D6-C718-4945-B562-650B58239C5B}"/>
              </a:ext>
            </a:extLst>
          </p:cNvPr>
          <p:cNvSpPr/>
          <p:nvPr/>
        </p:nvSpPr>
        <p:spPr>
          <a:xfrm>
            <a:off x="559615" y="1744744"/>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Server Side </a:t>
            </a:r>
            <a:r>
              <a:rPr lang="de-DE" sz="1100" dirty="0" err="1">
                <a:solidFill>
                  <a:schemeClr val="tx1"/>
                </a:solidFill>
                <a:latin typeface="Myriad Pro" panose="020B0503030403020204" pitchFamily="34" charset="0"/>
              </a:rPr>
              <a:t>Coding</a:t>
            </a:r>
            <a:r>
              <a:rPr lang="de-DE" sz="1100" dirty="0">
                <a:solidFill>
                  <a:schemeClr val="tx1"/>
                </a:solidFill>
                <a:latin typeface="Myriad Pro" panose="020B0503030403020204" pitchFamily="34" charset="0"/>
              </a:rPr>
              <a:t> </a:t>
            </a:r>
          </a:p>
        </p:txBody>
      </p:sp>
      <p:sp>
        <p:nvSpPr>
          <p:cNvPr id="8" name="Rechteck 8">
            <a:extLst>
              <a:ext uri="{FF2B5EF4-FFF2-40B4-BE49-F238E27FC236}">
                <a16:creationId xmlns:a16="http://schemas.microsoft.com/office/drawing/2014/main" id="{07C0CF00-982C-4D58-9789-27965CC823D1}"/>
              </a:ext>
            </a:extLst>
          </p:cNvPr>
          <p:cNvSpPr/>
          <p:nvPr/>
        </p:nvSpPr>
        <p:spPr>
          <a:xfrm>
            <a:off x="557213" y="2083200"/>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Mobile </a:t>
            </a:r>
            <a:r>
              <a:rPr lang="de-DE" sz="1100" dirty="0" err="1">
                <a:solidFill>
                  <a:schemeClr val="tx1"/>
                </a:solidFill>
                <a:latin typeface="Myriad Pro" panose="020B0503030403020204" pitchFamily="34" charset="0"/>
              </a:rPr>
              <a:t>Coding</a:t>
            </a:r>
            <a:endParaRPr lang="de-DE" sz="1100" dirty="0">
              <a:solidFill>
                <a:schemeClr val="tx1"/>
              </a:solidFill>
              <a:latin typeface="Myriad Pro" panose="020B0503030403020204" pitchFamily="34" charset="0"/>
            </a:endParaRPr>
          </a:p>
        </p:txBody>
      </p:sp>
      <p:sp>
        <p:nvSpPr>
          <p:cNvPr id="9" name="Rechteck 8">
            <a:extLst>
              <a:ext uri="{FF2B5EF4-FFF2-40B4-BE49-F238E27FC236}">
                <a16:creationId xmlns:a16="http://schemas.microsoft.com/office/drawing/2014/main" id="{3D7CA789-307D-434D-9B82-91D7D66EAE30}"/>
              </a:ext>
            </a:extLst>
          </p:cNvPr>
          <p:cNvSpPr/>
          <p:nvPr/>
        </p:nvSpPr>
        <p:spPr>
          <a:xfrm>
            <a:off x="559615" y="2412053"/>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Databases</a:t>
            </a:r>
          </a:p>
        </p:txBody>
      </p:sp>
      <p:sp>
        <p:nvSpPr>
          <p:cNvPr id="10" name="Rechteck 8">
            <a:extLst>
              <a:ext uri="{FF2B5EF4-FFF2-40B4-BE49-F238E27FC236}">
                <a16:creationId xmlns:a16="http://schemas.microsoft.com/office/drawing/2014/main" id="{1DB37147-FBEE-4048-8FF6-030C6EBCAF18}"/>
              </a:ext>
            </a:extLst>
          </p:cNvPr>
          <p:cNvSpPr/>
          <p:nvPr/>
        </p:nvSpPr>
        <p:spPr>
          <a:xfrm>
            <a:off x="559615" y="2745182"/>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Messaging</a:t>
            </a:r>
          </a:p>
        </p:txBody>
      </p:sp>
      <p:sp>
        <p:nvSpPr>
          <p:cNvPr id="11" name="Rechteck 8">
            <a:extLst>
              <a:ext uri="{FF2B5EF4-FFF2-40B4-BE49-F238E27FC236}">
                <a16:creationId xmlns:a16="http://schemas.microsoft.com/office/drawing/2014/main" id="{3A56E1C9-6BE6-45F3-9869-DDC33F76E7A7}"/>
              </a:ext>
            </a:extLst>
          </p:cNvPr>
          <p:cNvSpPr/>
          <p:nvPr/>
        </p:nvSpPr>
        <p:spPr>
          <a:xfrm>
            <a:off x="559615" y="3079251"/>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Micro Services</a:t>
            </a:r>
          </a:p>
        </p:txBody>
      </p:sp>
      <p:sp>
        <p:nvSpPr>
          <p:cNvPr id="12" name="Rechteck 8">
            <a:extLst>
              <a:ext uri="{FF2B5EF4-FFF2-40B4-BE49-F238E27FC236}">
                <a16:creationId xmlns:a16="http://schemas.microsoft.com/office/drawing/2014/main" id="{5A1DF079-F26F-4BBD-8BB3-EC23609DE236}"/>
              </a:ext>
            </a:extLst>
          </p:cNvPr>
          <p:cNvSpPr/>
          <p:nvPr/>
        </p:nvSpPr>
        <p:spPr>
          <a:xfrm>
            <a:off x="559615" y="3428842"/>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err="1">
                <a:solidFill>
                  <a:schemeClr val="tx1"/>
                </a:solidFill>
                <a:latin typeface="Myriad Pro" panose="020B0503030403020204" pitchFamily="34" charset="0"/>
              </a:rPr>
              <a:t>Automated</a:t>
            </a:r>
            <a:r>
              <a:rPr lang="de-DE" sz="1100" dirty="0">
                <a:solidFill>
                  <a:schemeClr val="tx1"/>
                </a:solidFill>
                <a:latin typeface="Myriad Pro" panose="020B0503030403020204" pitchFamily="34" charset="0"/>
              </a:rPr>
              <a:t> </a:t>
            </a:r>
            <a:r>
              <a:rPr lang="de-DE" sz="1100" dirty="0" err="1">
                <a:solidFill>
                  <a:schemeClr val="tx1"/>
                </a:solidFill>
                <a:latin typeface="Myriad Pro" panose="020B0503030403020204" pitchFamily="34" charset="0"/>
              </a:rPr>
              <a:t>Testing</a:t>
            </a:r>
            <a:endParaRPr lang="de-DE" sz="1100" dirty="0">
              <a:solidFill>
                <a:schemeClr val="tx1"/>
              </a:solidFill>
              <a:latin typeface="Myriad Pro" panose="020B0503030403020204" pitchFamily="34" charset="0"/>
            </a:endParaRPr>
          </a:p>
        </p:txBody>
      </p:sp>
      <p:sp>
        <p:nvSpPr>
          <p:cNvPr id="13" name="Rechteck 8">
            <a:extLst>
              <a:ext uri="{FF2B5EF4-FFF2-40B4-BE49-F238E27FC236}">
                <a16:creationId xmlns:a16="http://schemas.microsoft.com/office/drawing/2014/main" id="{5D42F08C-C551-4074-8602-CEA087430F5B}"/>
              </a:ext>
            </a:extLst>
          </p:cNvPr>
          <p:cNvSpPr/>
          <p:nvPr/>
        </p:nvSpPr>
        <p:spPr>
          <a:xfrm>
            <a:off x="557213" y="3778198"/>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UX</a:t>
            </a:r>
          </a:p>
        </p:txBody>
      </p:sp>
      <p:sp>
        <p:nvSpPr>
          <p:cNvPr id="14" name="Rechteck 8">
            <a:extLst>
              <a:ext uri="{FF2B5EF4-FFF2-40B4-BE49-F238E27FC236}">
                <a16:creationId xmlns:a16="http://schemas.microsoft.com/office/drawing/2014/main" id="{FCA424A4-47D2-45A9-A195-157152175A71}"/>
              </a:ext>
            </a:extLst>
          </p:cNvPr>
          <p:cNvSpPr/>
          <p:nvPr/>
        </p:nvSpPr>
        <p:spPr>
          <a:xfrm>
            <a:off x="557213" y="4123323"/>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CI / CD</a:t>
            </a:r>
          </a:p>
        </p:txBody>
      </p:sp>
      <p:sp>
        <p:nvSpPr>
          <p:cNvPr id="15" name="Rechteck 8">
            <a:extLst>
              <a:ext uri="{FF2B5EF4-FFF2-40B4-BE49-F238E27FC236}">
                <a16:creationId xmlns:a16="http://schemas.microsoft.com/office/drawing/2014/main" id="{270DFAB1-8680-4C9B-BE7E-48461F58A446}"/>
              </a:ext>
            </a:extLst>
          </p:cNvPr>
          <p:cNvSpPr/>
          <p:nvPr/>
        </p:nvSpPr>
        <p:spPr>
          <a:xfrm>
            <a:off x="557213" y="4463455"/>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Infrastructure</a:t>
            </a:r>
          </a:p>
        </p:txBody>
      </p:sp>
      <p:sp>
        <p:nvSpPr>
          <p:cNvPr id="16" name="Rechteck 8">
            <a:extLst>
              <a:ext uri="{FF2B5EF4-FFF2-40B4-BE49-F238E27FC236}">
                <a16:creationId xmlns:a16="http://schemas.microsoft.com/office/drawing/2014/main" id="{BE6BA8A7-4D1E-4485-853C-889DF2CB491E}"/>
              </a:ext>
            </a:extLst>
          </p:cNvPr>
          <p:cNvSpPr/>
          <p:nvPr/>
        </p:nvSpPr>
        <p:spPr>
          <a:xfrm>
            <a:off x="559615" y="4791480"/>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000" dirty="0">
                <a:solidFill>
                  <a:schemeClr val="tx1"/>
                </a:solidFill>
                <a:latin typeface="Myriad Pro" panose="020B0503030403020204" pitchFamily="34" charset="0"/>
              </a:rPr>
              <a:t>Agile </a:t>
            </a:r>
            <a:r>
              <a:rPr lang="de-DE" sz="1000" dirty="0" err="1">
                <a:solidFill>
                  <a:schemeClr val="tx1"/>
                </a:solidFill>
                <a:latin typeface="Myriad Pro" panose="020B0503030403020204" pitchFamily="34" charset="0"/>
              </a:rPr>
              <a:t>Methodologies</a:t>
            </a:r>
            <a:r>
              <a:rPr lang="de-DE" sz="1000" dirty="0">
                <a:solidFill>
                  <a:schemeClr val="tx1"/>
                </a:solidFill>
                <a:latin typeface="Myriad Pro" panose="020B0503030403020204" pitchFamily="34" charset="0"/>
              </a:rPr>
              <a:t> (Kanban)</a:t>
            </a:r>
          </a:p>
        </p:txBody>
      </p:sp>
      <p:sp>
        <p:nvSpPr>
          <p:cNvPr id="17" name="Rechteck 8">
            <a:extLst>
              <a:ext uri="{FF2B5EF4-FFF2-40B4-BE49-F238E27FC236}">
                <a16:creationId xmlns:a16="http://schemas.microsoft.com/office/drawing/2014/main" id="{69CB8468-B8A1-42F2-AB46-7A78E39B7103}"/>
              </a:ext>
            </a:extLst>
          </p:cNvPr>
          <p:cNvSpPr/>
          <p:nvPr/>
        </p:nvSpPr>
        <p:spPr>
          <a:xfrm>
            <a:off x="559615" y="5130326"/>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Communication</a:t>
            </a:r>
          </a:p>
        </p:txBody>
      </p:sp>
      <p:sp>
        <p:nvSpPr>
          <p:cNvPr id="18" name="Rechteck 8">
            <a:extLst>
              <a:ext uri="{FF2B5EF4-FFF2-40B4-BE49-F238E27FC236}">
                <a16:creationId xmlns:a16="http://schemas.microsoft.com/office/drawing/2014/main" id="{89CFE1EE-B0D0-4832-B20E-5738D3102942}"/>
              </a:ext>
            </a:extLst>
          </p:cNvPr>
          <p:cNvSpPr/>
          <p:nvPr/>
        </p:nvSpPr>
        <p:spPr>
          <a:xfrm>
            <a:off x="557815" y="1073412"/>
            <a:ext cx="1290020" cy="290948"/>
          </a:xfrm>
          <a:prstGeom prst="rect">
            <a:avLst/>
          </a:prstGeom>
          <a:solidFill>
            <a:srgbClr val="04A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19" name="Rechteck 8">
            <a:extLst>
              <a:ext uri="{FF2B5EF4-FFF2-40B4-BE49-F238E27FC236}">
                <a16:creationId xmlns:a16="http://schemas.microsoft.com/office/drawing/2014/main" id="{463C8465-D1A5-4A8A-88B7-7919634E6F84}"/>
              </a:ext>
            </a:extLst>
          </p:cNvPr>
          <p:cNvSpPr/>
          <p:nvPr/>
        </p:nvSpPr>
        <p:spPr>
          <a:xfrm>
            <a:off x="549455" y="5464941"/>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err="1">
                <a:solidFill>
                  <a:schemeClr val="tx1"/>
                </a:solidFill>
                <a:latin typeface="Myriad Pro" panose="020B0503030403020204" pitchFamily="34" charset="0"/>
              </a:rPr>
              <a:t>Mindset</a:t>
            </a:r>
            <a:endParaRPr lang="de-DE" sz="1100" dirty="0">
              <a:solidFill>
                <a:schemeClr val="tx1"/>
              </a:solidFill>
              <a:latin typeface="Myriad Pro" panose="020B0503030403020204" pitchFamily="34" charset="0"/>
            </a:endParaRPr>
          </a:p>
        </p:txBody>
      </p:sp>
      <p:sp>
        <p:nvSpPr>
          <p:cNvPr id="20" name="Rechteck 8">
            <a:extLst>
              <a:ext uri="{FF2B5EF4-FFF2-40B4-BE49-F238E27FC236}">
                <a16:creationId xmlns:a16="http://schemas.microsoft.com/office/drawing/2014/main" id="{49C226F3-D2EE-4C99-A45A-1CD23A2D1D44}"/>
              </a:ext>
            </a:extLst>
          </p:cNvPr>
          <p:cNvSpPr/>
          <p:nvPr/>
        </p:nvSpPr>
        <p:spPr>
          <a:xfrm>
            <a:off x="549455" y="5814532"/>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Ownership</a:t>
            </a:r>
          </a:p>
        </p:txBody>
      </p:sp>
      <p:sp>
        <p:nvSpPr>
          <p:cNvPr id="21" name="Rechteck 8">
            <a:extLst>
              <a:ext uri="{FF2B5EF4-FFF2-40B4-BE49-F238E27FC236}">
                <a16:creationId xmlns:a16="http://schemas.microsoft.com/office/drawing/2014/main" id="{12FA822A-B87A-4E8B-BF2B-B4AC584813FF}"/>
              </a:ext>
            </a:extLst>
          </p:cNvPr>
          <p:cNvSpPr/>
          <p:nvPr/>
        </p:nvSpPr>
        <p:spPr>
          <a:xfrm>
            <a:off x="549269" y="6144234"/>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err="1">
                <a:solidFill>
                  <a:schemeClr val="tx1"/>
                </a:solidFill>
                <a:latin typeface="Myriad Pro" panose="020B0503030403020204" pitchFamily="34" charset="0"/>
              </a:rPr>
              <a:t>Visibility</a:t>
            </a:r>
            <a:endParaRPr lang="de-DE" sz="1100" dirty="0">
              <a:solidFill>
                <a:schemeClr val="tx1"/>
              </a:solidFill>
              <a:latin typeface="Myriad Pro" panose="020B0503030403020204" pitchFamily="34" charset="0"/>
            </a:endParaRPr>
          </a:p>
        </p:txBody>
      </p:sp>
      <p:sp>
        <p:nvSpPr>
          <p:cNvPr id="22" name="Rechteck 8">
            <a:extLst>
              <a:ext uri="{FF2B5EF4-FFF2-40B4-BE49-F238E27FC236}">
                <a16:creationId xmlns:a16="http://schemas.microsoft.com/office/drawing/2014/main" id="{0E8D7AEE-C502-490C-B500-16965E7F91E7}"/>
              </a:ext>
            </a:extLst>
          </p:cNvPr>
          <p:cNvSpPr/>
          <p:nvPr/>
        </p:nvSpPr>
        <p:spPr>
          <a:xfrm>
            <a:off x="1881314" y="1070337"/>
            <a:ext cx="1290020" cy="290948"/>
          </a:xfrm>
          <a:prstGeom prst="rect">
            <a:avLst/>
          </a:prstGeom>
          <a:solidFill>
            <a:srgbClr val="04A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100" dirty="0">
                <a:solidFill>
                  <a:schemeClr val="bg1"/>
                </a:solidFill>
                <a:latin typeface="Myriad Pro" panose="020B0503030403020204" pitchFamily="34" charset="0"/>
              </a:rPr>
              <a:t>as23thgd2</a:t>
            </a:r>
          </a:p>
        </p:txBody>
      </p:sp>
      <p:sp>
        <p:nvSpPr>
          <p:cNvPr id="23" name="Rechteck 8">
            <a:extLst>
              <a:ext uri="{FF2B5EF4-FFF2-40B4-BE49-F238E27FC236}">
                <a16:creationId xmlns:a16="http://schemas.microsoft.com/office/drawing/2014/main" id="{A36013F2-F3FD-4DAE-B406-8420B74092FD}"/>
              </a:ext>
            </a:extLst>
          </p:cNvPr>
          <p:cNvSpPr/>
          <p:nvPr/>
        </p:nvSpPr>
        <p:spPr>
          <a:xfrm>
            <a:off x="1878726" y="1405128"/>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24" name="Rechteck 8">
            <a:extLst>
              <a:ext uri="{FF2B5EF4-FFF2-40B4-BE49-F238E27FC236}">
                <a16:creationId xmlns:a16="http://schemas.microsoft.com/office/drawing/2014/main" id="{666F00B1-DECC-45BA-960C-3FD5537972CE}"/>
              </a:ext>
            </a:extLst>
          </p:cNvPr>
          <p:cNvSpPr/>
          <p:nvPr/>
        </p:nvSpPr>
        <p:spPr>
          <a:xfrm>
            <a:off x="1878726" y="1744744"/>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rgbClr val="C9F2FF"/>
              </a:solidFill>
              <a:latin typeface="Myriad Pro" panose="020B0503030403020204" pitchFamily="34" charset="0"/>
            </a:endParaRPr>
          </a:p>
        </p:txBody>
      </p:sp>
      <p:sp>
        <p:nvSpPr>
          <p:cNvPr id="25" name="Rechteck 8">
            <a:extLst>
              <a:ext uri="{FF2B5EF4-FFF2-40B4-BE49-F238E27FC236}">
                <a16:creationId xmlns:a16="http://schemas.microsoft.com/office/drawing/2014/main" id="{BF38C1CC-7022-4FAF-AE29-488D7F23ED3C}"/>
              </a:ext>
            </a:extLst>
          </p:cNvPr>
          <p:cNvSpPr/>
          <p:nvPr/>
        </p:nvSpPr>
        <p:spPr>
          <a:xfrm>
            <a:off x="1876324" y="2076336"/>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26" name="Rechteck 8">
            <a:extLst>
              <a:ext uri="{FF2B5EF4-FFF2-40B4-BE49-F238E27FC236}">
                <a16:creationId xmlns:a16="http://schemas.microsoft.com/office/drawing/2014/main" id="{776A797E-A9FA-4292-80FF-3EBE1CB06827}"/>
              </a:ext>
            </a:extLst>
          </p:cNvPr>
          <p:cNvSpPr/>
          <p:nvPr/>
        </p:nvSpPr>
        <p:spPr>
          <a:xfrm>
            <a:off x="1878726" y="2412053"/>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27" name="Rechteck 8">
            <a:extLst>
              <a:ext uri="{FF2B5EF4-FFF2-40B4-BE49-F238E27FC236}">
                <a16:creationId xmlns:a16="http://schemas.microsoft.com/office/drawing/2014/main" id="{B9936595-CC95-4F8F-8C73-4FC76F9F9B8B}"/>
              </a:ext>
            </a:extLst>
          </p:cNvPr>
          <p:cNvSpPr/>
          <p:nvPr/>
        </p:nvSpPr>
        <p:spPr>
          <a:xfrm>
            <a:off x="1878726" y="2745182"/>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28" name="Rechteck 8">
            <a:extLst>
              <a:ext uri="{FF2B5EF4-FFF2-40B4-BE49-F238E27FC236}">
                <a16:creationId xmlns:a16="http://schemas.microsoft.com/office/drawing/2014/main" id="{1EE4418B-9D48-4849-A7DC-8B492D56C2E1}"/>
              </a:ext>
            </a:extLst>
          </p:cNvPr>
          <p:cNvSpPr/>
          <p:nvPr/>
        </p:nvSpPr>
        <p:spPr>
          <a:xfrm>
            <a:off x="1878726" y="3079251"/>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29" name="Rechteck 8">
            <a:extLst>
              <a:ext uri="{FF2B5EF4-FFF2-40B4-BE49-F238E27FC236}">
                <a16:creationId xmlns:a16="http://schemas.microsoft.com/office/drawing/2014/main" id="{6F1150D2-FE8E-4EA7-9B25-7AF77127FAD2}"/>
              </a:ext>
            </a:extLst>
          </p:cNvPr>
          <p:cNvSpPr/>
          <p:nvPr/>
        </p:nvSpPr>
        <p:spPr>
          <a:xfrm>
            <a:off x="1878726" y="3428842"/>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0" name="Rechteck 8">
            <a:extLst>
              <a:ext uri="{FF2B5EF4-FFF2-40B4-BE49-F238E27FC236}">
                <a16:creationId xmlns:a16="http://schemas.microsoft.com/office/drawing/2014/main" id="{962EDE1B-75D8-45C3-8ADC-A3AE2C6F68E4}"/>
              </a:ext>
            </a:extLst>
          </p:cNvPr>
          <p:cNvSpPr/>
          <p:nvPr/>
        </p:nvSpPr>
        <p:spPr>
          <a:xfrm>
            <a:off x="1876324" y="3778198"/>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1" name="Rechteck 8">
            <a:extLst>
              <a:ext uri="{FF2B5EF4-FFF2-40B4-BE49-F238E27FC236}">
                <a16:creationId xmlns:a16="http://schemas.microsoft.com/office/drawing/2014/main" id="{3D5AF476-63A0-4E1E-845E-C68AF5946BD1}"/>
              </a:ext>
            </a:extLst>
          </p:cNvPr>
          <p:cNvSpPr/>
          <p:nvPr/>
        </p:nvSpPr>
        <p:spPr>
          <a:xfrm>
            <a:off x="1876324" y="4123323"/>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2" name="Rechteck 8">
            <a:extLst>
              <a:ext uri="{FF2B5EF4-FFF2-40B4-BE49-F238E27FC236}">
                <a16:creationId xmlns:a16="http://schemas.microsoft.com/office/drawing/2014/main" id="{0B7F5740-4A35-44E5-A3D7-A1520132A852}"/>
              </a:ext>
            </a:extLst>
          </p:cNvPr>
          <p:cNvSpPr/>
          <p:nvPr/>
        </p:nvSpPr>
        <p:spPr>
          <a:xfrm>
            <a:off x="1876324" y="4463455"/>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3" name="Rechteck 8">
            <a:extLst>
              <a:ext uri="{FF2B5EF4-FFF2-40B4-BE49-F238E27FC236}">
                <a16:creationId xmlns:a16="http://schemas.microsoft.com/office/drawing/2014/main" id="{38CB75A5-FB71-4207-A89B-0E6AB9C086BF}"/>
              </a:ext>
            </a:extLst>
          </p:cNvPr>
          <p:cNvSpPr/>
          <p:nvPr/>
        </p:nvSpPr>
        <p:spPr>
          <a:xfrm>
            <a:off x="1878726" y="4791480"/>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4" name="Rechteck 8">
            <a:extLst>
              <a:ext uri="{FF2B5EF4-FFF2-40B4-BE49-F238E27FC236}">
                <a16:creationId xmlns:a16="http://schemas.microsoft.com/office/drawing/2014/main" id="{9A674F41-2A65-44A5-A6C4-7FF21AF508FA}"/>
              </a:ext>
            </a:extLst>
          </p:cNvPr>
          <p:cNvSpPr/>
          <p:nvPr/>
        </p:nvSpPr>
        <p:spPr>
          <a:xfrm>
            <a:off x="1878726" y="5130326"/>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5" name="Rechteck 8">
            <a:extLst>
              <a:ext uri="{FF2B5EF4-FFF2-40B4-BE49-F238E27FC236}">
                <a16:creationId xmlns:a16="http://schemas.microsoft.com/office/drawing/2014/main" id="{8578DBB2-D96B-4E8C-9DC4-DECBD31D7D71}"/>
              </a:ext>
            </a:extLst>
          </p:cNvPr>
          <p:cNvSpPr/>
          <p:nvPr/>
        </p:nvSpPr>
        <p:spPr>
          <a:xfrm>
            <a:off x="1868566" y="5464941"/>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6" name="Rechteck 8">
            <a:extLst>
              <a:ext uri="{FF2B5EF4-FFF2-40B4-BE49-F238E27FC236}">
                <a16:creationId xmlns:a16="http://schemas.microsoft.com/office/drawing/2014/main" id="{CB2D31DC-B894-4F8D-B27B-83EBF82072A0}"/>
              </a:ext>
            </a:extLst>
          </p:cNvPr>
          <p:cNvSpPr/>
          <p:nvPr/>
        </p:nvSpPr>
        <p:spPr>
          <a:xfrm>
            <a:off x="1868566" y="5814532"/>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7" name="Rechteck 8">
            <a:extLst>
              <a:ext uri="{FF2B5EF4-FFF2-40B4-BE49-F238E27FC236}">
                <a16:creationId xmlns:a16="http://schemas.microsoft.com/office/drawing/2014/main" id="{92502859-DD16-4581-8CD3-7E7548D31CEE}"/>
              </a:ext>
            </a:extLst>
          </p:cNvPr>
          <p:cNvSpPr/>
          <p:nvPr/>
        </p:nvSpPr>
        <p:spPr>
          <a:xfrm>
            <a:off x="1868380" y="6144234"/>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8" name="Rechteck 8">
            <a:extLst>
              <a:ext uri="{FF2B5EF4-FFF2-40B4-BE49-F238E27FC236}">
                <a16:creationId xmlns:a16="http://schemas.microsoft.com/office/drawing/2014/main" id="{E097C7BE-37CF-4942-B7BC-00C4FE353131}"/>
              </a:ext>
            </a:extLst>
          </p:cNvPr>
          <p:cNvSpPr/>
          <p:nvPr/>
        </p:nvSpPr>
        <p:spPr>
          <a:xfrm>
            <a:off x="3208162" y="1074046"/>
            <a:ext cx="1290020" cy="290948"/>
          </a:xfrm>
          <a:prstGeom prst="rect">
            <a:avLst/>
          </a:prstGeom>
          <a:solidFill>
            <a:srgbClr val="04A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100" dirty="0">
                <a:solidFill>
                  <a:schemeClr val="bg1"/>
                </a:solidFill>
                <a:latin typeface="Myriad Pro" panose="020B0503030403020204" pitchFamily="34" charset="0"/>
              </a:rPr>
              <a:t>oki8w2hy</a:t>
            </a:r>
          </a:p>
        </p:txBody>
      </p:sp>
      <p:sp>
        <p:nvSpPr>
          <p:cNvPr id="39" name="Rechteck 8">
            <a:extLst>
              <a:ext uri="{FF2B5EF4-FFF2-40B4-BE49-F238E27FC236}">
                <a16:creationId xmlns:a16="http://schemas.microsoft.com/office/drawing/2014/main" id="{AE2B9B92-A4B6-4D9A-A687-35906726AB4C}"/>
              </a:ext>
            </a:extLst>
          </p:cNvPr>
          <p:cNvSpPr/>
          <p:nvPr/>
        </p:nvSpPr>
        <p:spPr>
          <a:xfrm>
            <a:off x="3205574" y="1408837"/>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0" name="Rechteck 8">
            <a:extLst>
              <a:ext uri="{FF2B5EF4-FFF2-40B4-BE49-F238E27FC236}">
                <a16:creationId xmlns:a16="http://schemas.microsoft.com/office/drawing/2014/main" id="{A7E10F4E-F4FC-4B72-B1DD-466AF1E487D0}"/>
              </a:ext>
            </a:extLst>
          </p:cNvPr>
          <p:cNvSpPr/>
          <p:nvPr/>
        </p:nvSpPr>
        <p:spPr>
          <a:xfrm>
            <a:off x="3205574" y="1748453"/>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1" name="Rechteck 8">
            <a:extLst>
              <a:ext uri="{FF2B5EF4-FFF2-40B4-BE49-F238E27FC236}">
                <a16:creationId xmlns:a16="http://schemas.microsoft.com/office/drawing/2014/main" id="{CBC203CD-FB20-4B46-A24F-8CEBC02AED96}"/>
              </a:ext>
            </a:extLst>
          </p:cNvPr>
          <p:cNvSpPr/>
          <p:nvPr/>
        </p:nvSpPr>
        <p:spPr>
          <a:xfrm>
            <a:off x="3203172" y="2080045"/>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2" name="Rechteck 8">
            <a:extLst>
              <a:ext uri="{FF2B5EF4-FFF2-40B4-BE49-F238E27FC236}">
                <a16:creationId xmlns:a16="http://schemas.microsoft.com/office/drawing/2014/main" id="{6B131B78-739F-49CB-9577-932F742D2707}"/>
              </a:ext>
            </a:extLst>
          </p:cNvPr>
          <p:cNvSpPr/>
          <p:nvPr/>
        </p:nvSpPr>
        <p:spPr>
          <a:xfrm>
            <a:off x="3205574" y="2415762"/>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3" name="Rechteck 8">
            <a:extLst>
              <a:ext uri="{FF2B5EF4-FFF2-40B4-BE49-F238E27FC236}">
                <a16:creationId xmlns:a16="http://schemas.microsoft.com/office/drawing/2014/main" id="{BC540951-41E8-4A85-9289-46A5DF6B9BE0}"/>
              </a:ext>
            </a:extLst>
          </p:cNvPr>
          <p:cNvSpPr/>
          <p:nvPr/>
        </p:nvSpPr>
        <p:spPr>
          <a:xfrm>
            <a:off x="3205574" y="2748891"/>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4" name="Rechteck 8">
            <a:extLst>
              <a:ext uri="{FF2B5EF4-FFF2-40B4-BE49-F238E27FC236}">
                <a16:creationId xmlns:a16="http://schemas.microsoft.com/office/drawing/2014/main" id="{DEB81F17-F837-440C-91BE-E5CD9756198C}"/>
              </a:ext>
            </a:extLst>
          </p:cNvPr>
          <p:cNvSpPr/>
          <p:nvPr/>
        </p:nvSpPr>
        <p:spPr>
          <a:xfrm>
            <a:off x="3205574" y="3082960"/>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5" name="Rechteck 8">
            <a:extLst>
              <a:ext uri="{FF2B5EF4-FFF2-40B4-BE49-F238E27FC236}">
                <a16:creationId xmlns:a16="http://schemas.microsoft.com/office/drawing/2014/main" id="{23B1875D-8DB7-4141-9089-2E455876B7A1}"/>
              </a:ext>
            </a:extLst>
          </p:cNvPr>
          <p:cNvSpPr/>
          <p:nvPr/>
        </p:nvSpPr>
        <p:spPr>
          <a:xfrm>
            <a:off x="3205574" y="3432551"/>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6" name="Rechteck 8">
            <a:extLst>
              <a:ext uri="{FF2B5EF4-FFF2-40B4-BE49-F238E27FC236}">
                <a16:creationId xmlns:a16="http://schemas.microsoft.com/office/drawing/2014/main" id="{039E10AF-5711-46AB-AD29-52B3115B401D}"/>
              </a:ext>
            </a:extLst>
          </p:cNvPr>
          <p:cNvSpPr/>
          <p:nvPr/>
        </p:nvSpPr>
        <p:spPr>
          <a:xfrm>
            <a:off x="3203172" y="3781907"/>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7" name="Rechteck 8">
            <a:extLst>
              <a:ext uri="{FF2B5EF4-FFF2-40B4-BE49-F238E27FC236}">
                <a16:creationId xmlns:a16="http://schemas.microsoft.com/office/drawing/2014/main" id="{1935A8F7-F6E0-43DA-8423-144411759395}"/>
              </a:ext>
            </a:extLst>
          </p:cNvPr>
          <p:cNvSpPr/>
          <p:nvPr/>
        </p:nvSpPr>
        <p:spPr>
          <a:xfrm>
            <a:off x="3203172" y="4127032"/>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8" name="Rechteck 8">
            <a:extLst>
              <a:ext uri="{FF2B5EF4-FFF2-40B4-BE49-F238E27FC236}">
                <a16:creationId xmlns:a16="http://schemas.microsoft.com/office/drawing/2014/main" id="{72EA962F-AA21-4770-A966-877EF1C6210C}"/>
              </a:ext>
            </a:extLst>
          </p:cNvPr>
          <p:cNvSpPr/>
          <p:nvPr/>
        </p:nvSpPr>
        <p:spPr>
          <a:xfrm>
            <a:off x="3203172" y="4467164"/>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9" name="Rechteck 8">
            <a:extLst>
              <a:ext uri="{FF2B5EF4-FFF2-40B4-BE49-F238E27FC236}">
                <a16:creationId xmlns:a16="http://schemas.microsoft.com/office/drawing/2014/main" id="{369CA283-D274-4F3F-9B89-A5392BFF4429}"/>
              </a:ext>
            </a:extLst>
          </p:cNvPr>
          <p:cNvSpPr/>
          <p:nvPr/>
        </p:nvSpPr>
        <p:spPr>
          <a:xfrm>
            <a:off x="3205574" y="4795189"/>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0" name="Rechteck 8">
            <a:extLst>
              <a:ext uri="{FF2B5EF4-FFF2-40B4-BE49-F238E27FC236}">
                <a16:creationId xmlns:a16="http://schemas.microsoft.com/office/drawing/2014/main" id="{9AA170A4-B775-4895-AF78-D25CE1E98399}"/>
              </a:ext>
            </a:extLst>
          </p:cNvPr>
          <p:cNvSpPr/>
          <p:nvPr/>
        </p:nvSpPr>
        <p:spPr>
          <a:xfrm>
            <a:off x="3205574" y="5134035"/>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1" name="Rechteck 8">
            <a:extLst>
              <a:ext uri="{FF2B5EF4-FFF2-40B4-BE49-F238E27FC236}">
                <a16:creationId xmlns:a16="http://schemas.microsoft.com/office/drawing/2014/main" id="{86C6B39E-D66E-4DDD-B69C-836203C0F419}"/>
              </a:ext>
            </a:extLst>
          </p:cNvPr>
          <p:cNvSpPr/>
          <p:nvPr/>
        </p:nvSpPr>
        <p:spPr>
          <a:xfrm>
            <a:off x="3195414" y="5468650"/>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2" name="Rechteck 8">
            <a:extLst>
              <a:ext uri="{FF2B5EF4-FFF2-40B4-BE49-F238E27FC236}">
                <a16:creationId xmlns:a16="http://schemas.microsoft.com/office/drawing/2014/main" id="{582122D0-77BE-4775-98D2-0A1CA17FDE06}"/>
              </a:ext>
            </a:extLst>
          </p:cNvPr>
          <p:cNvSpPr/>
          <p:nvPr/>
        </p:nvSpPr>
        <p:spPr>
          <a:xfrm>
            <a:off x="3195414" y="5818241"/>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3" name="Rechteck 8">
            <a:extLst>
              <a:ext uri="{FF2B5EF4-FFF2-40B4-BE49-F238E27FC236}">
                <a16:creationId xmlns:a16="http://schemas.microsoft.com/office/drawing/2014/main" id="{05AAFF05-3776-41BD-85D7-8EEEFB7E58D5}"/>
              </a:ext>
            </a:extLst>
          </p:cNvPr>
          <p:cNvSpPr/>
          <p:nvPr/>
        </p:nvSpPr>
        <p:spPr>
          <a:xfrm>
            <a:off x="3195228" y="6147943"/>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4" name="Rechteck 8">
            <a:extLst>
              <a:ext uri="{FF2B5EF4-FFF2-40B4-BE49-F238E27FC236}">
                <a16:creationId xmlns:a16="http://schemas.microsoft.com/office/drawing/2014/main" id="{650129A3-E62C-4513-B480-2FF9B0C3C6C5}"/>
              </a:ext>
            </a:extLst>
          </p:cNvPr>
          <p:cNvSpPr/>
          <p:nvPr/>
        </p:nvSpPr>
        <p:spPr>
          <a:xfrm>
            <a:off x="4529073" y="1070337"/>
            <a:ext cx="1290020" cy="290948"/>
          </a:xfrm>
          <a:prstGeom prst="rect">
            <a:avLst/>
          </a:prstGeom>
          <a:solidFill>
            <a:srgbClr val="04A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100" dirty="0">
                <a:solidFill>
                  <a:schemeClr val="bg1"/>
                </a:solidFill>
                <a:latin typeface="Myriad Pro" panose="020B0503030403020204" pitchFamily="34" charset="0"/>
              </a:rPr>
              <a:t>DEVELOPER 3</a:t>
            </a:r>
          </a:p>
        </p:txBody>
      </p:sp>
      <p:sp>
        <p:nvSpPr>
          <p:cNvPr id="55" name="Rechteck 8">
            <a:extLst>
              <a:ext uri="{FF2B5EF4-FFF2-40B4-BE49-F238E27FC236}">
                <a16:creationId xmlns:a16="http://schemas.microsoft.com/office/drawing/2014/main" id="{5CBF90C7-A8F3-4D8A-8776-5FC3515D0900}"/>
              </a:ext>
            </a:extLst>
          </p:cNvPr>
          <p:cNvSpPr/>
          <p:nvPr/>
        </p:nvSpPr>
        <p:spPr>
          <a:xfrm>
            <a:off x="4526485" y="1405128"/>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6" name="Rechteck 8">
            <a:extLst>
              <a:ext uri="{FF2B5EF4-FFF2-40B4-BE49-F238E27FC236}">
                <a16:creationId xmlns:a16="http://schemas.microsoft.com/office/drawing/2014/main" id="{E25635E4-F3AD-411A-A449-105E42C14ED5}"/>
              </a:ext>
            </a:extLst>
          </p:cNvPr>
          <p:cNvSpPr/>
          <p:nvPr/>
        </p:nvSpPr>
        <p:spPr>
          <a:xfrm>
            <a:off x="4526485" y="1744744"/>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7" name="Rechteck 8">
            <a:extLst>
              <a:ext uri="{FF2B5EF4-FFF2-40B4-BE49-F238E27FC236}">
                <a16:creationId xmlns:a16="http://schemas.microsoft.com/office/drawing/2014/main" id="{A9B06F08-AC05-4516-9008-513E676A4148}"/>
              </a:ext>
            </a:extLst>
          </p:cNvPr>
          <p:cNvSpPr/>
          <p:nvPr/>
        </p:nvSpPr>
        <p:spPr>
          <a:xfrm>
            <a:off x="4524083" y="2076336"/>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8" name="Rechteck 8">
            <a:extLst>
              <a:ext uri="{FF2B5EF4-FFF2-40B4-BE49-F238E27FC236}">
                <a16:creationId xmlns:a16="http://schemas.microsoft.com/office/drawing/2014/main" id="{5C690EAD-6703-455A-A9B7-DC0EF333EF98}"/>
              </a:ext>
            </a:extLst>
          </p:cNvPr>
          <p:cNvSpPr/>
          <p:nvPr/>
        </p:nvSpPr>
        <p:spPr>
          <a:xfrm>
            <a:off x="4526485" y="2412053"/>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9" name="Rechteck 8">
            <a:extLst>
              <a:ext uri="{FF2B5EF4-FFF2-40B4-BE49-F238E27FC236}">
                <a16:creationId xmlns:a16="http://schemas.microsoft.com/office/drawing/2014/main" id="{2112A6C2-3F93-4AD9-8ABB-8CFFFAB194B4}"/>
              </a:ext>
            </a:extLst>
          </p:cNvPr>
          <p:cNvSpPr/>
          <p:nvPr/>
        </p:nvSpPr>
        <p:spPr>
          <a:xfrm>
            <a:off x="4526485" y="2745182"/>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0" name="Rechteck 8">
            <a:extLst>
              <a:ext uri="{FF2B5EF4-FFF2-40B4-BE49-F238E27FC236}">
                <a16:creationId xmlns:a16="http://schemas.microsoft.com/office/drawing/2014/main" id="{F5CF1A82-4A92-45D4-879F-05180C7D6EBC}"/>
              </a:ext>
            </a:extLst>
          </p:cNvPr>
          <p:cNvSpPr/>
          <p:nvPr/>
        </p:nvSpPr>
        <p:spPr>
          <a:xfrm>
            <a:off x="4526485" y="3079251"/>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1" name="Rechteck 8">
            <a:extLst>
              <a:ext uri="{FF2B5EF4-FFF2-40B4-BE49-F238E27FC236}">
                <a16:creationId xmlns:a16="http://schemas.microsoft.com/office/drawing/2014/main" id="{BF45C6C7-FE70-4907-B41A-F50553C70DA2}"/>
              </a:ext>
            </a:extLst>
          </p:cNvPr>
          <p:cNvSpPr/>
          <p:nvPr/>
        </p:nvSpPr>
        <p:spPr>
          <a:xfrm>
            <a:off x="4526485" y="3428842"/>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2" name="Rechteck 8">
            <a:extLst>
              <a:ext uri="{FF2B5EF4-FFF2-40B4-BE49-F238E27FC236}">
                <a16:creationId xmlns:a16="http://schemas.microsoft.com/office/drawing/2014/main" id="{921876D6-7832-45D5-8DC5-87385A314E25}"/>
              </a:ext>
            </a:extLst>
          </p:cNvPr>
          <p:cNvSpPr/>
          <p:nvPr/>
        </p:nvSpPr>
        <p:spPr>
          <a:xfrm>
            <a:off x="4524083" y="3778198"/>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3" name="Rechteck 8">
            <a:extLst>
              <a:ext uri="{FF2B5EF4-FFF2-40B4-BE49-F238E27FC236}">
                <a16:creationId xmlns:a16="http://schemas.microsoft.com/office/drawing/2014/main" id="{A7DB2C16-16ED-446E-9F0E-590B7B084251}"/>
              </a:ext>
            </a:extLst>
          </p:cNvPr>
          <p:cNvSpPr/>
          <p:nvPr/>
        </p:nvSpPr>
        <p:spPr>
          <a:xfrm>
            <a:off x="4524083" y="4123323"/>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4" name="Rechteck 8">
            <a:extLst>
              <a:ext uri="{FF2B5EF4-FFF2-40B4-BE49-F238E27FC236}">
                <a16:creationId xmlns:a16="http://schemas.microsoft.com/office/drawing/2014/main" id="{EA1985CE-FEB7-4A27-A580-74FF499E3E67}"/>
              </a:ext>
            </a:extLst>
          </p:cNvPr>
          <p:cNvSpPr/>
          <p:nvPr/>
        </p:nvSpPr>
        <p:spPr>
          <a:xfrm>
            <a:off x="4524083" y="4463455"/>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5" name="Rechteck 8">
            <a:extLst>
              <a:ext uri="{FF2B5EF4-FFF2-40B4-BE49-F238E27FC236}">
                <a16:creationId xmlns:a16="http://schemas.microsoft.com/office/drawing/2014/main" id="{1D28B709-9733-4A83-9FC4-5490C9FD44EF}"/>
              </a:ext>
            </a:extLst>
          </p:cNvPr>
          <p:cNvSpPr/>
          <p:nvPr/>
        </p:nvSpPr>
        <p:spPr>
          <a:xfrm>
            <a:off x="4526485" y="4791480"/>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6" name="Rechteck 8">
            <a:extLst>
              <a:ext uri="{FF2B5EF4-FFF2-40B4-BE49-F238E27FC236}">
                <a16:creationId xmlns:a16="http://schemas.microsoft.com/office/drawing/2014/main" id="{DB5C5ACD-0CFF-4356-8918-B40B0924B2CD}"/>
              </a:ext>
            </a:extLst>
          </p:cNvPr>
          <p:cNvSpPr/>
          <p:nvPr/>
        </p:nvSpPr>
        <p:spPr>
          <a:xfrm>
            <a:off x="4526485" y="5130326"/>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7" name="Rechteck 8">
            <a:extLst>
              <a:ext uri="{FF2B5EF4-FFF2-40B4-BE49-F238E27FC236}">
                <a16:creationId xmlns:a16="http://schemas.microsoft.com/office/drawing/2014/main" id="{AFAB35B1-7C50-4107-A71E-1840722A6C53}"/>
              </a:ext>
            </a:extLst>
          </p:cNvPr>
          <p:cNvSpPr/>
          <p:nvPr/>
        </p:nvSpPr>
        <p:spPr>
          <a:xfrm>
            <a:off x="4516325" y="5464941"/>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8" name="Rechteck 8">
            <a:extLst>
              <a:ext uri="{FF2B5EF4-FFF2-40B4-BE49-F238E27FC236}">
                <a16:creationId xmlns:a16="http://schemas.microsoft.com/office/drawing/2014/main" id="{79471950-7689-4A4B-ABE1-3E46F1CC8E05}"/>
              </a:ext>
            </a:extLst>
          </p:cNvPr>
          <p:cNvSpPr/>
          <p:nvPr/>
        </p:nvSpPr>
        <p:spPr>
          <a:xfrm>
            <a:off x="4516325" y="5814532"/>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9" name="Rechteck 8">
            <a:extLst>
              <a:ext uri="{FF2B5EF4-FFF2-40B4-BE49-F238E27FC236}">
                <a16:creationId xmlns:a16="http://schemas.microsoft.com/office/drawing/2014/main" id="{0E9928A6-7264-43BF-8803-C658FFDC2597}"/>
              </a:ext>
            </a:extLst>
          </p:cNvPr>
          <p:cNvSpPr/>
          <p:nvPr/>
        </p:nvSpPr>
        <p:spPr>
          <a:xfrm>
            <a:off x="4516139" y="6144234"/>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0" name="Rechteck 8">
            <a:extLst>
              <a:ext uri="{FF2B5EF4-FFF2-40B4-BE49-F238E27FC236}">
                <a16:creationId xmlns:a16="http://schemas.microsoft.com/office/drawing/2014/main" id="{A3529F9F-4A44-4491-AEAF-7F407E0BA407}"/>
              </a:ext>
            </a:extLst>
          </p:cNvPr>
          <p:cNvSpPr/>
          <p:nvPr/>
        </p:nvSpPr>
        <p:spPr>
          <a:xfrm>
            <a:off x="5858509" y="1070337"/>
            <a:ext cx="1290020" cy="290948"/>
          </a:xfrm>
          <a:prstGeom prst="rect">
            <a:avLst/>
          </a:prstGeom>
          <a:solidFill>
            <a:srgbClr val="04A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100" dirty="0">
                <a:solidFill>
                  <a:schemeClr val="bg1"/>
                </a:solidFill>
                <a:latin typeface="Myriad Pro" panose="020B0503030403020204" pitchFamily="34" charset="0"/>
              </a:rPr>
              <a:t>xcvuyewv7</a:t>
            </a:r>
          </a:p>
        </p:txBody>
      </p:sp>
      <p:sp>
        <p:nvSpPr>
          <p:cNvPr id="71" name="Rechteck 8">
            <a:extLst>
              <a:ext uri="{FF2B5EF4-FFF2-40B4-BE49-F238E27FC236}">
                <a16:creationId xmlns:a16="http://schemas.microsoft.com/office/drawing/2014/main" id="{90D3D747-E55A-4ABF-B6F0-21208F3AFBD3}"/>
              </a:ext>
            </a:extLst>
          </p:cNvPr>
          <p:cNvSpPr/>
          <p:nvPr/>
        </p:nvSpPr>
        <p:spPr>
          <a:xfrm>
            <a:off x="5855921" y="1405128"/>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2" name="Rechteck 8">
            <a:extLst>
              <a:ext uri="{FF2B5EF4-FFF2-40B4-BE49-F238E27FC236}">
                <a16:creationId xmlns:a16="http://schemas.microsoft.com/office/drawing/2014/main" id="{1D72FD64-6415-4427-B5D5-609487B1D36C}"/>
              </a:ext>
            </a:extLst>
          </p:cNvPr>
          <p:cNvSpPr/>
          <p:nvPr/>
        </p:nvSpPr>
        <p:spPr>
          <a:xfrm>
            <a:off x="5855921" y="1744744"/>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3" name="Rechteck 8">
            <a:extLst>
              <a:ext uri="{FF2B5EF4-FFF2-40B4-BE49-F238E27FC236}">
                <a16:creationId xmlns:a16="http://schemas.microsoft.com/office/drawing/2014/main" id="{D8E09594-5A3B-4DC7-BBAB-12DBF6E6CF12}"/>
              </a:ext>
            </a:extLst>
          </p:cNvPr>
          <p:cNvSpPr/>
          <p:nvPr/>
        </p:nvSpPr>
        <p:spPr>
          <a:xfrm>
            <a:off x="5853519" y="2076336"/>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4" name="Rechteck 8">
            <a:extLst>
              <a:ext uri="{FF2B5EF4-FFF2-40B4-BE49-F238E27FC236}">
                <a16:creationId xmlns:a16="http://schemas.microsoft.com/office/drawing/2014/main" id="{7056E496-2686-488A-862B-A5DE5EA9C813}"/>
              </a:ext>
            </a:extLst>
          </p:cNvPr>
          <p:cNvSpPr/>
          <p:nvPr/>
        </p:nvSpPr>
        <p:spPr>
          <a:xfrm>
            <a:off x="5855921" y="2412053"/>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5" name="Rechteck 8">
            <a:extLst>
              <a:ext uri="{FF2B5EF4-FFF2-40B4-BE49-F238E27FC236}">
                <a16:creationId xmlns:a16="http://schemas.microsoft.com/office/drawing/2014/main" id="{C56743CB-69EB-4C37-863C-30687DCC877C}"/>
              </a:ext>
            </a:extLst>
          </p:cNvPr>
          <p:cNvSpPr/>
          <p:nvPr/>
        </p:nvSpPr>
        <p:spPr>
          <a:xfrm>
            <a:off x="5855921" y="2745182"/>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6" name="Rechteck 8">
            <a:extLst>
              <a:ext uri="{FF2B5EF4-FFF2-40B4-BE49-F238E27FC236}">
                <a16:creationId xmlns:a16="http://schemas.microsoft.com/office/drawing/2014/main" id="{3DD31CFD-1100-4006-BB85-325C71ED820E}"/>
              </a:ext>
            </a:extLst>
          </p:cNvPr>
          <p:cNvSpPr/>
          <p:nvPr/>
        </p:nvSpPr>
        <p:spPr>
          <a:xfrm>
            <a:off x="5855921" y="3079251"/>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7" name="Rechteck 8">
            <a:extLst>
              <a:ext uri="{FF2B5EF4-FFF2-40B4-BE49-F238E27FC236}">
                <a16:creationId xmlns:a16="http://schemas.microsoft.com/office/drawing/2014/main" id="{820BBE26-7A6C-4D51-AEB0-162D077A6DBE}"/>
              </a:ext>
            </a:extLst>
          </p:cNvPr>
          <p:cNvSpPr/>
          <p:nvPr/>
        </p:nvSpPr>
        <p:spPr>
          <a:xfrm>
            <a:off x="5855921" y="3428842"/>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8" name="Rechteck 8">
            <a:extLst>
              <a:ext uri="{FF2B5EF4-FFF2-40B4-BE49-F238E27FC236}">
                <a16:creationId xmlns:a16="http://schemas.microsoft.com/office/drawing/2014/main" id="{2D49A1A3-7597-44E0-BF4C-15220E8E4B6F}"/>
              </a:ext>
            </a:extLst>
          </p:cNvPr>
          <p:cNvSpPr/>
          <p:nvPr/>
        </p:nvSpPr>
        <p:spPr>
          <a:xfrm>
            <a:off x="5853519" y="3778198"/>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9" name="Rechteck 8">
            <a:extLst>
              <a:ext uri="{FF2B5EF4-FFF2-40B4-BE49-F238E27FC236}">
                <a16:creationId xmlns:a16="http://schemas.microsoft.com/office/drawing/2014/main" id="{14586B3C-AA33-4DCF-9DB2-BBB3247F5450}"/>
              </a:ext>
            </a:extLst>
          </p:cNvPr>
          <p:cNvSpPr/>
          <p:nvPr/>
        </p:nvSpPr>
        <p:spPr>
          <a:xfrm>
            <a:off x="5853519" y="4123323"/>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80" name="Rechteck 8">
            <a:extLst>
              <a:ext uri="{FF2B5EF4-FFF2-40B4-BE49-F238E27FC236}">
                <a16:creationId xmlns:a16="http://schemas.microsoft.com/office/drawing/2014/main" id="{37F8D178-1236-4960-984F-BAFC20FA3EC2}"/>
              </a:ext>
            </a:extLst>
          </p:cNvPr>
          <p:cNvSpPr/>
          <p:nvPr/>
        </p:nvSpPr>
        <p:spPr>
          <a:xfrm>
            <a:off x="5853519" y="4463455"/>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81" name="Rechteck 8">
            <a:extLst>
              <a:ext uri="{FF2B5EF4-FFF2-40B4-BE49-F238E27FC236}">
                <a16:creationId xmlns:a16="http://schemas.microsoft.com/office/drawing/2014/main" id="{9D7EB081-C0E9-41F0-8282-2495B7DB445F}"/>
              </a:ext>
            </a:extLst>
          </p:cNvPr>
          <p:cNvSpPr/>
          <p:nvPr/>
        </p:nvSpPr>
        <p:spPr>
          <a:xfrm>
            <a:off x="5855921" y="4791480"/>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82" name="Rechteck 8">
            <a:extLst>
              <a:ext uri="{FF2B5EF4-FFF2-40B4-BE49-F238E27FC236}">
                <a16:creationId xmlns:a16="http://schemas.microsoft.com/office/drawing/2014/main" id="{9668927F-B38B-4944-9C03-561B713DBA97}"/>
              </a:ext>
            </a:extLst>
          </p:cNvPr>
          <p:cNvSpPr/>
          <p:nvPr/>
        </p:nvSpPr>
        <p:spPr>
          <a:xfrm>
            <a:off x="5855921" y="5130326"/>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83" name="Rechteck 8">
            <a:extLst>
              <a:ext uri="{FF2B5EF4-FFF2-40B4-BE49-F238E27FC236}">
                <a16:creationId xmlns:a16="http://schemas.microsoft.com/office/drawing/2014/main" id="{D60F53C5-EF86-46D1-9A91-523EB05868C0}"/>
              </a:ext>
            </a:extLst>
          </p:cNvPr>
          <p:cNvSpPr/>
          <p:nvPr/>
        </p:nvSpPr>
        <p:spPr>
          <a:xfrm>
            <a:off x="5845761" y="5464941"/>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84" name="Rechteck 8">
            <a:extLst>
              <a:ext uri="{FF2B5EF4-FFF2-40B4-BE49-F238E27FC236}">
                <a16:creationId xmlns:a16="http://schemas.microsoft.com/office/drawing/2014/main" id="{4C667B92-3E4C-4527-9159-776FC0EEDEAB}"/>
              </a:ext>
            </a:extLst>
          </p:cNvPr>
          <p:cNvSpPr/>
          <p:nvPr/>
        </p:nvSpPr>
        <p:spPr>
          <a:xfrm>
            <a:off x="5845761" y="5814532"/>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85" name="Rechteck 8">
            <a:extLst>
              <a:ext uri="{FF2B5EF4-FFF2-40B4-BE49-F238E27FC236}">
                <a16:creationId xmlns:a16="http://schemas.microsoft.com/office/drawing/2014/main" id="{93758797-C879-4459-8E03-8897FCF48E7E}"/>
              </a:ext>
            </a:extLst>
          </p:cNvPr>
          <p:cNvSpPr/>
          <p:nvPr/>
        </p:nvSpPr>
        <p:spPr>
          <a:xfrm>
            <a:off x="5845575" y="6144234"/>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grpSp>
        <p:nvGrpSpPr>
          <p:cNvPr id="132" name="Group 131">
            <a:extLst>
              <a:ext uri="{FF2B5EF4-FFF2-40B4-BE49-F238E27FC236}">
                <a16:creationId xmlns:a16="http://schemas.microsoft.com/office/drawing/2014/main" id="{9F996DB5-A74C-4F41-84DA-9C5AD5294C39}"/>
              </a:ext>
            </a:extLst>
          </p:cNvPr>
          <p:cNvGrpSpPr/>
          <p:nvPr/>
        </p:nvGrpSpPr>
        <p:grpSpPr>
          <a:xfrm>
            <a:off x="7736539" y="1491526"/>
            <a:ext cx="1524899" cy="409100"/>
            <a:chOff x="3230359" y="668971"/>
            <a:chExt cx="4427992" cy="409100"/>
          </a:xfrm>
        </p:grpSpPr>
        <p:sp>
          <p:nvSpPr>
            <p:cNvPr id="133" name="Rounded Rectangle 132">
              <a:extLst>
                <a:ext uri="{FF2B5EF4-FFF2-40B4-BE49-F238E27FC236}">
                  <a16:creationId xmlns:a16="http://schemas.microsoft.com/office/drawing/2014/main" id="{0A8DE0E2-99E1-F145-838A-8E819205594C}"/>
                </a:ext>
              </a:extLst>
            </p:cNvPr>
            <p:cNvSpPr/>
            <p:nvPr/>
          </p:nvSpPr>
          <p:spPr>
            <a:xfrm>
              <a:off x="3230359" y="668971"/>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4" name="Rounded Rectangle 4">
              <a:extLst>
                <a:ext uri="{FF2B5EF4-FFF2-40B4-BE49-F238E27FC236}">
                  <a16:creationId xmlns:a16="http://schemas.microsoft.com/office/drawing/2014/main" id="{43026257-3E21-5446-A458-72921E7B62C4}"/>
                </a:ext>
              </a:extLst>
            </p:cNvPr>
            <p:cNvSpPr txBox="1"/>
            <p:nvPr/>
          </p:nvSpPr>
          <p:spPr>
            <a:xfrm>
              <a:off x="3250330" y="688942"/>
              <a:ext cx="372470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10:	</a:t>
              </a:r>
            </a:p>
          </p:txBody>
        </p:sp>
      </p:grpSp>
      <p:grpSp>
        <p:nvGrpSpPr>
          <p:cNvPr id="135" name="Group 134">
            <a:extLst>
              <a:ext uri="{FF2B5EF4-FFF2-40B4-BE49-F238E27FC236}">
                <a16:creationId xmlns:a16="http://schemas.microsoft.com/office/drawing/2014/main" id="{C79EBAFF-3FF1-584C-9C6B-664CDF624F37}"/>
              </a:ext>
            </a:extLst>
          </p:cNvPr>
          <p:cNvGrpSpPr/>
          <p:nvPr/>
        </p:nvGrpSpPr>
        <p:grpSpPr>
          <a:xfrm>
            <a:off x="7736539" y="1931751"/>
            <a:ext cx="1524899" cy="409100"/>
            <a:chOff x="3230359" y="1065638"/>
            <a:chExt cx="4427992" cy="409100"/>
          </a:xfrm>
        </p:grpSpPr>
        <p:sp>
          <p:nvSpPr>
            <p:cNvPr id="136" name="Rounded Rectangle 135">
              <a:extLst>
                <a:ext uri="{FF2B5EF4-FFF2-40B4-BE49-F238E27FC236}">
                  <a16:creationId xmlns:a16="http://schemas.microsoft.com/office/drawing/2014/main" id="{A7DCB38C-01AF-764E-8F75-57F6004567C2}"/>
                </a:ext>
              </a:extLst>
            </p:cNvPr>
            <p:cNvSpPr/>
            <p:nvPr/>
          </p:nvSpPr>
          <p:spPr>
            <a:xfrm>
              <a:off x="3230359" y="1065638"/>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7" name="Rounded Rectangle 4">
              <a:extLst>
                <a:ext uri="{FF2B5EF4-FFF2-40B4-BE49-F238E27FC236}">
                  <a16:creationId xmlns:a16="http://schemas.microsoft.com/office/drawing/2014/main" id="{73D75C72-7837-7147-8712-DEFD78C58076}"/>
                </a:ext>
              </a:extLst>
            </p:cNvPr>
            <p:cNvSpPr txBox="1"/>
            <p:nvPr/>
          </p:nvSpPr>
          <p:spPr>
            <a:xfrm>
              <a:off x="3250330" y="1085609"/>
              <a:ext cx="412194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9:	</a:t>
              </a:r>
            </a:p>
          </p:txBody>
        </p:sp>
      </p:grpSp>
      <p:grpSp>
        <p:nvGrpSpPr>
          <p:cNvPr id="138" name="Group 137">
            <a:extLst>
              <a:ext uri="{FF2B5EF4-FFF2-40B4-BE49-F238E27FC236}">
                <a16:creationId xmlns:a16="http://schemas.microsoft.com/office/drawing/2014/main" id="{9DF97D6C-EC63-2646-901A-C068F599FF2A}"/>
              </a:ext>
            </a:extLst>
          </p:cNvPr>
          <p:cNvGrpSpPr/>
          <p:nvPr/>
        </p:nvGrpSpPr>
        <p:grpSpPr>
          <a:xfrm>
            <a:off x="7736539" y="2378763"/>
            <a:ext cx="1524899" cy="409100"/>
            <a:chOff x="3230359" y="1477295"/>
            <a:chExt cx="4427992" cy="409100"/>
          </a:xfrm>
        </p:grpSpPr>
        <p:sp>
          <p:nvSpPr>
            <p:cNvPr id="139" name="Rounded Rectangle 138">
              <a:extLst>
                <a:ext uri="{FF2B5EF4-FFF2-40B4-BE49-F238E27FC236}">
                  <a16:creationId xmlns:a16="http://schemas.microsoft.com/office/drawing/2014/main" id="{43473CF5-A03B-5A4B-82FD-EFFD2F2EECDF}"/>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0" name="Rounded Rectangle 4">
              <a:extLst>
                <a:ext uri="{FF2B5EF4-FFF2-40B4-BE49-F238E27FC236}">
                  <a16:creationId xmlns:a16="http://schemas.microsoft.com/office/drawing/2014/main" id="{E5D20BE5-C129-A54E-BB41-BF77D19190C2}"/>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8:	</a:t>
              </a:r>
            </a:p>
          </p:txBody>
        </p:sp>
      </p:grpSp>
      <p:grpSp>
        <p:nvGrpSpPr>
          <p:cNvPr id="141" name="Group 140">
            <a:extLst>
              <a:ext uri="{FF2B5EF4-FFF2-40B4-BE49-F238E27FC236}">
                <a16:creationId xmlns:a16="http://schemas.microsoft.com/office/drawing/2014/main" id="{01CEFFF6-48C6-1A43-854E-C1539AB1B46E}"/>
              </a:ext>
            </a:extLst>
          </p:cNvPr>
          <p:cNvGrpSpPr/>
          <p:nvPr/>
        </p:nvGrpSpPr>
        <p:grpSpPr>
          <a:xfrm>
            <a:off x="7736539" y="2822101"/>
            <a:ext cx="1524899" cy="409100"/>
            <a:chOff x="3230359" y="1888952"/>
            <a:chExt cx="4427992" cy="409100"/>
          </a:xfrm>
        </p:grpSpPr>
        <p:sp>
          <p:nvSpPr>
            <p:cNvPr id="142" name="Rounded Rectangle 141">
              <a:extLst>
                <a:ext uri="{FF2B5EF4-FFF2-40B4-BE49-F238E27FC236}">
                  <a16:creationId xmlns:a16="http://schemas.microsoft.com/office/drawing/2014/main" id="{294FC1AE-5BD7-DD49-8A13-83A02627F70B}"/>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3" name="Rounded Rectangle 4">
              <a:extLst>
                <a:ext uri="{FF2B5EF4-FFF2-40B4-BE49-F238E27FC236}">
                  <a16:creationId xmlns:a16="http://schemas.microsoft.com/office/drawing/2014/main" id="{A291174F-5679-E144-A410-BED262D2EE3D}"/>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7:	</a:t>
              </a:r>
            </a:p>
          </p:txBody>
        </p:sp>
      </p:grpSp>
      <p:grpSp>
        <p:nvGrpSpPr>
          <p:cNvPr id="144" name="Group 143">
            <a:extLst>
              <a:ext uri="{FF2B5EF4-FFF2-40B4-BE49-F238E27FC236}">
                <a16:creationId xmlns:a16="http://schemas.microsoft.com/office/drawing/2014/main" id="{D7F72E5E-0FDC-5740-A3E0-78F04077FD8E}"/>
              </a:ext>
            </a:extLst>
          </p:cNvPr>
          <p:cNvGrpSpPr/>
          <p:nvPr/>
        </p:nvGrpSpPr>
        <p:grpSpPr>
          <a:xfrm>
            <a:off x="7736539" y="3262326"/>
            <a:ext cx="1524899" cy="409100"/>
            <a:chOff x="3230359" y="2300609"/>
            <a:chExt cx="4427992" cy="409100"/>
          </a:xfrm>
        </p:grpSpPr>
        <p:sp>
          <p:nvSpPr>
            <p:cNvPr id="145" name="Rounded Rectangle 144">
              <a:extLst>
                <a:ext uri="{FF2B5EF4-FFF2-40B4-BE49-F238E27FC236}">
                  <a16:creationId xmlns:a16="http://schemas.microsoft.com/office/drawing/2014/main" id="{60E4F6ED-AFE3-1A4E-8BDE-1DD419B3FBC1}"/>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6" name="Rounded Rectangle 4">
              <a:extLst>
                <a:ext uri="{FF2B5EF4-FFF2-40B4-BE49-F238E27FC236}">
                  <a16:creationId xmlns:a16="http://schemas.microsoft.com/office/drawing/2014/main" id="{B1EA3F11-C948-3543-9960-72F620878952}"/>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a:t>
              </a:r>
            </a:p>
          </p:txBody>
        </p:sp>
      </p:grpSp>
      <p:grpSp>
        <p:nvGrpSpPr>
          <p:cNvPr id="147" name="Group 146">
            <a:extLst>
              <a:ext uri="{FF2B5EF4-FFF2-40B4-BE49-F238E27FC236}">
                <a16:creationId xmlns:a16="http://schemas.microsoft.com/office/drawing/2014/main" id="{F9637D1F-7068-0546-9B71-43CD758B3436}"/>
              </a:ext>
            </a:extLst>
          </p:cNvPr>
          <p:cNvGrpSpPr/>
          <p:nvPr/>
        </p:nvGrpSpPr>
        <p:grpSpPr>
          <a:xfrm>
            <a:off x="7741520" y="3706809"/>
            <a:ext cx="1524899" cy="409100"/>
            <a:chOff x="3230359" y="2712266"/>
            <a:chExt cx="4427992" cy="409100"/>
          </a:xfrm>
        </p:grpSpPr>
        <p:sp>
          <p:nvSpPr>
            <p:cNvPr id="148" name="Rounded Rectangle 147">
              <a:extLst>
                <a:ext uri="{FF2B5EF4-FFF2-40B4-BE49-F238E27FC236}">
                  <a16:creationId xmlns:a16="http://schemas.microsoft.com/office/drawing/2014/main" id="{498C9B96-187D-C04F-A1E2-3BD2682DDE08}"/>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9" name="Rounded Rectangle 4">
              <a:extLst>
                <a:ext uri="{FF2B5EF4-FFF2-40B4-BE49-F238E27FC236}">
                  <a16:creationId xmlns:a16="http://schemas.microsoft.com/office/drawing/2014/main" id="{888B712D-BAEC-9A4D-A209-1943A3A0C07D}"/>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a:t>
              </a:r>
            </a:p>
          </p:txBody>
        </p:sp>
      </p:grpSp>
      <p:grpSp>
        <p:nvGrpSpPr>
          <p:cNvPr id="150" name="Group 149">
            <a:extLst>
              <a:ext uri="{FF2B5EF4-FFF2-40B4-BE49-F238E27FC236}">
                <a16:creationId xmlns:a16="http://schemas.microsoft.com/office/drawing/2014/main" id="{D3BA8FE9-8500-7D48-AFFB-317F68CA816E}"/>
              </a:ext>
            </a:extLst>
          </p:cNvPr>
          <p:cNvGrpSpPr/>
          <p:nvPr/>
        </p:nvGrpSpPr>
        <p:grpSpPr>
          <a:xfrm>
            <a:off x="7749015" y="4161267"/>
            <a:ext cx="1524899" cy="409100"/>
            <a:chOff x="3230359" y="3123922"/>
            <a:chExt cx="4427992" cy="409100"/>
          </a:xfrm>
        </p:grpSpPr>
        <p:sp>
          <p:nvSpPr>
            <p:cNvPr id="151" name="Rounded Rectangle 150">
              <a:extLst>
                <a:ext uri="{FF2B5EF4-FFF2-40B4-BE49-F238E27FC236}">
                  <a16:creationId xmlns:a16="http://schemas.microsoft.com/office/drawing/2014/main" id="{704787B1-71DE-144D-A3AC-F43D840177EF}"/>
                </a:ext>
              </a:extLst>
            </p:cNvPr>
            <p:cNvSpPr/>
            <p:nvPr/>
          </p:nvSpPr>
          <p:spPr>
            <a:xfrm>
              <a:off x="3230359" y="3123922"/>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2" name="Rounded Rectangle 4">
              <a:extLst>
                <a:ext uri="{FF2B5EF4-FFF2-40B4-BE49-F238E27FC236}">
                  <a16:creationId xmlns:a16="http://schemas.microsoft.com/office/drawing/2014/main" id="{E08A5552-E2CA-394B-A155-A2FD100B3DC2}"/>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a:t>
              </a:r>
            </a:p>
          </p:txBody>
        </p:sp>
      </p:grpSp>
      <p:grpSp>
        <p:nvGrpSpPr>
          <p:cNvPr id="153" name="Group 152">
            <a:extLst>
              <a:ext uri="{FF2B5EF4-FFF2-40B4-BE49-F238E27FC236}">
                <a16:creationId xmlns:a16="http://schemas.microsoft.com/office/drawing/2014/main" id="{3641C52E-ECF6-5649-B950-C0D259381364}"/>
              </a:ext>
            </a:extLst>
          </p:cNvPr>
          <p:cNvGrpSpPr/>
          <p:nvPr/>
        </p:nvGrpSpPr>
        <p:grpSpPr>
          <a:xfrm>
            <a:off x="7736539" y="4608279"/>
            <a:ext cx="1524899" cy="409100"/>
            <a:chOff x="3230359" y="3535579"/>
            <a:chExt cx="4427992" cy="409100"/>
          </a:xfrm>
        </p:grpSpPr>
        <p:sp>
          <p:nvSpPr>
            <p:cNvPr id="154" name="Rounded Rectangle 153">
              <a:extLst>
                <a:ext uri="{FF2B5EF4-FFF2-40B4-BE49-F238E27FC236}">
                  <a16:creationId xmlns:a16="http://schemas.microsoft.com/office/drawing/2014/main" id="{6D4DC9F0-5096-BF46-8DA8-81C485D21014}"/>
                </a:ext>
              </a:extLst>
            </p:cNvPr>
            <p:cNvSpPr/>
            <p:nvPr/>
          </p:nvSpPr>
          <p:spPr>
            <a:xfrm>
              <a:off x="3230359" y="3535579"/>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5" name="Rounded Rectangle 4">
              <a:extLst>
                <a:ext uri="{FF2B5EF4-FFF2-40B4-BE49-F238E27FC236}">
                  <a16:creationId xmlns:a16="http://schemas.microsoft.com/office/drawing/2014/main" id="{02DFB13E-0AA0-0047-9FAB-E600454788E9}"/>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a:t>
              </a:r>
            </a:p>
          </p:txBody>
        </p:sp>
      </p:grpSp>
      <p:grpSp>
        <p:nvGrpSpPr>
          <p:cNvPr id="156" name="Group 155">
            <a:extLst>
              <a:ext uri="{FF2B5EF4-FFF2-40B4-BE49-F238E27FC236}">
                <a16:creationId xmlns:a16="http://schemas.microsoft.com/office/drawing/2014/main" id="{AC4330BC-E6A9-954E-AF08-D9A5CAB86A4C}"/>
              </a:ext>
            </a:extLst>
          </p:cNvPr>
          <p:cNvGrpSpPr/>
          <p:nvPr/>
        </p:nvGrpSpPr>
        <p:grpSpPr>
          <a:xfrm>
            <a:off x="7736539" y="5062737"/>
            <a:ext cx="1524899" cy="409100"/>
            <a:chOff x="3230359" y="3947236"/>
            <a:chExt cx="4427992" cy="409100"/>
          </a:xfrm>
        </p:grpSpPr>
        <p:sp>
          <p:nvSpPr>
            <p:cNvPr id="157" name="Rounded Rectangle 156">
              <a:extLst>
                <a:ext uri="{FF2B5EF4-FFF2-40B4-BE49-F238E27FC236}">
                  <a16:creationId xmlns:a16="http://schemas.microsoft.com/office/drawing/2014/main" id="{DED7B190-D245-2C43-B904-F4FF3240E27F}"/>
                </a:ext>
              </a:extLst>
            </p:cNvPr>
            <p:cNvSpPr/>
            <p:nvPr/>
          </p:nvSpPr>
          <p:spPr>
            <a:xfrm>
              <a:off x="3230359" y="3947236"/>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8" name="Rounded Rectangle 4">
              <a:extLst>
                <a:ext uri="{FF2B5EF4-FFF2-40B4-BE49-F238E27FC236}">
                  <a16:creationId xmlns:a16="http://schemas.microsoft.com/office/drawing/2014/main" id="{B9E625D5-1EC3-D146-9A9D-85C720FBE2FE}"/>
                </a:ext>
              </a:extLst>
            </p:cNvPr>
            <p:cNvSpPr txBox="1"/>
            <p:nvPr/>
          </p:nvSpPr>
          <p:spPr>
            <a:xfrm>
              <a:off x="3250330" y="3967207"/>
              <a:ext cx="420677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a:t>
              </a:r>
            </a:p>
          </p:txBody>
        </p:sp>
      </p:grpSp>
      <p:grpSp>
        <p:nvGrpSpPr>
          <p:cNvPr id="159" name="Group 158">
            <a:extLst>
              <a:ext uri="{FF2B5EF4-FFF2-40B4-BE49-F238E27FC236}">
                <a16:creationId xmlns:a16="http://schemas.microsoft.com/office/drawing/2014/main" id="{D8E81FF0-D702-1440-B70D-712F88307EC6}"/>
              </a:ext>
            </a:extLst>
          </p:cNvPr>
          <p:cNvGrpSpPr/>
          <p:nvPr/>
        </p:nvGrpSpPr>
        <p:grpSpPr>
          <a:xfrm>
            <a:off x="7736539" y="5517195"/>
            <a:ext cx="1524899" cy="409100"/>
            <a:chOff x="3230359" y="4358893"/>
            <a:chExt cx="4427992" cy="409100"/>
          </a:xfrm>
        </p:grpSpPr>
        <p:sp>
          <p:nvSpPr>
            <p:cNvPr id="160" name="Rounded Rectangle 159">
              <a:extLst>
                <a:ext uri="{FF2B5EF4-FFF2-40B4-BE49-F238E27FC236}">
                  <a16:creationId xmlns:a16="http://schemas.microsoft.com/office/drawing/2014/main" id="{9A3D4590-F7B9-0749-B565-055A5C8C77A6}"/>
                </a:ext>
              </a:extLst>
            </p:cNvPr>
            <p:cNvSpPr/>
            <p:nvPr/>
          </p:nvSpPr>
          <p:spPr>
            <a:xfrm>
              <a:off x="3230359" y="4358893"/>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1" name="Rounded Rectangle 4">
              <a:extLst>
                <a:ext uri="{FF2B5EF4-FFF2-40B4-BE49-F238E27FC236}">
                  <a16:creationId xmlns:a16="http://schemas.microsoft.com/office/drawing/2014/main" id="{A1B8C5B1-CDAF-EB4F-9796-0BB3241C6AF9}"/>
                </a:ext>
              </a:extLst>
            </p:cNvPr>
            <p:cNvSpPr txBox="1"/>
            <p:nvPr/>
          </p:nvSpPr>
          <p:spPr>
            <a:xfrm>
              <a:off x="3250330" y="4378864"/>
              <a:ext cx="3994528"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a:t>
              </a:r>
            </a:p>
          </p:txBody>
        </p:sp>
      </p:grpSp>
    </p:spTree>
    <p:extLst>
      <p:ext uri="{BB962C8B-B14F-4D97-AF65-F5344CB8AC3E}">
        <p14:creationId xmlns:p14="http://schemas.microsoft.com/office/powerpoint/2010/main" val="57052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526435" y="3384709"/>
            <a:ext cx="2546350" cy="201402"/>
          </a:xfrm>
          <a:prstGeom prst="rect">
            <a:avLst/>
          </a:prstGeom>
          <a:noFill/>
        </p:spPr>
        <p:txBody>
          <a:bodyPr wrap="square" lIns="0" tIns="0" rIns="0" bIns="0" rtlCol="0">
            <a:spAutoFit/>
          </a:bodyPr>
          <a:lstStyle/>
          <a:p>
            <a:pPr algn="ctr">
              <a:lnSpc>
                <a:spcPct val="80000"/>
              </a:lnSpc>
            </a:pPr>
            <a:r>
              <a:rPr lang="en-US" sz="1600" b="1" spc="163" dirty="0">
                <a:solidFill>
                  <a:schemeClr val="tx1">
                    <a:lumMod val="65000"/>
                    <a:lumOff val="35000"/>
                  </a:schemeClr>
                </a:solidFill>
                <a:latin typeface="Myriad Pro" panose="020B0503030403020204" pitchFamily="34" charset="0"/>
                <a:ea typeface="Titillium" charset="0"/>
                <a:cs typeface="Titillium" charset="0"/>
              </a:rPr>
              <a:t>HARD SKILLS</a:t>
            </a:r>
          </a:p>
        </p:txBody>
      </p:sp>
      <p:sp>
        <p:nvSpPr>
          <p:cNvPr id="12" name="TextBox 11"/>
          <p:cNvSpPr txBox="1"/>
          <p:nvPr/>
        </p:nvSpPr>
        <p:spPr>
          <a:xfrm>
            <a:off x="2537548" y="3651680"/>
            <a:ext cx="2524124" cy="184666"/>
          </a:xfrm>
          <a:prstGeom prst="rect">
            <a:avLst/>
          </a:prstGeom>
          <a:noFill/>
        </p:spPr>
        <p:txBody>
          <a:bodyPr wrap="square" lIns="0" tIns="0" rIns="74295" bIns="0" rtlCol="0">
            <a:spAutoFit/>
          </a:bodyPr>
          <a:lstStyle/>
          <a:p>
            <a:pPr algn="ctr"/>
            <a:r>
              <a:rPr lang="de-DE" sz="1200" dirty="0">
                <a:solidFill>
                  <a:schemeClr val="tx1">
                    <a:lumMod val="65000"/>
                    <a:lumOff val="35000"/>
                  </a:schemeClr>
                </a:solidFill>
                <a:latin typeface="Myriad Pro" panose="020B0503030403020204" pitchFamily="34" charset="0"/>
              </a:rPr>
              <a:t>11 Hard Skills  (10-point-scale)</a:t>
            </a:r>
          </a:p>
        </p:txBody>
      </p:sp>
      <p:sp>
        <p:nvSpPr>
          <p:cNvPr id="13" name="TextBox 12"/>
          <p:cNvSpPr txBox="1"/>
          <p:nvPr/>
        </p:nvSpPr>
        <p:spPr>
          <a:xfrm>
            <a:off x="4833215" y="3378525"/>
            <a:ext cx="2546349" cy="201402"/>
          </a:xfrm>
          <a:prstGeom prst="rect">
            <a:avLst/>
          </a:prstGeom>
          <a:noFill/>
        </p:spPr>
        <p:txBody>
          <a:bodyPr wrap="square" lIns="0" tIns="0" rIns="0" bIns="0" rtlCol="0">
            <a:spAutoFit/>
          </a:bodyPr>
          <a:lstStyle/>
          <a:p>
            <a:pPr algn="ctr">
              <a:lnSpc>
                <a:spcPct val="80000"/>
              </a:lnSpc>
            </a:pPr>
            <a:r>
              <a:rPr lang="en-US" sz="1600" b="1" spc="163" dirty="0">
                <a:solidFill>
                  <a:schemeClr val="tx1">
                    <a:lumMod val="65000"/>
                    <a:lumOff val="35000"/>
                  </a:schemeClr>
                </a:solidFill>
                <a:latin typeface="Myriad Pro" panose="020B0503030403020204" pitchFamily="34" charset="0"/>
                <a:ea typeface="Titillium" charset="0"/>
                <a:cs typeface="Titillium" charset="0"/>
              </a:rPr>
              <a:t>SOFT SKILLS</a:t>
            </a:r>
          </a:p>
        </p:txBody>
      </p:sp>
      <p:sp>
        <p:nvSpPr>
          <p:cNvPr id="14" name="TextBox 13"/>
          <p:cNvSpPr txBox="1"/>
          <p:nvPr/>
        </p:nvSpPr>
        <p:spPr>
          <a:xfrm>
            <a:off x="4844328" y="3654533"/>
            <a:ext cx="2524125" cy="184666"/>
          </a:xfrm>
          <a:prstGeom prst="rect">
            <a:avLst/>
          </a:prstGeom>
          <a:noFill/>
        </p:spPr>
        <p:txBody>
          <a:bodyPr wrap="square" lIns="0" tIns="0" rIns="74295" bIns="0" rtlCol="0">
            <a:spAutoFit/>
          </a:bodyPr>
          <a:lstStyle/>
          <a:p>
            <a:pPr algn="ctr"/>
            <a:r>
              <a:rPr lang="de-DE" sz="1200" dirty="0">
                <a:solidFill>
                  <a:schemeClr val="tx1">
                    <a:lumMod val="65000"/>
                    <a:lumOff val="35000"/>
                  </a:schemeClr>
                </a:solidFill>
                <a:latin typeface="Myriad Pro" panose="020B0503030403020204" pitchFamily="34" charset="0"/>
              </a:rPr>
              <a:t>4 Soft Skills  (6-point </a:t>
            </a:r>
            <a:r>
              <a:rPr lang="en-US" sz="1200" dirty="0">
                <a:solidFill>
                  <a:schemeClr val="tx1">
                    <a:lumMod val="65000"/>
                    <a:lumOff val="35000"/>
                  </a:schemeClr>
                </a:solidFill>
                <a:latin typeface="Myriad Pro" panose="020B0503030403020204" pitchFamily="34" charset="0"/>
              </a:rPr>
              <a:t>scale) </a:t>
            </a:r>
          </a:p>
        </p:txBody>
      </p:sp>
      <p:pic>
        <p:nvPicPr>
          <p:cNvPr id="24" name="Picture Placeholder 23">
            <a:extLst>
              <a:ext uri="{FF2B5EF4-FFF2-40B4-BE49-F238E27FC236}">
                <a16:creationId xmlns:a16="http://schemas.microsoft.com/office/drawing/2014/main" id="{3A3EFF2B-3EB9-8147-985E-C51DA589E80E}"/>
              </a:ext>
            </a:extLst>
          </p:cNvPr>
          <p:cNvPicPr>
            <a:picLocks noGrp="1" noChangeAspect="1"/>
          </p:cNvPicPr>
          <p:nvPr>
            <p:ph type="pic" sz="quarter" idx="18"/>
          </p:nvPr>
        </p:nvPicPr>
        <p:blipFill>
          <a:blip r:embed="rId2"/>
          <a:srcRect l="21875" r="21875"/>
          <a:stretch>
            <a:fillRect/>
          </a:stretch>
        </p:blipFill>
        <p:spPr>
          <a:xfrm>
            <a:off x="3365074" y="2404944"/>
            <a:ext cx="869072" cy="869073"/>
          </a:xfrm>
        </p:spPr>
      </p:pic>
      <p:pic>
        <p:nvPicPr>
          <p:cNvPr id="30" name="Picture Placeholder 29">
            <a:extLst>
              <a:ext uri="{FF2B5EF4-FFF2-40B4-BE49-F238E27FC236}">
                <a16:creationId xmlns:a16="http://schemas.microsoft.com/office/drawing/2014/main" id="{82395831-39E4-6047-ACD3-F3B974323B8A}"/>
              </a:ext>
            </a:extLst>
          </p:cNvPr>
          <p:cNvPicPr>
            <a:picLocks noGrp="1" noChangeAspect="1"/>
          </p:cNvPicPr>
          <p:nvPr>
            <p:ph type="pic" sz="quarter" idx="21"/>
          </p:nvPr>
        </p:nvPicPr>
        <p:blipFill rotWithShape="1">
          <a:blip r:embed="rId3"/>
          <a:srcRect l="21911" r="21911"/>
          <a:stretch/>
        </p:blipFill>
        <p:spPr>
          <a:xfrm>
            <a:off x="5671855" y="2396088"/>
            <a:ext cx="869072" cy="869073"/>
          </a:xfrm>
        </p:spPr>
      </p:pic>
      <p:sp>
        <p:nvSpPr>
          <p:cNvPr id="2" name="Text Placeholder 1">
            <a:extLst>
              <a:ext uri="{FF2B5EF4-FFF2-40B4-BE49-F238E27FC236}">
                <a16:creationId xmlns:a16="http://schemas.microsoft.com/office/drawing/2014/main" id="{6EC04288-BCB8-E645-BDED-8A7C283F8356}"/>
              </a:ext>
            </a:extLst>
          </p:cNvPr>
          <p:cNvSpPr>
            <a:spLocks noGrp="1"/>
          </p:cNvSpPr>
          <p:nvPr>
            <p:ph type="body" sz="quarter" idx="17"/>
          </p:nvPr>
        </p:nvSpPr>
        <p:spPr/>
        <p:txBody>
          <a:bodyPr/>
          <a:lstStyle/>
          <a:p>
            <a:r>
              <a:rPr lang="de-DE" dirty="0"/>
              <a:t>ASSESSMENT CRITERIA</a:t>
            </a:r>
          </a:p>
        </p:txBody>
      </p:sp>
      <p:sp>
        <p:nvSpPr>
          <p:cNvPr id="4" name="Text Placeholder 3">
            <a:extLst>
              <a:ext uri="{FF2B5EF4-FFF2-40B4-BE49-F238E27FC236}">
                <a16:creationId xmlns:a16="http://schemas.microsoft.com/office/drawing/2014/main" id="{F4640D2F-B8B0-A146-AC03-70C4D9EC09E4}"/>
              </a:ext>
            </a:extLst>
          </p:cNvPr>
          <p:cNvSpPr>
            <a:spLocks noGrp="1"/>
          </p:cNvSpPr>
          <p:nvPr>
            <p:ph type="body" sz="quarter" idx="11"/>
          </p:nvPr>
        </p:nvSpPr>
        <p:spPr/>
        <p:txBody>
          <a:bodyPr/>
          <a:lstStyle/>
          <a:p>
            <a:r>
              <a:rPr lang="en-US" dirty="0"/>
              <a:t>How is your impact on the learning organization assessed?</a:t>
            </a:r>
          </a:p>
        </p:txBody>
      </p:sp>
      <p:sp>
        <p:nvSpPr>
          <p:cNvPr id="3" name="Textfeld 2">
            <a:extLst>
              <a:ext uri="{FF2B5EF4-FFF2-40B4-BE49-F238E27FC236}">
                <a16:creationId xmlns:a16="http://schemas.microsoft.com/office/drawing/2014/main" id="{0B3C0775-A304-4957-A5FA-400C8A403199}"/>
              </a:ext>
            </a:extLst>
          </p:cNvPr>
          <p:cNvSpPr txBox="1"/>
          <p:nvPr/>
        </p:nvSpPr>
        <p:spPr>
          <a:xfrm>
            <a:off x="0" y="4302526"/>
            <a:ext cx="9906000" cy="1774717"/>
          </a:xfrm>
          <a:prstGeom prst="rect">
            <a:avLst/>
          </a:prstGeom>
          <a:noFill/>
        </p:spPr>
        <p:txBody>
          <a:bodyPr wrap="square" lIns="0" tIns="0" rIns="0" bIns="0" rtlCol="0">
            <a:spAutoFit/>
          </a:bodyPr>
          <a:lstStyle/>
          <a:p>
            <a:endParaRPr lang="de-DE" sz="1400" dirty="0"/>
          </a:p>
          <a:p>
            <a:pPr algn="ctr">
              <a:spcAft>
                <a:spcPts val="600"/>
              </a:spcAft>
            </a:pPr>
            <a:r>
              <a:rPr lang="en-US" sz="1600" b="1" spc="163" dirty="0">
                <a:solidFill>
                  <a:schemeClr val="tx1">
                    <a:lumMod val="65000"/>
                    <a:lumOff val="35000"/>
                  </a:schemeClr>
                </a:solidFill>
                <a:latin typeface="Myriad Pro" panose="020B0503030403020204" pitchFamily="34" charset="0"/>
              </a:rPr>
              <a:t>GUIDING QUESTIONS</a:t>
            </a:r>
          </a:p>
          <a:p>
            <a:pPr algn="ctr">
              <a:spcAft>
                <a:spcPts val="200"/>
              </a:spcAft>
            </a:pPr>
            <a:r>
              <a:rPr lang="en-US" sz="1300" dirty="0">
                <a:solidFill>
                  <a:srgbClr val="007AA1"/>
                </a:solidFill>
                <a:latin typeface="Myriad Pro" panose="020B0503030403020204" pitchFamily="34" charset="0"/>
              </a:rPr>
              <a:t>On what level do your skills and behaviors have an impact?  </a:t>
            </a:r>
          </a:p>
          <a:p>
            <a:pPr algn="ctr"/>
            <a:r>
              <a:rPr lang="en-US" sz="1300" dirty="0">
                <a:solidFill>
                  <a:schemeClr val="tx1">
                    <a:lumMod val="65000"/>
                    <a:lumOff val="35000"/>
                  </a:schemeClr>
                </a:solidFill>
                <a:latin typeface="Myriad Pro" panose="020B0503030403020204" pitchFamily="34" charset="0"/>
              </a:rPr>
              <a:t>(Ranking from ‘Influencing your own person level’ up to ‘Influencing the industry level’)</a:t>
            </a:r>
          </a:p>
          <a:p>
            <a:pPr algn="ctr"/>
            <a:endParaRPr lang="en-US" sz="1200" dirty="0">
              <a:solidFill>
                <a:schemeClr val="tx1">
                  <a:lumMod val="65000"/>
                  <a:lumOff val="35000"/>
                </a:schemeClr>
              </a:solidFill>
              <a:latin typeface="Myriad Pro" panose="020B0503030403020204" pitchFamily="34" charset="0"/>
            </a:endParaRPr>
          </a:p>
          <a:p>
            <a:pPr algn="ctr"/>
            <a:r>
              <a:rPr lang="en-US" sz="1300" dirty="0">
                <a:solidFill>
                  <a:srgbClr val="007AA1"/>
                </a:solidFill>
                <a:latin typeface="Myriad Pro" panose="020B0503030403020204" pitchFamily="34" charset="0"/>
              </a:rPr>
              <a:t>How many additional skills have you acquired?</a:t>
            </a:r>
          </a:p>
          <a:p>
            <a:pPr algn="ctr"/>
            <a:r>
              <a:rPr lang="en-US" sz="1300" dirty="0">
                <a:solidFill>
                  <a:schemeClr val="tx1">
                    <a:lumMod val="65000"/>
                    <a:lumOff val="35000"/>
                  </a:schemeClr>
                </a:solidFill>
                <a:latin typeface="Myriad Pro" panose="020B0503030403020204" pitchFamily="34" charset="0"/>
              </a:rPr>
              <a:t>(a wide portfolio of advanced skills is more valuable for you and the company, than having expert skills in </a:t>
            </a:r>
            <a:r>
              <a:rPr lang="en-US" sz="1300" i="1" dirty="0">
                <a:solidFill>
                  <a:schemeClr val="tx1">
                    <a:lumMod val="65000"/>
                    <a:lumOff val="35000"/>
                  </a:schemeClr>
                </a:solidFill>
                <a:latin typeface="Myriad Pro" panose="020B0503030403020204" pitchFamily="34" charset="0"/>
              </a:rPr>
              <a:t>one</a:t>
            </a:r>
            <a:r>
              <a:rPr lang="en-US" sz="1300" dirty="0">
                <a:solidFill>
                  <a:schemeClr val="tx1">
                    <a:lumMod val="65000"/>
                    <a:lumOff val="35000"/>
                  </a:schemeClr>
                </a:solidFill>
                <a:latin typeface="Myriad Pro" panose="020B0503030403020204" pitchFamily="34" charset="0"/>
              </a:rPr>
              <a:t> area)  </a:t>
            </a:r>
          </a:p>
          <a:p>
            <a:pPr marL="285750" indent="-285750" algn="l">
              <a:lnSpc>
                <a:spcPct val="80000"/>
              </a:lnSpc>
              <a:buClr>
                <a:srgbClr val="04A9DB"/>
              </a:buClr>
              <a:buFont typeface="Arial" panose="020B0604020202020204" pitchFamily="34" charset="0"/>
              <a:buChar char="•"/>
            </a:pPr>
            <a:endParaRPr lang="de-DE" sz="1300" spc="163" dirty="0" err="1">
              <a:solidFill>
                <a:schemeClr val="tx1">
                  <a:lumMod val="65000"/>
                  <a:lumOff val="35000"/>
                </a:schemeClr>
              </a:solidFill>
              <a:latin typeface="Myriad Pro" panose="020B0503030403020204" pitchFamily="34" charset="0"/>
              <a:ea typeface="Titillium" charset="0"/>
              <a:cs typeface="Titillium" charset="0"/>
            </a:endParaRPr>
          </a:p>
        </p:txBody>
      </p:sp>
      <p:sp>
        <p:nvSpPr>
          <p:cNvPr id="6" name="Rechteck 5">
            <a:extLst>
              <a:ext uri="{FF2B5EF4-FFF2-40B4-BE49-F238E27FC236}">
                <a16:creationId xmlns:a16="http://schemas.microsoft.com/office/drawing/2014/main" id="{00DE85F3-C1E8-48B4-B0CB-281ADE667106}"/>
              </a:ext>
            </a:extLst>
          </p:cNvPr>
          <p:cNvSpPr/>
          <p:nvPr/>
        </p:nvSpPr>
        <p:spPr>
          <a:xfrm>
            <a:off x="1" y="1801258"/>
            <a:ext cx="9906000" cy="338554"/>
          </a:xfrm>
          <a:prstGeom prst="rect">
            <a:avLst/>
          </a:prstGeom>
        </p:spPr>
        <p:txBody>
          <a:bodyPr wrap="square">
            <a:spAutoFit/>
          </a:bodyPr>
          <a:lstStyle/>
          <a:p>
            <a:pPr algn="ctr"/>
            <a:r>
              <a:rPr lang="en-US" sz="1600" spc="163" dirty="0">
                <a:solidFill>
                  <a:schemeClr val="tx1">
                    <a:lumMod val="65000"/>
                    <a:lumOff val="35000"/>
                  </a:schemeClr>
                </a:solidFill>
                <a:latin typeface="Myriad Pro" panose="020B0503030403020204" pitchFamily="34" charset="0"/>
              </a:rPr>
              <a:t>THE ASSESSMENT IS ON YOUR</a:t>
            </a:r>
            <a:endParaRPr lang="de-DE" sz="1600" spc="163" dirty="0">
              <a:solidFill>
                <a:schemeClr val="tx1">
                  <a:lumMod val="65000"/>
                  <a:lumOff val="35000"/>
                </a:schemeClr>
              </a:solidFill>
              <a:latin typeface="Myriad Pro" panose="020B0503030403020204" pitchFamily="34" charset="0"/>
            </a:endParaRPr>
          </a:p>
        </p:txBody>
      </p:sp>
      <p:sp>
        <p:nvSpPr>
          <p:cNvPr id="5" name="Ellipse 4">
            <a:extLst>
              <a:ext uri="{FF2B5EF4-FFF2-40B4-BE49-F238E27FC236}">
                <a16:creationId xmlns:a16="http://schemas.microsoft.com/office/drawing/2014/main" id="{4EC31221-CF96-4B50-B0CF-E6F1BBB797E4}"/>
              </a:ext>
            </a:extLst>
          </p:cNvPr>
          <p:cNvSpPr/>
          <p:nvPr/>
        </p:nvSpPr>
        <p:spPr>
          <a:xfrm>
            <a:off x="2719747" y="3167132"/>
            <a:ext cx="2159726" cy="931817"/>
          </a:xfrm>
          <a:prstGeom prst="ellipse">
            <a:avLst/>
          </a:prstGeom>
        </p:spPr>
        <p:txBody>
          <a:bodyPr rtlCol="0" anchor="ctr">
            <a:spAutoFit/>
          </a:bodyPr>
          <a:lstStyle/>
          <a:p>
            <a:pPr algn="ctr"/>
            <a:endParaRPr lang="de-DE" sz="1625" dirty="0">
              <a:solidFill>
                <a:schemeClr val="bg1"/>
              </a:solidFill>
              <a:latin typeface="Myriad Pro Semibold" panose="020B0503030403020204" pitchFamily="34" charset="0"/>
            </a:endParaRPr>
          </a:p>
        </p:txBody>
      </p:sp>
    </p:spTree>
    <p:extLst>
      <p:ext uri="{BB962C8B-B14F-4D97-AF65-F5344CB8AC3E}">
        <p14:creationId xmlns:p14="http://schemas.microsoft.com/office/powerpoint/2010/main" val="972083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10">
            <a:extLst>
              <a:ext uri="{FF2B5EF4-FFF2-40B4-BE49-F238E27FC236}">
                <a16:creationId xmlns:a16="http://schemas.microsoft.com/office/drawing/2014/main" id="{5130CFC8-791E-B348-BE94-8E739D06359D}"/>
              </a:ext>
            </a:extLst>
          </p:cNvPr>
          <p:cNvPicPr>
            <a:picLocks noGrp="1" noChangeAspect="1"/>
          </p:cNvPicPr>
          <p:nvPr>
            <p:ph type="pic" sz="quarter" idx="11"/>
          </p:nvPr>
        </p:nvPicPr>
        <p:blipFill>
          <a:blip r:embed="rId2"/>
          <a:srcRect l="9375" r="9375"/>
          <a:stretch>
            <a:fillRect/>
          </a:stretch>
        </p:blipFill>
        <p:spPr>
          <a:xfrm>
            <a:off x="0" y="0"/>
            <a:ext cx="9906000" cy="6858000"/>
          </a:xfrm>
        </p:spPr>
      </p:pic>
      <p:sp>
        <p:nvSpPr>
          <p:cNvPr id="4" name="Text Placeholder 3">
            <a:extLst>
              <a:ext uri="{FF2B5EF4-FFF2-40B4-BE49-F238E27FC236}">
                <a16:creationId xmlns:a16="http://schemas.microsoft.com/office/drawing/2014/main" id="{ACE11FC2-D3C4-2D4E-909B-9537DEB12F08}"/>
              </a:ext>
            </a:extLst>
          </p:cNvPr>
          <p:cNvSpPr>
            <a:spLocks noGrp="1"/>
          </p:cNvSpPr>
          <p:nvPr>
            <p:ph type="body" sz="quarter" idx="10"/>
          </p:nvPr>
        </p:nvSpPr>
        <p:spPr/>
        <p:txBody>
          <a:bodyPr/>
          <a:lstStyle/>
          <a:p>
            <a:r>
              <a:rPr lang="de-DE" dirty="0"/>
              <a:t>ADDITIONAL PROSPECT</a:t>
            </a:r>
          </a:p>
        </p:txBody>
      </p:sp>
    </p:spTree>
    <p:extLst>
      <p:ext uri="{BB962C8B-B14F-4D97-AF65-F5344CB8AC3E}">
        <p14:creationId xmlns:p14="http://schemas.microsoft.com/office/powerpoint/2010/main" val="79232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C04288-BCB8-E645-BDED-8A7C283F8356}"/>
              </a:ext>
            </a:extLst>
          </p:cNvPr>
          <p:cNvSpPr>
            <a:spLocks noGrp="1"/>
          </p:cNvSpPr>
          <p:nvPr>
            <p:ph type="body" sz="quarter" idx="11"/>
          </p:nvPr>
        </p:nvSpPr>
        <p:spPr/>
        <p:txBody>
          <a:bodyPr/>
          <a:lstStyle/>
          <a:p>
            <a:r>
              <a:rPr lang="en-US" dirty="0"/>
              <a:t>What is the guiding principle for your skills assessment?</a:t>
            </a:r>
          </a:p>
        </p:txBody>
      </p:sp>
      <p:sp>
        <p:nvSpPr>
          <p:cNvPr id="11" name="Text Placeholder 10">
            <a:extLst>
              <a:ext uri="{FF2B5EF4-FFF2-40B4-BE49-F238E27FC236}">
                <a16:creationId xmlns:a16="http://schemas.microsoft.com/office/drawing/2014/main" id="{51D3E76A-6F92-9243-BA82-8C997C5C6071}"/>
              </a:ext>
            </a:extLst>
          </p:cNvPr>
          <p:cNvSpPr>
            <a:spLocks noGrp="1"/>
          </p:cNvSpPr>
          <p:nvPr>
            <p:ph type="body" sz="quarter" idx="17"/>
          </p:nvPr>
        </p:nvSpPr>
        <p:spPr/>
        <p:txBody>
          <a:bodyPr/>
          <a:lstStyle/>
          <a:p>
            <a:r>
              <a:rPr lang="de-DE" dirty="0"/>
              <a:t>BASE FOR SKILLS ASSESSMENT</a:t>
            </a:r>
          </a:p>
        </p:txBody>
      </p:sp>
      <p:sp>
        <p:nvSpPr>
          <p:cNvPr id="17" name="Text Placeholder 16">
            <a:extLst>
              <a:ext uri="{FF2B5EF4-FFF2-40B4-BE49-F238E27FC236}">
                <a16:creationId xmlns:a16="http://schemas.microsoft.com/office/drawing/2014/main" id="{3BE05689-0216-B748-B8CE-B61F238F37E7}"/>
              </a:ext>
            </a:extLst>
          </p:cNvPr>
          <p:cNvSpPr>
            <a:spLocks noGrp="1"/>
          </p:cNvSpPr>
          <p:nvPr>
            <p:ph type="body" sz="quarter" idx="18"/>
          </p:nvPr>
        </p:nvSpPr>
        <p:spPr>
          <a:xfrm>
            <a:off x="557212" y="2079404"/>
            <a:ext cx="8791575" cy="4051300"/>
          </a:xfrm>
        </p:spPr>
        <p:txBody>
          <a:bodyPr/>
          <a:lstStyle/>
          <a:p>
            <a:pPr algn="ctr"/>
            <a:r>
              <a:rPr lang="en-US" sz="1600" spc="163" dirty="0"/>
              <a:t>YOUR SKILLS ASSESSMENT, CAREER PATH AND REWARDS </a:t>
            </a:r>
          </a:p>
          <a:p>
            <a:pPr algn="ctr"/>
            <a:r>
              <a:rPr lang="en-US" sz="1600" spc="163" dirty="0"/>
              <a:t>ARE TARGETED TOWARDS BUILDING A </a:t>
            </a:r>
            <a:r>
              <a:rPr lang="en-US" sz="1600" spc="163" dirty="0">
                <a:solidFill>
                  <a:srgbClr val="00A5DB"/>
                </a:solidFill>
              </a:rPr>
              <a:t>LEARNING ORGANIZATION</a:t>
            </a:r>
            <a:r>
              <a:rPr lang="en-US" sz="1600" spc="163" dirty="0"/>
              <a:t>.</a:t>
            </a:r>
            <a:endParaRPr lang="de-DE" sz="1600" spc="163" dirty="0"/>
          </a:p>
          <a:p>
            <a:endParaRPr lang="de-DE" sz="1600" spc="163" dirty="0"/>
          </a:p>
          <a:p>
            <a:endParaRPr lang="de-DE" sz="1600" spc="163" dirty="0"/>
          </a:p>
          <a:p>
            <a:endParaRPr lang="de-DE" sz="900" dirty="0"/>
          </a:p>
        </p:txBody>
      </p:sp>
      <p:sp>
        <p:nvSpPr>
          <p:cNvPr id="3" name="Textfeld 2">
            <a:extLst>
              <a:ext uri="{FF2B5EF4-FFF2-40B4-BE49-F238E27FC236}">
                <a16:creationId xmlns:a16="http://schemas.microsoft.com/office/drawing/2014/main" id="{9249CC45-BA18-42E6-A096-1ABBD5CF67B6}"/>
              </a:ext>
            </a:extLst>
          </p:cNvPr>
          <p:cNvSpPr txBox="1"/>
          <p:nvPr/>
        </p:nvSpPr>
        <p:spPr>
          <a:xfrm>
            <a:off x="354805" y="3188340"/>
            <a:ext cx="9196387" cy="1979901"/>
          </a:xfrm>
          <a:prstGeom prst="rect">
            <a:avLst/>
          </a:prstGeom>
          <a:noFill/>
          <a:ln w="57150">
            <a:noFill/>
          </a:ln>
        </p:spPr>
        <p:txBody>
          <a:bodyPr wrap="square" lIns="0" tIns="0" rIns="0" bIns="0" rtlCol="0">
            <a:spAutoFit/>
          </a:bodyPr>
          <a:lstStyle/>
          <a:p>
            <a:endParaRPr lang="en-GB" sz="1200" dirty="0">
              <a:solidFill>
                <a:schemeClr val="tx1">
                  <a:lumMod val="65000"/>
                  <a:lumOff val="35000"/>
                </a:schemeClr>
              </a:solidFill>
              <a:latin typeface="Myriad Pro" panose="020B0503030403020204" pitchFamily="34" charset="0"/>
            </a:endParaRPr>
          </a:p>
          <a:p>
            <a:pPr lvl="1" algn="ctr"/>
            <a:r>
              <a:rPr lang="en-GB" sz="1600" b="1" spc="163" dirty="0">
                <a:solidFill>
                  <a:schemeClr val="tx1">
                    <a:lumMod val="65000"/>
                    <a:lumOff val="35000"/>
                  </a:schemeClr>
                </a:solidFill>
                <a:latin typeface="Myriad Pro" panose="020B0503030403020204" pitchFamily="34" charset="0"/>
              </a:rPr>
              <a:t>LEARNING ORGANIZATION </a:t>
            </a:r>
          </a:p>
          <a:p>
            <a:pPr lvl="1"/>
            <a:endParaRPr lang="en-GB" sz="1200" dirty="0">
              <a:solidFill>
                <a:schemeClr val="tx1">
                  <a:lumMod val="65000"/>
                  <a:lumOff val="35000"/>
                </a:schemeClr>
              </a:solidFill>
              <a:latin typeface="Myriad Pro" panose="020B0503030403020204" pitchFamily="34" charset="0"/>
            </a:endParaRPr>
          </a:p>
          <a:p>
            <a:pPr lvl="1"/>
            <a:r>
              <a:rPr lang="en-GB" sz="1300" dirty="0">
                <a:solidFill>
                  <a:schemeClr val="tx1">
                    <a:lumMod val="65000"/>
                    <a:lumOff val="35000"/>
                  </a:schemeClr>
                </a:solidFill>
                <a:latin typeface="Myriad Pro" panose="020B0503030403020204" pitchFamily="34" charset="0"/>
              </a:rPr>
              <a:t>Organization that acquires knowledge &amp; innovates fast enough to survive &amp; thrive in a rapidly changing environment. </a:t>
            </a:r>
            <a:r>
              <a:rPr lang="en-US" sz="1300" dirty="0">
                <a:solidFill>
                  <a:schemeClr val="tx1">
                    <a:lumMod val="65000"/>
                    <a:lumOff val="35000"/>
                  </a:schemeClr>
                </a:solidFill>
                <a:latin typeface="Myriad Pro" panose="020B0503030403020204" pitchFamily="34" charset="0"/>
              </a:rPr>
              <a:t>​</a:t>
            </a:r>
            <a:endParaRPr lang="de-DE" sz="1300" dirty="0">
              <a:solidFill>
                <a:schemeClr val="tx1">
                  <a:lumMod val="65000"/>
                  <a:lumOff val="35000"/>
                </a:schemeClr>
              </a:solidFill>
              <a:latin typeface="Myriad Pro" panose="020B0503030403020204" pitchFamily="34" charset="0"/>
            </a:endParaRPr>
          </a:p>
          <a:p>
            <a:r>
              <a:rPr lang="en-GB" sz="1300" dirty="0">
                <a:solidFill>
                  <a:schemeClr val="tx1">
                    <a:lumMod val="65000"/>
                    <a:lumOff val="35000"/>
                  </a:schemeClr>
                </a:solidFill>
                <a:latin typeface="Myriad Pro" panose="020B0503030403020204" pitchFamily="34" charset="0"/>
              </a:rPr>
              <a:t>​</a:t>
            </a:r>
            <a:endParaRPr lang="de-DE" sz="1300" dirty="0">
              <a:solidFill>
                <a:schemeClr val="tx1">
                  <a:lumMod val="65000"/>
                  <a:lumOff val="35000"/>
                </a:schemeClr>
              </a:solidFill>
              <a:latin typeface="Myriad Pro" panose="020B0503030403020204" pitchFamily="34" charset="0"/>
            </a:endParaRPr>
          </a:p>
          <a:p>
            <a:pPr marL="742950" lvl="1" indent="-285750">
              <a:buFont typeface="Arial" panose="020B0604020202020204" pitchFamily="34" charset="0"/>
              <a:buChar char="•"/>
            </a:pPr>
            <a:r>
              <a:rPr lang="en-GB" sz="1300" dirty="0">
                <a:solidFill>
                  <a:schemeClr val="tx1">
                    <a:lumMod val="65000"/>
                    <a:lumOff val="35000"/>
                  </a:schemeClr>
                </a:solidFill>
                <a:latin typeface="Myriad Pro" panose="020B0503030403020204" pitchFamily="34" charset="0"/>
              </a:rPr>
              <a:t>Creates a culture that encourages &amp; supports continuous employee learning, critical thinking, &amp; risk taking with new ideas, </a:t>
            </a:r>
            <a:r>
              <a:rPr lang="en-US" sz="1300" dirty="0">
                <a:solidFill>
                  <a:schemeClr val="tx1">
                    <a:lumMod val="65000"/>
                    <a:lumOff val="35000"/>
                  </a:schemeClr>
                </a:solidFill>
                <a:latin typeface="Myriad Pro" panose="020B0503030403020204" pitchFamily="34" charset="0"/>
              </a:rPr>
              <a:t>​</a:t>
            </a:r>
            <a:endParaRPr lang="de-DE" sz="1300" dirty="0">
              <a:solidFill>
                <a:schemeClr val="tx1">
                  <a:lumMod val="65000"/>
                  <a:lumOff val="35000"/>
                </a:schemeClr>
              </a:solidFill>
              <a:latin typeface="Myriad Pro" panose="020B0503030403020204" pitchFamily="34" charset="0"/>
            </a:endParaRPr>
          </a:p>
          <a:p>
            <a:pPr marL="742950" lvl="1" indent="-285750">
              <a:buFont typeface="Arial" panose="020B0604020202020204" pitchFamily="34" charset="0"/>
              <a:buChar char="•"/>
            </a:pPr>
            <a:r>
              <a:rPr lang="en-GB" sz="1300" dirty="0">
                <a:solidFill>
                  <a:schemeClr val="tx1">
                    <a:lumMod val="65000"/>
                    <a:lumOff val="35000"/>
                  </a:schemeClr>
                </a:solidFill>
                <a:latin typeface="Myriad Pro" panose="020B0503030403020204" pitchFamily="34" charset="0"/>
              </a:rPr>
              <a:t>Allows mistakes, and values employee contributions</a:t>
            </a:r>
            <a:r>
              <a:rPr lang="en-US" sz="1300" dirty="0">
                <a:solidFill>
                  <a:schemeClr val="tx1">
                    <a:lumMod val="65000"/>
                    <a:lumOff val="35000"/>
                  </a:schemeClr>
                </a:solidFill>
                <a:latin typeface="Myriad Pro" panose="020B0503030403020204" pitchFamily="34" charset="0"/>
              </a:rPr>
              <a:t>​,</a:t>
            </a:r>
            <a:endParaRPr lang="de-DE" sz="1300" dirty="0">
              <a:solidFill>
                <a:schemeClr val="tx1">
                  <a:lumMod val="65000"/>
                  <a:lumOff val="35000"/>
                </a:schemeClr>
              </a:solidFill>
              <a:latin typeface="Myriad Pro" panose="020B0503030403020204" pitchFamily="34" charset="0"/>
            </a:endParaRPr>
          </a:p>
          <a:p>
            <a:pPr marL="742950" lvl="1" indent="-285750">
              <a:buFont typeface="Arial" panose="020B0604020202020204" pitchFamily="34" charset="0"/>
              <a:buChar char="•"/>
            </a:pPr>
            <a:r>
              <a:rPr lang="en-GB" sz="1300" dirty="0">
                <a:solidFill>
                  <a:schemeClr val="tx1">
                    <a:lumMod val="65000"/>
                    <a:lumOff val="35000"/>
                  </a:schemeClr>
                </a:solidFill>
                <a:latin typeface="Myriad Pro" panose="020B0503030403020204" pitchFamily="34" charset="0"/>
              </a:rPr>
              <a:t>Learns from experience and experiment,</a:t>
            </a:r>
            <a:endParaRPr lang="de-DE" sz="1300" dirty="0">
              <a:solidFill>
                <a:schemeClr val="tx1">
                  <a:lumMod val="65000"/>
                  <a:lumOff val="35000"/>
                </a:schemeClr>
              </a:solidFill>
              <a:latin typeface="Myriad Pro" panose="020B0503030403020204" pitchFamily="34" charset="0"/>
            </a:endParaRPr>
          </a:p>
          <a:p>
            <a:pPr marL="742950" lvl="1" indent="-285750">
              <a:buFont typeface="Arial" panose="020B0604020202020204" pitchFamily="34" charset="0"/>
              <a:buChar char="•"/>
            </a:pPr>
            <a:r>
              <a:rPr lang="en-GB" sz="1300" dirty="0">
                <a:solidFill>
                  <a:schemeClr val="tx1">
                    <a:lumMod val="65000"/>
                    <a:lumOff val="35000"/>
                  </a:schemeClr>
                </a:solidFill>
                <a:latin typeface="Myriad Pro" panose="020B0503030403020204" pitchFamily="34" charset="0"/>
              </a:rPr>
              <a:t>Disseminates the new knowledge throughout the organization for incorporation into day-to-day activities.</a:t>
            </a:r>
            <a:endParaRPr lang="de-DE" sz="1300" dirty="0">
              <a:solidFill>
                <a:schemeClr val="tx1">
                  <a:lumMod val="65000"/>
                  <a:lumOff val="35000"/>
                </a:schemeClr>
              </a:solidFill>
              <a:latin typeface="Myriad Pro" panose="020B0503030403020204" pitchFamily="34" charset="0"/>
            </a:endParaRPr>
          </a:p>
          <a:p>
            <a:pPr marL="285750" indent="-285750" algn="l">
              <a:lnSpc>
                <a:spcPct val="80000"/>
              </a:lnSpc>
              <a:buClr>
                <a:srgbClr val="04A9DB"/>
              </a:buClr>
              <a:buFont typeface="Arial" panose="020B0604020202020204" pitchFamily="34" charset="0"/>
              <a:buChar char="•"/>
            </a:pPr>
            <a:endParaRPr lang="de-DE" sz="1300" spc="163" dirty="0" err="1">
              <a:solidFill>
                <a:schemeClr val="tx1">
                  <a:lumMod val="65000"/>
                  <a:lumOff val="35000"/>
                </a:schemeClr>
              </a:solidFill>
              <a:latin typeface="Myriad Pro" panose="020B0503030403020204" pitchFamily="34" charset="0"/>
              <a:ea typeface="Titillium" charset="0"/>
              <a:cs typeface="Titillium" charset="0"/>
            </a:endParaRPr>
          </a:p>
        </p:txBody>
      </p:sp>
    </p:spTree>
    <p:extLst>
      <p:ext uri="{BB962C8B-B14F-4D97-AF65-F5344CB8AC3E}">
        <p14:creationId xmlns:p14="http://schemas.microsoft.com/office/powerpoint/2010/main" val="3217735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DA56E1F0-C632-429A-853B-85F9ADE2AFD5}"/>
              </a:ext>
            </a:extLst>
          </p:cNvPr>
          <p:cNvSpPr>
            <a:spLocks noGrp="1"/>
          </p:cNvSpPr>
          <p:nvPr>
            <p:ph type="body" sz="quarter" idx="17"/>
          </p:nvPr>
        </p:nvSpPr>
        <p:spPr/>
        <p:txBody>
          <a:bodyPr/>
          <a:lstStyle/>
          <a:p>
            <a:r>
              <a:rPr lang="de-DE" dirty="0"/>
              <a:t>CAREER DEVELOPMENT PLANS</a:t>
            </a:r>
          </a:p>
        </p:txBody>
      </p:sp>
      <p:sp>
        <p:nvSpPr>
          <p:cNvPr id="11" name="Textplatzhalter 10">
            <a:extLst>
              <a:ext uri="{FF2B5EF4-FFF2-40B4-BE49-F238E27FC236}">
                <a16:creationId xmlns:a16="http://schemas.microsoft.com/office/drawing/2014/main" id="{345F1C1E-0E97-41D1-B7A9-8EFADB03AE15}"/>
              </a:ext>
            </a:extLst>
          </p:cNvPr>
          <p:cNvSpPr>
            <a:spLocks noGrp="1"/>
          </p:cNvSpPr>
          <p:nvPr>
            <p:ph type="body" sz="quarter" idx="18"/>
          </p:nvPr>
        </p:nvSpPr>
        <p:spPr>
          <a:xfrm>
            <a:off x="557213" y="1736725"/>
            <a:ext cx="8791575" cy="1692275"/>
          </a:xfrm>
        </p:spPr>
        <p:txBody>
          <a:bodyPr/>
          <a:lstStyle/>
          <a:p>
            <a:pPr algn="ctr"/>
            <a:r>
              <a:rPr lang="de-DE" sz="1300" dirty="0" err="1"/>
              <a:t>Use</a:t>
            </a:r>
            <a:r>
              <a:rPr lang="de-DE" sz="1300" dirty="0"/>
              <a:t> </a:t>
            </a:r>
            <a:r>
              <a:rPr lang="de-DE" sz="1300" dirty="0" err="1"/>
              <a:t>the</a:t>
            </a:r>
            <a:r>
              <a:rPr lang="de-DE" sz="1300" dirty="0"/>
              <a:t> </a:t>
            </a:r>
            <a:r>
              <a:rPr lang="de-DE" sz="1300" b="1" dirty="0">
                <a:solidFill>
                  <a:srgbClr val="00A5DB"/>
                </a:solidFill>
              </a:rPr>
              <a:t>Career Development Plan </a:t>
            </a:r>
            <a:r>
              <a:rPr lang="de-DE" sz="1300" dirty="0" err="1"/>
              <a:t>template</a:t>
            </a:r>
            <a:r>
              <a:rPr lang="de-DE" sz="1300" dirty="0"/>
              <a:t> </a:t>
            </a:r>
            <a:r>
              <a:rPr lang="de-DE" sz="1300" dirty="0" err="1"/>
              <a:t>as</a:t>
            </a:r>
            <a:r>
              <a:rPr lang="de-DE" sz="1300" dirty="0"/>
              <a:t> a </a:t>
            </a:r>
            <a:r>
              <a:rPr lang="de-DE" sz="1300" dirty="0" err="1"/>
              <a:t>conversation</a:t>
            </a:r>
            <a:r>
              <a:rPr lang="de-DE" sz="1300" dirty="0"/>
              <a:t> </a:t>
            </a:r>
            <a:r>
              <a:rPr lang="de-DE" sz="1300" dirty="0" err="1"/>
              <a:t>starter</a:t>
            </a:r>
            <a:r>
              <a:rPr lang="de-DE" sz="1300" dirty="0"/>
              <a:t> </a:t>
            </a:r>
            <a:r>
              <a:rPr lang="en-US" sz="1300" dirty="0"/>
              <a:t>with your manager, </a:t>
            </a:r>
          </a:p>
          <a:p>
            <a:pPr algn="ctr"/>
            <a:r>
              <a:rPr lang="en-US" sz="1300" dirty="0"/>
              <a:t>to identify areas of support that Spark may be able to grant.</a:t>
            </a:r>
            <a:endParaRPr lang="de-DE" sz="1300" dirty="0"/>
          </a:p>
          <a:p>
            <a:pPr algn="ctr"/>
            <a:endParaRPr lang="en-US" dirty="0"/>
          </a:p>
          <a:p>
            <a:pPr algn="ctr"/>
            <a:r>
              <a:rPr lang="de-DE" dirty="0">
                <a:hlinkClick r:id="rId2"/>
              </a:rPr>
              <a:t>https://confluence.affinitas.de/display/HR/Career+Development+Plan</a:t>
            </a:r>
            <a:r>
              <a:rPr lang="de-DE" dirty="0"/>
              <a:t> </a:t>
            </a:r>
          </a:p>
        </p:txBody>
      </p:sp>
      <p:pic>
        <p:nvPicPr>
          <p:cNvPr id="1026" name="Picture 2" descr="white and black One Way-printed road signages">
            <a:extLst>
              <a:ext uri="{FF2B5EF4-FFF2-40B4-BE49-F238E27FC236}">
                <a16:creationId xmlns:a16="http://schemas.microsoft.com/office/drawing/2014/main" id="{C68D6532-9209-4B48-B60D-5308179C133E}"/>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6115" r="13736"/>
          <a:stretch/>
        </p:blipFill>
        <p:spPr bwMode="auto">
          <a:xfrm>
            <a:off x="3834245" y="3429000"/>
            <a:ext cx="2313655" cy="2296391"/>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444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4C934F67-2BA2-B045-9ECE-F4EF5EB072F2}"/>
              </a:ext>
            </a:extLst>
          </p:cNvPr>
          <p:cNvPicPr>
            <a:picLocks noGrp="1" noChangeAspect="1"/>
          </p:cNvPicPr>
          <p:nvPr>
            <p:ph type="pic" sz="quarter" idx="11"/>
          </p:nvPr>
        </p:nvPicPr>
        <p:blipFill>
          <a:blip r:embed="rId2"/>
          <a:srcRect l="9375" r="9375"/>
          <a:stretch>
            <a:fillRect/>
          </a:stretch>
        </p:blipFill>
        <p:spPr/>
      </p:pic>
      <p:pic>
        <p:nvPicPr>
          <p:cNvPr id="4" name="Picture 3">
            <a:extLst>
              <a:ext uri="{FF2B5EF4-FFF2-40B4-BE49-F238E27FC236}">
                <a16:creationId xmlns:a16="http://schemas.microsoft.com/office/drawing/2014/main" id="{20648042-3242-4960-8913-BC608F8D21F7}"/>
              </a:ext>
            </a:extLst>
          </p:cNvPr>
          <p:cNvPicPr>
            <a:picLocks noChangeAspect="1"/>
          </p:cNvPicPr>
          <p:nvPr/>
        </p:nvPicPr>
        <p:blipFill>
          <a:blip r:embed="rId3"/>
          <a:stretch>
            <a:fillRect/>
          </a:stretch>
        </p:blipFill>
        <p:spPr>
          <a:xfrm>
            <a:off x="2778826" y="2117128"/>
            <a:ext cx="4342254" cy="1925695"/>
          </a:xfrm>
          <a:prstGeom prst="rect">
            <a:avLst/>
          </a:prstGeom>
        </p:spPr>
      </p:pic>
    </p:spTree>
    <p:extLst>
      <p:ext uri="{BB962C8B-B14F-4D97-AF65-F5344CB8AC3E}">
        <p14:creationId xmlns:p14="http://schemas.microsoft.com/office/powerpoint/2010/main" val="398573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5AC34473-8BC1-B642-B055-6D5B05C1D49B}"/>
              </a:ext>
            </a:extLst>
          </p:cNvPr>
          <p:cNvPicPr>
            <a:picLocks noGrp="1" noChangeAspect="1"/>
          </p:cNvPicPr>
          <p:nvPr>
            <p:ph type="pic" sz="quarter" idx="11"/>
          </p:nvPr>
        </p:nvPicPr>
        <p:blipFill>
          <a:blip r:embed="rId2"/>
          <a:srcRect l="9375" r="9375"/>
          <a:stretch>
            <a:fillRect/>
          </a:stretch>
        </p:blipFill>
        <p:spPr/>
      </p:pic>
      <p:sp>
        <p:nvSpPr>
          <p:cNvPr id="2" name="Text Placeholder 1">
            <a:extLst>
              <a:ext uri="{FF2B5EF4-FFF2-40B4-BE49-F238E27FC236}">
                <a16:creationId xmlns:a16="http://schemas.microsoft.com/office/drawing/2014/main" id="{6305B3DB-D8E4-C847-871C-D18DBF3FA28C}"/>
              </a:ext>
            </a:extLst>
          </p:cNvPr>
          <p:cNvSpPr>
            <a:spLocks noGrp="1"/>
          </p:cNvSpPr>
          <p:nvPr>
            <p:ph type="body" sz="quarter" idx="10"/>
          </p:nvPr>
        </p:nvSpPr>
        <p:spPr/>
        <p:txBody>
          <a:bodyPr/>
          <a:lstStyle/>
          <a:p>
            <a:r>
              <a:rPr lang="de-DE" dirty="0"/>
              <a:t>HARD SKILLS</a:t>
            </a:r>
          </a:p>
        </p:txBody>
      </p:sp>
    </p:spTree>
    <p:extLst>
      <p:ext uri="{BB962C8B-B14F-4D97-AF65-F5344CB8AC3E}">
        <p14:creationId xmlns:p14="http://schemas.microsoft.com/office/powerpoint/2010/main" val="356093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119F406-625A-48F0-AD7F-9C1D108791D9}"/>
              </a:ext>
            </a:extLst>
          </p:cNvPr>
          <p:cNvSpPr>
            <a:spLocks noGrp="1"/>
          </p:cNvSpPr>
          <p:nvPr>
            <p:ph type="body" sz="quarter" idx="11"/>
          </p:nvPr>
        </p:nvSpPr>
        <p:spPr>
          <a:xfrm>
            <a:off x="557213" y="1101184"/>
            <a:ext cx="8791574" cy="337996"/>
          </a:xfrm>
        </p:spPr>
        <p:txBody>
          <a:bodyPr/>
          <a:lstStyle/>
          <a:p>
            <a:r>
              <a:rPr lang="en-US" dirty="0"/>
              <a:t>What hard skills are you assessed on?</a:t>
            </a:r>
          </a:p>
        </p:txBody>
      </p:sp>
      <p:sp>
        <p:nvSpPr>
          <p:cNvPr id="3" name="Textplatzhalter 2">
            <a:extLst>
              <a:ext uri="{FF2B5EF4-FFF2-40B4-BE49-F238E27FC236}">
                <a16:creationId xmlns:a16="http://schemas.microsoft.com/office/drawing/2014/main" id="{98C2478F-FAF4-4AC5-9C66-1A4AC243368B}"/>
              </a:ext>
            </a:extLst>
          </p:cNvPr>
          <p:cNvSpPr>
            <a:spLocks noGrp="1"/>
          </p:cNvSpPr>
          <p:nvPr>
            <p:ph type="body" sz="quarter" idx="17"/>
          </p:nvPr>
        </p:nvSpPr>
        <p:spPr>
          <a:xfrm>
            <a:off x="557213" y="685800"/>
            <a:ext cx="8791575" cy="533720"/>
          </a:xfrm>
        </p:spPr>
        <p:txBody>
          <a:bodyPr/>
          <a:lstStyle/>
          <a:p>
            <a:r>
              <a:rPr lang="de-DE" dirty="0"/>
              <a:t>HARD SKILLS</a:t>
            </a:r>
          </a:p>
        </p:txBody>
      </p:sp>
      <p:sp>
        <p:nvSpPr>
          <p:cNvPr id="27" name="Shape 3938">
            <a:extLst>
              <a:ext uri="{FF2B5EF4-FFF2-40B4-BE49-F238E27FC236}">
                <a16:creationId xmlns:a16="http://schemas.microsoft.com/office/drawing/2014/main" id="{1A9DD74A-5862-ED41-B0C7-02280FB7D667}"/>
              </a:ext>
            </a:extLst>
          </p:cNvPr>
          <p:cNvSpPr/>
          <p:nvPr/>
        </p:nvSpPr>
        <p:spPr>
          <a:xfrm>
            <a:off x="3305955" y="1730091"/>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29" name="Shape 3938">
            <a:extLst>
              <a:ext uri="{FF2B5EF4-FFF2-40B4-BE49-F238E27FC236}">
                <a16:creationId xmlns:a16="http://schemas.microsoft.com/office/drawing/2014/main" id="{CEF18715-7282-4746-9809-F31111EB7898}"/>
              </a:ext>
            </a:extLst>
          </p:cNvPr>
          <p:cNvSpPr/>
          <p:nvPr/>
        </p:nvSpPr>
        <p:spPr>
          <a:xfrm>
            <a:off x="3296872" y="2168576"/>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31" name="Shape 3938">
            <a:extLst>
              <a:ext uri="{FF2B5EF4-FFF2-40B4-BE49-F238E27FC236}">
                <a16:creationId xmlns:a16="http://schemas.microsoft.com/office/drawing/2014/main" id="{C739E2C8-0C1C-444D-A94D-F22C110F6853}"/>
              </a:ext>
            </a:extLst>
          </p:cNvPr>
          <p:cNvSpPr/>
          <p:nvPr/>
        </p:nvSpPr>
        <p:spPr>
          <a:xfrm>
            <a:off x="3296872" y="2589444"/>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pic>
        <p:nvPicPr>
          <p:cNvPr id="24" name="Picture 2" descr="person using silver laptop computer on desk">
            <a:extLst>
              <a:ext uri="{FF2B5EF4-FFF2-40B4-BE49-F238E27FC236}">
                <a16:creationId xmlns:a16="http://schemas.microsoft.com/office/drawing/2014/main" id="{609EE7ED-4C1C-8549-8CFF-726AEE1E2DA8}"/>
              </a:ext>
            </a:extLst>
          </p:cNvPr>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13116" t="258" r="10930" b="-258"/>
          <a:stretch/>
        </p:blipFill>
        <p:spPr bwMode="auto">
          <a:xfrm>
            <a:off x="6825065" y="1730091"/>
            <a:ext cx="1862244" cy="1849884"/>
          </a:xfrm>
          <a:prstGeom prst="ellipse">
            <a:avLst/>
          </a:prstGeom>
          <a:noFill/>
          <a:extLst>
            <a:ext uri="{909E8E84-426E-40DD-AFC4-6F175D3DCCD1}">
              <a14:hiddenFill xmlns:a14="http://schemas.microsoft.com/office/drawing/2010/main">
                <a:solidFill>
                  <a:srgbClr val="FFFFFF"/>
                </a:solidFill>
              </a14:hiddenFill>
            </a:ext>
          </a:extLst>
        </p:spPr>
      </p:pic>
      <p:sp>
        <p:nvSpPr>
          <p:cNvPr id="38" name="Textplatzhalter 3">
            <a:extLst>
              <a:ext uri="{FF2B5EF4-FFF2-40B4-BE49-F238E27FC236}">
                <a16:creationId xmlns:a16="http://schemas.microsoft.com/office/drawing/2014/main" id="{3BF20800-3939-B540-B203-3E3BAF8AB6A4}"/>
              </a:ext>
            </a:extLst>
          </p:cNvPr>
          <p:cNvSpPr>
            <a:spLocks noGrp="1"/>
          </p:cNvSpPr>
          <p:nvPr>
            <p:ph type="body" sz="quarter" idx="18"/>
          </p:nvPr>
        </p:nvSpPr>
        <p:spPr>
          <a:xfrm>
            <a:off x="3679509" y="1634904"/>
            <a:ext cx="2586209" cy="4664073"/>
          </a:xfrm>
        </p:spPr>
        <p:txBody>
          <a:bodyPr/>
          <a:lstStyle/>
          <a:p>
            <a:pPr>
              <a:lnSpc>
                <a:spcPct val="150000"/>
              </a:lnSpc>
            </a:pPr>
            <a:r>
              <a:rPr lang="en-US" sz="1300" dirty="0"/>
              <a:t>Client Side Programming 	</a:t>
            </a:r>
          </a:p>
          <a:p>
            <a:pPr>
              <a:lnSpc>
                <a:spcPct val="150000"/>
              </a:lnSpc>
            </a:pPr>
            <a:r>
              <a:rPr lang="en-US" sz="1300" dirty="0"/>
              <a:t>Server Side Programming 	</a:t>
            </a:r>
          </a:p>
          <a:p>
            <a:pPr>
              <a:lnSpc>
                <a:spcPct val="150000"/>
              </a:lnSpc>
            </a:pPr>
            <a:r>
              <a:rPr lang="en-US" sz="1300" dirty="0"/>
              <a:t>Mobile Programming	</a:t>
            </a:r>
          </a:p>
          <a:p>
            <a:pPr>
              <a:lnSpc>
                <a:spcPct val="150000"/>
              </a:lnSpc>
            </a:pPr>
            <a:r>
              <a:rPr lang="en-US" sz="1300" dirty="0"/>
              <a:t>Databases	</a:t>
            </a:r>
          </a:p>
          <a:p>
            <a:pPr>
              <a:lnSpc>
                <a:spcPct val="150000"/>
              </a:lnSpc>
            </a:pPr>
            <a:r>
              <a:rPr lang="en-US" sz="1300" dirty="0"/>
              <a:t>Messaging 	</a:t>
            </a:r>
          </a:p>
          <a:p>
            <a:pPr>
              <a:lnSpc>
                <a:spcPct val="150000"/>
              </a:lnSpc>
            </a:pPr>
            <a:r>
              <a:rPr lang="en-US" sz="1300" dirty="0"/>
              <a:t>Micro Services	</a:t>
            </a:r>
          </a:p>
          <a:p>
            <a:pPr>
              <a:lnSpc>
                <a:spcPct val="150000"/>
              </a:lnSpc>
            </a:pPr>
            <a:r>
              <a:rPr lang="en-US" sz="1300" dirty="0"/>
              <a:t>Automated Testing	</a:t>
            </a:r>
          </a:p>
          <a:p>
            <a:pPr>
              <a:lnSpc>
                <a:spcPct val="150000"/>
              </a:lnSpc>
            </a:pPr>
            <a:r>
              <a:rPr lang="en-US" sz="1300" dirty="0"/>
              <a:t>UX	</a:t>
            </a:r>
          </a:p>
          <a:p>
            <a:pPr>
              <a:lnSpc>
                <a:spcPct val="150000"/>
              </a:lnSpc>
            </a:pPr>
            <a:r>
              <a:rPr lang="en-US" sz="1300" dirty="0"/>
              <a:t>CI / CD	</a:t>
            </a:r>
          </a:p>
          <a:p>
            <a:pPr>
              <a:lnSpc>
                <a:spcPct val="150000"/>
              </a:lnSpc>
            </a:pPr>
            <a:r>
              <a:rPr lang="en-US" sz="1300" dirty="0"/>
              <a:t>Infrastructure	</a:t>
            </a:r>
          </a:p>
          <a:p>
            <a:pPr>
              <a:lnSpc>
                <a:spcPct val="150000"/>
              </a:lnSpc>
            </a:pPr>
            <a:r>
              <a:rPr lang="en-US" sz="1300" dirty="0"/>
              <a:t>Agile Methodologies (Kanban</a:t>
            </a:r>
            <a:r>
              <a:rPr lang="de-DE" sz="1300" dirty="0"/>
              <a:t>)</a:t>
            </a:r>
          </a:p>
        </p:txBody>
      </p:sp>
      <p:sp>
        <p:nvSpPr>
          <p:cNvPr id="39" name="Shape 3938">
            <a:extLst>
              <a:ext uri="{FF2B5EF4-FFF2-40B4-BE49-F238E27FC236}">
                <a16:creationId xmlns:a16="http://schemas.microsoft.com/office/drawing/2014/main" id="{CA76625A-5820-EE47-B64C-96B103E50190}"/>
              </a:ext>
            </a:extLst>
          </p:cNvPr>
          <p:cNvSpPr/>
          <p:nvPr/>
        </p:nvSpPr>
        <p:spPr>
          <a:xfrm>
            <a:off x="3314858" y="3010312"/>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1" name="Shape 3938">
            <a:extLst>
              <a:ext uri="{FF2B5EF4-FFF2-40B4-BE49-F238E27FC236}">
                <a16:creationId xmlns:a16="http://schemas.microsoft.com/office/drawing/2014/main" id="{05A0EA5C-E1CC-B642-A14D-CA5516E1512D}"/>
              </a:ext>
            </a:extLst>
          </p:cNvPr>
          <p:cNvSpPr/>
          <p:nvPr/>
        </p:nvSpPr>
        <p:spPr>
          <a:xfrm>
            <a:off x="3305775" y="3448797"/>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2" name="Shape 3938">
            <a:extLst>
              <a:ext uri="{FF2B5EF4-FFF2-40B4-BE49-F238E27FC236}">
                <a16:creationId xmlns:a16="http://schemas.microsoft.com/office/drawing/2014/main" id="{68F4844A-52CB-8D4C-8432-CC8B5B97B5B4}"/>
              </a:ext>
            </a:extLst>
          </p:cNvPr>
          <p:cNvSpPr/>
          <p:nvPr/>
        </p:nvSpPr>
        <p:spPr>
          <a:xfrm>
            <a:off x="3305775" y="3869665"/>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3" name="Shape 3938">
            <a:extLst>
              <a:ext uri="{FF2B5EF4-FFF2-40B4-BE49-F238E27FC236}">
                <a16:creationId xmlns:a16="http://schemas.microsoft.com/office/drawing/2014/main" id="{620FDC0B-786E-B941-9AFA-447D1FA5B1B2}"/>
              </a:ext>
            </a:extLst>
          </p:cNvPr>
          <p:cNvSpPr/>
          <p:nvPr/>
        </p:nvSpPr>
        <p:spPr>
          <a:xfrm>
            <a:off x="3305775" y="4290533"/>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4" name="Shape 3938">
            <a:extLst>
              <a:ext uri="{FF2B5EF4-FFF2-40B4-BE49-F238E27FC236}">
                <a16:creationId xmlns:a16="http://schemas.microsoft.com/office/drawing/2014/main" id="{6DFD9634-8361-D04E-AC3C-8B362EBC74EB}"/>
              </a:ext>
            </a:extLst>
          </p:cNvPr>
          <p:cNvSpPr/>
          <p:nvPr/>
        </p:nvSpPr>
        <p:spPr>
          <a:xfrm>
            <a:off x="3296692" y="4729018"/>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5" name="Shape 3938">
            <a:extLst>
              <a:ext uri="{FF2B5EF4-FFF2-40B4-BE49-F238E27FC236}">
                <a16:creationId xmlns:a16="http://schemas.microsoft.com/office/drawing/2014/main" id="{D8208D01-CCC7-8447-9ADE-AF4FDA123E35}"/>
              </a:ext>
            </a:extLst>
          </p:cNvPr>
          <p:cNvSpPr/>
          <p:nvPr/>
        </p:nvSpPr>
        <p:spPr>
          <a:xfrm>
            <a:off x="3296692" y="5149886"/>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6" name="Shape 3938">
            <a:extLst>
              <a:ext uri="{FF2B5EF4-FFF2-40B4-BE49-F238E27FC236}">
                <a16:creationId xmlns:a16="http://schemas.microsoft.com/office/drawing/2014/main" id="{D0895911-E6FA-9C4A-A316-398C9B99DEEB}"/>
              </a:ext>
            </a:extLst>
          </p:cNvPr>
          <p:cNvSpPr/>
          <p:nvPr/>
        </p:nvSpPr>
        <p:spPr>
          <a:xfrm>
            <a:off x="3295204" y="5589211"/>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7" name="Shape 3938">
            <a:extLst>
              <a:ext uri="{FF2B5EF4-FFF2-40B4-BE49-F238E27FC236}">
                <a16:creationId xmlns:a16="http://schemas.microsoft.com/office/drawing/2014/main" id="{CC03389E-035D-4443-846E-07C8038F8C29}"/>
              </a:ext>
            </a:extLst>
          </p:cNvPr>
          <p:cNvSpPr/>
          <p:nvPr/>
        </p:nvSpPr>
        <p:spPr>
          <a:xfrm>
            <a:off x="3286121" y="6027696"/>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Tree>
    <p:extLst>
      <p:ext uri="{BB962C8B-B14F-4D97-AF65-F5344CB8AC3E}">
        <p14:creationId xmlns:p14="http://schemas.microsoft.com/office/powerpoint/2010/main" val="171345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Placeholder 10">
            <a:extLst>
              <a:ext uri="{FF2B5EF4-FFF2-40B4-BE49-F238E27FC236}">
                <a16:creationId xmlns:a16="http://schemas.microsoft.com/office/drawing/2014/main" id="{5461C91F-BC29-BD4B-93B6-11641F2C3AB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503793" y="1691082"/>
            <a:ext cx="7589480" cy="7589480"/>
          </a:xfrm>
          <a:prstGeom prst="upArrow">
            <a:avLst/>
          </a:prstGeom>
        </p:spPr>
      </p:pic>
      <p:sp>
        <p:nvSpPr>
          <p:cNvPr id="2" name="Textplatzhalter 1">
            <a:extLst>
              <a:ext uri="{FF2B5EF4-FFF2-40B4-BE49-F238E27FC236}">
                <a16:creationId xmlns:a16="http://schemas.microsoft.com/office/drawing/2014/main" id="{CCFB1CAB-F01D-4934-9D05-A62C6A585C74}"/>
              </a:ext>
            </a:extLst>
          </p:cNvPr>
          <p:cNvSpPr>
            <a:spLocks noGrp="1"/>
          </p:cNvSpPr>
          <p:nvPr>
            <p:ph type="body" sz="quarter" idx="11"/>
          </p:nvPr>
        </p:nvSpPr>
        <p:spPr>
          <a:xfrm>
            <a:off x="557213" y="1101184"/>
            <a:ext cx="8791574" cy="337996"/>
          </a:xfrm>
        </p:spPr>
        <p:txBody>
          <a:bodyPr/>
          <a:lstStyle/>
          <a:p>
            <a:r>
              <a:rPr lang="en-US" dirty="0"/>
              <a:t>How is your impact of each hard skill assessed? </a:t>
            </a:r>
          </a:p>
        </p:txBody>
      </p:sp>
      <p:sp>
        <p:nvSpPr>
          <p:cNvPr id="3" name="Textplatzhalter 2">
            <a:extLst>
              <a:ext uri="{FF2B5EF4-FFF2-40B4-BE49-F238E27FC236}">
                <a16:creationId xmlns:a16="http://schemas.microsoft.com/office/drawing/2014/main" id="{2B833E93-D81F-4510-9174-A20C8C173263}"/>
              </a:ext>
            </a:extLst>
          </p:cNvPr>
          <p:cNvSpPr>
            <a:spLocks noGrp="1"/>
          </p:cNvSpPr>
          <p:nvPr>
            <p:ph type="body" sz="quarter" idx="17"/>
          </p:nvPr>
        </p:nvSpPr>
        <p:spPr>
          <a:xfrm>
            <a:off x="557213" y="685800"/>
            <a:ext cx="8791575" cy="533720"/>
          </a:xfrm>
        </p:spPr>
        <p:txBody>
          <a:bodyPr/>
          <a:lstStyle/>
          <a:p>
            <a:r>
              <a:rPr lang="de-DE" dirty="0"/>
              <a:t>HARD SKILLS - LEVEL</a:t>
            </a:r>
          </a:p>
        </p:txBody>
      </p:sp>
      <p:grpSp>
        <p:nvGrpSpPr>
          <p:cNvPr id="8" name="Group 7">
            <a:extLst>
              <a:ext uri="{FF2B5EF4-FFF2-40B4-BE49-F238E27FC236}">
                <a16:creationId xmlns:a16="http://schemas.microsoft.com/office/drawing/2014/main" id="{0C2BE136-8EEA-0E42-B330-C3C1835D337B}"/>
              </a:ext>
            </a:extLst>
          </p:cNvPr>
          <p:cNvGrpSpPr/>
          <p:nvPr/>
        </p:nvGrpSpPr>
        <p:grpSpPr>
          <a:xfrm>
            <a:off x="2693599" y="1756534"/>
            <a:ext cx="4427992" cy="409100"/>
            <a:chOff x="3230359" y="668971"/>
            <a:chExt cx="4427992" cy="409100"/>
          </a:xfrm>
        </p:grpSpPr>
        <p:sp>
          <p:nvSpPr>
            <p:cNvPr id="9" name="Rounded Rectangle 8">
              <a:extLst>
                <a:ext uri="{FF2B5EF4-FFF2-40B4-BE49-F238E27FC236}">
                  <a16:creationId xmlns:a16="http://schemas.microsoft.com/office/drawing/2014/main" id="{EAFBC48A-3D71-7E40-9C01-D393088E15B2}"/>
                </a:ext>
              </a:extLst>
            </p:cNvPr>
            <p:cNvSpPr/>
            <p:nvPr/>
          </p:nvSpPr>
          <p:spPr>
            <a:xfrm>
              <a:off x="3230359" y="668971"/>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Rounded Rectangle 4">
              <a:extLst>
                <a:ext uri="{FF2B5EF4-FFF2-40B4-BE49-F238E27FC236}">
                  <a16:creationId xmlns:a16="http://schemas.microsoft.com/office/drawing/2014/main" id="{AFD63E21-7E3E-C844-96D3-A73647B36FEA}"/>
                </a:ext>
              </a:extLst>
            </p:cNvPr>
            <p:cNvSpPr txBox="1"/>
            <p:nvPr/>
          </p:nvSpPr>
          <p:spPr>
            <a:xfrm>
              <a:off x="3250330" y="688942"/>
              <a:ext cx="372470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10:	Expert in industry</a:t>
              </a:r>
            </a:p>
          </p:txBody>
        </p:sp>
      </p:grpSp>
      <p:grpSp>
        <p:nvGrpSpPr>
          <p:cNvPr id="16" name="Group 15">
            <a:extLst>
              <a:ext uri="{FF2B5EF4-FFF2-40B4-BE49-F238E27FC236}">
                <a16:creationId xmlns:a16="http://schemas.microsoft.com/office/drawing/2014/main" id="{041CF3E0-C2E1-EC42-82CE-48C4D8D8585F}"/>
              </a:ext>
            </a:extLst>
          </p:cNvPr>
          <p:cNvGrpSpPr/>
          <p:nvPr/>
        </p:nvGrpSpPr>
        <p:grpSpPr>
          <a:xfrm>
            <a:off x="2693599" y="2196759"/>
            <a:ext cx="4427992" cy="409100"/>
            <a:chOff x="3230359" y="1065638"/>
            <a:chExt cx="4427992" cy="409100"/>
          </a:xfrm>
        </p:grpSpPr>
        <p:sp>
          <p:nvSpPr>
            <p:cNvPr id="17" name="Rounded Rectangle 16">
              <a:extLst>
                <a:ext uri="{FF2B5EF4-FFF2-40B4-BE49-F238E27FC236}">
                  <a16:creationId xmlns:a16="http://schemas.microsoft.com/office/drawing/2014/main" id="{4E161911-C3A3-9348-BEE7-3D7432CBA980}"/>
                </a:ext>
              </a:extLst>
            </p:cNvPr>
            <p:cNvSpPr/>
            <p:nvPr/>
          </p:nvSpPr>
          <p:spPr>
            <a:xfrm>
              <a:off x="3230359" y="1065638"/>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4">
              <a:extLst>
                <a:ext uri="{FF2B5EF4-FFF2-40B4-BE49-F238E27FC236}">
                  <a16:creationId xmlns:a16="http://schemas.microsoft.com/office/drawing/2014/main" id="{99386A62-3885-524E-AE3C-BE9F90C72BFD}"/>
                </a:ext>
              </a:extLst>
            </p:cNvPr>
            <p:cNvSpPr txBox="1"/>
            <p:nvPr/>
          </p:nvSpPr>
          <p:spPr>
            <a:xfrm>
              <a:off x="3250330" y="1085609"/>
              <a:ext cx="412194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9:	Expert outside company</a:t>
              </a:r>
            </a:p>
          </p:txBody>
        </p:sp>
      </p:grpSp>
      <p:grpSp>
        <p:nvGrpSpPr>
          <p:cNvPr id="19" name="Group 18">
            <a:extLst>
              <a:ext uri="{FF2B5EF4-FFF2-40B4-BE49-F238E27FC236}">
                <a16:creationId xmlns:a16="http://schemas.microsoft.com/office/drawing/2014/main" id="{68079A4D-3B52-3945-9B24-BDE91C5AB6B9}"/>
              </a:ext>
            </a:extLst>
          </p:cNvPr>
          <p:cNvGrpSpPr/>
          <p:nvPr/>
        </p:nvGrpSpPr>
        <p:grpSpPr>
          <a:xfrm>
            <a:off x="2693599" y="2643771"/>
            <a:ext cx="4427992" cy="409100"/>
            <a:chOff x="3230359" y="1477295"/>
            <a:chExt cx="4427992" cy="409100"/>
          </a:xfrm>
        </p:grpSpPr>
        <p:sp>
          <p:nvSpPr>
            <p:cNvPr id="20" name="Rounded Rectangle 19">
              <a:extLst>
                <a:ext uri="{FF2B5EF4-FFF2-40B4-BE49-F238E27FC236}">
                  <a16:creationId xmlns:a16="http://schemas.microsoft.com/office/drawing/2014/main" id="{3B50F957-DFDD-2B4C-A2B8-3AC24AC371DB}"/>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Rounded Rectangle 4">
              <a:extLst>
                <a:ext uri="{FF2B5EF4-FFF2-40B4-BE49-F238E27FC236}">
                  <a16:creationId xmlns:a16="http://schemas.microsoft.com/office/drawing/2014/main" id="{55D0E52F-373C-2E40-860A-7AFF44EA5DE0}"/>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8:	Expert in company</a:t>
              </a:r>
            </a:p>
          </p:txBody>
        </p:sp>
      </p:grpSp>
      <p:grpSp>
        <p:nvGrpSpPr>
          <p:cNvPr id="22" name="Group 21">
            <a:extLst>
              <a:ext uri="{FF2B5EF4-FFF2-40B4-BE49-F238E27FC236}">
                <a16:creationId xmlns:a16="http://schemas.microsoft.com/office/drawing/2014/main" id="{139C678E-1785-6949-B3C7-B212CA268488}"/>
              </a:ext>
            </a:extLst>
          </p:cNvPr>
          <p:cNvGrpSpPr/>
          <p:nvPr/>
        </p:nvGrpSpPr>
        <p:grpSpPr>
          <a:xfrm>
            <a:off x="2693599" y="3087109"/>
            <a:ext cx="4427992" cy="409100"/>
            <a:chOff x="3230359" y="1888952"/>
            <a:chExt cx="4427992" cy="409100"/>
          </a:xfrm>
        </p:grpSpPr>
        <p:sp>
          <p:nvSpPr>
            <p:cNvPr id="23" name="Rounded Rectangle 22">
              <a:extLst>
                <a:ext uri="{FF2B5EF4-FFF2-40B4-BE49-F238E27FC236}">
                  <a16:creationId xmlns:a16="http://schemas.microsoft.com/office/drawing/2014/main" id="{F53B4CFE-BE8C-164F-AC07-C719A2AD316E}"/>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ounded Rectangle 4">
              <a:extLst>
                <a:ext uri="{FF2B5EF4-FFF2-40B4-BE49-F238E27FC236}">
                  <a16:creationId xmlns:a16="http://schemas.microsoft.com/office/drawing/2014/main" id="{79DCF236-E502-6C4E-8F3D-9AD9011291D9}"/>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7:	Expert in team</a:t>
              </a:r>
            </a:p>
          </p:txBody>
        </p:sp>
      </p:grpSp>
      <p:grpSp>
        <p:nvGrpSpPr>
          <p:cNvPr id="25" name="Group 24">
            <a:extLst>
              <a:ext uri="{FF2B5EF4-FFF2-40B4-BE49-F238E27FC236}">
                <a16:creationId xmlns:a16="http://schemas.microsoft.com/office/drawing/2014/main" id="{DAF8F6C1-C2D5-2A40-99E2-4E1740671D13}"/>
              </a:ext>
            </a:extLst>
          </p:cNvPr>
          <p:cNvGrpSpPr/>
          <p:nvPr/>
        </p:nvGrpSpPr>
        <p:grpSpPr>
          <a:xfrm>
            <a:off x="2693599" y="3527334"/>
            <a:ext cx="4427992" cy="409100"/>
            <a:chOff x="3230359" y="2300609"/>
            <a:chExt cx="4427992" cy="409100"/>
          </a:xfrm>
        </p:grpSpPr>
        <p:sp>
          <p:nvSpPr>
            <p:cNvPr id="26" name="Rounded Rectangle 25">
              <a:extLst>
                <a:ext uri="{FF2B5EF4-FFF2-40B4-BE49-F238E27FC236}">
                  <a16:creationId xmlns:a16="http://schemas.microsoft.com/office/drawing/2014/main" id="{4E1F466C-8788-9648-BC9D-93A54517273B}"/>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Rounded Rectangle 4">
              <a:extLst>
                <a:ext uri="{FF2B5EF4-FFF2-40B4-BE49-F238E27FC236}">
                  <a16:creationId xmlns:a16="http://schemas.microsoft.com/office/drawing/2014/main" id="{331F9D18-FDDE-BF4B-9F02-6CB1277B99C4}"/>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Proficient knowledge</a:t>
              </a:r>
            </a:p>
          </p:txBody>
        </p:sp>
      </p:grpSp>
      <p:grpSp>
        <p:nvGrpSpPr>
          <p:cNvPr id="28" name="Group 27">
            <a:extLst>
              <a:ext uri="{FF2B5EF4-FFF2-40B4-BE49-F238E27FC236}">
                <a16:creationId xmlns:a16="http://schemas.microsoft.com/office/drawing/2014/main" id="{6DC4B249-E547-4945-82DA-CA9E31F799D4}"/>
              </a:ext>
            </a:extLst>
          </p:cNvPr>
          <p:cNvGrpSpPr/>
          <p:nvPr/>
        </p:nvGrpSpPr>
        <p:grpSpPr>
          <a:xfrm>
            <a:off x="2698580" y="3971817"/>
            <a:ext cx="4427992" cy="409100"/>
            <a:chOff x="3230359" y="2712266"/>
            <a:chExt cx="4427992" cy="409100"/>
          </a:xfrm>
        </p:grpSpPr>
        <p:sp>
          <p:nvSpPr>
            <p:cNvPr id="29" name="Rounded Rectangle 28">
              <a:extLst>
                <a:ext uri="{FF2B5EF4-FFF2-40B4-BE49-F238E27FC236}">
                  <a16:creationId xmlns:a16="http://schemas.microsoft.com/office/drawing/2014/main" id="{C073C94A-3E20-6F4A-BA20-C39C3CFE95F0}"/>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4">
              <a:extLst>
                <a:ext uri="{FF2B5EF4-FFF2-40B4-BE49-F238E27FC236}">
                  <a16:creationId xmlns:a16="http://schemas.microsoft.com/office/drawing/2014/main" id="{83725E3C-3634-BE4F-9FA9-BB84745DBBAE}"/>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Working knowledge</a:t>
              </a:r>
            </a:p>
          </p:txBody>
        </p:sp>
      </p:grpSp>
      <p:grpSp>
        <p:nvGrpSpPr>
          <p:cNvPr id="31" name="Group 30">
            <a:extLst>
              <a:ext uri="{FF2B5EF4-FFF2-40B4-BE49-F238E27FC236}">
                <a16:creationId xmlns:a16="http://schemas.microsoft.com/office/drawing/2014/main" id="{B84E83EE-BF5C-994D-9E88-364115CBA550}"/>
              </a:ext>
            </a:extLst>
          </p:cNvPr>
          <p:cNvGrpSpPr/>
          <p:nvPr/>
        </p:nvGrpSpPr>
        <p:grpSpPr>
          <a:xfrm>
            <a:off x="2706075" y="4426275"/>
            <a:ext cx="4427992" cy="409100"/>
            <a:chOff x="3230359" y="3123922"/>
            <a:chExt cx="4427992" cy="409100"/>
          </a:xfrm>
        </p:grpSpPr>
        <p:sp>
          <p:nvSpPr>
            <p:cNvPr id="32" name="Rounded Rectangle 31">
              <a:extLst>
                <a:ext uri="{FF2B5EF4-FFF2-40B4-BE49-F238E27FC236}">
                  <a16:creationId xmlns:a16="http://schemas.microsoft.com/office/drawing/2014/main" id="{45EC8A3B-1E14-284F-B0AB-A9A86BE15002}"/>
                </a:ext>
              </a:extLst>
            </p:cNvPr>
            <p:cNvSpPr/>
            <p:nvPr/>
          </p:nvSpPr>
          <p:spPr>
            <a:xfrm>
              <a:off x="3230359" y="3123922"/>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3" name="Rounded Rectangle 4">
              <a:extLst>
                <a:ext uri="{FF2B5EF4-FFF2-40B4-BE49-F238E27FC236}">
                  <a16:creationId xmlns:a16="http://schemas.microsoft.com/office/drawing/2014/main" id="{7E28F062-343F-244C-8DBC-BD02112FF774}"/>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Basic knowledge</a:t>
              </a:r>
            </a:p>
          </p:txBody>
        </p:sp>
      </p:grpSp>
      <p:grpSp>
        <p:nvGrpSpPr>
          <p:cNvPr id="34" name="Group 33">
            <a:extLst>
              <a:ext uri="{FF2B5EF4-FFF2-40B4-BE49-F238E27FC236}">
                <a16:creationId xmlns:a16="http://schemas.microsoft.com/office/drawing/2014/main" id="{0FB2E1F9-9549-BE48-93CC-3739C1A3D243}"/>
              </a:ext>
            </a:extLst>
          </p:cNvPr>
          <p:cNvGrpSpPr/>
          <p:nvPr/>
        </p:nvGrpSpPr>
        <p:grpSpPr>
          <a:xfrm>
            <a:off x="2693599" y="4873287"/>
            <a:ext cx="4427992" cy="409100"/>
            <a:chOff x="3230359" y="3535579"/>
            <a:chExt cx="4427992" cy="409100"/>
          </a:xfrm>
        </p:grpSpPr>
        <p:sp>
          <p:nvSpPr>
            <p:cNvPr id="35" name="Rounded Rectangle 34">
              <a:extLst>
                <a:ext uri="{FF2B5EF4-FFF2-40B4-BE49-F238E27FC236}">
                  <a16:creationId xmlns:a16="http://schemas.microsoft.com/office/drawing/2014/main" id="{89BEAE2B-C377-9547-B71A-BAFFA7C4C1DD}"/>
                </a:ext>
              </a:extLst>
            </p:cNvPr>
            <p:cNvSpPr/>
            <p:nvPr/>
          </p:nvSpPr>
          <p:spPr>
            <a:xfrm>
              <a:off x="3230359" y="3535579"/>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Rounded Rectangle 4">
              <a:extLst>
                <a:ext uri="{FF2B5EF4-FFF2-40B4-BE49-F238E27FC236}">
                  <a16:creationId xmlns:a16="http://schemas.microsoft.com/office/drawing/2014/main" id="{E475D694-0F0A-B946-BEE1-D0AD98FC135E}"/>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Learning the skill</a:t>
              </a:r>
            </a:p>
          </p:txBody>
        </p:sp>
      </p:grpSp>
      <p:grpSp>
        <p:nvGrpSpPr>
          <p:cNvPr id="37" name="Group 36">
            <a:extLst>
              <a:ext uri="{FF2B5EF4-FFF2-40B4-BE49-F238E27FC236}">
                <a16:creationId xmlns:a16="http://schemas.microsoft.com/office/drawing/2014/main" id="{DF55F9BF-6058-CF44-8334-EE05026239C5}"/>
              </a:ext>
            </a:extLst>
          </p:cNvPr>
          <p:cNvGrpSpPr/>
          <p:nvPr/>
        </p:nvGrpSpPr>
        <p:grpSpPr>
          <a:xfrm>
            <a:off x="2693599" y="5327745"/>
            <a:ext cx="4427992" cy="409100"/>
            <a:chOff x="3230359" y="3947236"/>
            <a:chExt cx="4427992" cy="409100"/>
          </a:xfrm>
        </p:grpSpPr>
        <p:sp>
          <p:nvSpPr>
            <p:cNvPr id="38" name="Rounded Rectangle 37">
              <a:extLst>
                <a:ext uri="{FF2B5EF4-FFF2-40B4-BE49-F238E27FC236}">
                  <a16:creationId xmlns:a16="http://schemas.microsoft.com/office/drawing/2014/main" id="{A6093C4A-5E34-944D-B8B7-610208356056}"/>
                </a:ext>
              </a:extLst>
            </p:cNvPr>
            <p:cNvSpPr/>
            <p:nvPr/>
          </p:nvSpPr>
          <p:spPr>
            <a:xfrm>
              <a:off x="3230359" y="3947236"/>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9" name="Rounded Rectangle 4">
              <a:extLst>
                <a:ext uri="{FF2B5EF4-FFF2-40B4-BE49-F238E27FC236}">
                  <a16:creationId xmlns:a16="http://schemas.microsoft.com/office/drawing/2014/main" id="{026D3026-594A-7A4F-8E49-7235CE6A5530}"/>
                </a:ext>
              </a:extLst>
            </p:cNvPr>
            <p:cNvSpPr txBox="1"/>
            <p:nvPr/>
          </p:nvSpPr>
          <p:spPr>
            <a:xfrm>
              <a:off x="3250330" y="3967207"/>
              <a:ext cx="420677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Expressed interest to learn</a:t>
              </a:r>
            </a:p>
          </p:txBody>
        </p:sp>
      </p:grpSp>
      <p:grpSp>
        <p:nvGrpSpPr>
          <p:cNvPr id="40" name="Group 39">
            <a:extLst>
              <a:ext uri="{FF2B5EF4-FFF2-40B4-BE49-F238E27FC236}">
                <a16:creationId xmlns:a16="http://schemas.microsoft.com/office/drawing/2014/main" id="{9C8D1622-9DB7-EF47-A879-CA22758448AD}"/>
              </a:ext>
            </a:extLst>
          </p:cNvPr>
          <p:cNvGrpSpPr/>
          <p:nvPr/>
        </p:nvGrpSpPr>
        <p:grpSpPr>
          <a:xfrm>
            <a:off x="2693599" y="5782203"/>
            <a:ext cx="4427992" cy="409100"/>
            <a:chOff x="3230359" y="4358893"/>
            <a:chExt cx="4427992" cy="409100"/>
          </a:xfrm>
        </p:grpSpPr>
        <p:sp>
          <p:nvSpPr>
            <p:cNvPr id="41" name="Rounded Rectangle 40">
              <a:extLst>
                <a:ext uri="{FF2B5EF4-FFF2-40B4-BE49-F238E27FC236}">
                  <a16:creationId xmlns:a16="http://schemas.microsoft.com/office/drawing/2014/main" id="{B91BA73C-B1DA-1E46-BAEE-1F03ED299541}"/>
                </a:ext>
              </a:extLst>
            </p:cNvPr>
            <p:cNvSpPr/>
            <p:nvPr/>
          </p:nvSpPr>
          <p:spPr>
            <a:xfrm>
              <a:off x="3230359" y="4358893"/>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2" name="Rounded Rectangle 4">
              <a:extLst>
                <a:ext uri="{FF2B5EF4-FFF2-40B4-BE49-F238E27FC236}">
                  <a16:creationId xmlns:a16="http://schemas.microsoft.com/office/drawing/2014/main" id="{300B2952-92B3-5845-9BCB-1809F3018B76}"/>
                </a:ext>
              </a:extLst>
            </p:cNvPr>
            <p:cNvSpPr txBox="1"/>
            <p:nvPr/>
          </p:nvSpPr>
          <p:spPr>
            <a:xfrm>
              <a:off x="3250330" y="4378864"/>
              <a:ext cx="3994528"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Hesitant to learn</a:t>
              </a:r>
            </a:p>
          </p:txBody>
        </p:sp>
      </p:grpSp>
    </p:spTree>
    <p:extLst>
      <p:ext uri="{BB962C8B-B14F-4D97-AF65-F5344CB8AC3E}">
        <p14:creationId xmlns:p14="http://schemas.microsoft.com/office/powerpoint/2010/main" val="67016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Picture Placeholder 10">
            <a:extLst>
              <a:ext uri="{FF2B5EF4-FFF2-40B4-BE49-F238E27FC236}">
                <a16:creationId xmlns:a16="http://schemas.microsoft.com/office/drawing/2014/main" id="{765EB91F-A9B8-C549-B9C6-9F85F0481B8B}"/>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503793" y="1691082"/>
            <a:ext cx="7589480" cy="7589480"/>
          </a:xfrm>
          <a:prstGeom prst="upArrow">
            <a:avLst/>
          </a:prstGeom>
        </p:spPr>
      </p:pic>
      <p:sp>
        <p:nvSpPr>
          <p:cNvPr id="2" name="Textplatzhalter 1">
            <a:extLst>
              <a:ext uri="{FF2B5EF4-FFF2-40B4-BE49-F238E27FC236}">
                <a16:creationId xmlns:a16="http://schemas.microsoft.com/office/drawing/2014/main" id="{CCFB1CAB-F01D-4934-9D05-A62C6A585C74}"/>
              </a:ext>
            </a:extLst>
          </p:cNvPr>
          <p:cNvSpPr>
            <a:spLocks noGrp="1"/>
          </p:cNvSpPr>
          <p:nvPr>
            <p:ph type="body" sz="quarter" idx="11"/>
          </p:nvPr>
        </p:nvSpPr>
        <p:spPr>
          <a:xfrm>
            <a:off x="557213" y="1101184"/>
            <a:ext cx="8791574" cy="337996"/>
          </a:xfrm>
        </p:spPr>
        <p:txBody>
          <a:bodyPr/>
          <a:lstStyle/>
          <a:p>
            <a:r>
              <a:rPr lang="en-US" dirty="0"/>
              <a:t>How is your impact of each hard skill assessed? </a:t>
            </a:r>
          </a:p>
        </p:txBody>
      </p:sp>
      <p:sp>
        <p:nvSpPr>
          <p:cNvPr id="3" name="Textplatzhalter 2">
            <a:extLst>
              <a:ext uri="{FF2B5EF4-FFF2-40B4-BE49-F238E27FC236}">
                <a16:creationId xmlns:a16="http://schemas.microsoft.com/office/drawing/2014/main" id="{2B833E93-D81F-4510-9174-A20C8C173263}"/>
              </a:ext>
            </a:extLst>
          </p:cNvPr>
          <p:cNvSpPr>
            <a:spLocks noGrp="1"/>
          </p:cNvSpPr>
          <p:nvPr>
            <p:ph type="body" sz="quarter" idx="17"/>
          </p:nvPr>
        </p:nvSpPr>
        <p:spPr/>
        <p:txBody>
          <a:bodyPr/>
          <a:lstStyle/>
          <a:p>
            <a:r>
              <a:rPr lang="de-DE" dirty="0"/>
              <a:t>HARD SKILLS</a:t>
            </a:r>
          </a:p>
        </p:txBody>
      </p:sp>
      <p:sp>
        <p:nvSpPr>
          <p:cNvPr id="44" name="Rechteck 4">
            <a:extLst>
              <a:ext uri="{FF2B5EF4-FFF2-40B4-BE49-F238E27FC236}">
                <a16:creationId xmlns:a16="http://schemas.microsoft.com/office/drawing/2014/main" id="{7BF3A315-4DF4-4840-B5E4-E0A0A31E96CB}"/>
              </a:ext>
            </a:extLst>
          </p:cNvPr>
          <p:cNvSpPr/>
          <p:nvPr/>
        </p:nvSpPr>
        <p:spPr>
          <a:xfrm>
            <a:off x="5137542" y="1631923"/>
            <a:ext cx="4318184" cy="308867"/>
          </a:xfrm>
          <a:prstGeom prst="rect">
            <a:avLst/>
          </a:prstGeom>
        </p:spPr>
        <p:txBody>
          <a:bodyPr wrap="square">
            <a:spAutoFit/>
          </a:bodyPr>
          <a:lstStyle/>
          <a:p>
            <a:pPr>
              <a:lnSpc>
                <a:spcPct val="115000"/>
              </a:lnSpc>
              <a:spcAft>
                <a:spcPts val="0"/>
              </a:spcAft>
            </a:pPr>
            <a:r>
              <a:rPr lang="en-US" sz="1300" dirty="0">
                <a:solidFill>
                  <a:schemeClr val="tx1">
                    <a:lumMod val="65000"/>
                    <a:lumOff val="35000"/>
                  </a:schemeClr>
                </a:solidFill>
                <a:latin typeface="Myriad Pro" panose="020B0503030403020204" pitchFamily="34" charset="0"/>
              </a:rPr>
              <a:t>You (helped to) defined the skill in the industry.</a:t>
            </a:r>
            <a:endParaRPr lang="de-DE" sz="1300" dirty="0">
              <a:solidFill>
                <a:schemeClr val="tx1">
                  <a:lumMod val="65000"/>
                  <a:lumOff val="35000"/>
                </a:schemeClr>
              </a:solidFill>
              <a:latin typeface="Myriad Pro" panose="020B0503030403020204" pitchFamily="34" charset="0"/>
            </a:endParaRPr>
          </a:p>
        </p:txBody>
      </p:sp>
      <p:sp>
        <p:nvSpPr>
          <p:cNvPr id="45" name="Rechteck 5">
            <a:extLst>
              <a:ext uri="{FF2B5EF4-FFF2-40B4-BE49-F238E27FC236}">
                <a16:creationId xmlns:a16="http://schemas.microsoft.com/office/drawing/2014/main" id="{D6CE8EA6-3074-EA47-9343-5B7A698916E7}"/>
              </a:ext>
            </a:extLst>
          </p:cNvPr>
          <p:cNvSpPr/>
          <p:nvPr/>
        </p:nvSpPr>
        <p:spPr>
          <a:xfrm>
            <a:off x="5137542" y="2034414"/>
            <a:ext cx="4427992" cy="306494"/>
          </a:xfrm>
          <a:prstGeom prst="rect">
            <a:avLst/>
          </a:prstGeom>
        </p:spPr>
        <p:txBody>
          <a:bodyPr wrap="square">
            <a:spAutoFit/>
          </a:bodyPr>
          <a:lstStyle/>
          <a:p>
            <a:pPr>
              <a:lnSpc>
                <a:spcPct val="115000"/>
              </a:lnSpc>
            </a:pPr>
            <a:r>
              <a:rPr lang="en-US" sz="1300" dirty="0">
                <a:solidFill>
                  <a:schemeClr val="tx1">
                    <a:lumMod val="65000"/>
                    <a:lumOff val="35000"/>
                  </a:schemeClr>
                </a:solidFill>
                <a:latin typeface="Myriad Pro" panose="020B0503030403020204" pitchFamily="34" charset="0"/>
              </a:rPr>
              <a:t>You give expert talks on the subject outside Spark.</a:t>
            </a:r>
            <a:endParaRPr lang="de-DE" sz="1300" dirty="0">
              <a:solidFill>
                <a:schemeClr val="tx1">
                  <a:lumMod val="65000"/>
                  <a:lumOff val="35000"/>
                </a:schemeClr>
              </a:solidFill>
              <a:latin typeface="Myriad Pro" panose="020B0503030403020204" pitchFamily="34" charset="0"/>
            </a:endParaRPr>
          </a:p>
        </p:txBody>
      </p:sp>
      <p:sp>
        <p:nvSpPr>
          <p:cNvPr id="46" name="Rechteck 6">
            <a:extLst>
              <a:ext uri="{FF2B5EF4-FFF2-40B4-BE49-F238E27FC236}">
                <a16:creationId xmlns:a16="http://schemas.microsoft.com/office/drawing/2014/main" id="{69E87FCA-0D29-934B-ADF3-4EFEC7394049}"/>
              </a:ext>
            </a:extLst>
          </p:cNvPr>
          <p:cNvSpPr/>
          <p:nvPr/>
        </p:nvSpPr>
        <p:spPr>
          <a:xfrm>
            <a:off x="5159425" y="2462848"/>
            <a:ext cx="4406109" cy="306494"/>
          </a:xfrm>
          <a:prstGeom prst="rect">
            <a:avLst/>
          </a:prstGeom>
        </p:spPr>
        <p:txBody>
          <a:bodyPr wrap="square">
            <a:spAutoFit/>
          </a:bodyPr>
          <a:lstStyle/>
          <a:p>
            <a:pPr>
              <a:lnSpc>
                <a:spcPct val="115000"/>
              </a:lnSpc>
              <a:spcAft>
                <a:spcPts val="0"/>
              </a:spcAft>
            </a:pPr>
            <a:r>
              <a:rPr lang="en-US" sz="1300" dirty="0">
                <a:solidFill>
                  <a:schemeClr val="tx1">
                    <a:lumMod val="65000"/>
                    <a:lumOff val="35000"/>
                  </a:schemeClr>
                </a:solidFill>
                <a:latin typeface="Myriad Pro" panose="020B0503030403020204" pitchFamily="34" charset="0"/>
              </a:rPr>
              <a:t>You are the </a:t>
            </a:r>
            <a:r>
              <a:rPr lang="en-US" sz="1300" b="1" dirty="0">
                <a:solidFill>
                  <a:schemeClr val="tx1">
                    <a:lumMod val="65000"/>
                    <a:lumOff val="35000"/>
                  </a:schemeClr>
                </a:solidFill>
                <a:latin typeface="Myriad Pro" panose="020B0503030403020204" pitchFamily="34" charset="0"/>
              </a:rPr>
              <a:t>number 1</a:t>
            </a:r>
            <a:r>
              <a:rPr lang="en-US" sz="1300" dirty="0">
                <a:solidFill>
                  <a:schemeClr val="tx1">
                    <a:lumMod val="65000"/>
                    <a:lumOff val="35000"/>
                  </a:schemeClr>
                </a:solidFill>
                <a:latin typeface="Myriad Pro" panose="020B0503030403020204" pitchFamily="34" charset="0"/>
              </a:rPr>
              <a:t> go-to person within Spark.</a:t>
            </a:r>
            <a:endParaRPr lang="de-DE" sz="1300" dirty="0">
              <a:solidFill>
                <a:schemeClr val="tx1">
                  <a:lumMod val="65000"/>
                  <a:lumOff val="35000"/>
                </a:schemeClr>
              </a:solidFill>
              <a:latin typeface="Myriad Pro" panose="020B0503030403020204" pitchFamily="34" charset="0"/>
            </a:endParaRPr>
          </a:p>
        </p:txBody>
      </p:sp>
      <p:sp>
        <p:nvSpPr>
          <p:cNvPr id="47" name="Rechteck 8">
            <a:extLst>
              <a:ext uri="{FF2B5EF4-FFF2-40B4-BE49-F238E27FC236}">
                <a16:creationId xmlns:a16="http://schemas.microsoft.com/office/drawing/2014/main" id="{E436C975-92C7-B442-A0C0-7E0B4A2AA046}"/>
              </a:ext>
            </a:extLst>
          </p:cNvPr>
          <p:cNvSpPr/>
          <p:nvPr/>
        </p:nvSpPr>
        <p:spPr>
          <a:xfrm>
            <a:off x="5159425" y="2916325"/>
            <a:ext cx="3954130" cy="306494"/>
          </a:xfrm>
          <a:prstGeom prst="rect">
            <a:avLst/>
          </a:prstGeom>
        </p:spPr>
        <p:txBody>
          <a:bodyPr wrap="square">
            <a:spAutoFit/>
          </a:bodyPr>
          <a:lstStyle/>
          <a:p>
            <a:pPr>
              <a:lnSpc>
                <a:spcPct val="115000"/>
              </a:lnSpc>
            </a:pPr>
            <a:r>
              <a:rPr lang="en-US" sz="1300" dirty="0">
                <a:solidFill>
                  <a:schemeClr val="tx1">
                    <a:lumMod val="65000"/>
                    <a:lumOff val="35000"/>
                  </a:schemeClr>
                </a:solidFill>
                <a:latin typeface="Myriad Pro" panose="020B0503030403020204" pitchFamily="34" charset="0"/>
              </a:rPr>
              <a:t>You are the </a:t>
            </a:r>
            <a:r>
              <a:rPr lang="en-US" sz="1300" b="1" dirty="0">
                <a:solidFill>
                  <a:schemeClr val="tx1">
                    <a:lumMod val="65000"/>
                    <a:lumOff val="35000"/>
                  </a:schemeClr>
                </a:solidFill>
                <a:latin typeface="Myriad Pro" panose="020B0503030403020204" pitchFamily="34" charset="0"/>
              </a:rPr>
              <a:t>number 1</a:t>
            </a:r>
            <a:r>
              <a:rPr lang="en-US" sz="1300" dirty="0">
                <a:solidFill>
                  <a:schemeClr val="tx1">
                    <a:lumMod val="65000"/>
                    <a:lumOff val="35000"/>
                  </a:schemeClr>
                </a:solidFill>
                <a:latin typeface="Myriad Pro" panose="020B0503030403020204" pitchFamily="34" charset="0"/>
              </a:rPr>
              <a:t> go-to-person within your team.</a:t>
            </a:r>
            <a:endParaRPr lang="de-DE" sz="1300" dirty="0">
              <a:solidFill>
                <a:schemeClr val="tx1">
                  <a:lumMod val="65000"/>
                  <a:lumOff val="35000"/>
                </a:schemeClr>
              </a:solidFill>
              <a:latin typeface="Myriad Pro" panose="020B0503030403020204" pitchFamily="34" charset="0"/>
            </a:endParaRPr>
          </a:p>
        </p:txBody>
      </p:sp>
      <p:sp>
        <p:nvSpPr>
          <p:cNvPr id="48" name="Rechteck 10">
            <a:extLst>
              <a:ext uri="{FF2B5EF4-FFF2-40B4-BE49-F238E27FC236}">
                <a16:creationId xmlns:a16="http://schemas.microsoft.com/office/drawing/2014/main" id="{B017E509-4324-9141-8619-1B7FF03DCDE5}"/>
              </a:ext>
            </a:extLst>
          </p:cNvPr>
          <p:cNvSpPr/>
          <p:nvPr/>
        </p:nvSpPr>
        <p:spPr>
          <a:xfrm>
            <a:off x="5137542" y="3662240"/>
            <a:ext cx="3954130" cy="306494"/>
          </a:xfrm>
          <a:prstGeom prst="rect">
            <a:avLst/>
          </a:prstGeom>
        </p:spPr>
        <p:txBody>
          <a:bodyPr wrap="square">
            <a:spAutoFit/>
          </a:bodyPr>
          <a:lstStyle/>
          <a:p>
            <a:pPr>
              <a:lnSpc>
                <a:spcPct val="115000"/>
              </a:lnSpc>
              <a:spcAft>
                <a:spcPts val="0"/>
              </a:spcAft>
            </a:pPr>
            <a:r>
              <a:rPr lang="en-US" sz="1300" dirty="0">
                <a:solidFill>
                  <a:schemeClr val="tx1">
                    <a:lumMod val="65000"/>
                    <a:lumOff val="35000"/>
                  </a:schemeClr>
                </a:solidFill>
                <a:latin typeface="Myriad Pro" panose="020B0503030403020204" pitchFamily="34" charset="0"/>
              </a:rPr>
              <a:t>You can perform </a:t>
            </a:r>
            <a:r>
              <a:rPr lang="en-US" sz="1300" b="1" dirty="0">
                <a:solidFill>
                  <a:schemeClr val="tx1">
                    <a:lumMod val="65000"/>
                    <a:lumOff val="35000"/>
                  </a:schemeClr>
                </a:solidFill>
                <a:latin typeface="Myriad Pro" panose="020B0503030403020204" pitchFamily="34" charset="0"/>
              </a:rPr>
              <a:t>complex</a:t>
            </a:r>
            <a:r>
              <a:rPr lang="en-US" sz="1300" dirty="0">
                <a:solidFill>
                  <a:schemeClr val="tx1">
                    <a:lumMod val="65000"/>
                    <a:lumOff val="35000"/>
                  </a:schemeClr>
                </a:solidFill>
                <a:latin typeface="Myriad Pro" panose="020B0503030403020204" pitchFamily="34" charset="0"/>
              </a:rPr>
              <a:t> tasks with little/no support. </a:t>
            </a:r>
            <a:endParaRPr lang="de-DE" sz="1300" dirty="0">
              <a:solidFill>
                <a:schemeClr val="tx1">
                  <a:lumMod val="65000"/>
                  <a:lumOff val="35000"/>
                </a:schemeClr>
              </a:solidFill>
              <a:latin typeface="Myriad Pro" panose="020B0503030403020204" pitchFamily="34" charset="0"/>
            </a:endParaRPr>
          </a:p>
        </p:txBody>
      </p:sp>
      <p:sp>
        <p:nvSpPr>
          <p:cNvPr id="49" name="Rechteck 12">
            <a:extLst>
              <a:ext uri="{FF2B5EF4-FFF2-40B4-BE49-F238E27FC236}">
                <a16:creationId xmlns:a16="http://schemas.microsoft.com/office/drawing/2014/main" id="{EB972A22-622E-4E4D-9220-463EC4B76FBC}"/>
              </a:ext>
            </a:extLst>
          </p:cNvPr>
          <p:cNvSpPr/>
          <p:nvPr/>
        </p:nvSpPr>
        <p:spPr>
          <a:xfrm>
            <a:off x="5159425" y="4085661"/>
            <a:ext cx="4435489" cy="306494"/>
          </a:xfrm>
          <a:prstGeom prst="rect">
            <a:avLst/>
          </a:prstGeom>
        </p:spPr>
        <p:txBody>
          <a:bodyPr wrap="square">
            <a:spAutoFit/>
          </a:bodyPr>
          <a:lstStyle/>
          <a:p>
            <a:pPr>
              <a:lnSpc>
                <a:spcPct val="115000"/>
              </a:lnSpc>
            </a:pPr>
            <a:r>
              <a:rPr lang="en-US" sz="1300" dirty="0">
                <a:solidFill>
                  <a:schemeClr val="tx1">
                    <a:lumMod val="65000"/>
                    <a:lumOff val="35000"/>
                  </a:schemeClr>
                </a:solidFill>
                <a:latin typeface="Myriad Pro" panose="020B0503030403020204" pitchFamily="34" charset="0"/>
              </a:rPr>
              <a:t>You can perform </a:t>
            </a:r>
            <a:r>
              <a:rPr lang="en-US" sz="1300" b="1" dirty="0">
                <a:solidFill>
                  <a:schemeClr val="tx1">
                    <a:lumMod val="65000"/>
                    <a:lumOff val="35000"/>
                  </a:schemeClr>
                </a:solidFill>
                <a:latin typeface="Myriad Pro" panose="020B0503030403020204" pitchFamily="34" charset="0"/>
              </a:rPr>
              <a:t>daily</a:t>
            </a:r>
            <a:r>
              <a:rPr lang="en-US" sz="1300" dirty="0">
                <a:solidFill>
                  <a:schemeClr val="tx1">
                    <a:lumMod val="65000"/>
                    <a:lumOff val="35000"/>
                  </a:schemeClr>
                </a:solidFill>
                <a:latin typeface="Myriad Pro" panose="020B0503030403020204" pitchFamily="34" charset="0"/>
              </a:rPr>
              <a:t> tasks, might need support. </a:t>
            </a:r>
            <a:endParaRPr lang="de-DE" sz="1300" dirty="0">
              <a:solidFill>
                <a:schemeClr val="tx1">
                  <a:lumMod val="65000"/>
                  <a:lumOff val="35000"/>
                </a:schemeClr>
              </a:solidFill>
              <a:latin typeface="Myriad Pro" panose="020B0503030403020204" pitchFamily="34" charset="0"/>
            </a:endParaRPr>
          </a:p>
        </p:txBody>
      </p:sp>
      <p:sp>
        <p:nvSpPr>
          <p:cNvPr id="50" name="Rechteck 13">
            <a:extLst>
              <a:ext uri="{FF2B5EF4-FFF2-40B4-BE49-F238E27FC236}">
                <a16:creationId xmlns:a16="http://schemas.microsoft.com/office/drawing/2014/main" id="{A91988B7-C180-C640-9FEE-365CF06EB84D}"/>
              </a:ext>
            </a:extLst>
          </p:cNvPr>
          <p:cNvSpPr/>
          <p:nvPr/>
        </p:nvSpPr>
        <p:spPr>
          <a:xfrm>
            <a:off x="5166922" y="4521261"/>
            <a:ext cx="4427992" cy="306494"/>
          </a:xfrm>
          <a:prstGeom prst="rect">
            <a:avLst/>
          </a:prstGeom>
        </p:spPr>
        <p:txBody>
          <a:bodyPr wrap="square">
            <a:spAutoFit/>
          </a:bodyPr>
          <a:lstStyle/>
          <a:p>
            <a:pPr>
              <a:lnSpc>
                <a:spcPct val="115000"/>
              </a:lnSpc>
              <a:spcAft>
                <a:spcPts val="0"/>
              </a:spcAft>
            </a:pPr>
            <a:r>
              <a:rPr lang="en-US" sz="1300" dirty="0">
                <a:solidFill>
                  <a:schemeClr val="tx1">
                    <a:lumMod val="65000"/>
                    <a:lumOff val="35000"/>
                  </a:schemeClr>
                </a:solidFill>
                <a:latin typeface="Myriad Pro" panose="020B0503030403020204" pitchFamily="34" charset="0"/>
              </a:rPr>
              <a:t>You can perform </a:t>
            </a:r>
            <a:r>
              <a:rPr lang="en-US" sz="1300" b="1" dirty="0">
                <a:solidFill>
                  <a:schemeClr val="tx1">
                    <a:lumMod val="65000"/>
                    <a:lumOff val="35000"/>
                  </a:schemeClr>
                </a:solidFill>
                <a:latin typeface="Myriad Pro" panose="020B0503030403020204" pitchFamily="34" charset="0"/>
              </a:rPr>
              <a:t>simple</a:t>
            </a:r>
            <a:r>
              <a:rPr lang="en-US" sz="1300" dirty="0">
                <a:solidFill>
                  <a:schemeClr val="tx1">
                    <a:lumMod val="65000"/>
                    <a:lumOff val="35000"/>
                  </a:schemeClr>
                </a:solidFill>
                <a:latin typeface="Myriad Pro" panose="020B0503030403020204" pitchFamily="34" charset="0"/>
              </a:rPr>
              <a:t> tasks, might need support. </a:t>
            </a:r>
            <a:endParaRPr lang="de-DE" sz="1300" dirty="0">
              <a:solidFill>
                <a:schemeClr val="tx1">
                  <a:lumMod val="65000"/>
                  <a:lumOff val="35000"/>
                </a:schemeClr>
              </a:solidFill>
              <a:latin typeface="Myriad Pro" panose="020B0503030403020204" pitchFamily="34" charset="0"/>
            </a:endParaRPr>
          </a:p>
        </p:txBody>
      </p:sp>
      <p:sp>
        <p:nvSpPr>
          <p:cNvPr id="51" name="Rechteck 14">
            <a:extLst>
              <a:ext uri="{FF2B5EF4-FFF2-40B4-BE49-F238E27FC236}">
                <a16:creationId xmlns:a16="http://schemas.microsoft.com/office/drawing/2014/main" id="{E2FCF4C0-240B-144B-A3C6-6282F4973339}"/>
              </a:ext>
            </a:extLst>
          </p:cNvPr>
          <p:cNvSpPr/>
          <p:nvPr/>
        </p:nvSpPr>
        <p:spPr>
          <a:xfrm>
            <a:off x="5136178" y="5197592"/>
            <a:ext cx="4953000" cy="306494"/>
          </a:xfrm>
          <a:prstGeom prst="rect">
            <a:avLst/>
          </a:prstGeom>
        </p:spPr>
        <p:txBody>
          <a:bodyPr>
            <a:spAutoFit/>
          </a:bodyPr>
          <a:lstStyle/>
          <a:p>
            <a:pPr>
              <a:lnSpc>
                <a:spcPct val="115000"/>
              </a:lnSpc>
            </a:pPr>
            <a:r>
              <a:rPr lang="en-US" sz="1300" dirty="0">
                <a:solidFill>
                  <a:schemeClr val="tx1">
                    <a:lumMod val="65000"/>
                    <a:lumOff val="35000"/>
                  </a:schemeClr>
                </a:solidFill>
                <a:latin typeface="Myriad Pro" panose="020B0503030403020204" pitchFamily="34" charset="0"/>
              </a:rPr>
              <a:t>You are actively learning by making the time to use resources.</a:t>
            </a:r>
            <a:endParaRPr lang="de-DE" sz="1300" dirty="0">
              <a:solidFill>
                <a:schemeClr val="tx1">
                  <a:lumMod val="65000"/>
                  <a:lumOff val="35000"/>
                </a:schemeClr>
              </a:solidFill>
              <a:latin typeface="Myriad Pro" panose="020B0503030403020204" pitchFamily="34" charset="0"/>
            </a:endParaRPr>
          </a:p>
        </p:txBody>
      </p:sp>
      <p:sp>
        <p:nvSpPr>
          <p:cNvPr id="52" name="Rechteck 15">
            <a:extLst>
              <a:ext uri="{FF2B5EF4-FFF2-40B4-BE49-F238E27FC236}">
                <a16:creationId xmlns:a16="http://schemas.microsoft.com/office/drawing/2014/main" id="{5D7FF9CD-3138-A745-B8C9-CC7A586D259B}"/>
              </a:ext>
            </a:extLst>
          </p:cNvPr>
          <p:cNvSpPr/>
          <p:nvPr/>
        </p:nvSpPr>
        <p:spPr>
          <a:xfrm>
            <a:off x="5137542" y="5644257"/>
            <a:ext cx="4661085" cy="306494"/>
          </a:xfrm>
          <a:prstGeom prst="rect">
            <a:avLst/>
          </a:prstGeom>
        </p:spPr>
        <p:txBody>
          <a:bodyPr wrap="square">
            <a:spAutoFit/>
          </a:bodyPr>
          <a:lstStyle/>
          <a:p>
            <a:pPr>
              <a:lnSpc>
                <a:spcPct val="115000"/>
              </a:lnSpc>
              <a:spcAft>
                <a:spcPts val="0"/>
              </a:spcAft>
            </a:pPr>
            <a:r>
              <a:rPr lang="en-US" sz="1300" dirty="0">
                <a:solidFill>
                  <a:schemeClr val="tx1">
                    <a:lumMod val="65000"/>
                    <a:lumOff val="35000"/>
                  </a:schemeClr>
                </a:solidFill>
                <a:latin typeface="Myriad Pro" panose="020B0503030403020204" pitchFamily="34" charset="0"/>
              </a:rPr>
              <a:t>You expressed interest to learn asap.</a:t>
            </a:r>
            <a:endParaRPr lang="de-DE" sz="1300" dirty="0">
              <a:solidFill>
                <a:schemeClr val="tx1">
                  <a:lumMod val="65000"/>
                  <a:lumOff val="35000"/>
                </a:schemeClr>
              </a:solidFill>
              <a:latin typeface="Myriad Pro" panose="020B0503030403020204" pitchFamily="34" charset="0"/>
            </a:endParaRPr>
          </a:p>
        </p:txBody>
      </p:sp>
      <p:sp>
        <p:nvSpPr>
          <p:cNvPr id="53" name="Rechteck 16">
            <a:extLst>
              <a:ext uri="{FF2B5EF4-FFF2-40B4-BE49-F238E27FC236}">
                <a16:creationId xmlns:a16="http://schemas.microsoft.com/office/drawing/2014/main" id="{91FA4374-8934-B849-8B71-B165D37FAF66}"/>
              </a:ext>
            </a:extLst>
          </p:cNvPr>
          <p:cNvSpPr/>
          <p:nvPr/>
        </p:nvSpPr>
        <p:spPr>
          <a:xfrm>
            <a:off x="5159425" y="6068161"/>
            <a:ext cx="4953000" cy="306494"/>
          </a:xfrm>
          <a:prstGeom prst="rect">
            <a:avLst/>
          </a:prstGeom>
        </p:spPr>
        <p:txBody>
          <a:bodyPr>
            <a:spAutoFit/>
          </a:bodyPr>
          <a:lstStyle/>
          <a:p>
            <a:pPr>
              <a:lnSpc>
                <a:spcPct val="115000"/>
              </a:lnSpc>
              <a:spcAft>
                <a:spcPts val="0"/>
              </a:spcAft>
            </a:pPr>
            <a:r>
              <a:rPr lang="en-US" sz="1300" dirty="0">
                <a:solidFill>
                  <a:schemeClr val="tx1">
                    <a:lumMod val="65000"/>
                    <a:lumOff val="35000"/>
                  </a:schemeClr>
                </a:solidFill>
                <a:latin typeface="Myriad Pro" panose="020B0503030403020204" pitchFamily="34" charset="0"/>
              </a:rPr>
              <a:t>You have expressed no interest so far to learn the skill.</a:t>
            </a:r>
            <a:endParaRPr lang="de-DE" sz="1300" dirty="0">
              <a:solidFill>
                <a:schemeClr val="tx1">
                  <a:lumMod val="65000"/>
                  <a:lumOff val="35000"/>
                </a:schemeClr>
              </a:solidFill>
              <a:latin typeface="Myriad Pro" panose="020B0503030403020204" pitchFamily="34" charset="0"/>
            </a:endParaRPr>
          </a:p>
        </p:txBody>
      </p:sp>
      <p:grpSp>
        <p:nvGrpSpPr>
          <p:cNvPr id="84" name="Group 83">
            <a:extLst>
              <a:ext uri="{FF2B5EF4-FFF2-40B4-BE49-F238E27FC236}">
                <a16:creationId xmlns:a16="http://schemas.microsoft.com/office/drawing/2014/main" id="{BD5397F8-1E8A-3F41-80D7-9B9016E1BB44}"/>
              </a:ext>
            </a:extLst>
          </p:cNvPr>
          <p:cNvGrpSpPr/>
          <p:nvPr/>
        </p:nvGrpSpPr>
        <p:grpSpPr>
          <a:xfrm>
            <a:off x="557213" y="1620442"/>
            <a:ext cx="4427992" cy="409100"/>
            <a:chOff x="3230359" y="668971"/>
            <a:chExt cx="4427992" cy="409100"/>
          </a:xfrm>
        </p:grpSpPr>
        <p:sp>
          <p:nvSpPr>
            <p:cNvPr id="85" name="Rounded Rectangle 84">
              <a:extLst>
                <a:ext uri="{FF2B5EF4-FFF2-40B4-BE49-F238E27FC236}">
                  <a16:creationId xmlns:a16="http://schemas.microsoft.com/office/drawing/2014/main" id="{DCFAA93D-DDFD-8446-8E37-1A4B7D53B32C}"/>
                </a:ext>
              </a:extLst>
            </p:cNvPr>
            <p:cNvSpPr/>
            <p:nvPr/>
          </p:nvSpPr>
          <p:spPr>
            <a:xfrm>
              <a:off x="3230359" y="668971"/>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86" name="Rounded Rectangle 4">
              <a:extLst>
                <a:ext uri="{FF2B5EF4-FFF2-40B4-BE49-F238E27FC236}">
                  <a16:creationId xmlns:a16="http://schemas.microsoft.com/office/drawing/2014/main" id="{5AE526BD-836A-7F4E-AE10-7F98FFBFE4B7}"/>
                </a:ext>
              </a:extLst>
            </p:cNvPr>
            <p:cNvSpPr txBox="1"/>
            <p:nvPr/>
          </p:nvSpPr>
          <p:spPr>
            <a:xfrm>
              <a:off x="3250330" y="688942"/>
              <a:ext cx="372470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10:	Expert in industry</a:t>
              </a:r>
            </a:p>
          </p:txBody>
        </p:sp>
      </p:grpSp>
      <p:grpSp>
        <p:nvGrpSpPr>
          <p:cNvPr id="87" name="Group 86">
            <a:extLst>
              <a:ext uri="{FF2B5EF4-FFF2-40B4-BE49-F238E27FC236}">
                <a16:creationId xmlns:a16="http://schemas.microsoft.com/office/drawing/2014/main" id="{1DBEF909-497B-8C49-9F4B-38D3516DB958}"/>
              </a:ext>
            </a:extLst>
          </p:cNvPr>
          <p:cNvGrpSpPr/>
          <p:nvPr/>
        </p:nvGrpSpPr>
        <p:grpSpPr>
          <a:xfrm>
            <a:off x="557213" y="2060667"/>
            <a:ext cx="4427992" cy="409100"/>
            <a:chOff x="3230359" y="1065638"/>
            <a:chExt cx="4427992" cy="409100"/>
          </a:xfrm>
        </p:grpSpPr>
        <p:sp>
          <p:nvSpPr>
            <p:cNvPr id="88" name="Rounded Rectangle 87">
              <a:extLst>
                <a:ext uri="{FF2B5EF4-FFF2-40B4-BE49-F238E27FC236}">
                  <a16:creationId xmlns:a16="http://schemas.microsoft.com/office/drawing/2014/main" id="{2E25B3DB-088C-DA45-93D1-F1AF000B72B2}"/>
                </a:ext>
              </a:extLst>
            </p:cNvPr>
            <p:cNvSpPr/>
            <p:nvPr/>
          </p:nvSpPr>
          <p:spPr>
            <a:xfrm>
              <a:off x="3230359" y="1065638"/>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Rounded Rectangle 4">
              <a:extLst>
                <a:ext uri="{FF2B5EF4-FFF2-40B4-BE49-F238E27FC236}">
                  <a16:creationId xmlns:a16="http://schemas.microsoft.com/office/drawing/2014/main" id="{6EDC9E44-884F-1A4A-B40A-42D4E26DBDDD}"/>
                </a:ext>
              </a:extLst>
            </p:cNvPr>
            <p:cNvSpPr txBox="1"/>
            <p:nvPr/>
          </p:nvSpPr>
          <p:spPr>
            <a:xfrm>
              <a:off x="3250330" y="1085609"/>
              <a:ext cx="412194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9:	Expert outside company</a:t>
              </a:r>
            </a:p>
          </p:txBody>
        </p:sp>
      </p:grpSp>
      <p:grpSp>
        <p:nvGrpSpPr>
          <p:cNvPr id="90" name="Group 89">
            <a:extLst>
              <a:ext uri="{FF2B5EF4-FFF2-40B4-BE49-F238E27FC236}">
                <a16:creationId xmlns:a16="http://schemas.microsoft.com/office/drawing/2014/main" id="{9936287F-BA3C-9A4C-9EF4-FD90032A1256}"/>
              </a:ext>
            </a:extLst>
          </p:cNvPr>
          <p:cNvGrpSpPr/>
          <p:nvPr/>
        </p:nvGrpSpPr>
        <p:grpSpPr>
          <a:xfrm>
            <a:off x="557213" y="2507679"/>
            <a:ext cx="4427992" cy="409100"/>
            <a:chOff x="3230359" y="1477295"/>
            <a:chExt cx="4427992" cy="409100"/>
          </a:xfrm>
        </p:grpSpPr>
        <p:sp>
          <p:nvSpPr>
            <p:cNvPr id="91" name="Rounded Rectangle 90">
              <a:extLst>
                <a:ext uri="{FF2B5EF4-FFF2-40B4-BE49-F238E27FC236}">
                  <a16:creationId xmlns:a16="http://schemas.microsoft.com/office/drawing/2014/main" id="{3B9E40CD-D8DC-A446-8706-094BCEA5F4B7}"/>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92" name="Rounded Rectangle 4">
              <a:extLst>
                <a:ext uri="{FF2B5EF4-FFF2-40B4-BE49-F238E27FC236}">
                  <a16:creationId xmlns:a16="http://schemas.microsoft.com/office/drawing/2014/main" id="{63502E4B-4EB5-B44C-ABB6-FF38CE75DB68}"/>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8:	Expert in company</a:t>
              </a:r>
            </a:p>
          </p:txBody>
        </p:sp>
      </p:grpSp>
      <p:grpSp>
        <p:nvGrpSpPr>
          <p:cNvPr id="93" name="Group 92">
            <a:extLst>
              <a:ext uri="{FF2B5EF4-FFF2-40B4-BE49-F238E27FC236}">
                <a16:creationId xmlns:a16="http://schemas.microsoft.com/office/drawing/2014/main" id="{403486EC-CF3A-8346-8BA7-B1D188ACBC68}"/>
              </a:ext>
            </a:extLst>
          </p:cNvPr>
          <p:cNvGrpSpPr/>
          <p:nvPr/>
        </p:nvGrpSpPr>
        <p:grpSpPr>
          <a:xfrm>
            <a:off x="557213" y="2951017"/>
            <a:ext cx="4427992" cy="409100"/>
            <a:chOff x="3230359" y="1888952"/>
            <a:chExt cx="4427992" cy="409100"/>
          </a:xfrm>
        </p:grpSpPr>
        <p:sp>
          <p:nvSpPr>
            <p:cNvPr id="94" name="Rounded Rectangle 93">
              <a:extLst>
                <a:ext uri="{FF2B5EF4-FFF2-40B4-BE49-F238E27FC236}">
                  <a16:creationId xmlns:a16="http://schemas.microsoft.com/office/drawing/2014/main" id="{B4DA790D-17AD-2B42-86D3-2990CE5EA51C}"/>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95" name="Rounded Rectangle 4">
              <a:extLst>
                <a:ext uri="{FF2B5EF4-FFF2-40B4-BE49-F238E27FC236}">
                  <a16:creationId xmlns:a16="http://schemas.microsoft.com/office/drawing/2014/main" id="{11DBD6B2-6B32-B94A-AC27-9D64B26DB0C9}"/>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7:	Expert in team</a:t>
              </a:r>
            </a:p>
          </p:txBody>
        </p:sp>
      </p:grpSp>
      <p:grpSp>
        <p:nvGrpSpPr>
          <p:cNvPr id="96" name="Group 95">
            <a:extLst>
              <a:ext uri="{FF2B5EF4-FFF2-40B4-BE49-F238E27FC236}">
                <a16:creationId xmlns:a16="http://schemas.microsoft.com/office/drawing/2014/main" id="{EC134E49-58A3-5D45-8C4F-C3B19204D943}"/>
              </a:ext>
            </a:extLst>
          </p:cNvPr>
          <p:cNvGrpSpPr/>
          <p:nvPr/>
        </p:nvGrpSpPr>
        <p:grpSpPr>
          <a:xfrm>
            <a:off x="577184" y="3648376"/>
            <a:ext cx="4427992" cy="409100"/>
            <a:chOff x="3230359" y="2300609"/>
            <a:chExt cx="4427992" cy="409100"/>
          </a:xfrm>
        </p:grpSpPr>
        <p:sp>
          <p:nvSpPr>
            <p:cNvPr id="97" name="Rounded Rectangle 96">
              <a:extLst>
                <a:ext uri="{FF2B5EF4-FFF2-40B4-BE49-F238E27FC236}">
                  <a16:creationId xmlns:a16="http://schemas.microsoft.com/office/drawing/2014/main" id="{3D185A37-DC9A-4A4C-BFA4-2E489846B645}"/>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98" name="Rounded Rectangle 4">
              <a:extLst>
                <a:ext uri="{FF2B5EF4-FFF2-40B4-BE49-F238E27FC236}">
                  <a16:creationId xmlns:a16="http://schemas.microsoft.com/office/drawing/2014/main" id="{4480DCF5-1062-FD49-A0D9-F3F42B7DC4E2}"/>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Proficient knowledge</a:t>
              </a:r>
            </a:p>
          </p:txBody>
        </p:sp>
      </p:grpSp>
      <p:grpSp>
        <p:nvGrpSpPr>
          <p:cNvPr id="99" name="Group 98">
            <a:extLst>
              <a:ext uri="{FF2B5EF4-FFF2-40B4-BE49-F238E27FC236}">
                <a16:creationId xmlns:a16="http://schemas.microsoft.com/office/drawing/2014/main" id="{9A247398-6B68-C948-A1B7-4EAB61B36409}"/>
              </a:ext>
            </a:extLst>
          </p:cNvPr>
          <p:cNvGrpSpPr/>
          <p:nvPr/>
        </p:nvGrpSpPr>
        <p:grpSpPr>
          <a:xfrm>
            <a:off x="582165" y="4092859"/>
            <a:ext cx="4427992" cy="409100"/>
            <a:chOff x="3230359" y="2712266"/>
            <a:chExt cx="4427992" cy="409100"/>
          </a:xfrm>
        </p:grpSpPr>
        <p:sp>
          <p:nvSpPr>
            <p:cNvPr id="100" name="Rounded Rectangle 99">
              <a:extLst>
                <a:ext uri="{FF2B5EF4-FFF2-40B4-BE49-F238E27FC236}">
                  <a16:creationId xmlns:a16="http://schemas.microsoft.com/office/drawing/2014/main" id="{0D565208-2ACC-F343-8D68-6533097D6DCC}"/>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1" name="Rounded Rectangle 4">
              <a:extLst>
                <a:ext uri="{FF2B5EF4-FFF2-40B4-BE49-F238E27FC236}">
                  <a16:creationId xmlns:a16="http://schemas.microsoft.com/office/drawing/2014/main" id="{235444B6-A236-1D48-8872-51F9BE1E323E}"/>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Working knowledge</a:t>
              </a:r>
            </a:p>
          </p:txBody>
        </p:sp>
      </p:grpSp>
      <p:grpSp>
        <p:nvGrpSpPr>
          <p:cNvPr id="102" name="Group 101">
            <a:extLst>
              <a:ext uri="{FF2B5EF4-FFF2-40B4-BE49-F238E27FC236}">
                <a16:creationId xmlns:a16="http://schemas.microsoft.com/office/drawing/2014/main" id="{51A179BC-1537-EA46-B0B9-5C6CAAAFC872}"/>
              </a:ext>
            </a:extLst>
          </p:cNvPr>
          <p:cNvGrpSpPr/>
          <p:nvPr/>
        </p:nvGrpSpPr>
        <p:grpSpPr>
          <a:xfrm>
            <a:off x="589660" y="4547317"/>
            <a:ext cx="4427992" cy="409100"/>
            <a:chOff x="3230359" y="3123922"/>
            <a:chExt cx="4427992" cy="409100"/>
          </a:xfrm>
        </p:grpSpPr>
        <p:sp>
          <p:nvSpPr>
            <p:cNvPr id="103" name="Rounded Rectangle 102">
              <a:extLst>
                <a:ext uri="{FF2B5EF4-FFF2-40B4-BE49-F238E27FC236}">
                  <a16:creationId xmlns:a16="http://schemas.microsoft.com/office/drawing/2014/main" id="{101215BC-B67F-864E-84B7-541C999D25E5}"/>
                </a:ext>
              </a:extLst>
            </p:cNvPr>
            <p:cNvSpPr/>
            <p:nvPr/>
          </p:nvSpPr>
          <p:spPr>
            <a:xfrm>
              <a:off x="3230359" y="3123922"/>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4" name="Rounded Rectangle 4">
              <a:extLst>
                <a:ext uri="{FF2B5EF4-FFF2-40B4-BE49-F238E27FC236}">
                  <a16:creationId xmlns:a16="http://schemas.microsoft.com/office/drawing/2014/main" id="{A8231405-0841-0346-9C21-DC145D3267CE}"/>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Basic knowledge</a:t>
              </a:r>
            </a:p>
          </p:txBody>
        </p:sp>
      </p:grpSp>
      <p:grpSp>
        <p:nvGrpSpPr>
          <p:cNvPr id="105" name="Group 104">
            <a:extLst>
              <a:ext uri="{FF2B5EF4-FFF2-40B4-BE49-F238E27FC236}">
                <a16:creationId xmlns:a16="http://schemas.microsoft.com/office/drawing/2014/main" id="{5A039B20-F2A8-4149-B68C-70B62BD19AB2}"/>
              </a:ext>
            </a:extLst>
          </p:cNvPr>
          <p:cNvGrpSpPr/>
          <p:nvPr/>
        </p:nvGrpSpPr>
        <p:grpSpPr>
          <a:xfrm>
            <a:off x="589660" y="5144341"/>
            <a:ext cx="4427992" cy="409100"/>
            <a:chOff x="3230359" y="3535579"/>
            <a:chExt cx="4427992" cy="409100"/>
          </a:xfrm>
        </p:grpSpPr>
        <p:sp>
          <p:nvSpPr>
            <p:cNvPr id="106" name="Rounded Rectangle 105">
              <a:extLst>
                <a:ext uri="{FF2B5EF4-FFF2-40B4-BE49-F238E27FC236}">
                  <a16:creationId xmlns:a16="http://schemas.microsoft.com/office/drawing/2014/main" id="{D57D7053-FC6E-F34A-82DB-0834E12990EA}"/>
                </a:ext>
              </a:extLst>
            </p:cNvPr>
            <p:cNvSpPr/>
            <p:nvPr/>
          </p:nvSpPr>
          <p:spPr>
            <a:xfrm>
              <a:off x="3230359" y="3535579"/>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7" name="Rounded Rectangle 4">
              <a:extLst>
                <a:ext uri="{FF2B5EF4-FFF2-40B4-BE49-F238E27FC236}">
                  <a16:creationId xmlns:a16="http://schemas.microsoft.com/office/drawing/2014/main" id="{25B6AF4A-E3F2-7645-BFFB-2AB9E7D8F35A}"/>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Learning the skill</a:t>
              </a:r>
            </a:p>
          </p:txBody>
        </p:sp>
      </p:grpSp>
      <p:grpSp>
        <p:nvGrpSpPr>
          <p:cNvPr id="108" name="Group 107">
            <a:extLst>
              <a:ext uri="{FF2B5EF4-FFF2-40B4-BE49-F238E27FC236}">
                <a16:creationId xmlns:a16="http://schemas.microsoft.com/office/drawing/2014/main" id="{91270890-893C-7541-9679-0FD182774156}"/>
              </a:ext>
            </a:extLst>
          </p:cNvPr>
          <p:cNvGrpSpPr/>
          <p:nvPr/>
        </p:nvGrpSpPr>
        <p:grpSpPr>
          <a:xfrm>
            <a:off x="589660" y="5598799"/>
            <a:ext cx="4427992" cy="409100"/>
            <a:chOff x="3230359" y="3947236"/>
            <a:chExt cx="4427992" cy="409100"/>
          </a:xfrm>
        </p:grpSpPr>
        <p:sp>
          <p:nvSpPr>
            <p:cNvPr id="109" name="Rounded Rectangle 108">
              <a:extLst>
                <a:ext uri="{FF2B5EF4-FFF2-40B4-BE49-F238E27FC236}">
                  <a16:creationId xmlns:a16="http://schemas.microsoft.com/office/drawing/2014/main" id="{271C0FB2-1ED4-CD4E-B8AF-BAAD01B989E9}"/>
                </a:ext>
              </a:extLst>
            </p:cNvPr>
            <p:cNvSpPr/>
            <p:nvPr/>
          </p:nvSpPr>
          <p:spPr>
            <a:xfrm>
              <a:off x="3230359" y="3947236"/>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0" name="Rounded Rectangle 4">
              <a:extLst>
                <a:ext uri="{FF2B5EF4-FFF2-40B4-BE49-F238E27FC236}">
                  <a16:creationId xmlns:a16="http://schemas.microsoft.com/office/drawing/2014/main" id="{7809A5EE-3182-474C-ADE2-78506C19AB82}"/>
                </a:ext>
              </a:extLst>
            </p:cNvPr>
            <p:cNvSpPr txBox="1"/>
            <p:nvPr/>
          </p:nvSpPr>
          <p:spPr>
            <a:xfrm>
              <a:off x="3250330" y="3967207"/>
              <a:ext cx="420677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Expressed interest to learn</a:t>
              </a:r>
            </a:p>
          </p:txBody>
        </p:sp>
      </p:grpSp>
      <p:grpSp>
        <p:nvGrpSpPr>
          <p:cNvPr id="111" name="Group 110">
            <a:extLst>
              <a:ext uri="{FF2B5EF4-FFF2-40B4-BE49-F238E27FC236}">
                <a16:creationId xmlns:a16="http://schemas.microsoft.com/office/drawing/2014/main" id="{556406B4-657C-484F-985B-926F264EA056}"/>
              </a:ext>
            </a:extLst>
          </p:cNvPr>
          <p:cNvGrpSpPr/>
          <p:nvPr/>
        </p:nvGrpSpPr>
        <p:grpSpPr>
          <a:xfrm>
            <a:off x="589660" y="6053257"/>
            <a:ext cx="4427992" cy="409100"/>
            <a:chOff x="3230359" y="4358893"/>
            <a:chExt cx="4427992" cy="409100"/>
          </a:xfrm>
        </p:grpSpPr>
        <p:sp>
          <p:nvSpPr>
            <p:cNvPr id="112" name="Rounded Rectangle 111">
              <a:extLst>
                <a:ext uri="{FF2B5EF4-FFF2-40B4-BE49-F238E27FC236}">
                  <a16:creationId xmlns:a16="http://schemas.microsoft.com/office/drawing/2014/main" id="{441542EF-2F73-F746-9D3B-0B8EF13AABA5}"/>
                </a:ext>
              </a:extLst>
            </p:cNvPr>
            <p:cNvSpPr/>
            <p:nvPr/>
          </p:nvSpPr>
          <p:spPr>
            <a:xfrm>
              <a:off x="3230359" y="4358893"/>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3" name="Rounded Rectangle 4">
              <a:extLst>
                <a:ext uri="{FF2B5EF4-FFF2-40B4-BE49-F238E27FC236}">
                  <a16:creationId xmlns:a16="http://schemas.microsoft.com/office/drawing/2014/main" id="{E368400C-A89C-4443-9BD1-7D8F697F1410}"/>
                </a:ext>
              </a:extLst>
            </p:cNvPr>
            <p:cNvSpPr txBox="1"/>
            <p:nvPr/>
          </p:nvSpPr>
          <p:spPr>
            <a:xfrm>
              <a:off x="3250330" y="4378864"/>
              <a:ext cx="3994528"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Hesitant to learn</a:t>
              </a:r>
            </a:p>
          </p:txBody>
        </p:sp>
      </p:grpSp>
    </p:spTree>
    <p:extLst>
      <p:ext uri="{BB962C8B-B14F-4D97-AF65-F5344CB8AC3E}">
        <p14:creationId xmlns:p14="http://schemas.microsoft.com/office/powerpoint/2010/main" val="71553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1"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5AC34473-8BC1-B642-B055-6D5B05C1D49B}"/>
              </a:ext>
            </a:extLst>
          </p:cNvPr>
          <p:cNvPicPr>
            <a:picLocks noGrp="1" noChangeAspect="1"/>
          </p:cNvPicPr>
          <p:nvPr>
            <p:ph type="pic" sz="quarter" idx="11"/>
          </p:nvPr>
        </p:nvPicPr>
        <p:blipFill>
          <a:blip r:embed="rId2"/>
          <a:srcRect l="9375" r="9375"/>
          <a:stretch>
            <a:fillRect/>
          </a:stretch>
        </p:blipFill>
        <p:spPr/>
      </p:pic>
      <p:sp>
        <p:nvSpPr>
          <p:cNvPr id="2" name="Text Placeholder 1">
            <a:extLst>
              <a:ext uri="{FF2B5EF4-FFF2-40B4-BE49-F238E27FC236}">
                <a16:creationId xmlns:a16="http://schemas.microsoft.com/office/drawing/2014/main" id="{6305B3DB-D8E4-C847-871C-D18DBF3FA28C}"/>
              </a:ext>
            </a:extLst>
          </p:cNvPr>
          <p:cNvSpPr>
            <a:spLocks noGrp="1"/>
          </p:cNvSpPr>
          <p:nvPr>
            <p:ph type="body" sz="quarter" idx="10"/>
          </p:nvPr>
        </p:nvSpPr>
        <p:spPr/>
        <p:txBody>
          <a:bodyPr/>
          <a:lstStyle/>
          <a:p>
            <a:r>
              <a:rPr lang="de-DE" dirty="0"/>
              <a:t>SOFT SKILLS</a:t>
            </a:r>
          </a:p>
        </p:txBody>
      </p:sp>
    </p:spTree>
    <p:extLst>
      <p:ext uri="{BB962C8B-B14F-4D97-AF65-F5344CB8AC3E}">
        <p14:creationId xmlns:p14="http://schemas.microsoft.com/office/powerpoint/2010/main" val="186646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9D0507F-DBEF-4923-8419-1D1F487252AD}"/>
              </a:ext>
            </a:extLst>
          </p:cNvPr>
          <p:cNvSpPr>
            <a:spLocks noGrp="1"/>
          </p:cNvSpPr>
          <p:nvPr>
            <p:ph type="body" sz="quarter" idx="11"/>
          </p:nvPr>
        </p:nvSpPr>
        <p:spPr/>
        <p:txBody>
          <a:bodyPr/>
          <a:lstStyle/>
          <a:p>
            <a:r>
              <a:rPr lang="en-US" dirty="0"/>
              <a:t>What soft skills are you assessed on?</a:t>
            </a:r>
          </a:p>
          <a:p>
            <a:endParaRPr lang="de-DE" dirty="0"/>
          </a:p>
        </p:txBody>
      </p:sp>
      <p:sp>
        <p:nvSpPr>
          <p:cNvPr id="3" name="Textplatzhalter 2">
            <a:extLst>
              <a:ext uri="{FF2B5EF4-FFF2-40B4-BE49-F238E27FC236}">
                <a16:creationId xmlns:a16="http://schemas.microsoft.com/office/drawing/2014/main" id="{B06BFA21-B37D-45A3-A6DB-5892EBE3030F}"/>
              </a:ext>
            </a:extLst>
          </p:cNvPr>
          <p:cNvSpPr>
            <a:spLocks noGrp="1"/>
          </p:cNvSpPr>
          <p:nvPr>
            <p:ph type="body" sz="quarter" idx="17"/>
          </p:nvPr>
        </p:nvSpPr>
        <p:spPr/>
        <p:txBody>
          <a:bodyPr/>
          <a:lstStyle/>
          <a:p>
            <a:r>
              <a:rPr lang="de-DE" dirty="0"/>
              <a:t>SOFT SKILLS</a:t>
            </a:r>
          </a:p>
        </p:txBody>
      </p:sp>
      <p:sp>
        <p:nvSpPr>
          <p:cNvPr id="8" name="Oval 7">
            <a:extLst>
              <a:ext uri="{FF2B5EF4-FFF2-40B4-BE49-F238E27FC236}">
                <a16:creationId xmlns:a16="http://schemas.microsoft.com/office/drawing/2014/main" id="{50D06243-722B-A441-86D5-FC116226EB8C}"/>
              </a:ext>
            </a:extLst>
          </p:cNvPr>
          <p:cNvSpPr/>
          <p:nvPr/>
        </p:nvSpPr>
        <p:spPr>
          <a:xfrm>
            <a:off x="2609089" y="1683904"/>
            <a:ext cx="1986865" cy="1986865"/>
          </a:xfrm>
          <a:prstGeom prst="ellipse">
            <a:avLst/>
          </a:prstGeom>
          <a:blipFill>
            <a:blip r:embed="rId3">
              <a:alphaModFix/>
              <a:extLst>
                <a:ext uri="{BEBA8EAE-BF5A-486C-A8C5-ECC9F3942E4B}">
                  <a14:imgProps xmlns:a14="http://schemas.microsoft.com/office/drawing/2010/main">
                    <a14:imgLayer r:embed="rId4">
                      <a14:imgEffect>
                        <a14:saturation sat="195000"/>
                      </a14:imgEffect>
                      <a14:imgEffect>
                        <a14:brightnessContrast contrast="-15000"/>
                      </a14:imgEffect>
                    </a14:imgLayer>
                  </a14:imgProps>
                </a:ext>
              </a:extLst>
            </a:blip>
            <a:srcRect/>
            <a:stretch>
              <a:fillRect l="-4000" r="-4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9" name="Oval 8">
            <a:extLst>
              <a:ext uri="{FF2B5EF4-FFF2-40B4-BE49-F238E27FC236}">
                <a16:creationId xmlns:a16="http://schemas.microsoft.com/office/drawing/2014/main" id="{3BD397E0-DAE5-4A4F-9AE0-92A0A725CC46}"/>
              </a:ext>
            </a:extLst>
          </p:cNvPr>
          <p:cNvSpPr/>
          <p:nvPr/>
        </p:nvSpPr>
        <p:spPr>
          <a:xfrm>
            <a:off x="5031621" y="1686295"/>
            <a:ext cx="1986865" cy="1986865"/>
          </a:xfrm>
          <a:prstGeom prst="ellipse">
            <a:avLst/>
          </a:prstGeom>
          <a:blipFill>
            <a:blip r:embed="rId5">
              <a:duotone>
                <a:srgbClr val="5B9BD5">
                  <a:shade val="45000"/>
                  <a:satMod val="135000"/>
                </a:srgbClr>
                <a:prstClr val="white"/>
              </a:duotone>
              <a:extLst>
                <a:ext uri="{28A0092B-C50C-407E-A947-70E740481C1C}">
                  <a14:useLocalDpi xmlns:a14="http://schemas.microsoft.com/office/drawing/2010/main" val="0"/>
                </a:ext>
              </a:extLst>
            </a:blip>
            <a:srcRect/>
            <a:stretch>
              <a:fillRect t="-1000" b="-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Oval 9">
            <a:extLst>
              <a:ext uri="{FF2B5EF4-FFF2-40B4-BE49-F238E27FC236}">
                <a16:creationId xmlns:a16="http://schemas.microsoft.com/office/drawing/2014/main" id="{92CF8A7B-2E7A-B440-B66A-CE579592F1F6}"/>
              </a:ext>
            </a:extLst>
          </p:cNvPr>
          <p:cNvSpPr/>
          <p:nvPr/>
        </p:nvSpPr>
        <p:spPr>
          <a:xfrm>
            <a:off x="2609088" y="4368214"/>
            <a:ext cx="1986865" cy="1986865"/>
          </a:xfrm>
          <a:prstGeom prst="ellipse">
            <a:avLst/>
          </a:prstGeom>
          <a:blipFill rotWithShape="1">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Oval 10">
            <a:extLst>
              <a:ext uri="{FF2B5EF4-FFF2-40B4-BE49-F238E27FC236}">
                <a16:creationId xmlns:a16="http://schemas.microsoft.com/office/drawing/2014/main" id="{3C4B7D58-69EF-624C-8557-E627AC893B62}"/>
              </a:ext>
            </a:extLst>
          </p:cNvPr>
          <p:cNvSpPr/>
          <p:nvPr/>
        </p:nvSpPr>
        <p:spPr>
          <a:xfrm>
            <a:off x="5031619" y="4368214"/>
            <a:ext cx="1986865" cy="1986865"/>
          </a:xfrm>
          <a:prstGeom prst="ellipse">
            <a:avLst/>
          </a:prstGeom>
          <a: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TextBox 20">
            <a:extLst>
              <a:ext uri="{FF2B5EF4-FFF2-40B4-BE49-F238E27FC236}">
                <a16:creationId xmlns:a16="http://schemas.microsoft.com/office/drawing/2014/main" id="{ED2A109E-B39C-0B41-83E7-5CD6191BB0E2}"/>
              </a:ext>
            </a:extLst>
          </p:cNvPr>
          <p:cNvSpPr txBox="1"/>
          <p:nvPr/>
        </p:nvSpPr>
        <p:spPr>
          <a:xfrm>
            <a:off x="2609088" y="6372358"/>
            <a:ext cx="1986865" cy="29802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72390" rIns="72390" bIns="0" numCol="1" spcCol="1270" anchor="b" anchorCtr="0">
            <a:noAutofit/>
          </a:bodyPr>
          <a:lstStyle/>
          <a:p>
            <a:pPr marL="0" lvl="0" indent="0" algn="ctr" defTabSz="577850">
              <a:lnSpc>
                <a:spcPct val="90000"/>
              </a:lnSpc>
              <a:spcBef>
                <a:spcPct val="0"/>
              </a:spcBef>
              <a:spcAft>
                <a:spcPct val="35000"/>
              </a:spcAft>
              <a:buNone/>
            </a:pPr>
            <a:r>
              <a:rPr lang="de-DE" sz="1600" b="1" kern="1200" dirty="0">
                <a:solidFill>
                  <a:prstClr val="black">
                    <a:lumMod val="65000"/>
                    <a:lumOff val="35000"/>
                  </a:prstClr>
                </a:solidFill>
                <a:latin typeface="Myriad Pro" panose="020B0503030403020204" pitchFamily="34" charset="0"/>
                <a:ea typeface="+mn-ea"/>
                <a:cs typeface="+mn-cs"/>
              </a:rPr>
              <a:t>Ownership</a:t>
            </a:r>
          </a:p>
        </p:txBody>
      </p:sp>
      <p:sp>
        <p:nvSpPr>
          <p:cNvPr id="25" name="TextBox 24">
            <a:extLst>
              <a:ext uri="{FF2B5EF4-FFF2-40B4-BE49-F238E27FC236}">
                <a16:creationId xmlns:a16="http://schemas.microsoft.com/office/drawing/2014/main" id="{972869D1-2EDB-5444-9737-13C3F8A117B2}"/>
              </a:ext>
            </a:extLst>
          </p:cNvPr>
          <p:cNvSpPr txBox="1"/>
          <p:nvPr/>
        </p:nvSpPr>
        <p:spPr>
          <a:xfrm>
            <a:off x="5031619" y="6372358"/>
            <a:ext cx="1986865" cy="29802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72390" rIns="72390" bIns="0" numCol="1" spcCol="1270" anchor="b" anchorCtr="0">
            <a:noAutofit/>
          </a:bodyPr>
          <a:lstStyle/>
          <a:p>
            <a:pPr marL="0" lvl="0" indent="0" algn="ctr" defTabSz="844550">
              <a:lnSpc>
                <a:spcPct val="90000"/>
              </a:lnSpc>
              <a:spcBef>
                <a:spcPct val="0"/>
              </a:spcBef>
              <a:spcAft>
                <a:spcPct val="35000"/>
              </a:spcAft>
              <a:buNone/>
            </a:pPr>
            <a:r>
              <a:rPr lang="de-DE" sz="1600" b="1" kern="1200" dirty="0" err="1">
                <a:solidFill>
                  <a:prstClr val="black">
                    <a:lumMod val="65000"/>
                    <a:lumOff val="35000"/>
                  </a:prstClr>
                </a:solidFill>
                <a:latin typeface="Myriad Pro" panose="020B0503030403020204" pitchFamily="34" charset="0"/>
                <a:ea typeface="+mn-ea"/>
                <a:cs typeface="+mn-cs"/>
              </a:rPr>
              <a:t>Visibility</a:t>
            </a:r>
            <a:endParaRPr lang="de-DE" sz="1600" b="1" kern="1200" dirty="0">
              <a:solidFill>
                <a:prstClr val="black">
                  <a:lumMod val="65000"/>
                  <a:lumOff val="35000"/>
                </a:prstClr>
              </a:solidFill>
              <a:latin typeface="Myriad Pro" panose="020B0503030403020204" pitchFamily="34" charset="0"/>
              <a:ea typeface="+mn-ea"/>
              <a:cs typeface="+mn-cs"/>
            </a:endParaRPr>
          </a:p>
        </p:txBody>
      </p:sp>
      <p:sp>
        <p:nvSpPr>
          <p:cNvPr id="26" name="TextBox 25">
            <a:extLst>
              <a:ext uri="{FF2B5EF4-FFF2-40B4-BE49-F238E27FC236}">
                <a16:creationId xmlns:a16="http://schemas.microsoft.com/office/drawing/2014/main" id="{3890334A-1198-F840-916D-16B4A2CD7ADE}"/>
              </a:ext>
            </a:extLst>
          </p:cNvPr>
          <p:cNvSpPr txBox="1"/>
          <p:nvPr/>
        </p:nvSpPr>
        <p:spPr>
          <a:xfrm>
            <a:off x="2609088" y="3828951"/>
            <a:ext cx="1986865" cy="29802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72390" rIns="72390" bIns="0" numCol="1" spcCol="1270" anchor="b" anchorCtr="0">
            <a:noAutofit/>
          </a:bodyPr>
          <a:lstStyle/>
          <a:p>
            <a:pPr marL="0" lvl="0" indent="0" algn="ctr" defTabSz="844550">
              <a:lnSpc>
                <a:spcPct val="90000"/>
              </a:lnSpc>
              <a:spcBef>
                <a:spcPct val="0"/>
              </a:spcBef>
              <a:spcAft>
                <a:spcPct val="35000"/>
              </a:spcAft>
              <a:buNone/>
            </a:pPr>
            <a:r>
              <a:rPr lang="de-DE" sz="1600" b="1" kern="1200" dirty="0">
                <a:solidFill>
                  <a:schemeClr val="tx1">
                    <a:lumMod val="65000"/>
                    <a:lumOff val="35000"/>
                  </a:schemeClr>
                </a:solidFill>
                <a:latin typeface="Myriad Pro" panose="020B0503030403020204" pitchFamily="34" charset="0"/>
                <a:ea typeface="+mn-ea"/>
                <a:cs typeface="+mn-cs"/>
              </a:rPr>
              <a:t>Communication</a:t>
            </a:r>
            <a:r>
              <a:rPr lang="de-DE" sz="1200" kern="1200" dirty="0">
                <a:solidFill>
                  <a:schemeClr val="tx1">
                    <a:lumMod val="65000"/>
                    <a:lumOff val="35000"/>
                  </a:schemeClr>
                </a:solidFill>
                <a:latin typeface="Myriad Pro" panose="020B0503030403020204" pitchFamily="34" charset="0"/>
                <a:ea typeface="+mn-ea"/>
                <a:cs typeface="+mn-cs"/>
              </a:rPr>
              <a:t> </a:t>
            </a:r>
          </a:p>
        </p:txBody>
      </p:sp>
      <p:sp>
        <p:nvSpPr>
          <p:cNvPr id="27" name="TextBox 26">
            <a:extLst>
              <a:ext uri="{FF2B5EF4-FFF2-40B4-BE49-F238E27FC236}">
                <a16:creationId xmlns:a16="http://schemas.microsoft.com/office/drawing/2014/main" id="{89748B56-5088-B548-80BE-68CB45D8AB7F}"/>
              </a:ext>
            </a:extLst>
          </p:cNvPr>
          <p:cNvSpPr txBox="1"/>
          <p:nvPr/>
        </p:nvSpPr>
        <p:spPr>
          <a:xfrm>
            <a:off x="5031619" y="3831262"/>
            <a:ext cx="1986865" cy="29802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72390" rIns="72390" bIns="0" numCol="1" spcCol="1270" anchor="b" anchorCtr="0">
            <a:noAutofit/>
          </a:bodyPr>
          <a:lstStyle/>
          <a:p>
            <a:pPr marL="0" lvl="0" indent="0" algn="ctr" defTabSz="577850">
              <a:lnSpc>
                <a:spcPct val="90000"/>
              </a:lnSpc>
              <a:spcBef>
                <a:spcPct val="0"/>
              </a:spcBef>
              <a:spcAft>
                <a:spcPct val="35000"/>
              </a:spcAft>
              <a:buNone/>
            </a:pPr>
            <a:r>
              <a:rPr lang="de-DE" sz="1600" b="1" kern="1200" dirty="0" err="1">
                <a:solidFill>
                  <a:prstClr val="black">
                    <a:lumMod val="65000"/>
                    <a:lumOff val="35000"/>
                  </a:prstClr>
                </a:solidFill>
                <a:latin typeface="Myriad Pro" panose="020B0503030403020204" pitchFamily="34" charset="0"/>
                <a:ea typeface="+mn-ea"/>
                <a:cs typeface="+mn-cs"/>
              </a:rPr>
              <a:t>Mindset</a:t>
            </a:r>
            <a:endParaRPr lang="de-DE" sz="1600" b="1" kern="1200" dirty="0">
              <a:solidFill>
                <a:prstClr val="black">
                  <a:lumMod val="65000"/>
                  <a:lumOff val="35000"/>
                </a:prstClr>
              </a:solidFill>
              <a:latin typeface="Myriad Pro" panose="020B0503030403020204" pitchFamily="34" charset="0"/>
              <a:ea typeface="+mn-ea"/>
              <a:cs typeface="+mn-cs"/>
            </a:endParaRPr>
          </a:p>
        </p:txBody>
      </p:sp>
    </p:spTree>
    <p:extLst>
      <p:ext uri="{BB962C8B-B14F-4D97-AF65-F5344CB8AC3E}">
        <p14:creationId xmlns:p14="http://schemas.microsoft.com/office/powerpoint/2010/main" val="143535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10">
            <a:extLst>
              <a:ext uri="{FF2B5EF4-FFF2-40B4-BE49-F238E27FC236}">
                <a16:creationId xmlns:a16="http://schemas.microsoft.com/office/drawing/2014/main" id="{E03A2211-0A04-2243-A09C-38CE50F3A9BE}"/>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503793" y="1691082"/>
            <a:ext cx="7589480" cy="7589480"/>
          </a:xfrm>
          <a:prstGeom prst="upArrow">
            <a:avLst/>
          </a:prstGeom>
        </p:spPr>
      </p:pic>
      <p:sp>
        <p:nvSpPr>
          <p:cNvPr id="2" name="Textplatzhalter 1">
            <a:extLst>
              <a:ext uri="{FF2B5EF4-FFF2-40B4-BE49-F238E27FC236}">
                <a16:creationId xmlns:a16="http://schemas.microsoft.com/office/drawing/2014/main" id="{1B9B216B-28B2-4553-B4D3-617BE3B0B0BE}"/>
              </a:ext>
            </a:extLst>
          </p:cNvPr>
          <p:cNvSpPr>
            <a:spLocks noGrp="1"/>
          </p:cNvSpPr>
          <p:nvPr>
            <p:ph type="body" sz="quarter" idx="11"/>
          </p:nvPr>
        </p:nvSpPr>
        <p:spPr/>
        <p:txBody>
          <a:bodyPr/>
          <a:lstStyle/>
          <a:p>
            <a:r>
              <a:rPr lang="en-US" dirty="0"/>
              <a:t>On what level does each of your soft skills have an impact?</a:t>
            </a:r>
          </a:p>
          <a:p>
            <a:endParaRPr lang="en-US" dirty="0"/>
          </a:p>
        </p:txBody>
      </p:sp>
      <p:sp>
        <p:nvSpPr>
          <p:cNvPr id="3" name="Textplatzhalter 2">
            <a:extLst>
              <a:ext uri="{FF2B5EF4-FFF2-40B4-BE49-F238E27FC236}">
                <a16:creationId xmlns:a16="http://schemas.microsoft.com/office/drawing/2014/main" id="{4303F618-8C6B-4E84-8BFF-981BF3EDEA12}"/>
              </a:ext>
            </a:extLst>
          </p:cNvPr>
          <p:cNvSpPr>
            <a:spLocks noGrp="1"/>
          </p:cNvSpPr>
          <p:nvPr>
            <p:ph type="body" sz="quarter" idx="17"/>
          </p:nvPr>
        </p:nvSpPr>
        <p:spPr/>
        <p:txBody>
          <a:bodyPr/>
          <a:lstStyle/>
          <a:p>
            <a:r>
              <a:rPr lang="de-DE" dirty="0"/>
              <a:t>SOFT SKILLS</a:t>
            </a:r>
          </a:p>
        </p:txBody>
      </p:sp>
      <p:grpSp>
        <p:nvGrpSpPr>
          <p:cNvPr id="13" name="Group 12">
            <a:extLst>
              <a:ext uri="{FF2B5EF4-FFF2-40B4-BE49-F238E27FC236}">
                <a16:creationId xmlns:a16="http://schemas.microsoft.com/office/drawing/2014/main" id="{A0D7F6C4-DFA4-944E-88DC-63163447F2D4}"/>
              </a:ext>
            </a:extLst>
          </p:cNvPr>
          <p:cNvGrpSpPr/>
          <p:nvPr/>
        </p:nvGrpSpPr>
        <p:grpSpPr>
          <a:xfrm>
            <a:off x="2693599" y="2643771"/>
            <a:ext cx="4427992" cy="409100"/>
            <a:chOff x="3230359" y="1477295"/>
            <a:chExt cx="4427992" cy="409100"/>
          </a:xfrm>
        </p:grpSpPr>
        <p:sp>
          <p:nvSpPr>
            <p:cNvPr id="14" name="Rounded Rectangle 13">
              <a:extLst>
                <a:ext uri="{FF2B5EF4-FFF2-40B4-BE49-F238E27FC236}">
                  <a16:creationId xmlns:a16="http://schemas.microsoft.com/office/drawing/2014/main" id="{6DB8EF1C-B170-2142-BEFC-0CD74E8A6F18}"/>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ounded Rectangle 4">
              <a:extLst>
                <a:ext uri="{FF2B5EF4-FFF2-40B4-BE49-F238E27FC236}">
                  <a16:creationId xmlns:a16="http://schemas.microsoft.com/office/drawing/2014/main" id="{0E0BF2E3-DEBD-3C46-90A3-DC573275ED40}"/>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Industry</a:t>
              </a:r>
            </a:p>
          </p:txBody>
        </p:sp>
      </p:grpSp>
      <p:grpSp>
        <p:nvGrpSpPr>
          <p:cNvPr id="16" name="Group 15">
            <a:extLst>
              <a:ext uri="{FF2B5EF4-FFF2-40B4-BE49-F238E27FC236}">
                <a16:creationId xmlns:a16="http://schemas.microsoft.com/office/drawing/2014/main" id="{66C44ADF-EAF2-2C45-9BEF-D8300C0400DC}"/>
              </a:ext>
            </a:extLst>
          </p:cNvPr>
          <p:cNvGrpSpPr/>
          <p:nvPr/>
        </p:nvGrpSpPr>
        <p:grpSpPr>
          <a:xfrm>
            <a:off x="2693599" y="3087109"/>
            <a:ext cx="4427992" cy="409100"/>
            <a:chOff x="3230359" y="1888952"/>
            <a:chExt cx="4427992" cy="409100"/>
          </a:xfrm>
        </p:grpSpPr>
        <p:sp>
          <p:nvSpPr>
            <p:cNvPr id="17" name="Rounded Rectangle 16">
              <a:extLst>
                <a:ext uri="{FF2B5EF4-FFF2-40B4-BE49-F238E27FC236}">
                  <a16:creationId xmlns:a16="http://schemas.microsoft.com/office/drawing/2014/main" id="{156B4CFF-84BC-FC4A-9ADA-D3AE390D7CF8}"/>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4">
              <a:extLst>
                <a:ext uri="{FF2B5EF4-FFF2-40B4-BE49-F238E27FC236}">
                  <a16:creationId xmlns:a16="http://schemas.microsoft.com/office/drawing/2014/main" id="{763A8864-0683-AF40-B375-A6EF5E28F8C2}"/>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Company</a:t>
              </a:r>
            </a:p>
          </p:txBody>
        </p:sp>
      </p:grpSp>
      <p:grpSp>
        <p:nvGrpSpPr>
          <p:cNvPr id="19" name="Group 18">
            <a:extLst>
              <a:ext uri="{FF2B5EF4-FFF2-40B4-BE49-F238E27FC236}">
                <a16:creationId xmlns:a16="http://schemas.microsoft.com/office/drawing/2014/main" id="{E629B68F-ECCB-7149-B02F-25FB1AE01488}"/>
              </a:ext>
            </a:extLst>
          </p:cNvPr>
          <p:cNvGrpSpPr/>
          <p:nvPr/>
        </p:nvGrpSpPr>
        <p:grpSpPr>
          <a:xfrm>
            <a:off x="2693599" y="3527334"/>
            <a:ext cx="4427992" cy="409100"/>
            <a:chOff x="3230359" y="2300609"/>
            <a:chExt cx="4427992" cy="409100"/>
          </a:xfrm>
        </p:grpSpPr>
        <p:sp>
          <p:nvSpPr>
            <p:cNvPr id="20" name="Rounded Rectangle 19">
              <a:extLst>
                <a:ext uri="{FF2B5EF4-FFF2-40B4-BE49-F238E27FC236}">
                  <a16:creationId xmlns:a16="http://schemas.microsoft.com/office/drawing/2014/main" id="{9BA9FB8D-E27F-6946-94C8-31A4FE29F8FF}"/>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Rounded Rectangle 4">
              <a:extLst>
                <a:ext uri="{FF2B5EF4-FFF2-40B4-BE49-F238E27FC236}">
                  <a16:creationId xmlns:a16="http://schemas.microsoft.com/office/drawing/2014/main" id="{61B6C775-296F-B241-8C6D-BB1BB0AF0B9C}"/>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Department</a:t>
              </a:r>
            </a:p>
          </p:txBody>
        </p:sp>
      </p:grpSp>
      <p:grpSp>
        <p:nvGrpSpPr>
          <p:cNvPr id="22" name="Group 21">
            <a:extLst>
              <a:ext uri="{FF2B5EF4-FFF2-40B4-BE49-F238E27FC236}">
                <a16:creationId xmlns:a16="http://schemas.microsoft.com/office/drawing/2014/main" id="{1D3CA6D2-4439-E347-86F9-5726035689DA}"/>
              </a:ext>
            </a:extLst>
          </p:cNvPr>
          <p:cNvGrpSpPr/>
          <p:nvPr/>
        </p:nvGrpSpPr>
        <p:grpSpPr>
          <a:xfrm>
            <a:off x="2698580" y="3971817"/>
            <a:ext cx="4427992" cy="409100"/>
            <a:chOff x="3230359" y="2712266"/>
            <a:chExt cx="4427992" cy="409100"/>
          </a:xfrm>
        </p:grpSpPr>
        <p:sp>
          <p:nvSpPr>
            <p:cNvPr id="23" name="Rounded Rectangle 22">
              <a:extLst>
                <a:ext uri="{FF2B5EF4-FFF2-40B4-BE49-F238E27FC236}">
                  <a16:creationId xmlns:a16="http://schemas.microsoft.com/office/drawing/2014/main" id="{402E4385-DA3B-7E48-BA9F-9EDA0D07D2F8}"/>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ounded Rectangle 4">
              <a:extLst>
                <a:ext uri="{FF2B5EF4-FFF2-40B4-BE49-F238E27FC236}">
                  <a16:creationId xmlns:a16="http://schemas.microsoft.com/office/drawing/2014/main" id="{C349DFFB-9427-314C-ADB2-04DAB0F6433F}"/>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Team</a:t>
              </a:r>
            </a:p>
          </p:txBody>
        </p:sp>
      </p:grpSp>
      <p:grpSp>
        <p:nvGrpSpPr>
          <p:cNvPr id="25" name="Group 24">
            <a:extLst>
              <a:ext uri="{FF2B5EF4-FFF2-40B4-BE49-F238E27FC236}">
                <a16:creationId xmlns:a16="http://schemas.microsoft.com/office/drawing/2014/main" id="{1AF56D90-2AB5-804A-AD78-54001277E598}"/>
              </a:ext>
            </a:extLst>
          </p:cNvPr>
          <p:cNvGrpSpPr/>
          <p:nvPr/>
        </p:nvGrpSpPr>
        <p:grpSpPr>
          <a:xfrm>
            <a:off x="2706075" y="4426275"/>
            <a:ext cx="4427992" cy="409100"/>
            <a:chOff x="3230359" y="3123922"/>
            <a:chExt cx="4427992" cy="409100"/>
          </a:xfrm>
        </p:grpSpPr>
        <p:sp>
          <p:nvSpPr>
            <p:cNvPr id="26" name="Rounded Rectangle 25">
              <a:extLst>
                <a:ext uri="{FF2B5EF4-FFF2-40B4-BE49-F238E27FC236}">
                  <a16:creationId xmlns:a16="http://schemas.microsoft.com/office/drawing/2014/main" id="{0A0EC469-4324-654A-A952-35BCBDECEFE2}"/>
                </a:ext>
              </a:extLst>
            </p:cNvPr>
            <p:cNvSpPr/>
            <p:nvPr/>
          </p:nvSpPr>
          <p:spPr>
            <a:xfrm>
              <a:off x="3230359" y="3123922"/>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Rounded Rectangle 4">
              <a:extLst>
                <a:ext uri="{FF2B5EF4-FFF2-40B4-BE49-F238E27FC236}">
                  <a16:creationId xmlns:a16="http://schemas.microsoft.com/office/drawing/2014/main" id="{2E61AE3F-7B1D-9D44-BA94-6C69C1A3D3C7}"/>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Peer</a:t>
              </a:r>
            </a:p>
          </p:txBody>
        </p:sp>
      </p:grpSp>
      <p:grpSp>
        <p:nvGrpSpPr>
          <p:cNvPr id="28" name="Group 27">
            <a:extLst>
              <a:ext uri="{FF2B5EF4-FFF2-40B4-BE49-F238E27FC236}">
                <a16:creationId xmlns:a16="http://schemas.microsoft.com/office/drawing/2014/main" id="{6A683F37-0912-574A-9E3D-D7F65CF5DB09}"/>
              </a:ext>
            </a:extLst>
          </p:cNvPr>
          <p:cNvGrpSpPr/>
          <p:nvPr/>
        </p:nvGrpSpPr>
        <p:grpSpPr>
          <a:xfrm>
            <a:off x="2693599" y="4873287"/>
            <a:ext cx="4427992" cy="409100"/>
            <a:chOff x="3230359" y="3535579"/>
            <a:chExt cx="4427992" cy="409100"/>
          </a:xfrm>
        </p:grpSpPr>
        <p:sp>
          <p:nvSpPr>
            <p:cNvPr id="29" name="Rounded Rectangle 28">
              <a:extLst>
                <a:ext uri="{FF2B5EF4-FFF2-40B4-BE49-F238E27FC236}">
                  <a16:creationId xmlns:a16="http://schemas.microsoft.com/office/drawing/2014/main" id="{BC8E3E93-E467-7A41-B677-E4DA451EC2E7}"/>
                </a:ext>
              </a:extLst>
            </p:cNvPr>
            <p:cNvSpPr/>
            <p:nvPr/>
          </p:nvSpPr>
          <p:spPr>
            <a:xfrm>
              <a:off x="3230359" y="3535579"/>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4">
              <a:extLst>
                <a:ext uri="{FF2B5EF4-FFF2-40B4-BE49-F238E27FC236}">
                  <a16:creationId xmlns:a16="http://schemas.microsoft.com/office/drawing/2014/main" id="{EF680B5B-04C8-364F-A7B7-18EE101D359B}"/>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Personal</a:t>
              </a:r>
            </a:p>
          </p:txBody>
        </p:sp>
      </p:grpSp>
    </p:spTree>
    <p:extLst>
      <p:ext uri="{BB962C8B-B14F-4D97-AF65-F5344CB8AC3E}">
        <p14:creationId xmlns:p14="http://schemas.microsoft.com/office/powerpoint/2010/main" val="11911583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1625" dirty="0">
            <a:solidFill>
              <a:schemeClr val="bg1"/>
            </a:solidFill>
            <a:latin typeface="Myriad Pro Semibold" panose="020B0503030403020204" pitchFamily="34" charset="0"/>
          </a:defRPr>
        </a:defPPr>
      </a:lstStyle>
    </a:spDef>
    <a:txDef>
      <a:spPr>
        <a:noFill/>
      </a:spPr>
      <a:bodyPr wrap="square" lIns="0" tIns="0" rIns="0" bIns="0" rtlCol="0">
        <a:spAutoFit/>
      </a:bodyPr>
      <a:lstStyle>
        <a:defPPr marL="285750" indent="-285750" algn="l">
          <a:lnSpc>
            <a:spcPct val="80000"/>
          </a:lnSpc>
          <a:buClr>
            <a:srgbClr val="04A9DB"/>
          </a:buClr>
          <a:buFont typeface="Arial" panose="020B0604020202020204" pitchFamily="34" charset="0"/>
          <a:buChar char="•"/>
          <a:defRPr sz="1300" spc="163" dirty="0" err="1" smtClean="0">
            <a:solidFill>
              <a:schemeClr val="tx1">
                <a:lumMod val="65000"/>
                <a:lumOff val="35000"/>
              </a:schemeClr>
            </a:solidFill>
            <a:latin typeface="Myriad Pro" panose="020B0503030403020204" pitchFamily="34" charset="0"/>
            <a:ea typeface="Titillium" charset="0"/>
            <a:cs typeface="Titillium"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1524</TotalTime>
  <Words>1418</Words>
  <Application>Microsoft Macintosh PowerPoint</Application>
  <PresentationFormat>A4 Paper (210x297 mm)</PresentationFormat>
  <Paragraphs>233</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Myriad Pro</vt:lpstr>
      <vt:lpstr>Myriad Pro Regular</vt:lpstr>
      <vt:lpstr>Myriad Pro Semibold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Ross Merrigan</cp:lastModifiedBy>
  <cp:revision>520</cp:revision>
  <cp:lastPrinted>2018-08-10T14:32:24Z</cp:lastPrinted>
  <dcterms:created xsi:type="dcterms:W3CDTF">2016-09-29T04:17:56Z</dcterms:created>
  <dcterms:modified xsi:type="dcterms:W3CDTF">2019-04-02T09:40:52Z</dcterms:modified>
</cp:coreProperties>
</file>