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A69B8A-D5C1-4852-B98F-262EC74761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39640" y="3229920"/>
            <a:ext cx="89971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5982A5-6BB0-4C35-8224-1F9D62DF71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15016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39640" y="322992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150160" y="322992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49EA2A-BE8C-429E-9C06-CAA17DC150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581640" y="134964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624000" y="134964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39640" y="322992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581640" y="322992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624000" y="322992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E243D2-2A77-4668-A7A4-3E81439FE8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52F1CF-4C00-43FA-8DEE-22C27F5DAE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F81C5D-E201-4224-AD4B-0B1C9920CC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43905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0160" y="1349640"/>
            <a:ext cx="43905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A82203-B2B9-49EF-B5C8-0A1CF69383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1208D0-C5AA-4015-9AE6-9E08534189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539640" y="449640"/>
            <a:ext cx="863712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7264F2-52FE-4628-A6DF-1E0187ED43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0160" y="1349640"/>
            <a:ext cx="43905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39640" y="322992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14B1E0-03A3-4733-B929-8E78D3FCE7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43905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016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150160" y="322992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F23C90-0794-4F2A-A611-29F107EC86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16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39640" y="3229920"/>
            <a:ext cx="89971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AAB573-FEBE-409C-992F-2A71ACA957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rot="16200000">
            <a:off x="43560" y="538920"/>
            <a:ext cx="855000" cy="719640"/>
          </a:xfrm>
          <a:prstGeom prst="parallelogram">
            <a:avLst>
              <a:gd name="adj" fmla="val 31002"/>
            </a:avLst>
          </a:prstGeom>
          <a:solidFill>
            <a:srgbClr val="b5e77d">
              <a:alpha val="49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7637760" y="100440"/>
            <a:ext cx="1200960" cy="370800"/>
          </a:xfrm>
          <a:prstGeom prst="parallelogram">
            <a:avLst>
              <a:gd name="adj" fmla="val 88491"/>
            </a:avLst>
          </a:prstGeom>
          <a:solidFill>
            <a:srgbClr val="81aca6">
              <a:alpha val="39000"/>
            </a:srgbClr>
          </a:solidFill>
          <a:ln w="10800">
            <a:noFill/>
          </a:ln>
          <a:effectLst>
            <a:outerShdw dist="0" dir="0" blurRad="0" rotWithShape="0">
              <a:srgbClr val="b2b2b2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69640" y="179640"/>
            <a:ext cx="9536760" cy="485928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dist="101823" dir="2700000" blurRad="3816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3" name="rest2"/>
          <p:cNvSpPr/>
          <p:nvPr/>
        </p:nvSpPr>
        <p:spPr>
          <a:xfrm>
            <a:off x="7966440" y="162000"/>
            <a:ext cx="905040" cy="114372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269640" y="471240"/>
            <a:ext cx="892872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17819" dir="2700000" blurRad="12600" rotWithShape="0">
              <a:srgbClr val="b2b2b2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2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29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US" sz="199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99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1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99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99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0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99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99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01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979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198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9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1"/>
          </p:nvPr>
        </p:nvSpPr>
        <p:spPr>
          <a:xfrm>
            <a:off x="503640" y="5164200"/>
            <a:ext cx="2347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2"/>
          </p:nvPr>
        </p:nvSpPr>
        <p:spPr>
          <a:xfrm>
            <a:off x="3445920" y="5164200"/>
            <a:ext cx="31939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3"/>
          </p:nvPr>
        </p:nvSpPr>
        <p:spPr>
          <a:xfrm>
            <a:off x="7224480" y="5164200"/>
            <a:ext cx="2347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6A30E1B-FCAC-4B33-8E06-AFB943CDC3AD}" type="slidenum">
              <a:rPr b="0" lang="en-US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11240" y="471240"/>
            <a:ext cx="248400" cy="630000"/>
          </a:xfrm>
          <a:prstGeom prst="rect">
            <a:avLst/>
          </a:prstGeom>
          <a:solidFill>
            <a:srgbClr val="b5e77d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1"/>
          <p:cNvSpPr/>
          <p:nvPr/>
        </p:nvSpPr>
        <p:spPr>
          <a:xfrm>
            <a:off x="7966440" y="100440"/>
            <a:ext cx="904320" cy="7920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4200" bIns="342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9"/>
          <p:cNvSpPr txBox="1"/>
          <p:nvPr/>
        </p:nvSpPr>
        <p:spPr>
          <a:xfrm>
            <a:off x="2684160" y="2859840"/>
            <a:ext cx="4859640" cy="1483560"/>
          </a:xfrm>
          <a:prstGeom prst="rect">
            <a:avLst/>
          </a:prstGeom>
          <a:solidFill>
            <a:srgbClr val="e74011">
              <a:alpha val="90000"/>
            </a:srgbClr>
          </a:solidFill>
          <a:ln w="0">
            <a:noFill/>
          </a:ln>
        </p:spPr>
        <p:txBody>
          <a:bodyPr lIns="252000" rIns="0" tIns="0" bIns="1260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Rick Troth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2023 June 14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684160" y="1600200"/>
            <a:ext cx="4859640" cy="1259640"/>
          </a:xfrm>
          <a:prstGeom prst="rect">
            <a:avLst/>
          </a:prstGeom>
          <a:solidFill>
            <a:srgbClr val="e40521">
              <a:alpha val="90000"/>
            </a:srgbClr>
          </a:solidFill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252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POSIX Pipelines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Flow Protocol – previewing a record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25146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Producer has 1234 bytes to send, calls an ‘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OUTPUT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’, passes metadata and blocks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consumer returns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PEEK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”, producer restarts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858000" y="1350000"/>
            <a:ext cx="25146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Consumer issues a ‘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PEEKTO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’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drives the transaction.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It confirms that its buffer can hold the record coming, returns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PEEK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and reads, then unblocks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429000" y="1350000"/>
            <a:ext cx="32004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fdforward               fdreverse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←   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STAT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DATA 1234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→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←   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PEEK 1234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1234 bytes of data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  →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does not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unblock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producer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Hartmann History Here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Pursuing a Pipeline that works like Hartmann Pipes, but for POSIX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Invokation syntax to follow the syntax of CMS/TSO Pipelines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Stages run as independent processes (not just as threads)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Impose minimal required infrastructure (e.g., no JVM needed)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Plumbing for POSIX with </a:t>
            </a:r>
            <a:r>
              <a:rPr b="1" lang="en-US" sz="2700" spc="-1" strike="noStrike">
                <a:solidFill>
                  <a:srgbClr val="000000"/>
                </a:solidFill>
                <a:latin typeface="Courier New"/>
              </a:rPr>
              <a:t>pipe()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 pair 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POSIX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pipe()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system call returns a pair of file descriptors at the ends of a “leaky garden hose”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write()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does not block at record boundaries, but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read()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blocks until something is available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Use a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pair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of POSIX pipes to simulate a Hartmann connector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Producer does a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read()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on a reverse pipe until consumer says “go” then sends the record down the forward pipe and waits for “done” from consumer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Plumbing for POSIX with </a:t>
            </a:r>
            <a:r>
              <a:rPr b="1" lang="en-US" sz="2700" spc="-1" strike="noStrike">
                <a:solidFill>
                  <a:srgbClr val="000000"/>
                </a:solidFill>
                <a:latin typeface="Courier New"/>
              </a:rPr>
              <a:t>pipe()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 pair 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POSIX plumbing is slow.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Start with that because it is known to work.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Switch to using shared memory when/where that is available.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POSIX Plumbing Program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‘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pipe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’ command from any shell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Follows CMS/TSO Pipelines syntax but also does Unix style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Parser splits the (quoted*) pipeline into stages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*so that the shell doesn’t get involved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Dispatcher arranges file descriptors for individual stages then spawns them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Stages inherit open file descriptors and env vars describing them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Stages are programs but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found via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PATH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variable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whole thing waits until done like a shell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Passing Connectors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Connector Descriptor passed from dispatcher to stages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Aft>
                <a:spcPts val="1054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*.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[input|output]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[name|number]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fdfwd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fdrev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Asterisk, dot,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INPUT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or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OUTPUT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Dot, stream name or stream number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Colon, forward file descriptor, comma, reverse file descriptor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Passing Connectors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Connector Descriptors are passed in the POSIX “environment”.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dispatcher sets the environment variable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PIPECONNS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uniquely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 each stage as it spawns that stage. The variable contains a string of multiple connector specifications following the syntax shown: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Aft>
                <a:spcPts val="1054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*.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[input|output]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[name|number]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fdfwd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fdrev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File descriptors opened by the dispatcher and inherited by the stages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Flow Protocol – sending a record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25146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Producer has 1234 bytes to send, calls an ‘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OUTPUT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’, passes metadata and blocks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After consumer returns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”, producer sends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OKAY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and unblocks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858000" y="1350000"/>
            <a:ext cx="25146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Consumer issues a ‘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READTO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’ and drives the transaction.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It confirms that its buffer can hold the record coming, returns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PEEK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and reads, returns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”, then unblocks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429000" y="1350000"/>
            <a:ext cx="32004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fdforward               fdreverse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←   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STAT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DATA 1234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  →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←   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PEEK 1234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1234 bytes of data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  →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←   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OKAY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→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Application>LibreOffice/7.5.2.1$Linux_X86_64 LibreOffice_project/50$Build-1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2023-06-09T18:28:09Z</dcterms:created>
  <dc:creator/>
  <dc:description/>
  <dc:language>en-US</dc:language>
  <cp:lastModifiedBy/>
  <dcterms:modified xsi:type="dcterms:W3CDTF">2023-06-15T17:18:48Z</dcterms:modified>
  <cp:revision>9</cp:revision>
  <dc:subject/>
  <dc:title>Inspiration</dc:title>
</cp:coreProperties>
</file>