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57" r:id="rId2"/>
    <p:sldId id="338" r:id="rId3"/>
    <p:sldId id="268" r:id="rId4"/>
    <p:sldId id="272" r:id="rId5"/>
    <p:sldId id="273" r:id="rId6"/>
    <p:sldId id="274" r:id="rId7"/>
    <p:sldId id="462" r:id="rId8"/>
    <p:sldId id="275" r:id="rId9"/>
    <p:sldId id="276" r:id="rId10"/>
    <p:sldId id="429" r:id="rId11"/>
    <p:sldId id="285" r:id="rId12"/>
    <p:sldId id="284" r:id="rId13"/>
    <p:sldId id="286" r:id="rId14"/>
    <p:sldId id="431" r:id="rId15"/>
    <p:sldId id="288" r:id="rId16"/>
    <p:sldId id="463" r:id="rId17"/>
    <p:sldId id="438" r:id="rId18"/>
    <p:sldId id="291" r:id="rId19"/>
    <p:sldId id="290" r:id="rId20"/>
    <p:sldId id="293" r:id="rId21"/>
    <p:sldId id="303" r:id="rId22"/>
    <p:sldId id="304" r:id="rId23"/>
    <p:sldId id="298" r:id="rId24"/>
    <p:sldId id="434" r:id="rId25"/>
    <p:sldId id="300" r:id="rId26"/>
    <p:sldId id="433" r:id="rId27"/>
    <p:sldId id="440" r:id="rId28"/>
    <p:sldId id="308" r:id="rId29"/>
    <p:sldId id="454" r:id="rId30"/>
    <p:sldId id="455" r:id="rId31"/>
    <p:sldId id="456" r:id="rId32"/>
    <p:sldId id="457" r:id="rId33"/>
    <p:sldId id="464" r:id="rId34"/>
    <p:sldId id="447" r:id="rId35"/>
    <p:sldId id="449" r:id="rId36"/>
    <p:sldId id="459" r:id="rId37"/>
    <p:sldId id="450" r:id="rId38"/>
    <p:sldId id="451" r:id="rId39"/>
    <p:sldId id="427" r:id="rId40"/>
    <p:sldId id="452" r:id="rId41"/>
    <p:sldId id="453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36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899A"/>
    <a:srgbClr val="AB73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298" autoAdjust="0"/>
  </p:normalViewPr>
  <p:slideViewPr>
    <p:cSldViewPr snapToGrid="0" showGuides="1">
      <p:cViewPr varScale="1">
        <p:scale>
          <a:sx n="116" d="100"/>
          <a:sy n="116" d="100"/>
        </p:scale>
        <p:origin x="68" y="64"/>
      </p:cViewPr>
      <p:guideLst>
        <p:guide orient="horz" pos="3336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4E0A7E-5C62-4FC7-91B0-FFF9866F4A8B}" type="datetimeFigureOut">
              <a:rPr lang="en-US" smtClean="0"/>
              <a:t>2018-12-03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C0046C-8E00-4C44-AF68-28BFD54624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5835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52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0048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773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5053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8926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223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890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109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6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189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289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4013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5368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9920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926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377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950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2191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C0046C-8E00-4C44-AF68-28BFD54624A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3096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7337D-6387-4E30-B811-973AD2898B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E97C2C-C734-4C23-A7BF-B79531E2DD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99B15C-9A65-4E71-92A3-99E820E62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FBAC0-6E98-4425-B635-54C5CC3807A5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7BA72-3024-4D13-BE66-568968528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F9705D-CF4A-42C3-A62B-564801329C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908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ED7-D76E-4CD9-A2D6-E7AFBF45C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FB003B-BECD-474C-B112-AAC40CF01B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EA643C-9DF0-46F2-B8D4-FBC565AFF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FDBECE-1C00-4821-80EC-E210D06E70D7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BA862-DD7F-4223-9C81-BD4F1106C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9E188D-7265-4EF6-8ED7-D1FE6657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0479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4453E1-C517-4F00-8843-237AA6E661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C43FBB-3D4B-4508-987F-9B8E6EEBA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1FBDF8-3107-429E-8855-14E4E1697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AF1EC-0F1E-4A99-9CB7-D8803EDE3132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46853-8061-450A-8807-9D8DF93D8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DD67F-B648-4613-A844-273108AD1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664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6DE8-795A-4FF9-89BE-C1E5089E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7E927-7F2C-4109-B1CA-30327E7FC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ED97D-55A1-4C79-925D-D735E8FFA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E2B14-B3F8-4DE2-8A75-B001638DBBAB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A47F4D-984E-48BC-8290-2C836F33B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7D7AFF-7370-48A5-99E2-57D150454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540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0EE0E-DFAD-4834-A26C-A400B5C8D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D16B36-E66F-47E7-A62C-10597014D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37AE0-2B74-4EF7-952A-A23EB4DCF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D49647-3DBA-4FD6-8F88-4E6796EF62C5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30EC37-93AC-4FDF-9B3E-DA7479CA3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1D415-418D-499B-9E81-5A705F63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4146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18124-6DCF-4727-B20D-3B81475C4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40BC5-5674-4D97-914A-77EC1F3B3F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5F1C0-1674-4BB5-9779-0B9C1F4D3C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624949-633D-4004-867C-094649F09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C6302A-73C3-4D11-8E70-2491351824EE}" type="datetime1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01548F-99D3-47A0-8A1E-4B8AB2C29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4ADD77-41C5-4A3E-959C-0A95099BF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936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6FCC0-4969-459A-BD88-0FE17A48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672EEC-9CF8-47E8-9BF6-E6DD54110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8944FE-737D-48EC-A1A2-9C7BA211E9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8062A0-B065-496D-8B0B-B3D4ACD78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A4CB9A-7C14-4739-B5A4-A556E6A10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16FE1-FC5A-4E04-AAB6-FFA42F374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7485F-48E4-48AF-867C-445B8A921155}" type="datetime1">
              <a:rPr lang="en-US" smtClean="0"/>
              <a:t>2018-12-03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D4D0FE-C535-4417-AE08-C3A19C23B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E849B34-717B-48D8-81CC-6A682A7B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1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07C7-625F-4148-B908-EE94363B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FB20E0-F53E-4E3D-A796-26C8A8579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1D9A2-79FF-4C93-8F0B-CFCDA3DD8FFB}" type="datetime1">
              <a:rPr lang="en-US" smtClean="0"/>
              <a:t>2018-12-03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1EDC22-C571-4BB4-B0F0-5436E003C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708B24-0AE1-41D6-8EFE-635409D75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2633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4F6627-9970-4278-BB40-E4BE88365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66D4A-02B3-4AEB-A7F4-899E15510A4D}" type="datetime1">
              <a:rPr lang="en-US" smtClean="0"/>
              <a:t>2018-12-03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CFA12E-329F-48B5-9D7A-6C4F73D82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7DA5-0539-4A6B-A9CB-F9B0F440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169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D337-7F34-4CE6-9F56-2A86381D0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2A7B9-4FA6-4479-B83F-0E1D140A4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6652BCC-C49C-4786-A5C0-FF357584C7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4C699F-E76B-4AB1-905C-CA603081F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190812-F09F-4520-9C03-3DB1FB998F3A}" type="datetime1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3A88A6-7D3A-40BA-938B-0CB3A38E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B1F4A-6131-4EBF-A210-169607CAF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663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E5744-6165-4DC4-94CA-D880AD45CD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43E3A-6B2C-40B6-9F7A-5A38824687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BFB05-F0EA-417D-A1E6-4464E0D9EB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2AF593-48A3-4587-9FB7-0365EFBB1C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483F0-1ED5-49AE-BA98-EB3936195DDD}" type="datetime1">
              <a:rPr lang="en-US" smtClean="0"/>
              <a:t>2018-12-03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4301F-3EE2-4B30-A362-31A26F57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371C3B-EE34-4561-9621-E8E16CC78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20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5F9F9D-D07D-4243-8BDC-D10A960DE9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C2ED94-1644-4281-A5F8-DB3E869FC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1A1CC4-0B04-49E8-BFDC-F81032ADB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FE48F7-DEA8-478D-99E3-6F6587C45DD6}" type="datetime1">
              <a:rPr lang="en-US" smtClean="0"/>
              <a:t>2018-12-03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D86842-FB4E-4861-AB7B-4F02A9A7AF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086859-BF89-42BE-AFA4-35B16823C8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EB94BE-3EB5-4CAC-ACEA-41653B2019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501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2.png"/><Relationship Id="rId3" Type="http://schemas.openxmlformats.org/officeDocument/2006/relationships/image" Target="../media/image22.png"/><Relationship Id="rId7" Type="http://schemas.openxmlformats.org/officeDocument/2006/relationships/image" Target="../media/image46.png"/><Relationship Id="rId12" Type="http://schemas.openxmlformats.org/officeDocument/2006/relationships/image" Target="../media/image5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png"/><Relationship Id="rId4" Type="http://schemas.openxmlformats.org/officeDocument/2006/relationships/image" Target="../media/image23.png"/><Relationship Id="rId9" Type="http://schemas.openxmlformats.org/officeDocument/2006/relationships/image" Target="../media/image48.png"/><Relationship Id="rId14" Type="http://schemas.openxmlformats.org/officeDocument/2006/relationships/image" Target="../media/image53.jp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71.png"/><Relationship Id="rId7" Type="http://schemas.openxmlformats.org/officeDocument/2006/relationships/image" Target="../media/image55.png"/><Relationship Id="rId2" Type="http://schemas.openxmlformats.org/officeDocument/2006/relationships/image" Target="../media/image66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4.png"/><Relationship Id="rId5" Type="http://schemas.openxmlformats.org/officeDocument/2006/relationships/image" Target="../media/image690.png"/><Relationship Id="rId4" Type="http://schemas.openxmlformats.org/officeDocument/2006/relationships/image" Target="../media/image681.png"/><Relationship Id="rId9" Type="http://schemas.openxmlformats.org/officeDocument/2006/relationships/image" Target="../media/image4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7" Type="http://schemas.openxmlformats.org/officeDocument/2006/relationships/image" Target="../media/image45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660.png"/><Relationship Id="rId4" Type="http://schemas.openxmlformats.org/officeDocument/2006/relationships/image" Target="../media/image670.png"/><Relationship Id="rId9" Type="http://schemas.openxmlformats.org/officeDocument/2006/relationships/image" Target="../media/image4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650.png"/><Relationship Id="rId7" Type="http://schemas.openxmlformats.org/officeDocument/2006/relationships/image" Target="../media/image5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4.png"/><Relationship Id="rId5" Type="http://schemas.openxmlformats.org/officeDocument/2006/relationships/image" Target="../media/image660.png"/><Relationship Id="rId4" Type="http://schemas.openxmlformats.org/officeDocument/2006/relationships/image" Target="../media/image670.png"/><Relationship Id="rId9" Type="http://schemas.openxmlformats.org/officeDocument/2006/relationships/image" Target="../media/image4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20.png"/><Relationship Id="rId7" Type="http://schemas.openxmlformats.org/officeDocument/2006/relationships/image" Target="../media/image5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45.png"/><Relationship Id="rId4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720.png"/><Relationship Id="rId7" Type="http://schemas.openxmlformats.org/officeDocument/2006/relationships/image" Target="../media/image54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9.png"/><Relationship Id="rId5" Type="http://schemas.openxmlformats.org/officeDocument/2006/relationships/image" Target="../media/image58.png"/><Relationship Id="rId10" Type="http://schemas.openxmlformats.org/officeDocument/2006/relationships/image" Target="../media/image45.png"/><Relationship Id="rId4" Type="http://schemas.openxmlformats.org/officeDocument/2006/relationships/image" Target="../media/image57.png"/><Relationship Id="rId9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6.png"/><Relationship Id="rId7" Type="http://schemas.openxmlformats.org/officeDocument/2006/relationships/image" Target="../media/image5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10" Type="http://schemas.openxmlformats.org/officeDocument/2006/relationships/image" Target="../media/image63.png"/><Relationship Id="rId4" Type="http://schemas.openxmlformats.org/officeDocument/2006/relationships/image" Target="../media/image47.png"/><Relationship Id="rId9" Type="http://schemas.openxmlformats.org/officeDocument/2006/relationships/image" Target="../media/image6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2.png"/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41.png"/><Relationship Id="rId4" Type="http://schemas.openxmlformats.org/officeDocument/2006/relationships/image" Target="../media/image37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svg"/><Relationship Id="rId3" Type="http://schemas.openxmlformats.org/officeDocument/2006/relationships/image" Target="../media/image750.png"/><Relationship Id="rId7" Type="http://schemas.openxmlformats.org/officeDocument/2006/relationships/image" Target="../media/image6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5.svg"/><Relationship Id="rId5" Type="http://schemas.openxmlformats.org/officeDocument/2006/relationships/image" Target="../media/image64.png"/><Relationship Id="rId4" Type="http://schemas.openxmlformats.org/officeDocument/2006/relationships/image" Target="../media/image76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image" Target="../media/image88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../media/image20.png"/><Relationship Id="rId2" Type="http://schemas.openxmlformats.org/officeDocument/2006/relationships/image" Target="../../media/image13.png"/><Relationship Id="rId1" Type="http://schemas.openxmlformats.org/officeDocument/2006/relationships/slideLayout" Target="../slideLayouts/slideLayout6.xml"/><Relationship Id="rId4" Type="http://schemas.openxmlformats.org/officeDocument/2006/relationships/image" Target="../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90.png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52.png"/><Relationship Id="rId7" Type="http://schemas.openxmlformats.org/officeDocument/2006/relationships/image" Target="../media/image47.png"/><Relationship Id="rId12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6.png"/><Relationship Id="rId11" Type="http://schemas.openxmlformats.org/officeDocument/2006/relationships/image" Target="../media/image78.png"/><Relationship Id="rId5" Type="http://schemas.openxmlformats.org/officeDocument/2006/relationships/image" Target="../media/image63.png"/><Relationship Id="rId10" Type="http://schemas.openxmlformats.org/officeDocument/2006/relationships/image" Target="../media/image77.png"/><Relationship Id="rId4" Type="http://schemas.openxmlformats.org/officeDocument/2006/relationships/image" Target="../media/image62.png"/><Relationship Id="rId9" Type="http://schemas.openxmlformats.org/officeDocument/2006/relationships/image" Target="../media/image4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13" Type="http://schemas.openxmlformats.org/officeDocument/2006/relationships/image" Target="../media/image105.png"/><Relationship Id="rId3" Type="http://schemas.openxmlformats.org/officeDocument/2006/relationships/image" Target="../media/image3.png"/><Relationship Id="rId7" Type="http://schemas.openxmlformats.org/officeDocument/2006/relationships/image" Target="../media/image99.png"/><Relationship Id="rId12" Type="http://schemas.openxmlformats.org/officeDocument/2006/relationships/image" Target="../media/image10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8.png"/><Relationship Id="rId11" Type="http://schemas.openxmlformats.org/officeDocument/2006/relationships/image" Target="../media/image103.png"/><Relationship Id="rId5" Type="http://schemas.openxmlformats.org/officeDocument/2006/relationships/image" Target="../media/image97.png"/><Relationship Id="rId15" Type="http://schemas.openxmlformats.org/officeDocument/2006/relationships/image" Target="../media/image107.png"/><Relationship Id="rId10" Type="http://schemas.openxmlformats.org/officeDocument/2006/relationships/image" Target="../media/image102.png"/><Relationship Id="rId4" Type="http://schemas.openxmlformats.org/officeDocument/2006/relationships/image" Target="../media/image93.png"/><Relationship Id="rId9" Type="http://schemas.openxmlformats.org/officeDocument/2006/relationships/image" Target="../media/image101.png"/><Relationship Id="rId14" Type="http://schemas.openxmlformats.org/officeDocument/2006/relationships/image" Target="../media/image106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23.png"/><Relationship Id="rId7" Type="http://schemas.openxmlformats.org/officeDocument/2006/relationships/image" Target="../media/image48.png"/><Relationship Id="rId12" Type="http://schemas.openxmlformats.org/officeDocument/2006/relationships/image" Target="../media/image52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78.png"/><Relationship Id="rId5" Type="http://schemas.openxmlformats.org/officeDocument/2006/relationships/image" Target="../media/image46.png"/><Relationship Id="rId10" Type="http://schemas.openxmlformats.org/officeDocument/2006/relationships/image" Target="../media/image77.png"/><Relationship Id="rId4" Type="http://schemas.openxmlformats.org/officeDocument/2006/relationships/image" Target="../media/image44.png"/><Relationship Id="rId9" Type="http://schemas.openxmlformats.org/officeDocument/2006/relationships/image" Target="../media/image4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3.png"/><Relationship Id="rId3" Type="http://schemas.openxmlformats.org/officeDocument/2006/relationships/image" Target="../media/image79.png"/><Relationship Id="rId7" Type="http://schemas.openxmlformats.org/officeDocument/2006/relationships/image" Target="../media/image8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81.png"/><Relationship Id="rId18" Type="http://schemas.openxmlformats.org/officeDocument/2006/relationships/image" Target="../media/image109.png"/><Relationship Id="rId3" Type="http://schemas.openxmlformats.org/officeDocument/2006/relationships/image" Target="../media/image86.png"/><Relationship Id="rId7" Type="http://schemas.openxmlformats.org/officeDocument/2006/relationships/image" Target="../media/image92.png"/><Relationship Id="rId12" Type="http://schemas.openxmlformats.org/officeDocument/2006/relationships/image" Target="../media/image80.png"/><Relationship Id="rId17" Type="http://schemas.openxmlformats.org/officeDocument/2006/relationships/image" Target="../media/image65.svg"/><Relationship Id="rId2" Type="http://schemas.openxmlformats.org/officeDocument/2006/relationships/image" Target="../media/image85.png"/><Relationship Id="rId16" Type="http://schemas.openxmlformats.org/officeDocument/2006/relationships/image" Target="../media/image6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79.png"/><Relationship Id="rId5" Type="http://schemas.openxmlformats.org/officeDocument/2006/relationships/image" Target="../media/image88.png"/><Relationship Id="rId15" Type="http://schemas.openxmlformats.org/officeDocument/2006/relationships/image" Target="../media/image108.png"/><Relationship Id="rId10" Type="http://schemas.openxmlformats.org/officeDocument/2006/relationships/image" Target="../media/image96.png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45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81.png"/><Relationship Id="rId18" Type="http://schemas.openxmlformats.org/officeDocument/2006/relationships/image" Target="../media/image66.png"/><Relationship Id="rId3" Type="http://schemas.openxmlformats.org/officeDocument/2006/relationships/image" Target="../media/image86.png"/><Relationship Id="rId21" Type="http://schemas.openxmlformats.org/officeDocument/2006/relationships/image" Target="../media/image109.png"/><Relationship Id="rId7" Type="http://schemas.openxmlformats.org/officeDocument/2006/relationships/image" Target="../media/image92.png"/><Relationship Id="rId12" Type="http://schemas.openxmlformats.org/officeDocument/2006/relationships/image" Target="../media/image80.png"/><Relationship Id="rId17" Type="http://schemas.openxmlformats.org/officeDocument/2006/relationships/image" Target="../media/image65.svg"/><Relationship Id="rId2" Type="http://schemas.openxmlformats.org/officeDocument/2006/relationships/image" Target="../media/image85.png"/><Relationship Id="rId16" Type="http://schemas.openxmlformats.org/officeDocument/2006/relationships/image" Target="../media/image64.png"/><Relationship Id="rId20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79.png"/><Relationship Id="rId5" Type="http://schemas.openxmlformats.org/officeDocument/2006/relationships/image" Target="../media/image88.png"/><Relationship Id="rId15" Type="http://schemas.openxmlformats.org/officeDocument/2006/relationships/image" Target="../media/image108.png"/><Relationship Id="rId10" Type="http://schemas.openxmlformats.org/officeDocument/2006/relationships/image" Target="../media/image96.png"/><Relationship Id="rId19" Type="http://schemas.openxmlformats.org/officeDocument/2006/relationships/image" Target="../media/image67.svg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80.png"/><Relationship Id="rId18" Type="http://schemas.openxmlformats.org/officeDocument/2006/relationships/image" Target="../media/image65.svg"/><Relationship Id="rId3" Type="http://schemas.openxmlformats.org/officeDocument/2006/relationships/image" Target="../media/image86.png"/><Relationship Id="rId21" Type="http://schemas.openxmlformats.org/officeDocument/2006/relationships/image" Target="../media/image110.png"/><Relationship Id="rId7" Type="http://schemas.openxmlformats.org/officeDocument/2006/relationships/image" Target="../media/image92.png"/><Relationship Id="rId12" Type="http://schemas.openxmlformats.org/officeDocument/2006/relationships/image" Target="../media/image79.png"/><Relationship Id="rId17" Type="http://schemas.openxmlformats.org/officeDocument/2006/relationships/image" Target="../media/image64.png"/><Relationship Id="rId2" Type="http://schemas.openxmlformats.org/officeDocument/2006/relationships/image" Target="../media/image85.png"/><Relationship Id="rId16" Type="http://schemas.openxmlformats.org/officeDocument/2006/relationships/image" Target="../media/image108.pn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111.png"/><Relationship Id="rId24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45.png"/><Relationship Id="rId23" Type="http://schemas.openxmlformats.org/officeDocument/2006/relationships/image" Target="../media/image112.png"/><Relationship Id="rId10" Type="http://schemas.openxmlformats.org/officeDocument/2006/relationships/image" Target="../media/image96.png"/><Relationship Id="rId19" Type="http://schemas.openxmlformats.org/officeDocument/2006/relationships/image" Target="../media/image66.png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81.png"/><Relationship Id="rId22" Type="http://schemas.openxmlformats.org/officeDocument/2006/relationships/image" Target="../media/image109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80.png"/><Relationship Id="rId18" Type="http://schemas.openxmlformats.org/officeDocument/2006/relationships/image" Target="../media/image65.svg"/><Relationship Id="rId3" Type="http://schemas.openxmlformats.org/officeDocument/2006/relationships/image" Target="../media/image86.png"/><Relationship Id="rId21" Type="http://schemas.openxmlformats.org/officeDocument/2006/relationships/image" Target="../media/image110.png"/><Relationship Id="rId7" Type="http://schemas.openxmlformats.org/officeDocument/2006/relationships/image" Target="../media/image92.png"/><Relationship Id="rId12" Type="http://schemas.openxmlformats.org/officeDocument/2006/relationships/image" Target="../media/image79.png"/><Relationship Id="rId17" Type="http://schemas.openxmlformats.org/officeDocument/2006/relationships/image" Target="../media/image64.png"/><Relationship Id="rId2" Type="http://schemas.openxmlformats.org/officeDocument/2006/relationships/image" Target="../media/image85.png"/><Relationship Id="rId16" Type="http://schemas.openxmlformats.org/officeDocument/2006/relationships/image" Target="../media/image108.png"/><Relationship Id="rId20" Type="http://schemas.openxmlformats.org/officeDocument/2006/relationships/image" Target="../media/image67.sv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1.png"/><Relationship Id="rId11" Type="http://schemas.openxmlformats.org/officeDocument/2006/relationships/image" Target="../media/image111.png"/><Relationship Id="rId24" Type="http://schemas.openxmlformats.org/officeDocument/2006/relationships/image" Target="../media/image113.png"/><Relationship Id="rId5" Type="http://schemas.openxmlformats.org/officeDocument/2006/relationships/image" Target="../media/image88.png"/><Relationship Id="rId15" Type="http://schemas.openxmlformats.org/officeDocument/2006/relationships/image" Target="../media/image45.png"/><Relationship Id="rId23" Type="http://schemas.openxmlformats.org/officeDocument/2006/relationships/image" Target="../media/image114.png"/><Relationship Id="rId10" Type="http://schemas.openxmlformats.org/officeDocument/2006/relationships/image" Target="../media/image96.png"/><Relationship Id="rId19" Type="http://schemas.openxmlformats.org/officeDocument/2006/relationships/image" Target="../media/image66.png"/><Relationship Id="rId4" Type="http://schemas.openxmlformats.org/officeDocument/2006/relationships/image" Target="../media/image87.png"/><Relationship Id="rId9" Type="http://schemas.openxmlformats.org/officeDocument/2006/relationships/image" Target="../media/image95.png"/><Relationship Id="rId14" Type="http://schemas.openxmlformats.org/officeDocument/2006/relationships/image" Target="../media/image81.png"/><Relationship Id="rId22" Type="http://schemas.openxmlformats.org/officeDocument/2006/relationships/image" Target="../media/image109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81.png"/><Relationship Id="rId18" Type="http://schemas.openxmlformats.org/officeDocument/2006/relationships/image" Target="../media/image109.png"/><Relationship Id="rId3" Type="http://schemas.openxmlformats.org/officeDocument/2006/relationships/image" Target="../media/image85.png"/><Relationship Id="rId7" Type="http://schemas.openxmlformats.org/officeDocument/2006/relationships/image" Target="../media/image115.png"/><Relationship Id="rId12" Type="http://schemas.openxmlformats.org/officeDocument/2006/relationships/image" Target="../media/image80.png"/><Relationship Id="rId17" Type="http://schemas.openxmlformats.org/officeDocument/2006/relationships/image" Target="../media/image65.svg"/><Relationship Id="rId2" Type="http://schemas.openxmlformats.org/officeDocument/2006/relationships/notesSlide" Target="../notesSlides/notesSlide15.xml"/><Relationship Id="rId16" Type="http://schemas.openxmlformats.org/officeDocument/2006/relationships/image" Target="../media/image64.png"/><Relationship Id="rId20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8.png"/><Relationship Id="rId11" Type="http://schemas.openxmlformats.org/officeDocument/2006/relationships/image" Target="../media/image79.png"/><Relationship Id="rId5" Type="http://schemas.openxmlformats.org/officeDocument/2006/relationships/image" Target="../media/image87.png"/><Relationship Id="rId15" Type="http://schemas.openxmlformats.org/officeDocument/2006/relationships/image" Target="../media/image108.png"/><Relationship Id="rId10" Type="http://schemas.openxmlformats.org/officeDocument/2006/relationships/image" Target="../media/image111.png"/><Relationship Id="rId19" Type="http://schemas.openxmlformats.org/officeDocument/2006/relationships/image" Target="../media/image113.png"/><Relationship Id="rId4" Type="http://schemas.openxmlformats.org/officeDocument/2006/relationships/image" Target="../media/image86.png"/><Relationship Id="rId9" Type="http://schemas.openxmlformats.org/officeDocument/2006/relationships/image" Target="../media/image96.png"/><Relationship Id="rId14" Type="http://schemas.openxmlformats.org/officeDocument/2006/relationships/image" Target="../media/image4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9.png"/><Relationship Id="rId13" Type="http://schemas.openxmlformats.org/officeDocument/2006/relationships/image" Target="../media/image123.png"/><Relationship Id="rId7" Type="http://schemas.openxmlformats.org/officeDocument/2006/relationships/image" Target="../media/image118.png"/><Relationship Id="rId12" Type="http://schemas.openxmlformats.org/officeDocument/2006/relationships/image" Target="../media/image1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7.png"/><Relationship Id="rId11" Type="http://schemas.openxmlformats.org/officeDocument/2006/relationships/image" Target="../media/image121.png"/><Relationship Id="rId5" Type="http://schemas.openxmlformats.org/officeDocument/2006/relationships/image" Target="../media/image68.png"/><Relationship Id="rId10" Type="http://schemas.openxmlformats.org/officeDocument/2006/relationships/image" Target="../media/image120.png"/><Relationship Id="rId4" Type="http://schemas.openxmlformats.org/officeDocument/2006/relationships/image" Target="../media/image69.png"/><Relationship Id="rId9" Type="http://schemas.openxmlformats.org/officeDocument/2006/relationships/image" Target="../media/image45.png"/><Relationship Id="rId14" Type="http://schemas.openxmlformats.org/officeDocument/2006/relationships/image" Target="../media/image124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3.png"/><Relationship Id="rId4" Type="http://schemas.openxmlformats.org/officeDocument/2006/relationships/image" Target="../media/image790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13" Type="http://schemas.openxmlformats.org/officeDocument/2006/relationships/image" Target="../media/image44.png"/><Relationship Id="rId18" Type="http://schemas.openxmlformats.org/officeDocument/2006/relationships/image" Target="../media/image156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12" Type="http://schemas.openxmlformats.org/officeDocument/2006/relationships/image" Target="../media/image23.png"/><Relationship Id="rId17" Type="http://schemas.openxmlformats.org/officeDocument/2006/relationships/image" Target="../media/image155.png"/><Relationship Id="rId2" Type="http://schemas.openxmlformats.org/officeDocument/2006/relationships/notesSlide" Target="../notesSlides/notesSlide17.xml"/><Relationship Id="rId16" Type="http://schemas.openxmlformats.org/officeDocument/2006/relationships/image" Target="../media/image1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9.png"/><Relationship Id="rId11" Type="http://schemas.openxmlformats.org/officeDocument/2006/relationships/image" Target="../media/image22.png"/><Relationship Id="rId5" Type="http://schemas.openxmlformats.org/officeDocument/2006/relationships/image" Target="../media/image48.png"/><Relationship Id="rId15" Type="http://schemas.openxmlformats.org/officeDocument/2006/relationships/image" Target="../media/image78.png"/><Relationship Id="rId10" Type="http://schemas.openxmlformats.org/officeDocument/2006/relationships/image" Target="../media/image45.png"/><Relationship Id="rId4" Type="http://schemas.openxmlformats.org/officeDocument/2006/relationships/image" Target="../media/image47.png"/><Relationship Id="rId9" Type="http://schemas.openxmlformats.org/officeDocument/2006/relationships/image" Target="../media/image52.png"/><Relationship Id="rId14" Type="http://schemas.openxmlformats.org/officeDocument/2006/relationships/image" Target="../media/image77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8.png"/><Relationship Id="rId3" Type="http://schemas.openxmlformats.org/officeDocument/2006/relationships/image" Target="../media/image47.png"/><Relationship Id="rId7" Type="http://schemas.openxmlformats.org/officeDocument/2006/relationships/image" Target="../media/image157.png"/><Relationship Id="rId12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11" Type="http://schemas.openxmlformats.org/officeDocument/2006/relationships/image" Target="../media/image161.png"/><Relationship Id="rId5" Type="http://schemas.openxmlformats.org/officeDocument/2006/relationships/image" Target="../media/image49.png"/><Relationship Id="rId10" Type="http://schemas.openxmlformats.org/officeDocument/2006/relationships/image" Target="../media/image160.png"/><Relationship Id="rId4" Type="http://schemas.openxmlformats.org/officeDocument/2006/relationships/image" Target="../media/image48.png"/><Relationship Id="rId9" Type="http://schemas.openxmlformats.org/officeDocument/2006/relationships/image" Target="../media/image15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67.png"/><Relationship Id="rId3" Type="http://schemas.openxmlformats.org/officeDocument/2006/relationships/image" Target="../media/image48.png"/><Relationship Id="rId7" Type="http://schemas.openxmlformats.org/officeDocument/2006/relationships/image" Target="../media/image163.png"/><Relationship Id="rId12" Type="http://schemas.openxmlformats.org/officeDocument/2006/relationships/image" Target="../media/image166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11" Type="http://schemas.openxmlformats.org/officeDocument/2006/relationships/image" Target="../media/image165.png"/><Relationship Id="rId5" Type="http://schemas.openxmlformats.org/officeDocument/2006/relationships/image" Target="../media/image46.png"/><Relationship Id="rId15" Type="http://schemas.openxmlformats.org/officeDocument/2006/relationships/image" Target="../media/image169.png"/><Relationship Id="rId10" Type="http://schemas.openxmlformats.org/officeDocument/2006/relationships/image" Target="../media/image164.png"/><Relationship Id="rId4" Type="http://schemas.openxmlformats.org/officeDocument/2006/relationships/image" Target="../media/image49.png"/><Relationship Id="rId9" Type="http://schemas.openxmlformats.org/officeDocument/2006/relationships/image" Target="../media/image45.png"/><Relationship Id="rId14" Type="http://schemas.openxmlformats.org/officeDocument/2006/relationships/image" Target="../media/image168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5.png"/><Relationship Id="rId3" Type="http://schemas.openxmlformats.org/officeDocument/2006/relationships/image" Target="../media/image170.png"/><Relationship Id="rId7" Type="http://schemas.openxmlformats.org/officeDocument/2006/relationships/image" Target="../media/image174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3.png"/><Relationship Id="rId5" Type="http://schemas.openxmlformats.org/officeDocument/2006/relationships/image" Target="../media/image172.png"/><Relationship Id="rId4" Type="http://schemas.openxmlformats.org/officeDocument/2006/relationships/image" Target="../media/image171.png"/><Relationship Id="rId9" Type="http://schemas.openxmlformats.org/officeDocument/2006/relationships/image" Target="../media/image1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8.png"/><Relationship Id="rId4" Type="http://schemas.openxmlformats.org/officeDocument/2006/relationships/image" Target="../media/image1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1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82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167.png"/><Relationship Id="rId3" Type="http://schemas.openxmlformats.org/officeDocument/2006/relationships/image" Target="../media/image164.png"/><Relationship Id="rId7" Type="http://schemas.openxmlformats.org/officeDocument/2006/relationships/image" Target="../media/image163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2.png"/><Relationship Id="rId11" Type="http://schemas.openxmlformats.org/officeDocument/2006/relationships/image" Target="../media/image49.png"/><Relationship Id="rId5" Type="http://schemas.openxmlformats.org/officeDocument/2006/relationships/image" Target="../media/image166.png"/><Relationship Id="rId15" Type="http://schemas.openxmlformats.org/officeDocument/2006/relationships/image" Target="../media/image169.png"/><Relationship Id="rId10" Type="http://schemas.openxmlformats.org/officeDocument/2006/relationships/image" Target="../media/image48.png"/><Relationship Id="rId4" Type="http://schemas.openxmlformats.org/officeDocument/2006/relationships/image" Target="../media/image165.png"/><Relationship Id="rId9" Type="http://schemas.openxmlformats.org/officeDocument/2006/relationships/image" Target="../media/image47.png"/><Relationship Id="rId14" Type="http://schemas.openxmlformats.org/officeDocument/2006/relationships/image" Target="../media/image16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6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png"/><Relationship Id="rId11" Type="http://schemas.openxmlformats.org/officeDocument/2006/relationships/image" Target="../media/image41.png"/><Relationship Id="rId5" Type="http://schemas.openxmlformats.org/officeDocument/2006/relationships/image" Target="../media/image37.png"/><Relationship Id="rId15" Type="http://schemas.openxmlformats.org/officeDocument/2006/relationships/image" Target="../media/image43.png"/><Relationship Id="rId10" Type="http://schemas.openxmlformats.org/officeDocument/2006/relationships/image" Target="../media/image40.png"/><Relationship Id="rId4" Type="http://schemas.openxmlformats.org/officeDocument/2006/relationships/image" Target="../media/image36.png"/><Relationship Id="rId9" Type="http://schemas.openxmlformats.org/officeDocument/2006/relationships/image" Target="../media/image39.png"/><Relationship Id="rId14" Type="http://schemas.openxmlformats.org/officeDocument/2006/relationships/image" Target="../media/image4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A6BF6-AAD6-480F-81E1-2CDACFF881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Empowering Union and Intersection Types with Integrated Subtyping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1AFAB-978E-49AC-84A6-EB19A616D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Fabian Muehlboeck and Ross 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C1FF80-095A-4833-ACAB-D0624C694C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322" y="4514850"/>
            <a:ext cx="3948154" cy="1485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9221A3-4B76-44E2-92C8-7BB087024F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3999" y="4235799"/>
            <a:ext cx="2044002" cy="2044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85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38618-0CB8-4921-B6F1-93F89BC5F927}"/>
              </a:ext>
            </a:extLst>
          </p:cNvPr>
          <p:cNvSpPr/>
          <p:nvPr/>
        </p:nvSpPr>
        <p:spPr>
          <a:xfrm>
            <a:off x="4298550" y="83465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/>
              <p:nvPr/>
            </p:nvSpPr>
            <p:spPr>
              <a:xfrm>
                <a:off x="4344491" y="86306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491" y="863060"/>
                <a:ext cx="79361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/>
              <p:nvPr/>
            </p:nvSpPr>
            <p:spPr>
              <a:xfrm>
                <a:off x="5161613" y="86306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613" y="863060"/>
                <a:ext cx="86158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/>
              <p:nvPr/>
            </p:nvSpPr>
            <p:spPr>
              <a:xfrm>
                <a:off x="6054268" y="86306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68" y="863060"/>
                <a:ext cx="8691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Graphic 13">
            <a:extLst>
              <a:ext uri="{FF2B5EF4-FFF2-40B4-BE49-F238E27FC236}">
                <a16:creationId xmlns:a16="http://schemas.microsoft.com/office/drawing/2014/main" id="{B4C4D1E0-2C7F-4E90-BC44-3236E1D302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200" y="1026156"/>
            <a:ext cx="690716" cy="614534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3945679" y="139731"/>
            <a:ext cx="432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Subtyping Extension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AF210FFE-504B-4BB7-B5AD-26DAD8310FF3}"/>
              </a:ext>
            </a:extLst>
          </p:cNvPr>
          <p:cNvSpPr/>
          <p:nvPr/>
        </p:nvSpPr>
        <p:spPr>
          <a:xfrm rot="5400000">
            <a:off x="5674128" y="1769874"/>
            <a:ext cx="871147" cy="96100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pic>
        <p:nvPicPr>
          <p:cNvPr id="77" name="Graphic 13">
            <a:extLst>
              <a:ext uri="{FF2B5EF4-FFF2-40B4-BE49-F238E27FC236}">
                <a16:creationId xmlns:a16="http://schemas.microsoft.com/office/drawing/2014/main" id="{2FB79BD3-EBBD-4F0A-B4DD-467CE3D934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4573" y="3471339"/>
            <a:ext cx="690716" cy="614534"/>
          </a:xfrm>
          <a:prstGeom prst="rect">
            <a:avLst/>
          </a:prstGeom>
        </p:spPr>
      </p:pic>
      <p:sp>
        <p:nvSpPr>
          <p:cNvPr id="78" name="Rectangle 77">
            <a:extLst>
              <a:ext uri="{FF2B5EF4-FFF2-40B4-BE49-F238E27FC236}">
                <a16:creationId xmlns:a16="http://schemas.microsoft.com/office/drawing/2014/main" id="{E62E4837-517A-45DC-AE1C-FE5DB3B934B5}"/>
              </a:ext>
            </a:extLst>
          </p:cNvPr>
          <p:cNvSpPr/>
          <p:nvPr/>
        </p:nvSpPr>
        <p:spPr>
          <a:xfrm>
            <a:off x="9394996" y="3340650"/>
            <a:ext cx="2264792" cy="17311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F8428C-53C4-4834-8523-3030F8C2934D}"/>
                  </a:ext>
                </a:extLst>
              </p:cNvPr>
              <p:cNvSpPr txBox="1"/>
              <p:nvPr/>
            </p:nvSpPr>
            <p:spPr>
              <a:xfrm>
                <a:off x="9545211" y="3447976"/>
                <a:ext cx="109421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F8428C-53C4-4834-8523-3030F8C2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5211" y="3447976"/>
                <a:ext cx="1094210" cy="70788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DE2CA4-B80B-4D0A-A8B0-6E77BD208E1A}"/>
                  </a:ext>
                </a:extLst>
              </p:cNvPr>
              <p:cNvSpPr txBox="1"/>
              <p:nvPr/>
            </p:nvSpPr>
            <p:spPr>
              <a:xfrm>
                <a:off x="9551789" y="4197601"/>
                <a:ext cx="99944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DE2CA4-B80B-4D0A-A8B0-6E77BD20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789" y="4197601"/>
                <a:ext cx="999440" cy="70788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1" name="Graphic 57">
            <a:extLst>
              <a:ext uri="{FF2B5EF4-FFF2-40B4-BE49-F238E27FC236}">
                <a16:creationId xmlns:a16="http://schemas.microsoft.com/office/drawing/2014/main" id="{3128EAED-1A78-48E5-AFE9-A15F716F59F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392" y="3465209"/>
            <a:ext cx="914400" cy="1482073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BAE22B37-4EDE-4A48-8D78-922625E4DEC4}"/>
              </a:ext>
            </a:extLst>
          </p:cNvPr>
          <p:cNvSpPr/>
          <p:nvPr/>
        </p:nvSpPr>
        <p:spPr>
          <a:xfrm>
            <a:off x="8121395" y="3759182"/>
            <a:ext cx="1251630" cy="96100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9E4A0E-0D8F-496A-A4D5-7F79ECA89E88}"/>
              </a:ext>
            </a:extLst>
          </p:cNvPr>
          <p:cNvSpPr txBox="1"/>
          <p:nvPr/>
        </p:nvSpPr>
        <p:spPr>
          <a:xfrm>
            <a:off x="9400497" y="2069262"/>
            <a:ext cx="23014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Integrated</a:t>
            </a:r>
          </a:p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Subtyping</a:t>
            </a:r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506FAC77-F9F6-4BFA-AF25-28D597F17A1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6746" y="414304"/>
            <a:ext cx="1466962" cy="1537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706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25" grpId="0" animBg="1"/>
      <p:bldP spid="10" grpId="0" animBg="1"/>
      <p:bldP spid="11" grpId="0"/>
      <p:bldP spid="12" grpId="0"/>
      <p:bldP spid="13" grpId="0"/>
      <p:bldP spid="21" grpId="0"/>
      <p:bldP spid="71" grpId="0" animBg="1"/>
      <p:bldP spid="73" grpId="0"/>
      <p:bldP spid="74" grpId="0"/>
      <p:bldP spid="75" grpId="0"/>
      <p:bldP spid="76" grpId="0"/>
      <p:bldP spid="78" grpId="0" animBg="1"/>
      <p:bldP spid="79" grpId="0"/>
      <p:bldP spid="80" grpId="0"/>
      <p:bldP spid="82" grpId="0" animBg="1"/>
      <p:bldP spid="8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05FC52-75F8-4E7B-8280-B65837939598}"/>
              </a:ext>
            </a:extLst>
          </p:cNvPr>
          <p:cNvSpPr/>
          <p:nvPr/>
        </p:nvSpPr>
        <p:spPr>
          <a:xfrm>
            <a:off x="3011424" y="1792287"/>
            <a:ext cx="2097024" cy="1006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1897A28-EF94-476C-9990-039960999844}"/>
              </a:ext>
            </a:extLst>
          </p:cNvPr>
          <p:cNvSpPr/>
          <p:nvPr/>
        </p:nvSpPr>
        <p:spPr>
          <a:xfrm>
            <a:off x="5417568" y="1792286"/>
            <a:ext cx="2097024" cy="1006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A47E52-8342-412C-909C-9B2686BA68A3}"/>
              </a:ext>
            </a:extLst>
          </p:cNvPr>
          <p:cNvSpPr/>
          <p:nvPr/>
        </p:nvSpPr>
        <p:spPr>
          <a:xfrm>
            <a:off x="7823712" y="1792285"/>
            <a:ext cx="2097024" cy="1006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F8C23F0-EB4A-40C6-B1D3-EB77F1D1F12A}"/>
              </a:ext>
            </a:extLst>
          </p:cNvPr>
          <p:cNvSpPr/>
          <p:nvPr/>
        </p:nvSpPr>
        <p:spPr>
          <a:xfrm>
            <a:off x="10363201" y="1792284"/>
            <a:ext cx="743712" cy="10063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FA28E-F067-428F-8215-421C85C50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FCC004-C443-41B3-A5FA-BF41BC541BEC}"/>
                  </a:ext>
                </a:extLst>
              </p:cNvPr>
              <p:cNvSpPr txBox="1"/>
              <p:nvPr/>
            </p:nvSpPr>
            <p:spPr>
              <a:xfrm>
                <a:off x="910080" y="1690688"/>
                <a:ext cx="10295639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∷=⊤∣ ⊥ ∣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∩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∣ℓ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FCC004-C443-41B3-A5FA-BF41BC541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080" y="1690688"/>
                <a:ext cx="10295639" cy="110799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70A2E0-1C40-4A35-8BEC-B731C8C0C694}"/>
                  </a:ext>
                </a:extLst>
              </p:cNvPr>
              <p:cNvSpPr txBox="1"/>
              <p:nvPr/>
            </p:nvSpPr>
            <p:spPr>
              <a:xfrm>
                <a:off x="679704" y="3223449"/>
                <a:ext cx="627716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ℓ∷=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𝑖𝑛𝑡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70A2E0-1C40-4A35-8BEC-B731C8C0C6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704" y="3223449"/>
                <a:ext cx="6277168" cy="11079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C3742-B004-4A48-AABA-A197FF060489}"/>
                  </a:ext>
                </a:extLst>
              </p:cNvPr>
              <p:cNvSpPr txBox="1"/>
              <p:nvPr/>
            </p:nvSpPr>
            <p:spPr>
              <a:xfrm>
                <a:off x="7264602" y="3648214"/>
                <a:ext cx="4017318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ℓ∷=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D80C3742-B004-4A48-AABA-A197FF0604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602" y="3648214"/>
                <a:ext cx="4017318" cy="11079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E8796C-B401-4B88-8CF7-BD3A6639D32B}"/>
                  </a:ext>
                </a:extLst>
              </p:cNvPr>
              <p:cNvSpPr txBox="1"/>
              <p:nvPr/>
            </p:nvSpPr>
            <p:spPr>
              <a:xfrm>
                <a:off x="2065718" y="4756210"/>
                <a:ext cx="5723362" cy="11079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ℓ∷=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6600" b="0" i="1" smtClean="0">
                          <a:latin typeface="Cambria Math" panose="02040503050406030204" pitchFamily="18" charset="0"/>
                        </a:rPr>
                        <m:t>∣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6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66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sz="66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</m:oMath>
                  </m:oMathPara>
                </a14:m>
                <a:endParaRPr lang="en-US" sz="6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5E8796C-B401-4B88-8CF7-BD3A6639D3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5718" y="4756210"/>
                <a:ext cx="5723362" cy="110799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D9F67A3B-EF81-40D1-A15F-32FC38E287AD}"/>
              </a:ext>
            </a:extLst>
          </p:cNvPr>
          <p:cNvSpPr txBox="1"/>
          <p:nvPr/>
        </p:nvSpPr>
        <p:spPr>
          <a:xfrm>
            <a:off x="9762744" y="1145956"/>
            <a:ext cx="19636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“Literals”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00710E-C82C-49BB-86E6-80E032A64272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8CE9A-3392-43E9-8CCE-7094E215DE9E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218CE9A-3392-43E9-8CCE-7094E215DE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D1AF07-DD02-4C1F-923D-DC7453881E1E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D1AF07-DD02-4C1F-923D-DC7453881E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460D0E-3A9F-4862-BA24-E951E4F62F56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D460D0E-3A9F-4862-BA24-E951E4F62F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AF0756E2-2988-4164-A8EE-D29604292B37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25" name="Graphic 13">
              <a:extLst>
                <a:ext uri="{FF2B5EF4-FFF2-40B4-BE49-F238E27FC236}">
                  <a16:creationId xmlns:a16="http://schemas.microsoft.com/office/drawing/2014/main" id="{A874A549-87C5-40E0-B752-AD9C9E3A1A9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E0CECFBC-B6DF-4F73-8988-39621D2388E9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Flowchart: Process 26">
            <a:extLst>
              <a:ext uri="{FF2B5EF4-FFF2-40B4-BE49-F238E27FC236}">
                <a16:creationId xmlns:a16="http://schemas.microsoft.com/office/drawing/2014/main" id="{BCEA0E67-A83F-41B5-8B36-699DF5F1832D}"/>
              </a:ext>
            </a:extLst>
          </p:cNvPr>
          <p:cNvSpPr/>
          <p:nvPr/>
        </p:nvSpPr>
        <p:spPr>
          <a:xfrm>
            <a:off x="8525233" y="-2584"/>
            <a:ext cx="838773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215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4" grpId="0"/>
      <p:bldP spid="5" grpId="0"/>
      <p:bldP spid="6" grpId="0"/>
      <p:bldP spid="7" grpId="0"/>
      <p:bldP spid="8" grpId="0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06212F5-1606-4ECC-87D6-01E9F79F7D1C}"/>
              </a:ext>
            </a:extLst>
          </p:cNvPr>
          <p:cNvSpPr/>
          <p:nvPr/>
        </p:nvSpPr>
        <p:spPr>
          <a:xfrm>
            <a:off x="2767584" y="2703492"/>
            <a:ext cx="1292352" cy="61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C8ACC0-A6E4-4FB5-AD10-E1F9A201EA4F}"/>
              </a:ext>
            </a:extLst>
          </p:cNvPr>
          <p:cNvSpPr txBox="1">
            <a:spLocks/>
          </p:cNvSpPr>
          <p:nvPr/>
        </p:nvSpPr>
        <p:spPr>
          <a:xfrm>
            <a:off x="912812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A704-1E44-49EF-8F94-9C9CC2F1EB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</p:spPr>
            <p:txBody>
              <a:bodyPr/>
              <a:lstStyle/>
              <a:p>
                <a:r>
                  <a:rPr lang="en-US" sz="3200" dirty="0"/>
                  <a:t>Declarative Subtyping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&lt;: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39788" y="1681163"/>
                <a:ext cx="5157787" cy="823912"/>
              </a:xfrm>
              <a:blipFill>
                <a:blip r:embed="rId2"/>
                <a:stretch>
                  <a:fillRect l="-307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/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D839C34B-83AC-4A01-8797-0AC4ABDABD20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CBA2D3-22E4-4923-B06E-A8F1F8880D03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CBA2D3-22E4-4923-B06E-A8F1F8880D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A92BB0-142A-4BAD-9814-500B1B7E3AA7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4A92BB0-142A-4BAD-9814-500B1B7E3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6E86B4-BC89-4839-89AF-145D4046825C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6E86B4-BC89-4839-89AF-145D404682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95B8923-1619-498A-8A09-6CE5FF79AD6E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18" name="Graphic 13">
              <a:extLst>
                <a:ext uri="{FF2B5EF4-FFF2-40B4-BE49-F238E27FC236}">
                  <a16:creationId xmlns:a16="http://schemas.microsoft.com/office/drawing/2014/main" id="{CA036D88-9877-42BB-B553-7EA27DAECE9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19" name="Flowchart: Process 18">
              <a:extLst>
                <a:ext uri="{FF2B5EF4-FFF2-40B4-BE49-F238E27FC236}">
                  <a16:creationId xmlns:a16="http://schemas.microsoft.com/office/drawing/2014/main" id="{AF4295A2-D9ED-461A-9DB6-BE857EC75A6D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A8A3CE76-993D-4A4B-BEEC-3D1CF4A004C8}"/>
              </a:ext>
            </a:extLst>
          </p:cNvPr>
          <p:cNvSpPr/>
          <p:nvPr/>
        </p:nvSpPr>
        <p:spPr>
          <a:xfrm>
            <a:off x="9371242" y="0"/>
            <a:ext cx="838773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650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build="p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687E2552-7501-43C9-B162-2C5601E88057}"/>
              </a:ext>
            </a:extLst>
          </p:cNvPr>
          <p:cNvSpPr/>
          <p:nvPr/>
        </p:nvSpPr>
        <p:spPr>
          <a:xfrm>
            <a:off x="2767584" y="2703492"/>
            <a:ext cx="1292352" cy="61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C8ACC0-A6E4-4FB5-AD10-E1F9A201EA4F}"/>
              </a:ext>
            </a:extLst>
          </p:cNvPr>
          <p:cNvSpPr txBox="1">
            <a:spLocks/>
          </p:cNvSpPr>
          <p:nvPr/>
        </p:nvSpPr>
        <p:spPr>
          <a:xfrm>
            <a:off x="912812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A704-1E44-49EF-8F94-9C9CC2F1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Declarative Subtyping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&lt;: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07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Reductive Subtyping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305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/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43CF062-3A5A-4537-BA43-6DB1CEC445EF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353D56-07D6-4EF1-B5EA-66B4C24CDFA8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353D56-07D6-4EF1-B5EA-66B4C24C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560FA-1301-4A15-82AE-852FFC946F89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560FA-1301-4A15-82AE-852FFC94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1F7258-8682-47B6-BAE0-ECC299F8FF64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1F7258-8682-47B6-BAE0-ECC299F8F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33B81-43D7-4989-99D3-2A709EC62821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C33D3D7F-5F9C-45BF-BFD3-218A2D5F5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F74E8F09-04F3-4946-8F0C-9B9170817118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6B50167-5E6F-41FD-AA2F-2BF7699B845A}"/>
              </a:ext>
            </a:extLst>
          </p:cNvPr>
          <p:cNvSpPr/>
          <p:nvPr/>
        </p:nvSpPr>
        <p:spPr>
          <a:xfrm>
            <a:off x="10357506" y="11670"/>
            <a:ext cx="838773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208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DF7A61F-B72B-4EC5-BCF0-A279AEEC3497}"/>
              </a:ext>
            </a:extLst>
          </p:cNvPr>
          <p:cNvSpPr/>
          <p:nvPr/>
        </p:nvSpPr>
        <p:spPr>
          <a:xfrm>
            <a:off x="2767584" y="2703492"/>
            <a:ext cx="1292352" cy="61597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59C8ACC0-A6E4-4FB5-AD10-E1F9A201EA4F}"/>
              </a:ext>
            </a:extLst>
          </p:cNvPr>
          <p:cNvSpPr txBox="1">
            <a:spLocks/>
          </p:cNvSpPr>
          <p:nvPr/>
        </p:nvSpPr>
        <p:spPr>
          <a:xfrm>
            <a:off x="912812" y="2505075"/>
            <a:ext cx="5183188" cy="36845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CCA704-1E44-49EF-8F94-9C9CC2F1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Declarative Subtyping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&lt;: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3"/>
                <a:stretch>
                  <a:fillRect l="-307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Reductive Subtyping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305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DF54E0-A633-4047-86E1-1F52F292A84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Syntax-Directed</a:t>
            </a:r>
          </a:p>
          <a:p>
            <a:r>
              <a:rPr lang="en-US" sz="3200" dirty="0"/>
              <a:t>Well-founded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/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824" y="2703492"/>
                <a:ext cx="4635714" cy="123194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A43CF062-3A5A-4537-BA43-6DB1CEC445EF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353D56-07D6-4EF1-B5EA-66B4C24CDFA8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F353D56-07D6-4EF1-B5EA-66B4C24CDF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560FA-1301-4A15-82AE-852FFC946F89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5B560FA-1301-4A15-82AE-852FFC946F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1F7258-8682-47B6-BAE0-ECC299F8FF64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61F7258-8682-47B6-BAE0-ECC299F8FF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>
            <a:extLst>
              <a:ext uri="{FF2B5EF4-FFF2-40B4-BE49-F238E27FC236}">
                <a16:creationId xmlns:a16="http://schemas.microsoft.com/office/drawing/2014/main" id="{5B833B81-43D7-4989-99D3-2A709EC62821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15" name="Graphic 13">
              <a:extLst>
                <a:ext uri="{FF2B5EF4-FFF2-40B4-BE49-F238E27FC236}">
                  <a16:creationId xmlns:a16="http://schemas.microsoft.com/office/drawing/2014/main" id="{C33D3D7F-5F9C-45BF-BFD3-218A2D5F51E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16" name="Flowchart: Process 15">
              <a:extLst>
                <a:ext uri="{FF2B5EF4-FFF2-40B4-BE49-F238E27FC236}">
                  <a16:creationId xmlns:a16="http://schemas.microsoft.com/office/drawing/2014/main" id="{F74E8F09-04F3-4946-8F0C-9B9170817118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26B50167-5E6F-41FD-AA2F-2BF7699B845A}"/>
              </a:ext>
            </a:extLst>
          </p:cNvPr>
          <p:cNvSpPr/>
          <p:nvPr/>
        </p:nvSpPr>
        <p:spPr>
          <a:xfrm>
            <a:off x="11197359" y="-2584"/>
            <a:ext cx="961431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2501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A704-1E44-49EF-8F94-9C9CC2F1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Declarative Subtyping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&lt;: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7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Reductive Subtyping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305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/>
              <p:nvPr/>
            </p:nvSpPr>
            <p:spPr>
              <a:xfrm>
                <a:off x="1052773" y="4004845"/>
                <a:ext cx="4635714" cy="101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73" y="4004845"/>
                <a:ext cx="4635714" cy="1018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A7B34-D50D-4B9F-8572-3289124A3E10}"/>
                  </a:ext>
                </a:extLst>
              </p:cNvPr>
              <p:cNvSpPr txBox="1"/>
              <p:nvPr/>
            </p:nvSpPr>
            <p:spPr>
              <a:xfrm>
                <a:off x="1052773" y="2745814"/>
                <a:ext cx="4635714" cy="101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A7B34-D50D-4B9F-8572-3289124A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73" y="2745814"/>
                <a:ext cx="4635714" cy="1018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FA32E-4285-40D2-B48E-292D8F5B9616}"/>
                  </a:ext>
                </a:extLst>
              </p:cNvPr>
              <p:cNvSpPr txBox="1"/>
              <p:nvPr/>
            </p:nvSpPr>
            <p:spPr>
              <a:xfrm>
                <a:off x="6445937" y="3310332"/>
                <a:ext cx="4635714" cy="101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FA32E-4285-40D2-B48E-292D8F5B9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37" y="3310332"/>
                <a:ext cx="4635714" cy="1018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5CE9116E-04B4-4ECC-ACDB-6467D5E8274D}"/>
              </a:ext>
            </a:extLst>
          </p:cNvPr>
          <p:cNvSpPr/>
          <p:nvPr/>
        </p:nvSpPr>
        <p:spPr>
          <a:xfrm>
            <a:off x="5831457" y="2633284"/>
            <a:ext cx="474452" cy="2454355"/>
          </a:xfrm>
          <a:prstGeom prst="rightBrace">
            <a:avLst>
              <a:gd name="adj1" fmla="val 5196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920785-5EC5-4009-9DAF-6E3E648D60DE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E3C05-984F-44EB-8663-85152E5CD79E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E3C05-984F-44EB-8663-85152E5C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1FA109-D09C-4CF1-A73E-90DBD572A7E0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1FA109-D09C-4CF1-A73E-90DBD572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C8019-0F9D-432F-B560-32354655FF9A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C8019-0F9D-432F-B560-32354655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13F6089-28B4-4383-92FA-08FA2C96541C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BDAE03C0-9A76-4E42-AC66-E4100210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1B6EA550-628C-47AD-8ECC-6443F572F266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4E51784-F595-4DA3-9CA8-BC67E757A51F}"/>
              </a:ext>
            </a:extLst>
          </p:cNvPr>
          <p:cNvSpPr/>
          <p:nvPr/>
        </p:nvSpPr>
        <p:spPr>
          <a:xfrm>
            <a:off x="11197359" y="-2584"/>
            <a:ext cx="961431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5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/>
      <p:bldP spid="13" grpId="0"/>
      <p:bldP spid="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CA704-1E44-49EF-8F94-9C9CC2F1E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Textbook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3200" dirty="0"/>
                  <a:t>Declarative Subtyping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&lt;: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27A06B3-5CD4-4262-916A-E8AB8961A7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3073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Reductive Subtyping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9384B2F2-BFC2-42BF-A1E3-8A3425C1CF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3"/>
                <a:stretch>
                  <a:fillRect l="-3059" b="-2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/>
              <p:nvPr/>
            </p:nvSpPr>
            <p:spPr>
              <a:xfrm>
                <a:off x="1052773" y="4004845"/>
                <a:ext cx="4635714" cy="101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848B36B-7A14-45EA-8530-566515B050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73" y="4004845"/>
                <a:ext cx="4635714" cy="101829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A7B34-D50D-4B9F-8572-3289124A3E10}"/>
                  </a:ext>
                </a:extLst>
              </p:cNvPr>
              <p:cNvSpPr txBox="1"/>
              <p:nvPr/>
            </p:nvSpPr>
            <p:spPr>
              <a:xfrm>
                <a:off x="1052773" y="2745814"/>
                <a:ext cx="4635714" cy="10182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4FA7B34-D50D-4B9F-8572-3289124A3E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2773" y="2745814"/>
                <a:ext cx="4635714" cy="1018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FA32E-4285-40D2-B48E-292D8F5B9616}"/>
                  </a:ext>
                </a:extLst>
              </p:cNvPr>
              <p:cNvSpPr txBox="1"/>
              <p:nvPr/>
            </p:nvSpPr>
            <p:spPr>
              <a:xfrm>
                <a:off x="6445937" y="3310332"/>
                <a:ext cx="4635714" cy="10188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→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EFA32E-4285-40D2-B48E-292D8F5B9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5937" y="3310332"/>
                <a:ext cx="4635714" cy="1018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2920785-5EC5-4009-9DAF-6E3E648D60DE}"/>
              </a:ext>
            </a:extLst>
          </p:cNvPr>
          <p:cNvSpPr/>
          <p:nvPr/>
        </p:nvSpPr>
        <p:spPr>
          <a:xfrm>
            <a:off x="8525233" y="1"/>
            <a:ext cx="3666767" cy="92074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E3C05-984F-44EB-8663-85152E5CD79E}"/>
                  </a:ext>
                </a:extLst>
              </p:cNvPr>
              <p:cNvSpPr txBox="1"/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3DE3C05-984F-44EB-8663-85152E5CD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6632" y="0"/>
                <a:ext cx="73289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1FA109-D09C-4CF1-A73E-90DBD572A7E0}"/>
                  </a:ext>
                </a:extLst>
              </p:cNvPr>
              <p:cNvSpPr txBox="1"/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11FA109-D09C-4CF1-A73E-90DBD572A7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7265" y="-2584"/>
                <a:ext cx="107593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C8019-0F9D-432F-B560-32354655FF9A}"/>
                  </a:ext>
                </a:extLst>
              </p:cNvPr>
              <p:cNvSpPr txBox="1"/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1CDC8019-0F9D-432F-B560-32354655FF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4166" y="0"/>
                <a:ext cx="89319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613F6089-28B4-4383-92FA-08FA2C96541C}"/>
              </a:ext>
            </a:extLst>
          </p:cNvPr>
          <p:cNvGrpSpPr/>
          <p:nvPr/>
        </p:nvGrpSpPr>
        <p:grpSpPr>
          <a:xfrm>
            <a:off x="11349321" y="151814"/>
            <a:ext cx="690716" cy="614534"/>
            <a:chOff x="1984573" y="3471339"/>
            <a:chExt cx="690716" cy="614534"/>
          </a:xfrm>
        </p:grpSpPr>
        <p:pic>
          <p:nvPicPr>
            <p:cNvPr id="21" name="Graphic 13">
              <a:extLst>
                <a:ext uri="{FF2B5EF4-FFF2-40B4-BE49-F238E27FC236}">
                  <a16:creationId xmlns:a16="http://schemas.microsoft.com/office/drawing/2014/main" id="{BDAE03C0-9A76-4E42-AC66-E4100210E2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2" name="Flowchart: Process 21">
              <a:extLst>
                <a:ext uri="{FF2B5EF4-FFF2-40B4-BE49-F238E27FC236}">
                  <a16:creationId xmlns:a16="http://schemas.microsoft.com/office/drawing/2014/main" id="{1B6EA550-628C-47AD-8ECC-6443F572F266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3" name="Flowchart: Process 22">
            <a:extLst>
              <a:ext uri="{FF2B5EF4-FFF2-40B4-BE49-F238E27FC236}">
                <a16:creationId xmlns:a16="http://schemas.microsoft.com/office/drawing/2014/main" id="{E4E51784-F595-4DA3-9CA8-BC67E757A51F}"/>
              </a:ext>
            </a:extLst>
          </p:cNvPr>
          <p:cNvSpPr/>
          <p:nvPr/>
        </p:nvSpPr>
        <p:spPr>
          <a:xfrm>
            <a:off x="11197359" y="-2584"/>
            <a:ext cx="961431" cy="920746"/>
          </a:xfrm>
          <a:prstGeom prst="flowChartProcess">
            <a:avLst/>
          </a:prstGeom>
          <a:noFill/>
          <a:ln w="571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8F87B9B-2B8D-48DE-923C-77D813195751}"/>
              </a:ext>
            </a:extLst>
          </p:cNvPr>
          <p:cNvGrpSpPr/>
          <p:nvPr/>
        </p:nvGrpSpPr>
        <p:grpSpPr>
          <a:xfrm>
            <a:off x="5135296" y="3006725"/>
            <a:ext cx="1998869" cy="1778405"/>
            <a:chOff x="1984573" y="3471339"/>
            <a:chExt cx="690716" cy="614534"/>
          </a:xfrm>
        </p:grpSpPr>
        <p:pic>
          <p:nvPicPr>
            <p:cNvPr id="25" name="Graphic 13">
              <a:extLst>
                <a:ext uri="{FF2B5EF4-FFF2-40B4-BE49-F238E27FC236}">
                  <a16:creationId xmlns:a16="http://schemas.microsoft.com/office/drawing/2014/main" id="{B51BA070-E235-460C-82B6-52064D7031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6" name="Flowchart: Process 25">
              <a:extLst>
                <a:ext uri="{FF2B5EF4-FFF2-40B4-BE49-F238E27FC236}">
                  <a16:creationId xmlns:a16="http://schemas.microsoft.com/office/drawing/2014/main" id="{529972F5-1C08-4066-8CB3-8C6CD403769A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6298D434-3687-4F9F-9B87-462536CBD8B8}"/>
              </a:ext>
            </a:extLst>
          </p:cNvPr>
          <p:cNvSpPr/>
          <p:nvPr/>
        </p:nvSpPr>
        <p:spPr>
          <a:xfrm>
            <a:off x="5652242" y="3653175"/>
            <a:ext cx="1039915" cy="650506"/>
          </a:xfrm>
          <a:prstGeom prst="left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661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62E4837-517A-45DC-AE1C-FE5DB3B934B5}"/>
              </a:ext>
            </a:extLst>
          </p:cNvPr>
          <p:cNvSpPr/>
          <p:nvPr/>
        </p:nvSpPr>
        <p:spPr>
          <a:xfrm>
            <a:off x="9394996" y="3340650"/>
            <a:ext cx="2492204" cy="173119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" name="Graphic 57">
            <a:extLst>
              <a:ext uri="{FF2B5EF4-FFF2-40B4-BE49-F238E27FC236}">
                <a16:creationId xmlns:a16="http://schemas.microsoft.com/office/drawing/2014/main" id="{3128EAED-1A78-48E5-AFE9-A15F716F59F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877" y="3477763"/>
            <a:ext cx="2382302" cy="1482073"/>
          </a:xfrm>
          <a:prstGeom prst="rect">
            <a:avLst/>
          </a:prstGeom>
        </p:spPr>
      </p:pic>
      <p:sp>
        <p:nvSpPr>
          <p:cNvPr id="82" name="Arrow: Right 81">
            <a:extLst>
              <a:ext uri="{FF2B5EF4-FFF2-40B4-BE49-F238E27FC236}">
                <a16:creationId xmlns:a16="http://schemas.microsoft.com/office/drawing/2014/main" id="{BAE22B37-4EDE-4A48-8D78-922625E4DEC4}"/>
              </a:ext>
            </a:extLst>
          </p:cNvPr>
          <p:cNvSpPr/>
          <p:nvPr/>
        </p:nvSpPr>
        <p:spPr>
          <a:xfrm>
            <a:off x="8121395" y="3759182"/>
            <a:ext cx="1251630" cy="96100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C9E4A0E-0D8F-496A-A4D5-7F79ECA89E88}"/>
              </a:ext>
            </a:extLst>
          </p:cNvPr>
          <p:cNvSpPr txBox="1"/>
          <p:nvPr/>
        </p:nvSpPr>
        <p:spPr>
          <a:xfrm>
            <a:off x="9484235" y="2111427"/>
            <a:ext cx="225318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Decision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Procedure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9E41-F194-43DA-9660-E187D89179ED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9C62F2F3-119F-412D-B0B4-D12E1E0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39D1D18-2DC3-429B-A28D-233EE683A98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F8428C-53C4-4834-8523-3030F8C2934D}"/>
                  </a:ext>
                </a:extLst>
              </p:cNvPr>
              <p:cNvSpPr txBox="1"/>
              <p:nvPr/>
            </p:nvSpPr>
            <p:spPr>
              <a:xfrm>
                <a:off x="9697272" y="3937666"/>
                <a:ext cx="84510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0F8428C-53C4-4834-8523-3030F8C29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272" y="3937666"/>
                <a:ext cx="845103" cy="707886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DE2CA4-B80B-4D0A-A8B0-6E77BD208E1A}"/>
                  </a:ext>
                </a:extLst>
              </p:cNvPr>
              <p:cNvSpPr txBox="1"/>
              <p:nvPr/>
            </p:nvSpPr>
            <p:spPr>
              <a:xfrm>
                <a:off x="10871816" y="3954010"/>
                <a:ext cx="71045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2FDE2CA4-B80B-4D0A-A8B0-6E77BD208E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71816" y="3954010"/>
                <a:ext cx="710451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Arrow: Left-Right 1">
            <a:extLst>
              <a:ext uri="{FF2B5EF4-FFF2-40B4-BE49-F238E27FC236}">
                <a16:creationId xmlns:a16="http://schemas.microsoft.com/office/drawing/2014/main" id="{1850F888-EF92-4CA8-8BCC-6B21F6AF42C8}"/>
              </a:ext>
            </a:extLst>
          </p:cNvPr>
          <p:cNvSpPr/>
          <p:nvPr/>
        </p:nvSpPr>
        <p:spPr>
          <a:xfrm>
            <a:off x="10457999" y="4174383"/>
            <a:ext cx="508467" cy="297105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941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19" grpId="0" animBg="1"/>
      <p:bldP spid="78" grpId="0" animBg="1"/>
      <p:bldP spid="82" grpId="0" animBg="1"/>
      <p:bldP spid="83" grpId="0"/>
      <p:bldP spid="79" grpId="0"/>
      <p:bldP spid="80" grpId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E78967-AF11-42F8-B63B-D3152B8E4D84}"/>
              </a:ext>
            </a:extLst>
          </p:cNvPr>
          <p:cNvSpPr/>
          <p:nvPr/>
        </p:nvSpPr>
        <p:spPr>
          <a:xfrm>
            <a:off x="0" y="4032603"/>
            <a:ext cx="12192000" cy="605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solidFill>
                              <a:schemeClr val="tx1">
                                <a:alpha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>
                                <a:alpha val="50000"/>
                              </a:srgbClr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solidFill>
                          <a:schemeClr val="tx1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1516638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filterNulls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nstrs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392609" y="2172817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/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chemeClr val="accent2">
                                      <a:alpha val="50000"/>
                                    </a:schemeClr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00B0F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Object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/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/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/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/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FF000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/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/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/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/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702EDB-528D-4744-B4EC-355A7818851D}"/>
              </a:ext>
            </a:extLst>
          </p:cNvPr>
          <p:cNvSpPr txBox="1"/>
          <p:nvPr/>
        </p:nvSpPr>
        <p:spPr>
          <a:xfrm>
            <a:off x="9206147" y="4053320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b="1" dirty="0"/>
              <a:t>Distributivity</a:t>
            </a:r>
            <a:r>
              <a:rPr lang="en-US" sz="3200" dirty="0"/>
              <a:t>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B7F05-DF8C-4163-8C03-FB157EA54B6D}"/>
              </a:ext>
            </a:extLst>
          </p:cNvPr>
          <p:cNvSpPr txBox="1"/>
          <p:nvPr/>
        </p:nvSpPr>
        <p:spPr>
          <a:xfrm>
            <a:off x="9206147" y="3447828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Disjointness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/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blipFill>
                <a:blip r:embed="rId13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/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blipFill>
                <a:blip r:embed="rId14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22323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B07B5-A6F8-4E10-8143-94D37BA4F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166AF8-48A9-4D85-B96E-75C0BF059D81}"/>
                  </a:ext>
                </a:extLst>
              </p:cNvPr>
              <p:cNvSpPr txBox="1"/>
              <p:nvPr/>
            </p:nvSpPr>
            <p:spPr>
              <a:xfrm>
                <a:off x="2954507" y="1690688"/>
                <a:ext cx="75021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166AF8-48A9-4D85-B96E-75C0BF059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507" y="1690688"/>
                <a:ext cx="7502183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05194-C0F5-4608-A38F-D30008748041}"/>
                  </a:ext>
                </a:extLst>
              </p:cNvPr>
              <p:cNvSpPr txBox="1"/>
              <p:nvPr/>
            </p:nvSpPr>
            <p:spPr>
              <a:xfrm>
                <a:off x="1634085" y="2961690"/>
                <a:ext cx="750955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i="1">
                          <a:latin typeface="Cambria Math" panose="02040503050406030204" pitchFamily="18" charset="0"/>
                        </a:rPr>
                        <m:t>∩</m:t>
                      </m:r>
                      <m:d>
                        <m:d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4805194-C0F5-4608-A38F-D300087480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4085" y="2961690"/>
                <a:ext cx="750955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B110C9-5DA5-40BC-9FD5-2C6D7CC179A7}"/>
                  </a:ext>
                </a:extLst>
              </p:cNvPr>
              <p:cNvSpPr txBox="1"/>
              <p:nvPr/>
            </p:nvSpPr>
            <p:spPr>
              <a:xfrm>
                <a:off x="2784461" y="4232692"/>
                <a:ext cx="758720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b="0" dirty="0"/>
                  <a:t>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∩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sz="4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0B110C9-5DA5-40BC-9FD5-2C6D7CC179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4461" y="4232692"/>
                <a:ext cx="758720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Arrow: Curved Right 6">
            <a:extLst>
              <a:ext uri="{FF2B5EF4-FFF2-40B4-BE49-F238E27FC236}">
                <a16:creationId xmlns:a16="http://schemas.microsoft.com/office/drawing/2014/main" id="{EB7126EB-9FC7-4C3F-AFA9-C7B6A13FB7D5}"/>
              </a:ext>
            </a:extLst>
          </p:cNvPr>
          <p:cNvSpPr/>
          <p:nvPr/>
        </p:nvSpPr>
        <p:spPr>
          <a:xfrm rot="18438970" flipV="1">
            <a:off x="1367733" y="3618529"/>
            <a:ext cx="1099816" cy="2170068"/>
          </a:xfrm>
          <a:prstGeom prst="curvedRightArrow">
            <a:avLst>
              <a:gd name="adj1" fmla="val 15356"/>
              <a:gd name="adj2" fmla="val 37804"/>
              <a:gd name="adj3" fmla="val 27847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F79BC4-543A-4594-9457-B7A2A62BF30E}"/>
              </a:ext>
            </a:extLst>
          </p:cNvPr>
          <p:cNvSpPr txBox="1"/>
          <p:nvPr/>
        </p:nvSpPr>
        <p:spPr>
          <a:xfrm>
            <a:off x="1497581" y="4378932"/>
            <a:ext cx="9813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accent3"/>
                </a:solidFill>
              </a:rPr>
              <a:t>DNF</a:t>
            </a:r>
          </a:p>
        </p:txBody>
      </p:sp>
      <p:pic>
        <p:nvPicPr>
          <p:cNvPr id="10" name="Graphic 9" descr="Checkmark">
            <a:extLst>
              <a:ext uri="{FF2B5EF4-FFF2-40B4-BE49-F238E27FC236}">
                <a16:creationId xmlns:a16="http://schemas.microsoft.com/office/drawing/2014/main" id="{6DFFB1F0-7FB9-4A1C-9D93-4A405AF408A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64168" y="3016251"/>
            <a:ext cx="914400" cy="914400"/>
          </a:xfrm>
          <a:prstGeom prst="rect">
            <a:avLst/>
          </a:prstGeom>
        </p:spPr>
      </p:pic>
      <p:pic>
        <p:nvPicPr>
          <p:cNvPr id="12" name="Graphic 11" descr="Close">
            <a:extLst>
              <a:ext uri="{FF2B5EF4-FFF2-40B4-BE49-F238E27FC236}">
                <a16:creationId xmlns:a16="http://schemas.microsoft.com/office/drawing/2014/main" id="{1AF56A6B-1CE8-44AF-A9EF-8CCDBA0D8F3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565648" y="4214120"/>
            <a:ext cx="914400" cy="914400"/>
          </a:xfrm>
          <a:prstGeom prst="rect">
            <a:avLst/>
          </a:prstGeom>
        </p:spPr>
      </p:pic>
      <p:pic>
        <p:nvPicPr>
          <p:cNvPr id="13" name="Graphic 12" descr="Close">
            <a:extLst>
              <a:ext uri="{FF2B5EF4-FFF2-40B4-BE49-F238E27FC236}">
                <a16:creationId xmlns:a16="http://schemas.microsoft.com/office/drawing/2014/main" id="{D1005B04-7002-42CA-8E56-22FCF92563F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663664" y="1587431"/>
            <a:ext cx="914400" cy="9144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ECF5A66-3571-4535-89CF-21462D6B06AF}"/>
              </a:ext>
            </a:extLst>
          </p:cNvPr>
          <p:cNvSpPr/>
          <p:nvPr/>
        </p:nvSpPr>
        <p:spPr>
          <a:xfrm>
            <a:off x="1634085" y="2961690"/>
            <a:ext cx="4079196" cy="707886"/>
          </a:xfrm>
          <a:prstGeom prst="rect">
            <a:avLst/>
          </a:prstGeom>
          <a:noFill/>
          <a:ln w="3810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EB57970-2108-4D9C-B00C-9AABFFCA2BEC}"/>
              </a:ext>
            </a:extLst>
          </p:cNvPr>
          <p:cNvSpPr txBox="1"/>
          <p:nvPr/>
        </p:nvSpPr>
        <p:spPr>
          <a:xfrm>
            <a:off x="1549327" y="2327565"/>
            <a:ext cx="185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In </a:t>
            </a:r>
            <a:r>
              <a:rPr lang="en-US" sz="3600" dirty="0" err="1">
                <a:solidFill>
                  <a:schemeClr val="accent3"/>
                </a:solidFill>
              </a:rPr>
              <a:t>dnf</a:t>
            </a:r>
            <a:endParaRPr lang="en-US" sz="36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98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/>
      <p:bldP spid="9" grpId="0" animBg="1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CEFC9-050E-4AF0-A8E4-541290147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38783" y="517525"/>
            <a:ext cx="5035377" cy="1325563"/>
          </a:xfrm>
        </p:spPr>
        <p:txBody>
          <a:bodyPr/>
          <a:lstStyle/>
          <a:p>
            <a:pPr algn="ctr"/>
            <a:r>
              <a:rPr lang="en-US"/>
              <a:t>Intersection Types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3BC6035-8A64-4524-BBFD-2EDBC54E3627}"/>
              </a:ext>
            </a:extLst>
          </p:cNvPr>
          <p:cNvSpPr txBox="1">
            <a:spLocks/>
          </p:cNvSpPr>
          <p:nvPr/>
        </p:nvSpPr>
        <p:spPr>
          <a:xfrm>
            <a:off x="617839" y="517525"/>
            <a:ext cx="503537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/>
              <a:t>Union Types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4FC28E-1011-4401-A06B-1B778E677010}"/>
              </a:ext>
            </a:extLst>
          </p:cNvPr>
          <p:cNvSpPr txBox="1"/>
          <p:nvPr/>
        </p:nvSpPr>
        <p:spPr>
          <a:xfrm>
            <a:off x="6243521" y="5800248"/>
            <a:ext cx="56258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Coppo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Dezani-Ciancaglini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err="1">
                <a:solidFill>
                  <a:schemeClr val="bg1">
                    <a:lumMod val="65000"/>
                  </a:schemeClr>
                </a:solidFill>
              </a:rPr>
              <a:t>Sall</a:t>
            </a:r>
            <a:r>
              <a:rPr lang="de-AT">
                <a:solidFill>
                  <a:schemeClr val="bg1">
                    <a:lumMod val="65000"/>
                  </a:schemeClr>
                </a:solidFill>
              </a:rPr>
              <a:t>é</a:t>
            </a:r>
            <a:r>
              <a:rPr lang="en-US">
                <a:solidFill>
                  <a:schemeClr val="bg1">
                    <a:lumMod val="65000"/>
                  </a:schemeClr>
                </a:solidFill>
              </a:rPr>
              <a:t>, Pottinger, late 1970s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7E7345-B10E-4DD3-9DA4-7D866D0A41EA}"/>
              </a:ext>
            </a:extLst>
          </p:cNvPr>
          <p:cNvSpPr txBox="1"/>
          <p:nvPr/>
        </p:nvSpPr>
        <p:spPr>
          <a:xfrm>
            <a:off x="2620799" y="5800248"/>
            <a:ext cx="10294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Algol 68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9D31-5C24-4132-9A2B-623DF87EEED6}"/>
                  </a:ext>
                </a:extLst>
              </p:cNvPr>
              <p:cNvSpPr txBox="1"/>
              <p:nvPr/>
            </p:nvSpPr>
            <p:spPr>
              <a:xfrm>
                <a:off x="1642263" y="1781242"/>
                <a:ext cx="2986523" cy="103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7B9D31-5C24-4132-9A2B-623DF87EE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2263" y="1781242"/>
                <a:ext cx="2986523" cy="10309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F780C-EEBA-4DC4-8E05-D66A0AF0E18A}"/>
                  </a:ext>
                </a:extLst>
              </p:cNvPr>
              <p:cNvSpPr txBox="1"/>
              <p:nvPr/>
            </p:nvSpPr>
            <p:spPr>
              <a:xfrm>
                <a:off x="1254785" y="3522455"/>
                <a:ext cx="3761479" cy="1353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</m:mr>
                          </m:m>
                        </m:num>
                        <m:den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7DF780C-EEBA-4DC4-8E05-D66A0AF0E1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4785" y="3522455"/>
                <a:ext cx="3761479" cy="1353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E4AD6-186B-4455-8C98-65633244A865}"/>
                  </a:ext>
                </a:extLst>
              </p:cNvPr>
              <p:cNvSpPr txBox="1"/>
              <p:nvPr/>
            </p:nvSpPr>
            <p:spPr>
              <a:xfrm>
                <a:off x="7563214" y="1781242"/>
                <a:ext cx="2986523" cy="10309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E4AD6-186B-4455-8C98-65633244A8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214" y="1781242"/>
                <a:ext cx="2986523" cy="10309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AE4AD-14BF-4C84-BE48-A5C7F25C209A}"/>
                  </a:ext>
                </a:extLst>
              </p:cNvPr>
              <p:cNvSpPr txBox="1"/>
              <p:nvPr/>
            </p:nvSpPr>
            <p:spPr>
              <a:xfrm>
                <a:off x="7175738" y="3522455"/>
                <a:ext cx="3761479" cy="1353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sz="4000" b="0" i="1" smtClean="0">
                                    <a:latin typeface="Cambria Math" panose="02040503050406030204" pitchFamily="18" charset="0"/>
                                  </a:rPr>
                                  <m:t>&lt;:</m:t>
                                </m:r>
                                <m:sSub>
                                  <m:sSubPr>
                                    <m:ctrlP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  <m:sub>
                                    <m:r>
                                      <a:rPr lang="en-US" sz="4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num>
                        <m:den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∩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06AE4AD-14BF-4C84-BE48-A5C7F25C20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5738" y="3522455"/>
                <a:ext cx="3761479" cy="135351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656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4BC4-C233-41C3-9A8B-A07B226D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Disjunctive Normal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1CCDD-F944-4A96-8D6C-728C1959E13A}"/>
                  </a:ext>
                </a:extLst>
              </p:cNvPr>
              <p:cNvSpPr txBox="1"/>
              <p:nvPr/>
            </p:nvSpPr>
            <p:spPr>
              <a:xfrm>
                <a:off x="3173982" y="3028454"/>
                <a:ext cx="5606791" cy="1757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  <m:brk m:alnAt="7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mr>
                        <m:m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𝐷𝑁𝐹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1CCDD-F944-4A96-8D6C-728C1959E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2" y="3028454"/>
                <a:ext cx="5606791" cy="1757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608F8C-44B8-4B7D-84E7-66F37DDED959}"/>
              </a:ext>
            </a:extLst>
          </p:cNvPr>
          <p:cNvSpPr txBox="1"/>
          <p:nvPr/>
        </p:nvSpPr>
        <p:spPr>
          <a:xfrm>
            <a:off x="492126" y="3577161"/>
            <a:ext cx="25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DD1AB-9A63-4C44-8534-6B7E3679C573}"/>
                  </a:ext>
                </a:extLst>
              </p:cNvPr>
              <p:cNvSpPr txBox="1"/>
              <p:nvPr/>
            </p:nvSpPr>
            <p:spPr>
              <a:xfrm>
                <a:off x="4224447" y="1829570"/>
                <a:ext cx="3743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𝐷𝑁𝐹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60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 err="1" smtClean="0">
                        <a:latin typeface="Cambria Math" panose="02040503050406030204" pitchFamily="18" charset="0"/>
                      </a:rPr>
                      <m:t>dnf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DD1AB-9A63-4C44-8534-6B7E3679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447" y="1829570"/>
                <a:ext cx="3743105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0899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E5E0-E047-4930-B43B-D10AB68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DNF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4542E-0F9C-408F-9A6D-D66EF5ACE96C}"/>
                  </a:ext>
                </a:extLst>
              </p:cNvPr>
              <p:cNvSpPr txBox="1"/>
              <p:nvPr/>
            </p:nvSpPr>
            <p:spPr>
              <a:xfrm>
                <a:off x="4804783" y="3427286"/>
                <a:ext cx="25824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4542E-0F9C-408F-9A6D-D66EF5ACE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4783" y="3427286"/>
                <a:ext cx="2582438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2417F0-D50F-4217-9AD3-6A20EEBCFE6C}"/>
              </a:ext>
            </a:extLst>
          </p:cNvPr>
          <p:cNvCxnSpPr>
            <a:cxnSpLocks/>
          </p:cNvCxnSpPr>
          <p:nvPr/>
        </p:nvCxnSpPr>
        <p:spPr>
          <a:xfrm flipH="1">
            <a:off x="3913633" y="3444329"/>
            <a:ext cx="427939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/>
              <p:nvPr/>
            </p:nvSpPr>
            <p:spPr>
              <a:xfrm>
                <a:off x="3807014" y="2736443"/>
                <a:ext cx="16793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14" y="2736443"/>
                <a:ext cx="167938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/>
              <p:nvPr/>
            </p:nvSpPr>
            <p:spPr>
              <a:xfrm>
                <a:off x="6705602" y="2736443"/>
                <a:ext cx="17769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2736443"/>
                <a:ext cx="177692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row: Down 9">
            <a:extLst>
              <a:ext uri="{FF2B5EF4-FFF2-40B4-BE49-F238E27FC236}">
                <a16:creationId xmlns:a16="http://schemas.microsoft.com/office/drawing/2014/main" id="{1A1E258B-7A47-48CD-BE34-02DEF35E7125}"/>
              </a:ext>
            </a:extLst>
          </p:cNvPr>
          <p:cNvSpPr/>
          <p:nvPr/>
        </p:nvSpPr>
        <p:spPr>
          <a:xfrm flipV="1">
            <a:off x="5289804" y="4125900"/>
            <a:ext cx="484632" cy="493928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3F149FE-9689-48AF-8FF6-53CAF8855ED5}"/>
              </a:ext>
            </a:extLst>
          </p:cNvPr>
          <p:cNvSpPr txBox="1"/>
          <p:nvPr/>
        </p:nvSpPr>
        <p:spPr>
          <a:xfrm>
            <a:off x="4845073" y="4655067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In </a:t>
            </a:r>
            <a:r>
              <a:rPr lang="en-US" sz="3600" dirty="0" err="1">
                <a:solidFill>
                  <a:schemeClr val="accent4"/>
                </a:solidFill>
              </a:rPr>
              <a:t>dnf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334B4897-3ACC-4AAF-95F8-D9226D1CFCD3}"/>
              </a:ext>
            </a:extLst>
          </p:cNvPr>
          <p:cNvSpPr/>
          <p:nvPr/>
        </p:nvSpPr>
        <p:spPr>
          <a:xfrm rot="11984221" flipV="1">
            <a:off x="4233222" y="2299046"/>
            <a:ext cx="484632" cy="493928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E87206-7027-4994-BEB2-7E2BDE26D5B0}"/>
              </a:ext>
            </a:extLst>
          </p:cNvPr>
          <p:cNvSpPr txBox="1"/>
          <p:nvPr/>
        </p:nvSpPr>
        <p:spPr>
          <a:xfrm>
            <a:off x="4567898" y="1722435"/>
            <a:ext cx="2213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Still in </a:t>
            </a:r>
            <a:r>
              <a:rPr lang="en-US" sz="3600" dirty="0" err="1">
                <a:solidFill>
                  <a:schemeClr val="accent4"/>
                </a:solidFill>
              </a:rPr>
              <a:t>dnf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D7FB0012-B6DA-4491-9045-B7F3FA7198BF}"/>
              </a:ext>
            </a:extLst>
          </p:cNvPr>
          <p:cNvSpPr/>
          <p:nvPr/>
        </p:nvSpPr>
        <p:spPr>
          <a:xfrm rot="9615779" flipH="1" flipV="1">
            <a:off x="6663245" y="2336774"/>
            <a:ext cx="484632" cy="493928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824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/>
      <p:bldP spid="13" grpId="0" animBg="1"/>
      <p:bldP spid="15" grpId="0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F8ABFAA-C2E0-4B57-B4BB-ABF37C44A46D}"/>
              </a:ext>
            </a:extLst>
          </p:cNvPr>
          <p:cNvSpPr/>
          <p:nvPr/>
        </p:nvSpPr>
        <p:spPr>
          <a:xfrm>
            <a:off x="5285232" y="3532450"/>
            <a:ext cx="484632" cy="5656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BB41BA-CF1B-4F94-88F5-095420B7F7E9}"/>
              </a:ext>
            </a:extLst>
          </p:cNvPr>
          <p:cNvSpPr/>
          <p:nvPr/>
        </p:nvSpPr>
        <p:spPr>
          <a:xfrm>
            <a:off x="6837137" y="2834187"/>
            <a:ext cx="484632" cy="56568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EE61ED2-683D-495C-9A88-F3DC26306824}"/>
              </a:ext>
            </a:extLst>
          </p:cNvPr>
          <p:cNvSpPr/>
          <p:nvPr/>
        </p:nvSpPr>
        <p:spPr>
          <a:xfrm>
            <a:off x="3898395" y="2816352"/>
            <a:ext cx="484632" cy="565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DEF7F6F-C98F-4ED7-B0B7-298E7D97836A}"/>
              </a:ext>
            </a:extLst>
          </p:cNvPr>
          <p:cNvSpPr/>
          <p:nvPr/>
        </p:nvSpPr>
        <p:spPr>
          <a:xfrm>
            <a:off x="6278885" y="3536122"/>
            <a:ext cx="484632" cy="56568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94E5E0-E047-4930-B43B-D10AB68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Preserving DNF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4542E-0F9C-408F-9A6D-D66EF5ACE96C}"/>
                  </a:ext>
                </a:extLst>
              </p:cNvPr>
              <p:cNvSpPr txBox="1"/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34542E-0F9C-408F-9A6D-D66EF5ACE9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ECDA452-132F-4A95-BAC9-C50B5AD8939E}"/>
              </a:ext>
            </a:extLst>
          </p:cNvPr>
          <p:cNvCxnSpPr>
            <a:cxnSpLocks/>
          </p:cNvCxnSpPr>
          <p:nvPr/>
        </p:nvCxnSpPr>
        <p:spPr>
          <a:xfrm flipH="1">
            <a:off x="3913633" y="3444329"/>
            <a:ext cx="427939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FEA51-39F1-42CA-AB58-6E3811B4D532}"/>
                  </a:ext>
                </a:extLst>
              </p:cNvPr>
              <p:cNvSpPr txBox="1"/>
              <p:nvPr/>
            </p:nvSpPr>
            <p:spPr>
              <a:xfrm>
                <a:off x="3807014" y="2736443"/>
                <a:ext cx="167938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81FEA51-39F1-42CA-AB58-6E3811B4D5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7014" y="2736443"/>
                <a:ext cx="167938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07F94-DFD1-4765-9FC2-0A95C08FEEB5}"/>
                  </a:ext>
                </a:extLst>
              </p:cNvPr>
              <p:cNvSpPr txBox="1"/>
              <p:nvPr/>
            </p:nvSpPr>
            <p:spPr>
              <a:xfrm>
                <a:off x="6705602" y="2736443"/>
                <a:ext cx="17769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6207F94-DFD1-4765-9FC2-0A95C08FE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2" y="2736443"/>
                <a:ext cx="1776922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Arrow: Down 15">
            <a:extLst>
              <a:ext uri="{FF2B5EF4-FFF2-40B4-BE49-F238E27FC236}">
                <a16:creationId xmlns:a16="http://schemas.microsoft.com/office/drawing/2014/main" id="{31CDBBB6-1F6F-4667-9FA3-0B6AED95F24F}"/>
              </a:ext>
            </a:extLst>
          </p:cNvPr>
          <p:cNvSpPr/>
          <p:nvPr/>
        </p:nvSpPr>
        <p:spPr>
          <a:xfrm flipV="1">
            <a:off x="4777740" y="4125900"/>
            <a:ext cx="484632" cy="493928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13C060-1C2D-45BC-A9E9-D0315A20DD16}"/>
              </a:ext>
            </a:extLst>
          </p:cNvPr>
          <p:cNvSpPr txBox="1"/>
          <p:nvPr/>
        </p:nvSpPr>
        <p:spPr>
          <a:xfrm>
            <a:off x="4333009" y="4670722"/>
            <a:ext cx="13740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In </a:t>
            </a:r>
            <a:r>
              <a:rPr lang="en-US" sz="3600" dirty="0" err="1">
                <a:solidFill>
                  <a:schemeClr val="accent4"/>
                </a:solidFill>
              </a:rPr>
              <a:t>dnf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E6D77DDC-0A08-43AF-B796-83B415C18C88}"/>
              </a:ext>
            </a:extLst>
          </p:cNvPr>
          <p:cNvSpPr/>
          <p:nvPr/>
        </p:nvSpPr>
        <p:spPr>
          <a:xfrm rot="12866476" flipV="1">
            <a:off x="4203232" y="2385601"/>
            <a:ext cx="484632" cy="468039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A3CCF30-22C3-4267-8B7A-F93C65746897}"/>
              </a:ext>
            </a:extLst>
          </p:cNvPr>
          <p:cNvSpPr txBox="1"/>
          <p:nvPr/>
        </p:nvSpPr>
        <p:spPr>
          <a:xfrm>
            <a:off x="3380966" y="1765568"/>
            <a:ext cx="45817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4"/>
                </a:solidFill>
              </a:rPr>
              <a:t>Not necessarily in </a:t>
            </a:r>
            <a:r>
              <a:rPr lang="en-US" sz="3600" dirty="0" err="1">
                <a:solidFill>
                  <a:schemeClr val="accent4"/>
                </a:solidFill>
              </a:rPr>
              <a:t>dnf</a:t>
            </a:r>
            <a:endParaRPr lang="en-US" sz="3600" dirty="0">
              <a:solidFill>
                <a:schemeClr val="accent4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013A3254-1F12-4E3B-890D-94D4E2507480}"/>
              </a:ext>
            </a:extLst>
          </p:cNvPr>
          <p:cNvSpPr/>
          <p:nvPr/>
        </p:nvSpPr>
        <p:spPr>
          <a:xfrm rot="8733524" flipH="1" flipV="1">
            <a:off x="6610059" y="2377400"/>
            <a:ext cx="484632" cy="468039"/>
          </a:xfrm>
          <a:prstGeom prst="downArrow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17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 animBg="1"/>
      <p:bldP spid="23" grpId="0" animBg="1"/>
      <p:bldP spid="24" grpId="0" animBg="1"/>
      <p:bldP spid="16" grpId="0" animBg="1"/>
      <p:bldP spid="17" grpId="0"/>
      <p:bldP spid="20" grpId="0" animBg="1"/>
      <p:bldP spid="21" grpId="0"/>
      <p:bldP spid="2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E5E0-E047-4930-B43B-D10AB68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Integrating DNF into the Subtyping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/>
              <p:nvPr/>
            </p:nvSpPr>
            <p:spPr>
              <a:xfrm>
                <a:off x="2591790" y="2744272"/>
                <a:ext cx="3125822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1790" y="2744272"/>
                <a:ext cx="3125822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/>
              <p:nvPr/>
            </p:nvSpPr>
            <p:spPr>
              <a:xfrm>
                <a:off x="6332123" y="2744272"/>
                <a:ext cx="312582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23" y="2744272"/>
                <a:ext cx="312582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C1DBD-9CF5-4A21-8FBB-FAC59608085F}"/>
                  </a:ext>
                </a:extLst>
              </p:cNvPr>
              <p:cNvSpPr txBox="1"/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C1DBD-9CF5-4A21-8FBB-FAC59608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6C03C-7125-4300-BBF8-157366E5140C}"/>
              </a:ext>
            </a:extLst>
          </p:cNvPr>
          <p:cNvCxnSpPr>
            <a:cxnSpLocks/>
          </p:cNvCxnSpPr>
          <p:nvPr/>
        </p:nvCxnSpPr>
        <p:spPr>
          <a:xfrm flipH="1">
            <a:off x="2734056" y="3444329"/>
            <a:ext cx="658368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63F897-6C70-43AF-9A0F-86E0CFC882A4}"/>
              </a:ext>
            </a:extLst>
          </p:cNvPr>
          <p:cNvSpPr/>
          <p:nvPr/>
        </p:nvSpPr>
        <p:spPr>
          <a:xfrm rot="11984221" flipV="1">
            <a:off x="3848905" y="2325621"/>
            <a:ext cx="484632" cy="493928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6C4DD2F-F1B0-4A96-A76A-67A9A27AC033}"/>
              </a:ext>
            </a:extLst>
          </p:cNvPr>
          <p:cNvSpPr txBox="1"/>
          <p:nvPr/>
        </p:nvSpPr>
        <p:spPr>
          <a:xfrm>
            <a:off x="3923638" y="1687931"/>
            <a:ext cx="34531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3"/>
                </a:solidFill>
              </a:rPr>
              <a:t>Re-Establish </a:t>
            </a:r>
            <a:r>
              <a:rPr lang="en-US" sz="3600" dirty="0" err="1">
                <a:solidFill>
                  <a:schemeClr val="accent3"/>
                </a:solidFill>
              </a:rPr>
              <a:t>dnf</a:t>
            </a:r>
            <a:endParaRPr lang="en-US" sz="3600" dirty="0">
              <a:solidFill>
                <a:schemeClr val="accent3"/>
              </a:solidFill>
            </a:endParaRPr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47944A62-E305-4625-AD51-DCABBBFE2EA8}"/>
              </a:ext>
            </a:extLst>
          </p:cNvPr>
          <p:cNvSpPr/>
          <p:nvPr/>
        </p:nvSpPr>
        <p:spPr>
          <a:xfrm rot="9615779" flipH="1" flipV="1">
            <a:off x="6998613" y="2312711"/>
            <a:ext cx="484632" cy="493928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485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B045A8C-6CEE-45D0-B1D7-BD706D688189}"/>
              </a:ext>
            </a:extLst>
          </p:cNvPr>
          <p:cNvGrpSpPr/>
          <p:nvPr/>
        </p:nvGrpSpPr>
        <p:grpSpPr>
          <a:xfrm>
            <a:off x="8121395" y="2111427"/>
            <a:ext cx="3765805" cy="2960415"/>
            <a:chOff x="8121395" y="2111427"/>
            <a:chExt cx="3765805" cy="296041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09D3076E-CBE9-4886-9FEF-184317C26EF0}"/>
                </a:ext>
              </a:extLst>
            </p:cNvPr>
            <p:cNvSpPr/>
            <p:nvPr/>
          </p:nvSpPr>
          <p:spPr>
            <a:xfrm>
              <a:off x="9394996" y="3340650"/>
              <a:ext cx="2492204" cy="173119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0" name="Graphic 57">
              <a:extLst>
                <a:ext uri="{FF2B5EF4-FFF2-40B4-BE49-F238E27FC236}">
                  <a16:creationId xmlns:a16="http://schemas.microsoft.com/office/drawing/2014/main" id="{E7487EB8-95DB-41EC-835E-9FC6E57452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73877" y="3477763"/>
              <a:ext cx="2382302" cy="1482073"/>
            </a:xfrm>
            <a:prstGeom prst="rect">
              <a:avLst/>
            </a:prstGeom>
          </p:spPr>
        </p:pic>
        <p:sp>
          <p:nvSpPr>
            <p:cNvPr id="31" name="Arrow: Right 30">
              <a:extLst>
                <a:ext uri="{FF2B5EF4-FFF2-40B4-BE49-F238E27FC236}">
                  <a16:creationId xmlns:a16="http://schemas.microsoft.com/office/drawing/2014/main" id="{3212A586-283C-48E6-A8ED-BA6CC1DB5554}"/>
                </a:ext>
              </a:extLst>
            </p:cNvPr>
            <p:cNvSpPr/>
            <p:nvPr/>
          </p:nvSpPr>
          <p:spPr>
            <a:xfrm>
              <a:off x="8121395" y="3759182"/>
              <a:ext cx="1251630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E910020-EA3F-479F-8958-420F6C3EA483}"/>
                </a:ext>
              </a:extLst>
            </p:cNvPr>
            <p:cNvSpPr txBox="1"/>
            <p:nvPr/>
          </p:nvSpPr>
          <p:spPr>
            <a:xfrm>
              <a:off x="9484235" y="2111427"/>
              <a:ext cx="225318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4"/>
                  </a:solidFill>
                </a:rPr>
                <a:t>Decision</a:t>
              </a:r>
            </a:p>
            <a:p>
              <a:pPr algn="ctr"/>
              <a:r>
                <a:rPr lang="en-US" sz="3600" dirty="0">
                  <a:solidFill>
                    <a:schemeClr val="accent4"/>
                  </a:solidFill>
                </a:rPr>
                <a:t>Procedure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1FFDC6-6954-4C55-86A9-332A279152C4}"/>
                    </a:ext>
                  </a:extLst>
                </p:cNvPr>
                <p:cNvSpPr txBox="1"/>
                <p:nvPr/>
              </p:nvSpPr>
              <p:spPr>
                <a:xfrm>
                  <a:off x="9697272" y="3937666"/>
                  <a:ext cx="845103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&lt;: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31FFDC6-6954-4C55-86A9-332A27915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7272" y="3937666"/>
                  <a:ext cx="845103" cy="707886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BF549F3-084A-43E4-94F9-97D5B76CFF5A}"/>
                    </a:ext>
                  </a:extLst>
                </p:cNvPr>
                <p:cNvSpPr txBox="1"/>
                <p:nvPr/>
              </p:nvSpPr>
              <p:spPr>
                <a:xfrm>
                  <a:off x="10871816" y="3954010"/>
                  <a:ext cx="710451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m:oMathPara>
                  </a14:m>
                  <a:endParaRPr lang="en-US" sz="4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1BF549F3-084A-43E4-94F9-97D5B76CFF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1816" y="3954010"/>
                  <a:ext cx="710451" cy="70788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Arrow: Left-Right 34">
              <a:extLst>
                <a:ext uri="{FF2B5EF4-FFF2-40B4-BE49-F238E27FC236}">
                  <a16:creationId xmlns:a16="http://schemas.microsoft.com/office/drawing/2014/main" id="{714E9AEA-5427-40BB-89E2-991C7859FD8A}"/>
                </a:ext>
              </a:extLst>
            </p:cNvPr>
            <p:cNvSpPr/>
            <p:nvPr/>
          </p:nvSpPr>
          <p:spPr>
            <a:xfrm>
              <a:off x="10457999" y="4174383"/>
              <a:ext cx="508467" cy="297105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D3435-9250-43F3-9F9C-388E44780366}"/>
              </a:ext>
            </a:extLst>
          </p:cNvPr>
          <p:cNvGrpSpPr/>
          <p:nvPr/>
        </p:nvGrpSpPr>
        <p:grpSpPr>
          <a:xfrm>
            <a:off x="8121395" y="2588194"/>
            <a:ext cx="3973662" cy="2483648"/>
            <a:chOff x="8121395" y="2588194"/>
            <a:chExt cx="3973662" cy="2483648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62E4837-517A-45DC-AE1C-FE5DB3B934B5}"/>
                </a:ext>
              </a:extLst>
            </p:cNvPr>
            <p:cNvSpPr/>
            <p:nvPr/>
          </p:nvSpPr>
          <p:spPr>
            <a:xfrm>
              <a:off x="9394996" y="3340650"/>
              <a:ext cx="2492204" cy="17311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0F8428C-53C4-4834-8523-3030F8C2934D}"/>
                    </a:ext>
                  </a:extLst>
                </p:cNvPr>
                <p:cNvSpPr txBox="1"/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0F8428C-53C4-4834-8523-3030F8C29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DE2CA4-B80B-4D0A-A8B0-6E77BD208E1A}"/>
                    </a:ext>
                  </a:extLst>
                </p:cNvPr>
                <p:cNvSpPr txBox="1"/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𝐷𝑁𝐹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DE2CA4-B80B-4D0A-A8B0-6E77BD208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Graphic 57">
              <a:extLst>
                <a:ext uri="{FF2B5EF4-FFF2-40B4-BE49-F238E27FC236}">
                  <a16:creationId xmlns:a16="http://schemas.microsoft.com/office/drawing/2014/main" id="{3128EAED-1A78-48E5-AFE9-A15F716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779" y="3477763"/>
              <a:ext cx="914400" cy="1482073"/>
            </a:xfrm>
            <a:prstGeom prst="rect">
              <a:avLst/>
            </a:prstGeom>
          </p:spPr>
        </p:pic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BAE22B37-4EDE-4A48-8D78-922625E4DEC4}"/>
                </a:ext>
              </a:extLst>
            </p:cNvPr>
            <p:cNvSpPr/>
            <p:nvPr/>
          </p:nvSpPr>
          <p:spPr>
            <a:xfrm>
              <a:off x="8121395" y="3759182"/>
              <a:ext cx="1251630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9E4A0E-0D8F-496A-A4D5-7F79ECA89E88}"/>
                </a:ext>
              </a:extLst>
            </p:cNvPr>
            <p:cNvSpPr txBox="1"/>
            <p:nvPr/>
          </p:nvSpPr>
          <p:spPr>
            <a:xfrm>
              <a:off x="9018574" y="2588194"/>
              <a:ext cx="3076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+Distributivity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9E41-F194-43DA-9660-E187D89179ED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9C62F2F3-119F-412D-B0B4-D12E1E0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39D1D18-2DC3-429B-A28D-233EE683A98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35682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E78967-AF11-42F8-B63B-D3152B8E4D84}"/>
              </a:ext>
            </a:extLst>
          </p:cNvPr>
          <p:cNvSpPr/>
          <p:nvPr/>
        </p:nvSpPr>
        <p:spPr>
          <a:xfrm>
            <a:off x="0" y="3429486"/>
            <a:ext cx="12192000" cy="6054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solidFill>
                              <a:schemeClr val="tx1">
                                <a:alpha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>
                                <a:alpha val="50000"/>
                              </a:srgbClr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solidFill>
                          <a:schemeClr val="tx1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1516638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filterNulls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nstrs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392609" y="2172817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/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chemeClr val="accent2">
                                      <a:alpha val="50000"/>
                                    </a:schemeClr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00B0F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Object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/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/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/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/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FF000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/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/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/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/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702EDB-528D-4744-B4EC-355A7818851D}"/>
              </a:ext>
            </a:extLst>
          </p:cNvPr>
          <p:cNvSpPr txBox="1"/>
          <p:nvPr/>
        </p:nvSpPr>
        <p:spPr>
          <a:xfrm>
            <a:off x="9206147" y="4053320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(Distributivity)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B7F05-DF8C-4163-8C03-FB157EA54B6D}"/>
              </a:ext>
            </a:extLst>
          </p:cNvPr>
          <p:cNvSpPr txBox="1"/>
          <p:nvPr/>
        </p:nvSpPr>
        <p:spPr>
          <a:xfrm>
            <a:off x="9206147" y="3447828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b="1" dirty="0" err="1"/>
              <a:t>Disjointness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/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blipFill>
                <a:blip r:embed="rId14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/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blipFill>
                <a:blip r:embed="rId15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61303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38618-0CB8-4921-B6F1-93F89BC5F927}"/>
              </a:ext>
            </a:extLst>
          </p:cNvPr>
          <p:cNvSpPr/>
          <p:nvPr/>
        </p:nvSpPr>
        <p:spPr>
          <a:xfrm>
            <a:off x="4298550" y="83465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/>
              <p:nvPr/>
            </p:nvSpPr>
            <p:spPr>
              <a:xfrm>
                <a:off x="4344491" y="86306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4491" y="863060"/>
                <a:ext cx="793615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/>
              <p:nvPr/>
            </p:nvSpPr>
            <p:spPr>
              <a:xfrm>
                <a:off x="5161613" y="86306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613" y="863060"/>
                <a:ext cx="861582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/>
              <p:nvPr/>
            </p:nvSpPr>
            <p:spPr>
              <a:xfrm>
                <a:off x="6054268" y="86306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4268" y="863060"/>
                <a:ext cx="86914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3945679" y="139731"/>
            <a:ext cx="432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Subtyping Extension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9E41-F194-43DA-9660-E187D89179ED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9C62F2F3-119F-412D-B0B4-D12E1E0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39D1D18-2DC3-429B-A28D-233EE683A98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82CA2FE8-1D2C-401F-9C9E-CC5ABBA4561B}"/>
              </a:ext>
            </a:extLst>
          </p:cNvPr>
          <p:cNvGrpSpPr/>
          <p:nvPr/>
        </p:nvGrpSpPr>
        <p:grpSpPr>
          <a:xfrm>
            <a:off x="7051200" y="1026156"/>
            <a:ext cx="690716" cy="614534"/>
            <a:chOff x="7051200" y="1026156"/>
            <a:chExt cx="690716" cy="614534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4C4D1E0-2C7F-4E90-BC44-3236E1D3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7D263AD-D458-4F17-8C36-1609CD7CE80B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0B4FFFA-9EC6-4787-92B1-03DB669E46FB}"/>
              </a:ext>
            </a:extLst>
          </p:cNvPr>
          <p:cNvGrpSpPr/>
          <p:nvPr/>
        </p:nvGrpSpPr>
        <p:grpSpPr>
          <a:xfrm>
            <a:off x="8121395" y="2588194"/>
            <a:ext cx="3973662" cy="2483648"/>
            <a:chOff x="8121395" y="2588194"/>
            <a:chExt cx="3973662" cy="2483648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02C41C63-A600-410A-BCA3-E0507120A9B1}"/>
                </a:ext>
              </a:extLst>
            </p:cNvPr>
            <p:cNvSpPr/>
            <p:nvPr/>
          </p:nvSpPr>
          <p:spPr>
            <a:xfrm>
              <a:off x="9394996" y="3340650"/>
              <a:ext cx="2492204" cy="17311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D081BDC-F26C-44F3-8339-951DAD17240B}"/>
                    </a:ext>
                  </a:extLst>
                </p:cNvPr>
                <p:cNvSpPr txBox="1"/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D081BDC-F26C-44F3-8339-951DAD1724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DD591C-4ABF-48A4-9DA7-4E2159F2FF29}"/>
                    </a:ext>
                  </a:extLst>
                </p:cNvPr>
                <p:cNvSpPr txBox="1"/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𝐷𝑁𝐹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6DD591C-4ABF-48A4-9DA7-4E2159F2FF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Graphic 57">
              <a:extLst>
                <a:ext uri="{FF2B5EF4-FFF2-40B4-BE49-F238E27FC236}">
                  <a16:creationId xmlns:a16="http://schemas.microsoft.com/office/drawing/2014/main" id="{8371C9F1-B74D-45D0-8726-01753BF5346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779" y="3477763"/>
              <a:ext cx="914400" cy="1482073"/>
            </a:xfrm>
            <a:prstGeom prst="rect">
              <a:avLst/>
            </a:prstGeom>
          </p:spPr>
        </p:pic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B9FBD257-2F46-405E-9135-41BAE608B89F}"/>
                </a:ext>
              </a:extLst>
            </p:cNvPr>
            <p:cNvSpPr/>
            <p:nvPr/>
          </p:nvSpPr>
          <p:spPr>
            <a:xfrm>
              <a:off x="8121395" y="3759182"/>
              <a:ext cx="1251630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871F75C-807F-4BD6-9282-8544FE2FFA3B}"/>
                </a:ext>
              </a:extLst>
            </p:cNvPr>
            <p:cNvSpPr txBox="1"/>
            <p:nvPr/>
          </p:nvSpPr>
          <p:spPr>
            <a:xfrm>
              <a:off x="9018574" y="2588194"/>
              <a:ext cx="3076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+Distributivity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74602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3" grpId="0"/>
      <p:bldP spid="21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219C0-50A9-4E03-8858-07C77BE75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03D17DD-CA90-4714-929F-913D0BAB1CEE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556D3-5CB3-436F-B799-2FD96E631F2B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556D3-5CB3-436F-B799-2FD96E631F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BEC86-0CA4-48E7-B928-559DA496CE94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8BEC86-0CA4-48E7-B928-559DA496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D784D-54F9-467E-AEA2-7922D4EF036A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20D784D-54F9-467E-AEA2-7922D4EF0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CC18799E-940B-465B-9DBD-9F1429302FDE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9" name="Graphic 13">
              <a:extLst>
                <a:ext uri="{FF2B5EF4-FFF2-40B4-BE49-F238E27FC236}">
                  <a16:creationId xmlns:a16="http://schemas.microsoft.com/office/drawing/2014/main" id="{649EFE6C-1E63-4335-A48F-86EF6F7C2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2BFF4E6-C670-42BD-B4FC-43CE1C2C4B7D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72D5E-DD23-41D3-8BCA-2155433CB474}"/>
                  </a:ext>
                </a:extLst>
              </p:cNvPr>
              <p:cNvSpPr txBox="1"/>
              <p:nvPr/>
            </p:nvSpPr>
            <p:spPr>
              <a:xfrm>
                <a:off x="4288762" y="1728067"/>
                <a:ext cx="41857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600" smtClean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m:t>Null</m:t>
                      </m:r>
                      <m:r>
                        <a:rPr lang="en-US" sz="3600" b="0" i="0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600" b="0" i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b="1" smtClean="0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m:t>dsj</m:t>
                      </m:r>
                      <m:r>
                        <m:rPr>
                          <m:nor/>
                        </m:rPr>
                        <a:rPr lang="en-US" sz="3600" b="0" i="0" smtClean="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>
                  <a:solidFill>
                    <a:srgbClr val="00B0F0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3572D5E-DD23-41D3-8BCA-2155433CB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8762" y="1728067"/>
                <a:ext cx="4185761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F3EF1-986E-41A4-9909-9FC5D90478C3}"/>
                  </a:ext>
                </a:extLst>
              </p:cNvPr>
              <p:cNvSpPr txBox="1"/>
              <p:nvPr/>
            </p:nvSpPr>
            <p:spPr>
              <a:xfrm>
                <a:off x="4636465" y="2735508"/>
                <a:ext cx="2919069" cy="13869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sz="4400" b="1" i="0" smtClean="0">
                              <a:latin typeface="Cambria Math" panose="02040503050406030204" pitchFamily="18" charset="0"/>
                            </a:rPr>
                            <m:t>dsj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num>
                        <m:den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&lt;:⊥</m:t>
                          </m:r>
                        </m:den>
                      </m:f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D48F3EF1-986E-41A4-9909-9FC5D904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465" y="2735508"/>
                <a:ext cx="2919069" cy="138698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42C123-9563-4645-BB73-99115CC6150D}"/>
                  </a:ext>
                </a:extLst>
              </p:cNvPr>
              <p:cNvSpPr txBox="1"/>
              <p:nvPr/>
            </p:nvSpPr>
            <p:spPr>
              <a:xfrm>
                <a:off x="2812177" y="3044004"/>
                <a:ext cx="61874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E42C123-9563-4645-BB73-99115CC615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177" y="3044004"/>
                <a:ext cx="618749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Rectangle 21">
            <a:extLst>
              <a:ext uri="{FF2B5EF4-FFF2-40B4-BE49-F238E27FC236}">
                <a16:creationId xmlns:a16="http://schemas.microsoft.com/office/drawing/2014/main" id="{768367F0-E23D-46DD-B34A-80F15A1F6A97}"/>
              </a:ext>
            </a:extLst>
          </p:cNvPr>
          <p:cNvSpPr/>
          <p:nvPr/>
        </p:nvSpPr>
        <p:spPr>
          <a:xfrm>
            <a:off x="8557510" y="0"/>
            <a:ext cx="869148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Equals 22">
            <a:extLst>
              <a:ext uri="{FF2B5EF4-FFF2-40B4-BE49-F238E27FC236}">
                <a16:creationId xmlns:a16="http://schemas.microsoft.com/office/drawing/2014/main" id="{524B1616-B80B-4111-9928-D02E93B93DC9}"/>
              </a:ext>
            </a:extLst>
          </p:cNvPr>
          <p:cNvSpPr/>
          <p:nvPr/>
        </p:nvSpPr>
        <p:spPr>
          <a:xfrm>
            <a:off x="3680877" y="3199305"/>
            <a:ext cx="705637" cy="612728"/>
          </a:xfrm>
          <a:prstGeom prst="mathEqual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186D69-D009-48AE-B75F-D3A942D8164A}"/>
              </a:ext>
            </a:extLst>
          </p:cNvPr>
          <p:cNvSpPr txBox="1"/>
          <p:nvPr/>
        </p:nvSpPr>
        <p:spPr>
          <a:xfrm>
            <a:off x="1833474" y="3906291"/>
            <a:ext cx="2576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Additional</a:t>
            </a:r>
          </a:p>
          <a:p>
            <a:pPr algn="ctr"/>
            <a:r>
              <a:rPr lang="en-US" sz="3200" dirty="0"/>
              <a:t>Subtyping</a:t>
            </a:r>
          </a:p>
          <a:p>
            <a:pPr algn="ctr"/>
            <a:r>
              <a:rPr lang="en-US" sz="3200" dirty="0"/>
              <a:t>Relationships</a:t>
            </a:r>
          </a:p>
        </p:txBody>
      </p:sp>
    </p:spTree>
    <p:extLst>
      <p:ext uri="{BB962C8B-B14F-4D97-AF65-F5344CB8AC3E}">
        <p14:creationId xmlns:p14="http://schemas.microsoft.com/office/powerpoint/2010/main" val="634228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3" grpId="0" animBg="1"/>
      <p:bldP spid="2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8F5-0883-405D-BC59-45E03A2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/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m:t>Null</m:t>
                          </m:r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94118B6E-C043-4182-B9CE-416AE3D26424}"/>
              </a:ext>
            </a:extLst>
          </p:cNvPr>
          <p:cNvSpPr/>
          <p:nvPr/>
        </p:nvSpPr>
        <p:spPr>
          <a:xfrm>
            <a:off x="5853684" y="2036219"/>
            <a:ext cx="484632" cy="61831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/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/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/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/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15C82-CCAF-4CD9-9F11-9AE882ED226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29632" y="3255798"/>
            <a:ext cx="1666367" cy="42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27260-C950-48FC-AB57-DD6DF5F5596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3255798"/>
            <a:ext cx="1666371" cy="4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/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m:t>String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/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m:t>Null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/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/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472B0-5FF6-4718-A36B-9D545B53CB1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429632" y="4389438"/>
            <a:ext cx="748348" cy="25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A76D4-2FB2-48A4-B2F5-D34D084FC13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3694932" y="4389438"/>
            <a:ext cx="734700" cy="25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95CC9-FE10-4089-93C3-1866409F0C16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7027670" y="4386606"/>
            <a:ext cx="734700" cy="261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D6D85-D0DB-4C61-8BF1-C21035D1422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7762370" y="4386606"/>
            <a:ext cx="732732" cy="2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35051-3A60-453A-95DB-078E9773A1D2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8D570-395E-4016-AE26-DC46ABE12D38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283AA81E-FD40-4CF0-942C-5068E02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034E9-8A78-4366-8A1C-A6E28DC6B250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48508-9C27-4A24-9863-3B91E3E8C530}"/>
              </a:ext>
            </a:extLst>
          </p:cNvPr>
          <p:cNvSpPr/>
          <p:nvPr/>
        </p:nvSpPr>
        <p:spPr>
          <a:xfrm>
            <a:off x="9380236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B17EE-952F-47FC-8560-C5B7C0E244C4}"/>
              </a:ext>
            </a:extLst>
          </p:cNvPr>
          <p:cNvSpPr/>
          <p:nvPr/>
        </p:nvSpPr>
        <p:spPr>
          <a:xfrm>
            <a:off x="2947674" y="4577965"/>
            <a:ext cx="2995146" cy="64633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/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99F718-C751-49B7-A955-ADEC2032CD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024" y="53542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/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Intersectedness: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blipFill>
                <a:blip r:embed="rId18"/>
                <a:stretch>
                  <a:fillRect l="-485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0018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  <p:bldP spid="13" grpId="0"/>
      <p:bldP spid="14" grpId="0"/>
      <p:bldP spid="15" grpId="0"/>
      <p:bldP spid="24" grpId="0"/>
      <p:bldP spid="25" grpId="0"/>
      <p:bldP spid="26" grpId="0"/>
      <p:bldP spid="27" grpId="0"/>
      <p:bldP spid="39" grpId="0" animBg="1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8F5-0883-405D-BC59-45E03A24C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/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m:t>Null</m:t>
                          </m:r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94118B6E-C043-4182-B9CE-416AE3D26424}"/>
              </a:ext>
            </a:extLst>
          </p:cNvPr>
          <p:cNvSpPr/>
          <p:nvPr/>
        </p:nvSpPr>
        <p:spPr>
          <a:xfrm>
            <a:off x="5853684" y="2036219"/>
            <a:ext cx="484632" cy="61831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/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/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/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/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15C82-CCAF-4CD9-9F11-9AE882ED226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29632" y="3255798"/>
            <a:ext cx="1666367" cy="42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27260-C950-48FC-AB57-DD6DF5F5596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3255798"/>
            <a:ext cx="1666371" cy="4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/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m:t>String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/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m:t>Null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/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/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472B0-5FF6-4718-A36B-9D545B53CB1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429632" y="4389438"/>
            <a:ext cx="748348" cy="25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A76D4-2FB2-48A4-B2F5-D34D084FC13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3694932" y="4389438"/>
            <a:ext cx="734700" cy="25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95CC9-FE10-4089-93C3-1866409F0C16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7027670" y="4386606"/>
            <a:ext cx="734700" cy="261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D6D85-D0DB-4C61-8BF1-C21035D1422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7762370" y="4386606"/>
            <a:ext cx="732732" cy="2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C435051-3A60-453A-95DB-078E9773A1D2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8D570-395E-4016-AE26-DC46ABE12D38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283AA81E-FD40-4CF0-942C-5068E02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034E9-8A78-4366-8A1C-A6E28DC6B250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48508-9C27-4A24-9863-3B91E3E8C530}"/>
              </a:ext>
            </a:extLst>
          </p:cNvPr>
          <p:cNvSpPr/>
          <p:nvPr/>
        </p:nvSpPr>
        <p:spPr>
          <a:xfrm>
            <a:off x="9380236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B17EE-952F-47FC-8560-C5B7C0E244C4}"/>
              </a:ext>
            </a:extLst>
          </p:cNvPr>
          <p:cNvSpPr/>
          <p:nvPr/>
        </p:nvSpPr>
        <p:spPr>
          <a:xfrm>
            <a:off x="6232689" y="4584779"/>
            <a:ext cx="2995146" cy="64633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/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99F718-C751-49B7-A955-ADEC2032CD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024" y="5354221"/>
            <a:ext cx="914400" cy="91440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87C8224F-7F26-4E31-960A-76BA425019D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60402" y="53542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/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/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Intersectedness: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blipFill>
                <a:blip r:embed="rId21"/>
                <a:stretch>
                  <a:fillRect l="-485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59110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69CB2-5242-4DE7-94DB-CFEEC1B9E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Unions and Intersections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EB44E-80B3-48EC-8C32-941E505D5A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391" y="1377836"/>
            <a:ext cx="1892434" cy="12798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9F0A753-9628-44EF-9402-DD169D9F35A9}"/>
              </a:ext>
            </a:extLst>
          </p:cNvPr>
          <p:cNvSpPr txBox="1"/>
          <p:nvPr/>
        </p:nvSpPr>
        <p:spPr>
          <a:xfrm>
            <a:off x="9358380" y="1686568"/>
            <a:ext cx="1390411" cy="547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Ceylon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C399F91-4713-41DF-842F-E13C7E27BB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07620" y="4197062"/>
            <a:ext cx="3546180" cy="854307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0891778-D115-4023-BBA1-2CE78BA2600D}"/>
              </a:ext>
            </a:extLst>
          </p:cNvPr>
          <p:cNvGrpSpPr/>
          <p:nvPr/>
        </p:nvGrpSpPr>
        <p:grpSpPr>
          <a:xfrm>
            <a:off x="6541244" y="3075201"/>
            <a:ext cx="2742581" cy="970121"/>
            <a:chOff x="1500231" y="1266480"/>
            <a:chExt cx="2809438" cy="99377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D0399E74-97A2-4F35-AF78-44B5303E23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00231" y="1266480"/>
              <a:ext cx="993770" cy="9937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402D37-829E-4A14-B90D-E184D18CF369}"/>
                </a:ext>
              </a:extLst>
            </p:cNvPr>
            <p:cNvSpPr txBox="1"/>
            <p:nvPr/>
          </p:nvSpPr>
          <p:spPr>
            <a:xfrm>
              <a:off x="2634852" y="1406392"/>
              <a:ext cx="167481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000" dirty="0"/>
                <a:t>Racket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5419C-6510-4C6E-B067-95A4EAD722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8852" y="1543829"/>
            <a:ext cx="1980366" cy="1980366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22678061-73AE-4F97-8D78-2961553F7C72}"/>
              </a:ext>
            </a:extLst>
          </p:cNvPr>
          <p:cNvGrpSpPr/>
          <p:nvPr/>
        </p:nvGrpSpPr>
        <p:grpSpPr>
          <a:xfrm>
            <a:off x="2142154" y="3660149"/>
            <a:ext cx="3163077" cy="1516056"/>
            <a:chOff x="592748" y="3206925"/>
            <a:chExt cx="5007952" cy="24003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AA8A51-59C9-4945-BC63-7444192FC6FD}"/>
                </a:ext>
              </a:extLst>
            </p:cNvPr>
            <p:cNvSpPr/>
            <p:nvPr/>
          </p:nvSpPr>
          <p:spPr>
            <a:xfrm>
              <a:off x="592748" y="3206925"/>
              <a:ext cx="5007952" cy="2400300"/>
            </a:xfrm>
            <a:prstGeom prst="rect">
              <a:avLst/>
            </a:prstGeom>
            <a:solidFill>
              <a:srgbClr val="2D343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33975C69-3EA9-4FF9-8F6D-8A5CD8952FF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12393" y="3206925"/>
              <a:ext cx="4743450" cy="24003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787041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8F5-0883-405D-BC59-45E03A2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/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m:t>Null</m:t>
                          </m:r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94118B6E-C043-4182-B9CE-416AE3D26424}"/>
              </a:ext>
            </a:extLst>
          </p:cNvPr>
          <p:cNvSpPr/>
          <p:nvPr/>
        </p:nvSpPr>
        <p:spPr>
          <a:xfrm>
            <a:off x="5853684" y="2036219"/>
            <a:ext cx="484632" cy="61831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/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/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/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/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15C82-CCAF-4CD9-9F11-9AE882ED226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29632" y="3255798"/>
            <a:ext cx="1666367" cy="42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27260-C950-48FC-AB57-DD6DF5F5596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3255798"/>
            <a:ext cx="1666371" cy="4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/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m:t>String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/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m:t>Null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/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/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472B0-5FF6-4718-A36B-9D545B53CB1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429632" y="4389438"/>
            <a:ext cx="748348" cy="25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A76D4-2FB2-48A4-B2F5-D34D084FC13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3694932" y="4389438"/>
            <a:ext cx="734700" cy="25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95CC9-FE10-4089-93C3-1866409F0C16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7027670" y="4386606"/>
            <a:ext cx="734700" cy="261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D6D85-D0DB-4C61-8BF1-C21035D1422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7762370" y="4386606"/>
            <a:ext cx="732732" cy="2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/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err="1">
                    <a:solidFill>
                      <a:schemeClr val="accent3"/>
                    </a:solidFill>
                  </a:rPr>
                  <a:t>Intersector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  <a:blipFill>
                <a:blip r:embed="rId11"/>
                <a:stretch>
                  <a:fillRect l="-622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C435051-3A60-453A-95DB-078E9773A1D2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8D570-395E-4016-AE26-DC46ABE12D38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283AA81E-FD40-4CF0-942C-5068E02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034E9-8A78-4366-8A1C-A6E28DC6B250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48508-9C27-4A24-9863-3B91E3E8C530}"/>
              </a:ext>
            </a:extLst>
          </p:cNvPr>
          <p:cNvSpPr/>
          <p:nvPr/>
        </p:nvSpPr>
        <p:spPr>
          <a:xfrm>
            <a:off x="10291357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B17EE-952F-47FC-8560-C5B7C0E244C4}"/>
              </a:ext>
            </a:extLst>
          </p:cNvPr>
          <p:cNvSpPr/>
          <p:nvPr/>
        </p:nvSpPr>
        <p:spPr>
          <a:xfrm>
            <a:off x="2930091" y="4584779"/>
            <a:ext cx="2995146" cy="64633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/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99F718-C751-49B7-A955-ADEC2032CD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10024" y="5354221"/>
            <a:ext cx="914400" cy="91440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87C8224F-7F26-4E31-960A-76BA425019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60402" y="53542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/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/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Intersectedness: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blipFill>
                <a:blip r:embed="rId22"/>
                <a:stretch>
                  <a:fillRect l="-485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F069A81-97B8-40E1-8FCF-E8FC8A8AC1E5}"/>
                  </a:ext>
                </a:extLst>
              </p:cNvPr>
              <p:cNvSpPr/>
              <p:nvPr/>
            </p:nvSpPr>
            <p:spPr>
              <a:xfrm>
                <a:off x="2108699" y="4492445"/>
                <a:ext cx="79380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F069A81-97B8-40E1-8FCF-E8FC8A8AC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8699" y="4492445"/>
                <a:ext cx="793807" cy="830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6FC126-0229-4051-BFFA-B2AA8513C4EB}"/>
                  </a:ext>
                </a:extLst>
              </p:cNvPr>
              <p:cNvSpPr/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D96FC126-0229-4051-BFFA-B2AA8513C4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6916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2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8F5-0883-405D-BC59-45E03A2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/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m:t>Null</m:t>
                          </m:r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94118B6E-C043-4182-B9CE-416AE3D26424}"/>
              </a:ext>
            </a:extLst>
          </p:cNvPr>
          <p:cNvSpPr/>
          <p:nvPr/>
        </p:nvSpPr>
        <p:spPr>
          <a:xfrm>
            <a:off x="5853684" y="2036219"/>
            <a:ext cx="484632" cy="61831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/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/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/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/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77" y="3678720"/>
                <a:ext cx="67518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15C82-CCAF-4CD9-9F11-9AE882ED226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29632" y="3255798"/>
            <a:ext cx="1666367" cy="42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27260-C950-48FC-AB57-DD6DF5F5596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3255798"/>
            <a:ext cx="1666371" cy="4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/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m:t>String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/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m:t>Null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1BAF5E31-5B21-4A61-AF64-C6D914D9C2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937" y="4647786"/>
                <a:ext cx="1465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/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AC7F534-ED62-44BF-8D87-46CE82F4F8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2369" y="4650843"/>
                <a:ext cx="14654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/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472B0-5FF6-4718-A36B-9D545B53CB1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429632" y="4389438"/>
            <a:ext cx="748348" cy="25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A76D4-2FB2-48A4-B2F5-D34D084FC13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3694932" y="4389438"/>
            <a:ext cx="734700" cy="25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0995CC9-FE10-4089-93C3-1866409F0C16}"/>
              </a:ext>
            </a:extLst>
          </p:cNvPr>
          <p:cNvCxnSpPr>
            <a:cxnSpLocks/>
            <a:stCxn id="25" idx="0"/>
            <a:endCxn id="15" idx="2"/>
          </p:cNvCxnSpPr>
          <p:nvPr/>
        </p:nvCxnSpPr>
        <p:spPr>
          <a:xfrm flipV="1">
            <a:off x="7027670" y="4386606"/>
            <a:ext cx="734700" cy="26118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59D6D85-D0DB-4C61-8BF1-C21035D14222}"/>
              </a:ext>
            </a:extLst>
          </p:cNvPr>
          <p:cNvCxnSpPr>
            <a:cxnSpLocks/>
            <a:stCxn id="15" idx="2"/>
            <a:endCxn id="26" idx="0"/>
          </p:cNvCxnSpPr>
          <p:nvPr/>
        </p:nvCxnSpPr>
        <p:spPr>
          <a:xfrm>
            <a:off x="7762370" y="4386606"/>
            <a:ext cx="732732" cy="26423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/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err="1">
                    <a:solidFill>
                      <a:schemeClr val="accent3"/>
                    </a:solidFill>
                  </a:rPr>
                  <a:t>Intersector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  <a:blipFill>
                <a:blip r:embed="rId11"/>
                <a:stretch>
                  <a:fillRect l="-622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C435051-3A60-453A-95DB-078E9773A1D2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8D570-395E-4016-AE26-DC46ABE12D38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283AA81E-FD40-4CF0-942C-5068E02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034E9-8A78-4366-8A1C-A6E28DC6B250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48508-9C27-4A24-9863-3B91E3E8C530}"/>
              </a:ext>
            </a:extLst>
          </p:cNvPr>
          <p:cNvSpPr/>
          <p:nvPr/>
        </p:nvSpPr>
        <p:spPr>
          <a:xfrm>
            <a:off x="10291357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DAB17EE-952F-47FC-8560-C5B7C0E244C4}"/>
              </a:ext>
            </a:extLst>
          </p:cNvPr>
          <p:cNvSpPr/>
          <p:nvPr/>
        </p:nvSpPr>
        <p:spPr>
          <a:xfrm>
            <a:off x="6350039" y="4562931"/>
            <a:ext cx="2995146" cy="646331"/>
          </a:xfrm>
          <a:prstGeom prst="rect">
            <a:avLst/>
          </a:prstGeom>
          <a:noFill/>
          <a:ln w="571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/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99F718-C751-49B7-A955-ADEC2032CD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4310024" y="5354221"/>
            <a:ext cx="914400" cy="914400"/>
          </a:xfrm>
          <a:prstGeom prst="rect">
            <a:avLst/>
          </a:prstGeom>
        </p:spPr>
      </p:pic>
      <p:pic>
        <p:nvPicPr>
          <p:cNvPr id="41" name="Graphic 40" descr="Close">
            <a:extLst>
              <a:ext uri="{FF2B5EF4-FFF2-40B4-BE49-F238E27FC236}">
                <a16:creationId xmlns:a16="http://schemas.microsoft.com/office/drawing/2014/main" id="{87C8224F-7F26-4E31-960A-76BA425019D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7760402" y="53542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/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EAA624AA-B60E-4CCA-9EF6-64E3B8EC14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5354221"/>
                <a:ext cx="735394" cy="769441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/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Intersectedness: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blipFill>
                <a:blip r:embed="rId22"/>
                <a:stretch>
                  <a:fillRect l="-485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F069A81-97B8-40E1-8FCF-E8FC8A8AC1E5}"/>
                  </a:ext>
                </a:extLst>
              </p:cNvPr>
              <p:cNvSpPr/>
              <p:nvPr/>
            </p:nvSpPr>
            <p:spPr>
              <a:xfrm>
                <a:off x="5678371" y="4451350"/>
                <a:ext cx="793807" cy="8309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DF069A81-97B8-40E1-8FCF-E8FC8A8AC1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8371" y="4451350"/>
                <a:ext cx="793807" cy="830997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219A2-DD2A-4A2B-928D-AE95D51E3A64}"/>
                  </a:ext>
                </a:extLst>
              </p:cNvPr>
              <p:cNvSpPr/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37219A2-DD2A-4A2B-928D-AE95D51E3A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766508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AB8F5-0883-405D-BC59-45E03A24C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/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  <m:r>
                            <a:rPr lang="en-US" sz="36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2"/>
                              </a:solidFill>
                              <a:latin typeface="Consolas" panose="020B0609020204030204" pitchFamily="49" charset="0"/>
                            </a:rPr>
                            <m:t>Null</m:t>
                          </m:r>
                        </m:e>
                      </m:d>
                      <m:r>
                        <a:rPr lang="en-US" sz="36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∩</m:t>
                      </m:r>
                      <m:r>
                        <m:rPr>
                          <m:nor/>
                        </m:rPr>
                        <a:rPr lang="en-US" sz="36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72C619CE-A6DC-4DF7-B6F2-19565390A1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188" y="1389888"/>
                <a:ext cx="5785623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Arrow: Down 10">
            <a:extLst>
              <a:ext uri="{FF2B5EF4-FFF2-40B4-BE49-F238E27FC236}">
                <a16:creationId xmlns:a16="http://schemas.microsoft.com/office/drawing/2014/main" id="{94118B6E-C043-4182-B9CE-416AE3D26424}"/>
              </a:ext>
            </a:extLst>
          </p:cNvPr>
          <p:cNvSpPr/>
          <p:nvPr/>
        </p:nvSpPr>
        <p:spPr>
          <a:xfrm>
            <a:off x="5853684" y="2036219"/>
            <a:ext cx="484632" cy="618311"/>
          </a:xfrm>
          <a:prstGeom prst="down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/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dirty="0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𝐷𝑁𝐹</m:t>
                      </m:r>
                    </m:oMath>
                  </m:oMathPara>
                </a14:m>
                <a:endParaRPr lang="en-US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04EF77C-8E7E-48E1-BFDB-A7CD68D6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8316" y="1966782"/>
                <a:ext cx="1268681" cy="6463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/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∪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1070B63-AD0C-4470-A83F-15C58877F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406" y="2547912"/>
                <a:ext cx="675185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/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∩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C591063-1797-4A34-8F82-BAC44011A5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2039" y="3681552"/>
                <a:ext cx="675185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/>
              <p:nvPr/>
            </p:nvSpPr>
            <p:spPr>
              <a:xfrm>
                <a:off x="7424777" y="3678720"/>
                <a:ext cx="6655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⊥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87A06D4-2799-42DC-8806-04C58CD7C9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777" y="3678720"/>
                <a:ext cx="665567" cy="70788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BF15C82-CCAF-4CD9-9F11-9AE882ED226A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 flipH="1">
            <a:off x="4429632" y="3255798"/>
            <a:ext cx="1666367" cy="42575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FF27260-C950-48FC-AB57-DD6DF5F55963}"/>
              </a:ext>
            </a:extLst>
          </p:cNvPr>
          <p:cNvCxnSpPr>
            <a:stCxn id="13" idx="2"/>
            <a:endCxn id="15" idx="0"/>
          </p:cNvCxnSpPr>
          <p:nvPr/>
        </p:nvCxnSpPr>
        <p:spPr>
          <a:xfrm>
            <a:off x="6095999" y="3255798"/>
            <a:ext cx="1661562" cy="42292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/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m:t>String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DDA22AC-F2DF-49BD-8E01-B36EB9E69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2199" y="4646335"/>
                <a:ext cx="1465465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/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>
                          <a:solidFill>
                            <a:srgbClr val="00B0F0"/>
                          </a:solidFill>
                          <a:latin typeface="Consolas" panose="020B0609020204030204" pitchFamily="49" charset="0"/>
                        </a:rPr>
                        <m:t>Object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74353D1-3E7D-4B73-B409-1670571D0C0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247" y="4647786"/>
                <a:ext cx="146546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3F472B0-5FF6-4718-A36B-9D545B53CB16}"/>
              </a:ext>
            </a:extLst>
          </p:cNvPr>
          <p:cNvCxnSpPr>
            <a:cxnSpLocks/>
            <a:stCxn id="14" idx="2"/>
            <a:endCxn id="27" idx="0"/>
          </p:cNvCxnSpPr>
          <p:nvPr/>
        </p:nvCxnSpPr>
        <p:spPr>
          <a:xfrm>
            <a:off x="4429632" y="4389438"/>
            <a:ext cx="748348" cy="25834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A2A76D4-2FB2-48A4-B2F5-D34D084FC13B}"/>
              </a:ext>
            </a:extLst>
          </p:cNvPr>
          <p:cNvCxnSpPr>
            <a:cxnSpLocks/>
            <a:stCxn id="14" idx="2"/>
            <a:endCxn id="24" idx="0"/>
          </p:cNvCxnSpPr>
          <p:nvPr/>
        </p:nvCxnSpPr>
        <p:spPr>
          <a:xfrm flipH="1">
            <a:off x="3694932" y="4389438"/>
            <a:ext cx="734700" cy="25689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/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dirty="0" err="1">
                    <a:solidFill>
                      <a:schemeClr val="accent3"/>
                    </a:solidFill>
                  </a:rPr>
                  <a:t>Intersector</a:t>
                </a:r>
                <a:r>
                  <a:rPr lang="en-US" sz="3600" dirty="0">
                    <a:solidFill>
                      <a:schemeClr val="accent3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B3EBB495-3493-4785-BC3A-28E7B8B6E7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3826" y="2560652"/>
                <a:ext cx="2938625" cy="646331"/>
              </a:xfrm>
              <a:prstGeom prst="rect">
                <a:avLst/>
              </a:prstGeom>
              <a:blipFill>
                <a:blip r:embed="rId10"/>
                <a:stretch>
                  <a:fillRect l="-622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EC435051-3A60-453A-95DB-078E9773A1D2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9C5AE01F-8967-4FD5-B821-214F28762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152E828-0AED-4056-8275-20A3C8681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0D710D0-A616-4FFF-9A02-941AE1ACE6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EFB8D570-395E-4016-AE26-DC46ABE12D38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36" name="Graphic 13">
              <a:extLst>
                <a:ext uri="{FF2B5EF4-FFF2-40B4-BE49-F238E27FC236}">
                  <a16:creationId xmlns:a16="http://schemas.microsoft.com/office/drawing/2014/main" id="{283AA81E-FD40-4CF0-942C-5068E027D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62A034E9-8A78-4366-8A1C-A6E28DC6B250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31748508-9C27-4A24-9863-3B91E3E8C530}"/>
              </a:ext>
            </a:extLst>
          </p:cNvPr>
          <p:cNvSpPr/>
          <p:nvPr/>
        </p:nvSpPr>
        <p:spPr>
          <a:xfrm>
            <a:off x="10291357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/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44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E8D7F3-E60F-4B14-A97A-E825312861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5507" y="5354221"/>
                <a:ext cx="735394" cy="76944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Checkmark">
            <a:extLst>
              <a:ext uri="{FF2B5EF4-FFF2-40B4-BE49-F238E27FC236}">
                <a16:creationId xmlns:a16="http://schemas.microsoft.com/office/drawing/2014/main" id="{DD99F718-C751-49B7-A955-ADEC2032CDF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4310024" y="5354221"/>
            <a:ext cx="914400" cy="914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/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Intersectedness: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3"/>
                        </a:solidFill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3C8C78-1CAB-456A-9715-F626895CA5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601" y="2560652"/>
                <a:ext cx="3893502" cy="646331"/>
              </a:xfrm>
              <a:prstGeom prst="rect">
                <a:avLst/>
              </a:prstGeom>
              <a:blipFill>
                <a:blip r:embed="rId18"/>
                <a:stretch>
                  <a:fillRect l="-485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5D711C-430E-43AB-B402-472D49AF99A4}"/>
                  </a:ext>
                </a:extLst>
              </p:cNvPr>
              <p:cNvSpPr/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45D711C-430E-43AB-B402-472D49AF99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9300" y="2208496"/>
                <a:ext cx="590226" cy="584775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08DDA6D5-FF3A-482D-9118-CA8FF37367EE}"/>
              </a:ext>
            </a:extLst>
          </p:cNvPr>
          <p:cNvSpPr/>
          <p:nvPr/>
        </p:nvSpPr>
        <p:spPr>
          <a:xfrm>
            <a:off x="7829526" y="2560652"/>
            <a:ext cx="530026" cy="3468888"/>
          </a:xfrm>
          <a:prstGeom prst="rightBrace">
            <a:avLst>
              <a:gd name="adj1" fmla="val 73190"/>
              <a:gd name="adj2" fmla="val 50000"/>
            </a:avLst>
          </a:prstGeom>
          <a:noFill/>
          <a:ln w="3810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BC48BD-184B-4599-8B20-D8D2B41CB523}"/>
                  </a:ext>
                </a:extLst>
              </p:cNvPr>
              <p:cNvSpPr txBox="1"/>
              <p:nvPr/>
            </p:nvSpPr>
            <p:spPr>
              <a:xfrm>
                <a:off x="8529093" y="3980811"/>
                <a:ext cx="1593863" cy="6285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accent3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200" i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dn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sz="32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BC48BD-184B-4599-8B20-D8D2B41CB5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9093" y="3980811"/>
                <a:ext cx="1593863" cy="628570"/>
              </a:xfrm>
              <a:prstGeom prst="rect">
                <a:avLst/>
              </a:prstGeom>
              <a:blipFill>
                <a:blip r:embed="rId20"/>
                <a:stretch>
                  <a:fillRect l="-9542" t="-13592" b="-23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52098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4BC4-C233-41C3-9A8B-A07B226DD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Integrated Subtyping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1CCDD-F944-4A96-8D6C-728C1959E13A}"/>
                  </a:ext>
                </a:extLst>
              </p:cNvPr>
              <p:cNvSpPr txBox="1"/>
              <p:nvPr/>
            </p:nvSpPr>
            <p:spPr>
              <a:xfrm>
                <a:off x="3173982" y="3028454"/>
                <a:ext cx="5606791" cy="17574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  <m:brk m:alnAt="7"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4000" b="0" i="0" smtClean="0">
                                <a:latin typeface="Cambria Math" panose="02040503050406030204" pitchFamily="18" charset="0"/>
                              </a:rPr>
                              <m:t>dnf</m:t>
                            </m:r>
                          </m:e>
                        </m:mr>
                        <m:mr>
                          <m:e>
                            <m:r>
                              <a:rPr lang="en-US" sz="4000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</m:e>
                        </m:mr>
                        <m:mr>
                          <m:e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sz="4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mr>
                      </m:m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𝐷𝑁𝐹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D41CCDD-F944-4A96-8D6C-728C1959E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3982" y="3028454"/>
                <a:ext cx="5606791" cy="17574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7B608F8C-44B8-4B7D-84E7-66F37DDED959}"/>
              </a:ext>
            </a:extLst>
          </p:cNvPr>
          <p:cNvSpPr txBox="1"/>
          <p:nvPr/>
        </p:nvSpPr>
        <p:spPr>
          <a:xfrm>
            <a:off x="492126" y="3577161"/>
            <a:ext cx="2509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Promotion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DD1AB-9A63-4C44-8534-6B7E3679C573}"/>
                  </a:ext>
                </a:extLst>
              </p:cNvPr>
              <p:cNvSpPr txBox="1"/>
              <p:nvPr/>
            </p:nvSpPr>
            <p:spPr>
              <a:xfrm>
                <a:off x="4224447" y="1829570"/>
                <a:ext cx="3743105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𝐷𝑁𝐹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600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360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in</m:t>
                    </m:r>
                    <m:r>
                      <m:rPr>
                        <m:nor/>
                      </m:rPr>
                      <a:rPr lang="en-US" sz="360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600" i="0" dirty="0" err="1" smtClean="0">
                        <a:latin typeface="Cambria Math" panose="02040503050406030204" pitchFamily="18" charset="0"/>
                      </a:rPr>
                      <m:t>dnf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79DD1AB-9A63-4C44-8534-6B7E3679C5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4447" y="1829570"/>
                <a:ext cx="3743105" cy="646331"/>
              </a:xfrm>
              <a:prstGeom prst="rect">
                <a:avLst/>
              </a:prstGeom>
              <a:blipFill>
                <a:blip r:embed="rId5"/>
                <a:stretch>
                  <a:fillRect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118001C-2E83-4FF7-B219-EA2F9E8982E9}"/>
              </a:ext>
            </a:extLst>
          </p:cNvPr>
          <p:cNvSpPr/>
          <p:nvPr/>
        </p:nvSpPr>
        <p:spPr>
          <a:xfrm>
            <a:off x="8562975" y="0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0D5F06-40F8-4308-A006-8967B7071B22}"/>
                  </a:ext>
                </a:extLst>
              </p:cNvPr>
              <p:cNvSpPr txBox="1"/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ℰ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B0D5F06-40F8-4308-A006-8967B7071B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8916" y="28410"/>
                <a:ext cx="793615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28850F-5808-41C6-AD0A-03B00CE64C4C}"/>
                  </a:ext>
                </a:extLst>
              </p:cNvPr>
              <p:cNvSpPr txBox="1"/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28850F-5808-41C6-AD0A-03B00CE64C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5710" y="28410"/>
                <a:ext cx="861582" cy="92333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B58831-F113-4EDB-8A73-BF73F0466567}"/>
                  </a:ext>
                </a:extLst>
              </p:cNvPr>
              <p:cNvSpPr txBox="1"/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6B58831-F113-4EDB-8A73-BF73F0466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18693" y="28410"/>
                <a:ext cx="869148" cy="92333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42504741-D576-479E-9E06-8B6726CDFFD2}"/>
              </a:ext>
            </a:extLst>
          </p:cNvPr>
          <p:cNvGrpSpPr/>
          <p:nvPr/>
        </p:nvGrpSpPr>
        <p:grpSpPr>
          <a:xfrm>
            <a:off x="11315625" y="191506"/>
            <a:ext cx="690716" cy="614534"/>
            <a:chOff x="7051200" y="1026156"/>
            <a:chExt cx="690716" cy="614534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705A3411-2DFF-4786-9DED-DE3CD575317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51200" y="1026156"/>
              <a:ext cx="690716" cy="614534"/>
            </a:xfrm>
            <a:prstGeom prst="rect">
              <a:avLst/>
            </a:prstGeom>
          </p:spPr>
        </p:pic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355620E-A3AD-4CAE-A220-4AADC19A8279}"/>
                </a:ext>
              </a:extLst>
            </p:cNvPr>
            <p:cNvSpPr/>
            <p:nvPr/>
          </p:nvSpPr>
          <p:spPr>
            <a:xfrm>
              <a:off x="7379368" y="1231232"/>
              <a:ext cx="128337" cy="220579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D8EA717B-0053-4FF6-9CAB-CE69032F6F1E}"/>
              </a:ext>
            </a:extLst>
          </p:cNvPr>
          <p:cNvSpPr/>
          <p:nvPr/>
        </p:nvSpPr>
        <p:spPr>
          <a:xfrm>
            <a:off x="11253886" y="0"/>
            <a:ext cx="877056" cy="980151"/>
          </a:xfrm>
          <a:prstGeom prst="rect">
            <a:avLst/>
          </a:prstGeom>
          <a:noFill/>
          <a:ln w="5715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2CEB99-5ACE-451C-BDF5-3D30C1630EA1}"/>
                  </a:ext>
                </a:extLst>
              </p:cNvPr>
              <p:cNvSpPr txBox="1"/>
              <p:nvPr/>
            </p:nvSpPr>
            <p:spPr>
              <a:xfrm flipH="1">
                <a:off x="4983262" y="2152735"/>
                <a:ext cx="5031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22CEB99-5ACE-451C-BDF5-3D30C1630E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983262" y="2152735"/>
                <a:ext cx="503138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7BD917-414B-429A-958D-4BD4ED7F365E}"/>
                  </a:ext>
                </a:extLst>
              </p:cNvPr>
              <p:cNvSpPr txBox="1"/>
              <p:nvPr/>
            </p:nvSpPr>
            <p:spPr>
              <a:xfrm flipH="1">
                <a:off x="7464414" y="2080693"/>
                <a:ext cx="503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D7BD917-414B-429A-958D-4BD4ED7F3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464414" y="2080693"/>
                <a:ext cx="503138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08A0CD-AF17-4697-9EA7-84EEF60486EE}"/>
                  </a:ext>
                </a:extLst>
              </p:cNvPr>
              <p:cNvSpPr txBox="1"/>
              <p:nvPr/>
            </p:nvSpPr>
            <p:spPr>
              <a:xfrm flipH="1">
                <a:off x="7535103" y="3881952"/>
                <a:ext cx="503138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C08A0CD-AF17-4697-9EA7-84EEF6048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7535103" y="3881952"/>
                <a:ext cx="50313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011E42-83B9-4933-97C8-10B36D9D2FB7}"/>
                  </a:ext>
                </a:extLst>
              </p:cNvPr>
              <p:cNvSpPr txBox="1"/>
              <p:nvPr/>
            </p:nvSpPr>
            <p:spPr>
              <a:xfrm flipH="1">
                <a:off x="4887364" y="3290447"/>
                <a:ext cx="503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E011E42-83B9-4933-97C8-10B36D9D2F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887364" y="3290447"/>
                <a:ext cx="503138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264EFF-E2AB-4711-A0B0-1A0E60AC3651}"/>
                  </a:ext>
                </a:extLst>
              </p:cNvPr>
              <p:cNvSpPr txBox="1"/>
              <p:nvPr/>
            </p:nvSpPr>
            <p:spPr>
              <a:xfrm>
                <a:off x="-174733" y="1690688"/>
                <a:ext cx="4767052" cy="9214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⊓</m:t>
                      </m:r>
                      <m:d>
                        <m:dPr>
                          <m:ctrlPr>
                            <a:rPr lang="en-US" sz="3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3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600" i="1">
                                  <a:solidFill>
                                    <a:schemeClr val="accent3"/>
                                  </a:solidFill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</m:e>
                      </m:d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3"/>
                          </a:solidFill>
                        </a:rPr>
                        <m:t>is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3"/>
                          </a:solidFill>
                        </a:rPr>
                        <m:t> 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in</m:t>
                      </m:r>
                      <m:r>
                        <m:rPr>
                          <m:nor/>
                        </m:rPr>
                        <a:rPr lang="en-US" sz="3600" dirty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sz="3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sz="360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dnf</m:t>
                          </m:r>
                        </m:e>
                        <m:sub>
                          <m:r>
                            <a:rPr lang="en-US" sz="3600" i="1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B4264EFF-E2AB-4711-A0B0-1A0E60AC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74733" y="1690688"/>
                <a:ext cx="4767052" cy="92147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1717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/>
      <p:bldP spid="5" grpId="0"/>
      <p:bldP spid="20" grpId="0"/>
      <p:bldP spid="21" grpId="0"/>
      <p:bldP spid="22" grpId="0"/>
      <p:bldP spid="23" grpId="0"/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4E5E0-E047-4930-B43B-D10AB689B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Integrated Subtyping Algorithm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/>
              <p:nvPr/>
            </p:nvSpPr>
            <p:spPr>
              <a:xfrm>
                <a:off x="2447636" y="2744272"/>
                <a:ext cx="3269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B22AA6A-C9E6-4D51-AB62-C5A1E3525D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7636" y="2744272"/>
                <a:ext cx="326997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/>
              <p:nvPr/>
            </p:nvSpPr>
            <p:spPr>
              <a:xfrm>
                <a:off x="6332123" y="2744272"/>
                <a:ext cx="326997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accent3"/>
                          </a:solidFill>
                          <a:latin typeface="Cambria Math" panose="02040503050406030204" pitchFamily="18" charset="0"/>
                        </a:rPr>
                        <m:t>𝐷𝑁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chemeClr val="accent3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B71DD59-694E-4334-896D-1E09E0E258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2123" y="2744272"/>
                <a:ext cx="326997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C1DBD-9CF5-4A21-8FBB-FAC59608085F}"/>
                  </a:ext>
                </a:extLst>
              </p:cNvPr>
              <p:cNvSpPr txBox="1"/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1EC1DBD-9CF5-4A21-8FBB-FAC596080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4701" y="3441572"/>
                <a:ext cx="388260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636C03C-7125-4300-BBF8-157366E5140C}"/>
              </a:ext>
            </a:extLst>
          </p:cNvPr>
          <p:cNvCxnSpPr>
            <a:cxnSpLocks/>
          </p:cNvCxnSpPr>
          <p:nvPr/>
        </p:nvCxnSpPr>
        <p:spPr>
          <a:xfrm flipH="1">
            <a:off x="2540000" y="3444329"/>
            <a:ext cx="695498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row: Down 15">
            <a:extLst>
              <a:ext uri="{FF2B5EF4-FFF2-40B4-BE49-F238E27FC236}">
                <a16:creationId xmlns:a16="http://schemas.microsoft.com/office/drawing/2014/main" id="{C263F897-6C70-43AF-9A0F-86E0CFC882A4}"/>
              </a:ext>
            </a:extLst>
          </p:cNvPr>
          <p:cNvSpPr/>
          <p:nvPr/>
        </p:nvSpPr>
        <p:spPr>
          <a:xfrm rot="11984221" flipV="1">
            <a:off x="3848905" y="2325621"/>
            <a:ext cx="484632" cy="493928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C4DD2F-F1B0-4A96-A76A-67A9A27AC033}"/>
                  </a:ext>
                </a:extLst>
              </p:cNvPr>
              <p:cNvSpPr txBox="1"/>
              <p:nvPr/>
            </p:nvSpPr>
            <p:spPr>
              <a:xfrm>
                <a:off x="3923638" y="1687931"/>
                <a:ext cx="3772956" cy="6956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600" dirty="0">
                    <a:solidFill>
                      <a:schemeClr val="accent3"/>
                    </a:solidFill>
                  </a:rPr>
                  <a:t>Re-Establish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sz="3600" i="0" dirty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dn</m:t>
                        </m:r>
                        <m:r>
                          <m:rPr>
                            <m:nor/>
                          </m:rPr>
                          <a:rPr lang="en-US" sz="3600" i="0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f</m:t>
                        </m:r>
                      </m:e>
                      <m:sub>
                        <m:r>
                          <a:rPr lang="en-US" sz="3600" b="0" i="1" dirty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sub>
                    </m:sSub>
                  </m:oMath>
                </a14:m>
                <a:endParaRPr lang="en-US" sz="3600" dirty="0">
                  <a:solidFill>
                    <a:schemeClr val="accent3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C4DD2F-F1B0-4A96-A76A-67A9A27AC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638" y="1687931"/>
                <a:ext cx="3772956" cy="695640"/>
              </a:xfrm>
              <a:prstGeom prst="rect">
                <a:avLst/>
              </a:prstGeom>
              <a:blipFill>
                <a:blip r:embed="rId5"/>
                <a:stretch>
                  <a:fillRect l="-5008" t="-14912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row: Down 17">
            <a:extLst>
              <a:ext uri="{FF2B5EF4-FFF2-40B4-BE49-F238E27FC236}">
                <a16:creationId xmlns:a16="http://schemas.microsoft.com/office/drawing/2014/main" id="{47944A62-E305-4625-AD51-DCABBBFE2EA8}"/>
              </a:ext>
            </a:extLst>
          </p:cNvPr>
          <p:cNvSpPr/>
          <p:nvPr/>
        </p:nvSpPr>
        <p:spPr>
          <a:xfrm rot="9615779" flipH="1" flipV="1">
            <a:off x="6998613" y="2312711"/>
            <a:ext cx="484632" cy="493928"/>
          </a:xfrm>
          <a:prstGeom prst="downArrow">
            <a:avLst/>
          </a:prstGeom>
          <a:solidFill>
            <a:schemeClr val="accent3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29334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3945679" y="139731"/>
            <a:ext cx="432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Subtyping Extension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p:sp>
        <p:nvSpPr>
          <p:cNvPr id="71" name="Arrow: Right 70">
            <a:extLst>
              <a:ext uri="{FF2B5EF4-FFF2-40B4-BE49-F238E27FC236}">
                <a16:creationId xmlns:a16="http://schemas.microsoft.com/office/drawing/2014/main" id="{AF210FFE-504B-4BB7-B5AD-26DAD8310FF3}"/>
              </a:ext>
            </a:extLst>
          </p:cNvPr>
          <p:cNvSpPr/>
          <p:nvPr/>
        </p:nvSpPr>
        <p:spPr>
          <a:xfrm rot="5400000">
            <a:off x="5674128" y="1769874"/>
            <a:ext cx="871147" cy="961001"/>
          </a:xfrm>
          <a:prstGeom prst="rightArrow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C48917B-9520-401A-B693-4FF0551FBCEE}"/>
              </a:ext>
            </a:extLst>
          </p:cNvPr>
          <p:cNvGrpSpPr/>
          <p:nvPr/>
        </p:nvGrpSpPr>
        <p:grpSpPr>
          <a:xfrm>
            <a:off x="8121395" y="2069262"/>
            <a:ext cx="3643884" cy="3002580"/>
            <a:chOff x="8121395" y="2069262"/>
            <a:chExt cx="3643884" cy="3002580"/>
          </a:xfrm>
        </p:grpSpPr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E62E4837-517A-45DC-AE1C-FE5DB3B934B5}"/>
                </a:ext>
              </a:extLst>
            </p:cNvPr>
            <p:cNvSpPr/>
            <p:nvPr/>
          </p:nvSpPr>
          <p:spPr>
            <a:xfrm>
              <a:off x="9394996" y="3340650"/>
              <a:ext cx="2264792" cy="17311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0F8428C-53C4-4834-8523-3030F8C2934D}"/>
                    </a:ext>
                  </a:extLst>
                </p:cNvPr>
                <p:cNvSpPr txBox="1"/>
                <p:nvPr/>
              </p:nvSpPr>
              <p:spPr>
                <a:xfrm>
                  <a:off x="9545211" y="3447976"/>
                  <a:ext cx="109421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50F8428C-53C4-4834-8523-3030F8C293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5211" y="3447976"/>
                  <a:ext cx="1094210" cy="707886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DE2CA4-B80B-4D0A-A8B0-6E77BD208E1A}"/>
                    </a:ext>
                  </a:extLst>
                </p:cNvPr>
                <p:cNvSpPr txBox="1"/>
                <p:nvPr/>
              </p:nvSpPr>
              <p:spPr>
                <a:xfrm>
                  <a:off x="9551789" y="4197601"/>
                  <a:ext cx="999440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⊓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2FDE2CA4-B80B-4D0A-A8B0-6E77BD208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1789" y="4197601"/>
                  <a:ext cx="999440" cy="70788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81" name="Graphic 57">
              <a:extLst>
                <a:ext uri="{FF2B5EF4-FFF2-40B4-BE49-F238E27FC236}">
                  <a16:creationId xmlns:a16="http://schemas.microsoft.com/office/drawing/2014/main" id="{3128EAED-1A78-48E5-AFE9-A15F716F5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1392" y="3465209"/>
              <a:ext cx="914400" cy="1482073"/>
            </a:xfrm>
            <a:prstGeom prst="rect">
              <a:avLst/>
            </a:prstGeom>
          </p:spPr>
        </p:pic>
        <p:sp>
          <p:nvSpPr>
            <p:cNvPr id="82" name="Arrow: Right 81">
              <a:extLst>
                <a:ext uri="{FF2B5EF4-FFF2-40B4-BE49-F238E27FC236}">
                  <a16:creationId xmlns:a16="http://schemas.microsoft.com/office/drawing/2014/main" id="{BAE22B37-4EDE-4A48-8D78-922625E4DEC4}"/>
                </a:ext>
              </a:extLst>
            </p:cNvPr>
            <p:cNvSpPr/>
            <p:nvPr/>
          </p:nvSpPr>
          <p:spPr>
            <a:xfrm>
              <a:off x="8121395" y="3759182"/>
              <a:ext cx="1251630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FC9E4A0E-0D8F-496A-A4D5-7F79ECA89E88}"/>
                </a:ext>
              </a:extLst>
            </p:cNvPr>
            <p:cNvSpPr txBox="1"/>
            <p:nvPr/>
          </p:nvSpPr>
          <p:spPr>
            <a:xfrm>
              <a:off x="9337178" y="2069262"/>
              <a:ext cx="24281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Integrated </a:t>
              </a:r>
            </a:p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Subtyping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9E41-F194-43DA-9660-E187D89179ED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9C62F2F3-119F-412D-B0B4-D12E1E0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39D1D18-2DC3-429B-A28D-233EE683A98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1F8BCE-5F48-47D3-B66C-2B3C223845B2}"/>
              </a:ext>
            </a:extLst>
          </p:cNvPr>
          <p:cNvGrpSpPr/>
          <p:nvPr/>
        </p:nvGrpSpPr>
        <p:grpSpPr>
          <a:xfrm>
            <a:off x="4298550" y="834650"/>
            <a:ext cx="3629025" cy="980151"/>
            <a:chOff x="4298550" y="834650"/>
            <a:chExt cx="3629025" cy="9801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838618-0CB8-4921-B6F1-93F89BC5F927}"/>
                </a:ext>
              </a:extLst>
            </p:cNvPr>
            <p:cNvSpPr/>
            <p:nvPr/>
          </p:nvSpPr>
          <p:spPr>
            <a:xfrm>
              <a:off x="4298550" y="834650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/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/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/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CA2FE8-1D2C-401F-9C9E-CC5ABBA4561B}"/>
                </a:ext>
              </a:extLst>
            </p:cNvPr>
            <p:cNvGrpSpPr/>
            <p:nvPr/>
          </p:nvGrpSpPr>
          <p:grpSpPr>
            <a:xfrm>
              <a:off x="7051200" y="1026156"/>
              <a:ext cx="690716" cy="614534"/>
              <a:chOff x="7051200" y="1026156"/>
              <a:chExt cx="690716" cy="614534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B4C4D1E0-2C7F-4E90-BC44-3236E1D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200" y="1026156"/>
                <a:ext cx="690716" cy="614534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D263AD-D458-4F17-8C36-1609CD7CE80B}"/>
                  </a:ext>
                </a:extLst>
              </p:cNvPr>
              <p:cNvSpPr/>
              <p:nvPr/>
            </p:nvSpPr>
            <p:spPr>
              <a:xfrm>
                <a:off x="7379368" y="1231232"/>
                <a:ext cx="128337" cy="220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EEE1F81E-3D69-4E9A-8543-A8CDCE050997}"/>
              </a:ext>
            </a:extLst>
          </p:cNvPr>
          <p:cNvGrpSpPr/>
          <p:nvPr/>
        </p:nvGrpSpPr>
        <p:grpSpPr>
          <a:xfrm>
            <a:off x="8121395" y="2588194"/>
            <a:ext cx="3973662" cy="2483648"/>
            <a:chOff x="8121395" y="2588194"/>
            <a:chExt cx="3973662" cy="2483648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17C302C-AFBC-4074-8EE0-C98673323EBC}"/>
                </a:ext>
              </a:extLst>
            </p:cNvPr>
            <p:cNvSpPr/>
            <p:nvPr/>
          </p:nvSpPr>
          <p:spPr>
            <a:xfrm>
              <a:off x="9394996" y="3340650"/>
              <a:ext cx="2492204" cy="17311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C547C-03C6-410C-88BE-929E9C10CD84}"/>
                    </a:ext>
                  </a:extLst>
                </p:cNvPr>
                <p:cNvSpPr txBox="1"/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𝐷𝑖𝑠𝑡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BCC547C-03C6-410C-88BE-929E9C10C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2084" y="3447976"/>
                  <a:ext cx="1621854" cy="70788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3A5AC-50F1-4EA9-AA0A-DD8F9454AAA0}"/>
                    </a:ext>
                  </a:extLst>
                </p:cNvPr>
                <p:cNvSpPr txBox="1"/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𝐷𝑁𝐹</m:t>
                            </m:r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E173A5AC-50F1-4EA9-AA0A-DD8F9454AA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48662" y="4197601"/>
                  <a:ext cx="1530034" cy="70788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5" name="Graphic 57">
              <a:extLst>
                <a:ext uri="{FF2B5EF4-FFF2-40B4-BE49-F238E27FC236}">
                  <a16:creationId xmlns:a16="http://schemas.microsoft.com/office/drawing/2014/main" id="{B3DFB44D-6018-4AFE-B44B-719AF68A2DC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41779" y="3477763"/>
              <a:ext cx="914400" cy="1482073"/>
            </a:xfrm>
            <a:prstGeom prst="rect">
              <a:avLst/>
            </a:prstGeom>
          </p:spPr>
        </p:pic>
        <p:sp>
          <p:nvSpPr>
            <p:cNvPr id="36" name="Arrow: Right 35">
              <a:extLst>
                <a:ext uri="{FF2B5EF4-FFF2-40B4-BE49-F238E27FC236}">
                  <a16:creationId xmlns:a16="http://schemas.microsoft.com/office/drawing/2014/main" id="{0F1C64E1-8379-45C5-916F-C5311DA5EC94}"/>
                </a:ext>
              </a:extLst>
            </p:cNvPr>
            <p:cNvSpPr/>
            <p:nvPr/>
          </p:nvSpPr>
          <p:spPr>
            <a:xfrm>
              <a:off x="8121395" y="3759182"/>
              <a:ext cx="1251630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ED115BB-2B1C-43DC-AD52-39D9AD71D0C0}"/>
                </a:ext>
              </a:extLst>
            </p:cNvPr>
            <p:cNvSpPr txBox="1"/>
            <p:nvPr/>
          </p:nvSpPr>
          <p:spPr>
            <a:xfrm>
              <a:off x="9018574" y="2588194"/>
              <a:ext cx="307648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+Distributivity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007947-48E2-447C-97AA-25F32562B192}"/>
              </a:ext>
            </a:extLst>
          </p:cNvPr>
          <p:cNvGrpSpPr/>
          <p:nvPr/>
        </p:nvGrpSpPr>
        <p:grpSpPr>
          <a:xfrm>
            <a:off x="12475063" y="806239"/>
            <a:ext cx="3629025" cy="980151"/>
            <a:chOff x="4298550" y="834650"/>
            <a:chExt cx="3629025" cy="98015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FF85AF-28CF-4016-AC60-852BA415999F}"/>
                </a:ext>
              </a:extLst>
            </p:cNvPr>
            <p:cNvSpPr/>
            <p:nvPr/>
          </p:nvSpPr>
          <p:spPr>
            <a:xfrm>
              <a:off x="4298550" y="834650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A4E32E-82D6-4399-9F9F-BEF5D18F62A8}"/>
                    </a:ext>
                  </a:extLst>
                </p:cNvPr>
                <p:cNvSpPr txBox="1"/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A4E32E-82D6-4399-9F9F-BEF5D18F6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E70BF1-41E7-4B6B-9E77-A6444BBD33CB}"/>
                    </a:ext>
                  </a:extLst>
                </p:cNvPr>
                <p:cNvSpPr txBox="1"/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E70BF1-41E7-4B6B-9E77-A6444BBD3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7BA2-86ED-4D91-B341-F9CFE5E3650C}"/>
                    </a:ext>
                  </a:extLst>
                </p:cNvPr>
                <p:cNvSpPr txBox="1"/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7BA2-86ED-4D91-B341-F9CFE5E36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003B21-E274-454C-8AAE-94EA74F83848}"/>
                </a:ext>
              </a:extLst>
            </p:cNvPr>
            <p:cNvGrpSpPr/>
            <p:nvPr/>
          </p:nvGrpSpPr>
          <p:grpSpPr>
            <a:xfrm>
              <a:off x="7051200" y="1026156"/>
              <a:ext cx="690716" cy="614534"/>
              <a:chOff x="7051200" y="1026156"/>
              <a:chExt cx="690716" cy="614534"/>
            </a:xfrm>
          </p:grpSpPr>
          <p:pic>
            <p:nvPicPr>
              <p:cNvPr id="59" name="Graphic 13">
                <a:extLst>
                  <a:ext uri="{FF2B5EF4-FFF2-40B4-BE49-F238E27FC236}">
                    <a16:creationId xmlns:a16="http://schemas.microsoft.com/office/drawing/2014/main" id="{C6F86373-4F2C-4E74-948F-B14DC39CB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200" y="1026156"/>
                <a:ext cx="690716" cy="614534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C730C5F-CBAD-434E-81AE-D2A74316BE09}"/>
                  </a:ext>
                </a:extLst>
              </p:cNvPr>
              <p:cNvSpPr/>
              <p:nvPr/>
            </p:nvSpPr>
            <p:spPr>
              <a:xfrm>
                <a:off x="7379368" y="1231232"/>
                <a:ext cx="128337" cy="220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315609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Arrow: Right 83">
            <a:extLst>
              <a:ext uri="{FF2B5EF4-FFF2-40B4-BE49-F238E27FC236}">
                <a16:creationId xmlns:a16="http://schemas.microsoft.com/office/drawing/2014/main" id="{0D959AFD-831C-4B5A-A70E-0E69B369C238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DAB7485-9B5C-4537-83B0-DDF04BDC78AB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3945679" y="139731"/>
            <a:ext cx="4328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/>
                </a:solidFill>
              </a:rPr>
              <a:t>Subtyping Extension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73FB47B-E665-4779-83AA-EEB89CA66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571B62C4-CC69-432E-9F30-10A61E37C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6ABD42D-C74C-4D8D-9CA1-4F862D4EBB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TextBox 75">
            <a:extLst>
              <a:ext uri="{FF2B5EF4-FFF2-40B4-BE49-F238E27FC236}">
                <a16:creationId xmlns:a16="http://schemas.microsoft.com/office/drawing/2014/main" id="{3EE6E5FE-3891-444D-A121-CD3D732EA162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E1D9E41-F194-43DA-9660-E187D89179ED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27" name="Graphic 13">
              <a:extLst>
                <a:ext uri="{FF2B5EF4-FFF2-40B4-BE49-F238E27FC236}">
                  <a16:creationId xmlns:a16="http://schemas.microsoft.com/office/drawing/2014/main" id="{9C62F2F3-119F-412D-B0B4-D12E1E0B767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28" name="Flowchart: Process 27">
              <a:extLst>
                <a:ext uri="{FF2B5EF4-FFF2-40B4-BE49-F238E27FC236}">
                  <a16:creationId xmlns:a16="http://schemas.microsoft.com/office/drawing/2014/main" id="{F39D1D18-2DC3-429B-A28D-233EE683A98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0C1F8BCE-5F48-47D3-B66C-2B3C223845B2}"/>
              </a:ext>
            </a:extLst>
          </p:cNvPr>
          <p:cNvGrpSpPr/>
          <p:nvPr/>
        </p:nvGrpSpPr>
        <p:grpSpPr>
          <a:xfrm>
            <a:off x="2167239" y="834650"/>
            <a:ext cx="3629025" cy="980151"/>
            <a:chOff x="4298550" y="834650"/>
            <a:chExt cx="3629025" cy="9801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838618-0CB8-4921-B6F1-93F89BC5F927}"/>
                </a:ext>
              </a:extLst>
            </p:cNvPr>
            <p:cNvSpPr/>
            <p:nvPr/>
          </p:nvSpPr>
          <p:spPr>
            <a:xfrm>
              <a:off x="4298550" y="834650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/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/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/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82CA2FE8-1D2C-401F-9C9E-CC5ABBA4561B}"/>
                </a:ext>
              </a:extLst>
            </p:cNvPr>
            <p:cNvGrpSpPr/>
            <p:nvPr/>
          </p:nvGrpSpPr>
          <p:grpSpPr>
            <a:xfrm>
              <a:off x="7051200" y="1026156"/>
              <a:ext cx="690716" cy="614534"/>
              <a:chOff x="7051200" y="1026156"/>
              <a:chExt cx="690716" cy="614534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B4C4D1E0-2C7F-4E90-BC44-3236E1D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200" y="1026156"/>
                <a:ext cx="690716" cy="614534"/>
              </a:xfrm>
              <a:prstGeom prst="rect">
                <a:avLst/>
              </a:prstGeom>
            </p:spPr>
          </p:pic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17D263AD-D458-4F17-8C36-1609CD7CE80B}"/>
                  </a:ext>
                </a:extLst>
              </p:cNvPr>
              <p:cNvSpPr/>
              <p:nvPr/>
            </p:nvSpPr>
            <p:spPr>
              <a:xfrm>
                <a:off x="7379368" y="1231232"/>
                <a:ext cx="128337" cy="220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007947-48E2-447C-97AA-25F32562B192}"/>
              </a:ext>
            </a:extLst>
          </p:cNvPr>
          <p:cNvGrpSpPr/>
          <p:nvPr/>
        </p:nvGrpSpPr>
        <p:grpSpPr>
          <a:xfrm>
            <a:off x="6407636" y="834649"/>
            <a:ext cx="3629025" cy="980151"/>
            <a:chOff x="4298550" y="834650"/>
            <a:chExt cx="3629025" cy="980151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39FF85AF-28CF-4016-AC60-852BA415999F}"/>
                </a:ext>
              </a:extLst>
            </p:cNvPr>
            <p:cNvSpPr/>
            <p:nvPr/>
          </p:nvSpPr>
          <p:spPr>
            <a:xfrm>
              <a:off x="4298550" y="834650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A4E32E-82D6-4399-9F9F-BEF5D18F62A8}"/>
                    </a:ext>
                  </a:extLst>
                </p:cNvPr>
                <p:cNvSpPr txBox="1"/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ℰ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10A4E32E-82D6-4399-9F9F-BEF5D18F62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4491" y="863060"/>
                  <a:ext cx="793615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E70BF1-41E7-4B6B-9E77-A6444BBD33CB}"/>
                    </a:ext>
                  </a:extLst>
                </p:cNvPr>
                <p:cNvSpPr txBox="1"/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5FE70BF1-41E7-4B6B-9E77-A6444BBD33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1613" y="863060"/>
                  <a:ext cx="861582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7BA2-86ED-4D91-B341-F9CFE5E3650C}"/>
                    </a:ext>
                  </a:extLst>
                </p:cNvPr>
                <p:cNvSpPr txBox="1"/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5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⊓</m:t>
                        </m:r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DBD97BA2-86ED-4D91-B341-F9CFE5E365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54268" y="863060"/>
                  <a:ext cx="869148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C0003B21-E274-454C-8AAE-94EA74F83848}"/>
                </a:ext>
              </a:extLst>
            </p:cNvPr>
            <p:cNvGrpSpPr/>
            <p:nvPr/>
          </p:nvGrpSpPr>
          <p:grpSpPr>
            <a:xfrm>
              <a:off x="7051200" y="1026156"/>
              <a:ext cx="690716" cy="614534"/>
              <a:chOff x="7051200" y="1026156"/>
              <a:chExt cx="690716" cy="614534"/>
            </a:xfrm>
          </p:grpSpPr>
          <p:pic>
            <p:nvPicPr>
              <p:cNvPr id="59" name="Graphic 13">
                <a:extLst>
                  <a:ext uri="{FF2B5EF4-FFF2-40B4-BE49-F238E27FC236}">
                    <a16:creationId xmlns:a16="http://schemas.microsoft.com/office/drawing/2014/main" id="{C6F86373-4F2C-4E74-948F-B14DC39CB7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051200" y="1026156"/>
                <a:ext cx="690716" cy="614534"/>
              </a:xfrm>
              <a:prstGeom prst="rect">
                <a:avLst/>
              </a:prstGeom>
            </p:spPr>
          </p:pic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4C730C5F-CBAD-434E-81AE-D2A74316BE09}"/>
                  </a:ext>
                </a:extLst>
              </p:cNvPr>
              <p:cNvSpPr/>
              <p:nvPr/>
            </p:nvSpPr>
            <p:spPr>
              <a:xfrm>
                <a:off x="7379368" y="1231232"/>
                <a:ext cx="128337" cy="220579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925481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AF84A9-F77C-47B5-89C8-DC3BAC6DE277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951E07F-5315-433B-83DD-FC0BAD685E07}"/>
              </a:ext>
            </a:extLst>
          </p:cNvPr>
          <p:cNvSpPr/>
          <p:nvPr/>
        </p:nvSpPr>
        <p:spPr>
          <a:xfrm>
            <a:off x="1903811" y="665295"/>
            <a:ext cx="8394060" cy="1293623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4701227" y="44730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Composition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4383AF0-4FE3-406C-B705-F5A1E680A7FA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9D21F5-2BA1-40A0-8595-8316F3B98855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423769-EF7C-4383-B0CF-59FA2D284052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423769-EF7C-4383-B0CF-59FA2D28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692ED-2A71-4B12-B56B-4CB3CE0ECE8C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692ED-2A71-4B12-B56B-4CB3CE0E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EDBE5-2764-4E0B-A224-8819D2F86E04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EDBE5-2764-4E0B-A224-8819D2F8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C7CE359-2F3B-4C64-B54D-9230C442F06F}"/>
              </a:ext>
            </a:extLst>
          </p:cNvPr>
          <p:cNvGrpSpPr/>
          <p:nvPr/>
        </p:nvGrpSpPr>
        <p:grpSpPr>
          <a:xfrm>
            <a:off x="8121395" y="2075666"/>
            <a:ext cx="3875808" cy="2996176"/>
            <a:chOff x="8121395" y="2075666"/>
            <a:chExt cx="3875808" cy="2996176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D7E57280-D744-4569-96C4-458689F26F57}"/>
                </a:ext>
              </a:extLst>
            </p:cNvPr>
            <p:cNvSpPr/>
            <p:nvPr/>
          </p:nvSpPr>
          <p:spPr>
            <a:xfrm>
              <a:off x="9107767" y="3340650"/>
              <a:ext cx="2889436" cy="1731192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1B2ED0F-7A55-44D5-8D55-F5F1C317ABCA}"/>
                    </a:ext>
                  </a:extLst>
                </p:cNvPr>
                <p:cNvSpPr txBox="1"/>
                <p:nvPr/>
              </p:nvSpPr>
              <p:spPr>
                <a:xfrm>
                  <a:off x="9050993" y="3426515"/>
                  <a:ext cx="1944186" cy="760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0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∪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ℰ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E1B2ED0F-7A55-44D5-8D55-F5F1C317AB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0993" y="3426515"/>
                  <a:ext cx="1944186" cy="76091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EDC2B8-5FB8-4944-BC65-0720384C0600}"/>
                    </a:ext>
                  </a:extLst>
                </p:cNvPr>
                <p:cNvSpPr txBox="1"/>
                <p:nvPr/>
              </p:nvSpPr>
              <p:spPr>
                <a:xfrm>
                  <a:off x="9057571" y="4176140"/>
                  <a:ext cx="1830373" cy="76091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≤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4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∘</m:t>
                            </m:r>
                            <m:sSub>
                              <m:sSubPr>
                                <m:ctrlP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⊓</m:t>
                                </m:r>
                              </m:e>
                              <m:sub>
                                <m:r>
                                  <a:rPr lang="en-US" sz="4000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b>
                        </m:sSub>
                      </m:oMath>
                    </m:oMathPara>
                  </a14:m>
                  <a:endParaRPr lang="en-US" sz="40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EEDC2B8-5FB8-4944-BC65-0720384C06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57571" y="4176140"/>
                  <a:ext cx="1830373" cy="76091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8" name="Graphic 57">
              <a:extLst>
                <a:ext uri="{FF2B5EF4-FFF2-40B4-BE49-F238E27FC236}">
                  <a16:creationId xmlns:a16="http://schemas.microsoft.com/office/drawing/2014/main" id="{CFD10220-1D56-4E54-839D-0B84301EF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05207" y="3471339"/>
              <a:ext cx="914400" cy="1482073"/>
            </a:xfrm>
            <a:prstGeom prst="rect">
              <a:avLst/>
            </a:prstGeom>
          </p:spPr>
        </p:pic>
        <p:sp>
          <p:nvSpPr>
            <p:cNvPr id="24" name="Arrow: Right 23">
              <a:extLst>
                <a:ext uri="{FF2B5EF4-FFF2-40B4-BE49-F238E27FC236}">
                  <a16:creationId xmlns:a16="http://schemas.microsoft.com/office/drawing/2014/main" id="{5D39CFD5-FE22-4510-B059-25655B662A17}"/>
                </a:ext>
              </a:extLst>
            </p:cNvPr>
            <p:cNvSpPr/>
            <p:nvPr/>
          </p:nvSpPr>
          <p:spPr>
            <a:xfrm>
              <a:off x="8121395" y="3759182"/>
              <a:ext cx="986371" cy="961001"/>
            </a:xfrm>
            <a:prstGeom prst="rightArrow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5EBC89E-F5E0-4FA4-A3F6-A7CEE4962830}"/>
                </a:ext>
              </a:extLst>
            </p:cNvPr>
            <p:cNvSpPr txBox="1"/>
            <p:nvPr/>
          </p:nvSpPr>
          <p:spPr>
            <a:xfrm>
              <a:off x="9310422" y="2075666"/>
              <a:ext cx="2428101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Integrated </a:t>
              </a:r>
            </a:p>
            <a:p>
              <a:pPr algn="ctr"/>
              <a:r>
                <a:rPr lang="en-US" sz="3600" dirty="0">
                  <a:solidFill>
                    <a:schemeClr val="accent3">
                      <a:lumMod val="50000"/>
                    </a:schemeClr>
                  </a:solidFill>
                </a:rPr>
                <a:t>Subtyping</a:t>
              </a:r>
            </a:p>
          </p:txBody>
        </p:sp>
      </p:grp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F210FFE-504B-4BB7-B5AD-26DAD8310FF3}"/>
              </a:ext>
            </a:extLst>
          </p:cNvPr>
          <p:cNvSpPr/>
          <p:nvPr/>
        </p:nvSpPr>
        <p:spPr>
          <a:xfrm rot="5400000">
            <a:off x="5674128" y="1769874"/>
            <a:ext cx="871147" cy="96100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8466E7FE-6168-4717-9993-DF50717E12D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22" y="1190633"/>
            <a:ext cx="320982" cy="285580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95C0ABF5-D7AB-47FD-8A68-77F256ABF89B}"/>
              </a:ext>
            </a:extLst>
          </p:cNvPr>
          <p:cNvGrpSpPr/>
          <p:nvPr/>
        </p:nvGrpSpPr>
        <p:grpSpPr>
          <a:xfrm>
            <a:off x="2079399" y="835904"/>
            <a:ext cx="3629025" cy="980151"/>
            <a:chOff x="2079399" y="835904"/>
            <a:chExt cx="3629025" cy="980151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838618-0CB8-4921-B6F1-93F89BC5F927}"/>
                </a:ext>
              </a:extLst>
            </p:cNvPr>
            <p:cNvSpPr/>
            <p:nvPr/>
          </p:nvSpPr>
          <p:spPr>
            <a:xfrm>
              <a:off x="2079399" y="835904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/>
                <p:nvPr/>
              </p:nvSpPr>
              <p:spPr>
                <a:xfrm>
                  <a:off x="2112688" y="864314"/>
                  <a:ext cx="10709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5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9532E0F-6C01-4E9A-92B1-25ED853AFE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12688" y="864314"/>
                  <a:ext cx="1070998" cy="92333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/>
                <p:nvPr/>
              </p:nvSpPr>
              <p:spPr>
                <a:xfrm>
                  <a:off x="2954010" y="864314"/>
                  <a:ext cx="1151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29B4EFF5-A0E7-4F74-9877-565B7D03D3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54010" y="864314"/>
                  <a:ext cx="1151148" cy="92333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/>
                <p:nvPr/>
              </p:nvSpPr>
              <p:spPr>
                <a:xfrm>
                  <a:off x="3897924" y="864314"/>
                  <a:ext cx="117359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⊓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5E75A7FF-63E2-48E6-9414-D9CE3706D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97924" y="864314"/>
                  <a:ext cx="1173590" cy="92333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DB9E847-10F3-45C1-9D45-A4561CF7273A}"/>
                </a:ext>
              </a:extLst>
            </p:cNvPr>
            <p:cNvGrpSpPr/>
            <p:nvPr/>
          </p:nvGrpSpPr>
          <p:grpSpPr>
            <a:xfrm>
              <a:off x="4925697" y="1027410"/>
              <a:ext cx="690716" cy="614534"/>
              <a:chOff x="4925697" y="1027410"/>
              <a:chExt cx="690716" cy="614534"/>
            </a:xfrm>
          </p:grpSpPr>
          <p:pic>
            <p:nvPicPr>
              <p:cNvPr id="14" name="Graphic 13">
                <a:extLst>
                  <a:ext uri="{FF2B5EF4-FFF2-40B4-BE49-F238E27FC236}">
                    <a16:creationId xmlns:a16="http://schemas.microsoft.com/office/drawing/2014/main" id="{B4C4D1E0-2C7F-4E90-BC44-3236E1D302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5697" y="1027410"/>
                <a:ext cx="690716" cy="614534"/>
              </a:xfrm>
              <a:prstGeom prst="rect">
                <a:avLst/>
              </a:prstGeom>
            </p:spPr>
          </p:pic>
          <p:sp>
            <p:nvSpPr>
              <p:cNvPr id="2" name="Oval 1">
                <a:extLst>
                  <a:ext uri="{FF2B5EF4-FFF2-40B4-BE49-F238E27FC236}">
                    <a16:creationId xmlns:a16="http://schemas.microsoft.com/office/drawing/2014/main" id="{31B6E7B9-BE4C-4BF2-BFDE-C1BA33649C5F}"/>
                  </a:ext>
                </a:extLst>
              </p:cNvPr>
              <p:cNvSpPr/>
              <p:nvPr/>
            </p:nvSpPr>
            <p:spPr>
              <a:xfrm>
                <a:off x="5163127" y="1190633"/>
                <a:ext cx="179826" cy="2274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B137687-22D7-45CE-A888-FB646E947810}"/>
              </a:ext>
            </a:extLst>
          </p:cNvPr>
          <p:cNvGrpSpPr/>
          <p:nvPr/>
        </p:nvGrpSpPr>
        <p:grpSpPr>
          <a:xfrm>
            <a:off x="6485769" y="828247"/>
            <a:ext cx="3629025" cy="980151"/>
            <a:chOff x="6485769" y="828247"/>
            <a:chExt cx="3629025" cy="980151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EA51693-E9AB-49B4-B3DD-DEECB550C043}"/>
                </a:ext>
              </a:extLst>
            </p:cNvPr>
            <p:cNvSpPr/>
            <p:nvPr/>
          </p:nvSpPr>
          <p:spPr>
            <a:xfrm>
              <a:off x="6485769" y="828247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D40454-C3DC-46EF-82CD-023B74B3FEB7}"/>
                    </a:ext>
                  </a:extLst>
                </p:cNvPr>
                <p:cNvSpPr txBox="1"/>
                <p:nvPr/>
              </p:nvSpPr>
              <p:spPr>
                <a:xfrm>
                  <a:off x="6531710" y="856657"/>
                  <a:ext cx="108702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5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D40454-C3DC-46EF-82CD-023B74B3FE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1710" y="856657"/>
                  <a:ext cx="1087029" cy="92333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764E507-CD7C-4B3F-A416-B17B48734032}"/>
                    </a:ext>
                  </a:extLst>
                </p:cNvPr>
                <p:cNvSpPr txBox="1"/>
                <p:nvPr/>
              </p:nvSpPr>
              <p:spPr>
                <a:xfrm>
                  <a:off x="7373032" y="856657"/>
                  <a:ext cx="116717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764E507-CD7C-4B3F-A416-B17B48734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73032" y="856657"/>
                  <a:ext cx="1167178" cy="92333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F1EAFF-913D-452E-816E-2566D1A8201C}"/>
                    </a:ext>
                  </a:extLst>
                </p:cNvPr>
                <p:cNvSpPr txBox="1"/>
                <p:nvPr/>
              </p:nvSpPr>
              <p:spPr>
                <a:xfrm>
                  <a:off x="8316946" y="856657"/>
                  <a:ext cx="118962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⊓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0AF1EAFF-913D-452E-816E-2566D1A820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6946" y="856657"/>
                  <a:ext cx="1189620" cy="92333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7A0FD42-EFFC-4211-83A6-5A0018D11155}"/>
                </a:ext>
              </a:extLst>
            </p:cNvPr>
            <p:cNvGrpSpPr/>
            <p:nvPr/>
          </p:nvGrpSpPr>
          <p:grpSpPr>
            <a:xfrm>
              <a:off x="9337094" y="1019753"/>
              <a:ext cx="690716" cy="614534"/>
              <a:chOff x="9337094" y="1019753"/>
              <a:chExt cx="690716" cy="614534"/>
            </a:xfrm>
          </p:grpSpPr>
          <p:pic>
            <p:nvPicPr>
              <p:cNvPr id="29" name="Graphic 13">
                <a:extLst>
                  <a:ext uri="{FF2B5EF4-FFF2-40B4-BE49-F238E27FC236}">
                    <a16:creationId xmlns:a16="http://schemas.microsoft.com/office/drawing/2014/main" id="{20295595-61F5-42CF-9E6D-0998836DF0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094" y="1019753"/>
                <a:ext cx="690716" cy="614534"/>
              </a:xfrm>
              <a:prstGeom prst="rect">
                <a:avLst/>
              </a:prstGeom>
            </p:spPr>
          </p:pic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266FA3F6-F52E-4CDE-9F5E-F4636A7B6DD0}"/>
                  </a:ext>
                </a:extLst>
              </p:cNvPr>
              <p:cNvSpPr/>
              <p:nvPr/>
            </p:nvSpPr>
            <p:spPr>
              <a:xfrm>
                <a:off x="9631030" y="1190633"/>
                <a:ext cx="214934" cy="213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97320CC-01F2-44A8-A9C0-8CAD40B0F482}"/>
              </a:ext>
            </a:extLst>
          </p:cNvPr>
          <p:cNvGrpSpPr/>
          <p:nvPr/>
        </p:nvGrpSpPr>
        <p:grpSpPr>
          <a:xfrm>
            <a:off x="1952300" y="3494652"/>
            <a:ext cx="690716" cy="614534"/>
            <a:chOff x="1984573" y="3471339"/>
            <a:chExt cx="690716" cy="614534"/>
          </a:xfrm>
        </p:grpSpPr>
        <p:pic>
          <p:nvPicPr>
            <p:cNvPr id="39" name="Graphic 13">
              <a:extLst>
                <a:ext uri="{FF2B5EF4-FFF2-40B4-BE49-F238E27FC236}">
                  <a16:creationId xmlns:a16="http://schemas.microsoft.com/office/drawing/2014/main" id="{EECF5AC0-8A3F-4580-B574-E859D842AF3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40" name="Flowchart: Process 39">
              <a:extLst>
                <a:ext uri="{FF2B5EF4-FFF2-40B4-BE49-F238E27FC236}">
                  <a16:creationId xmlns:a16="http://schemas.microsoft.com/office/drawing/2014/main" id="{4F361CDC-6DDD-4E41-ADFF-11ACDE722A5F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6634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1" grpId="0"/>
      <p:bldP spid="7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951E07F-5315-433B-83DD-FC0BAD685E07}"/>
              </a:ext>
            </a:extLst>
          </p:cNvPr>
          <p:cNvSpPr/>
          <p:nvPr/>
        </p:nvSpPr>
        <p:spPr>
          <a:xfrm>
            <a:off x="11286836" y="-6911"/>
            <a:ext cx="905164" cy="865894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89DD4-9C41-45EB-8249-495ACF0F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Composition</a:t>
            </a:r>
          </a:p>
        </p:txBody>
      </p:sp>
      <p:pic>
        <p:nvPicPr>
          <p:cNvPr id="31" name="Graphic 13">
            <a:extLst>
              <a:ext uri="{FF2B5EF4-FFF2-40B4-BE49-F238E27FC236}">
                <a16:creationId xmlns:a16="http://schemas.microsoft.com/office/drawing/2014/main" id="{8466E7FE-6168-4717-9993-DF50717E1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0770" y="287517"/>
            <a:ext cx="320982" cy="285580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F8D7B5E6-6B23-4373-9F93-400CB726B4AC}"/>
              </a:ext>
            </a:extLst>
          </p:cNvPr>
          <p:cNvGrpSpPr/>
          <p:nvPr/>
        </p:nvGrpSpPr>
        <p:grpSpPr>
          <a:xfrm>
            <a:off x="825548" y="2169283"/>
            <a:ext cx="3629025" cy="980151"/>
            <a:chOff x="825548" y="2169283"/>
            <a:chExt cx="3629025" cy="980151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1C14FB6-0F55-484D-9A52-46F2C5052C0B}"/>
                </a:ext>
              </a:extLst>
            </p:cNvPr>
            <p:cNvSpPr/>
            <p:nvPr/>
          </p:nvSpPr>
          <p:spPr>
            <a:xfrm>
              <a:off x="825548" y="2169283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0E16FB1-65A9-41D3-BDF8-4AD96E9DBBC5}"/>
                    </a:ext>
                  </a:extLst>
                </p:cNvPr>
                <p:cNvSpPr txBox="1"/>
                <p:nvPr/>
              </p:nvSpPr>
              <p:spPr>
                <a:xfrm>
                  <a:off x="858837" y="2197693"/>
                  <a:ext cx="107099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5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00E16FB1-65A9-41D3-BDF8-4AD96E9DBB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837" y="2197693"/>
                  <a:ext cx="1070998" cy="92333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C54D50-332E-4064-8408-A149333694CC}"/>
                    </a:ext>
                  </a:extLst>
                </p:cNvPr>
                <p:cNvSpPr txBox="1"/>
                <p:nvPr/>
              </p:nvSpPr>
              <p:spPr>
                <a:xfrm>
                  <a:off x="1700159" y="2197693"/>
                  <a:ext cx="115114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5FC54D50-332E-4064-8408-A149333694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0159" y="2197693"/>
                  <a:ext cx="1151148" cy="92333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946B49-D1C4-4ED0-B02A-B69613557253}"/>
                    </a:ext>
                  </a:extLst>
                </p:cNvPr>
                <p:cNvSpPr txBox="1"/>
                <p:nvPr/>
              </p:nvSpPr>
              <p:spPr>
                <a:xfrm>
                  <a:off x="2644073" y="2197693"/>
                  <a:ext cx="117359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⊓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A9946B49-D1C4-4ED0-B02A-B696135572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44073" y="2197693"/>
                  <a:ext cx="1173590" cy="92333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924F58F9-CD26-4527-B581-801E3458717C}"/>
                </a:ext>
              </a:extLst>
            </p:cNvPr>
            <p:cNvGrpSpPr/>
            <p:nvPr/>
          </p:nvGrpSpPr>
          <p:grpSpPr>
            <a:xfrm>
              <a:off x="3671846" y="2360789"/>
              <a:ext cx="690716" cy="614534"/>
              <a:chOff x="4925697" y="1027410"/>
              <a:chExt cx="690716" cy="614534"/>
            </a:xfrm>
          </p:grpSpPr>
          <p:pic>
            <p:nvPicPr>
              <p:cNvPr id="45" name="Graphic 13">
                <a:extLst>
                  <a:ext uri="{FF2B5EF4-FFF2-40B4-BE49-F238E27FC236}">
                    <a16:creationId xmlns:a16="http://schemas.microsoft.com/office/drawing/2014/main" id="{E15F5737-0912-4626-AECE-F9DDAE24B2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925697" y="1027410"/>
                <a:ext cx="690716" cy="614534"/>
              </a:xfrm>
              <a:prstGeom prst="rect">
                <a:avLst/>
              </a:prstGeom>
            </p:spPr>
          </p:pic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72816A4C-BBDC-4456-AB9B-C5AD0C71F174}"/>
                  </a:ext>
                </a:extLst>
              </p:cNvPr>
              <p:cNvSpPr/>
              <p:nvPr/>
            </p:nvSpPr>
            <p:spPr>
              <a:xfrm>
                <a:off x="5163127" y="1190633"/>
                <a:ext cx="179826" cy="227458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98B0B44-7B60-4B94-A303-AC8A5705D4D7}"/>
              </a:ext>
            </a:extLst>
          </p:cNvPr>
          <p:cNvGrpSpPr/>
          <p:nvPr/>
        </p:nvGrpSpPr>
        <p:grpSpPr>
          <a:xfrm>
            <a:off x="825548" y="3533443"/>
            <a:ext cx="3629025" cy="980151"/>
            <a:chOff x="825548" y="3533443"/>
            <a:chExt cx="3629025" cy="980151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964D621-2397-430E-8242-7ADB0572CB81}"/>
                </a:ext>
              </a:extLst>
            </p:cNvPr>
            <p:cNvSpPr/>
            <p:nvPr/>
          </p:nvSpPr>
          <p:spPr>
            <a:xfrm>
              <a:off x="825548" y="3533443"/>
              <a:ext cx="3629025" cy="980151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8A5F417-A7C6-421B-B644-5C4A3BA1B64F}"/>
                    </a:ext>
                  </a:extLst>
                </p:cNvPr>
                <p:cNvSpPr txBox="1"/>
                <p:nvPr/>
              </p:nvSpPr>
              <p:spPr>
                <a:xfrm>
                  <a:off x="871489" y="3561853"/>
                  <a:ext cx="1087029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ℰ</m:t>
                            </m:r>
                          </m:e>
                          <m:sub>
                            <m:r>
                              <a:rPr lang="en-US" sz="5400" b="0" i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8A5F417-A7C6-421B-B644-5C4A3BA1B6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489" y="3561853"/>
                  <a:ext cx="1087029" cy="92333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C3789A-618A-42C1-AA11-DCB690D89E4F}"/>
                    </a:ext>
                  </a:extLst>
                </p:cNvPr>
                <p:cNvSpPr txBox="1"/>
                <p:nvPr/>
              </p:nvSpPr>
              <p:spPr>
                <a:xfrm>
                  <a:off x="1712811" y="3561853"/>
                  <a:ext cx="1167178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C3789A-618A-42C1-AA11-DCB690D89E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2811" y="3561853"/>
                  <a:ext cx="1167178" cy="92333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B4AC0B3-D311-4CA8-B65E-78E3CCD1E9D8}"/>
                    </a:ext>
                  </a:extLst>
                </p:cNvPr>
                <p:cNvSpPr txBox="1"/>
                <p:nvPr/>
              </p:nvSpPr>
              <p:spPr>
                <a:xfrm>
                  <a:off x="2656725" y="3561853"/>
                  <a:ext cx="1189620" cy="9233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⊓</m:t>
                            </m:r>
                          </m:e>
                          <m:sub>
                            <m:r>
                              <a:rPr lang="en-US" sz="54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54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B4AC0B3-D311-4CA8-B65E-78E3CCD1E9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725" y="3561853"/>
                  <a:ext cx="1189620" cy="92333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C28E3664-4E63-4564-A874-17ADE9F05476}"/>
                </a:ext>
              </a:extLst>
            </p:cNvPr>
            <p:cNvGrpSpPr/>
            <p:nvPr/>
          </p:nvGrpSpPr>
          <p:grpSpPr>
            <a:xfrm>
              <a:off x="3676873" y="3724949"/>
              <a:ext cx="690716" cy="614534"/>
              <a:chOff x="9337094" y="1019753"/>
              <a:chExt cx="690716" cy="614534"/>
            </a:xfrm>
          </p:grpSpPr>
          <p:pic>
            <p:nvPicPr>
              <p:cNvPr id="48" name="Graphic 13">
                <a:extLst>
                  <a:ext uri="{FF2B5EF4-FFF2-40B4-BE49-F238E27FC236}">
                    <a16:creationId xmlns:a16="http://schemas.microsoft.com/office/drawing/2014/main" id="{F70288B3-EE60-4C2E-860B-11E8CDDA37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337094" y="1019753"/>
                <a:ext cx="690716" cy="614534"/>
              </a:xfrm>
              <a:prstGeom prst="rect">
                <a:avLst/>
              </a:prstGeom>
            </p:spPr>
          </p:pic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FFFB437-881B-459F-82A9-26D94C5F4D49}"/>
                  </a:ext>
                </a:extLst>
              </p:cNvPr>
              <p:cNvSpPr/>
              <p:nvPr/>
            </p:nvSpPr>
            <p:spPr>
              <a:xfrm>
                <a:off x="9631030" y="1190633"/>
                <a:ext cx="214934" cy="213294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9C90BF-CBEC-4205-8533-EC1C1AF9D0F9}"/>
                  </a:ext>
                </a:extLst>
              </p:cNvPr>
              <p:cNvSpPr txBox="1"/>
              <p:nvPr/>
            </p:nvSpPr>
            <p:spPr>
              <a:xfrm>
                <a:off x="5168811" y="2668056"/>
                <a:ext cx="6319614" cy="10135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ℓ</m:t>
                              </m:r>
                            </m:e>
                          </m:acc>
                        </m:e>
                      </m:d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begChr m:val=""/>
                          <m:endChr m:val=""/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⊓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ℓ</m:t>
                                  </m:r>
                                </m:e>
                              </m:acc>
                            </m:e>
                          </m:d>
                          <m:r>
                            <m:rPr>
                              <m:nor/>
                            </m:rPr>
                            <a:rPr lang="en-US" sz="4000" dirty="0"/>
                            <m:t>is</m:t>
                          </m:r>
                          <m:r>
                            <m:rPr>
                              <m:nor/>
                            </m:rPr>
                            <a:rPr lang="en-US" sz="4000" dirty="0"/>
                            <m:t> 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in</m:t>
                          </m:r>
                          <m:r>
                            <m:rPr>
                              <m:nor/>
                            </m:rPr>
                            <a:rPr lang="en-US" sz="4000" dirty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n-US" sz="4000">
                                  <a:latin typeface="Cambria Math" panose="02040503050406030204" pitchFamily="18" charset="0"/>
                                </a:rPr>
                                <m:t>dnf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4000" i="1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  <m:sub>
                                  <m:r>
                                    <a:rPr lang="en-US" sz="40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09C90BF-CBEC-4205-8533-EC1C1AF9D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811" y="2668056"/>
                <a:ext cx="6319614" cy="101354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8280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E85-3E01-4023-BB15-B4F62A7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Ceylon Extensions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FB3B1-0133-4336-9ED5-EF9E20A89F58}"/>
                  </a:ext>
                </a:extLst>
              </p:cNvPr>
              <p:cNvSpPr txBox="1"/>
              <p:nvPr/>
            </p:nvSpPr>
            <p:spPr>
              <a:xfrm>
                <a:off x="2618509" y="3170422"/>
                <a:ext cx="6954982" cy="9405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⊤&lt;: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Null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Object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FFB3B1-0133-4336-9ED5-EF9E20A89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09" y="3170422"/>
                <a:ext cx="6954982" cy="9405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31F9D-EC40-4B35-838A-8C153D100A4E}"/>
                  </a:ext>
                </a:extLst>
              </p:cNvPr>
              <p:cNvSpPr txBox="1"/>
              <p:nvPr/>
            </p:nvSpPr>
            <p:spPr>
              <a:xfrm>
                <a:off x="1653233" y="4577537"/>
                <a:ext cx="8885534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Iterable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Iterable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Iterable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31F9D-EC40-4B35-838A-8C153D10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233" y="4577537"/>
                <a:ext cx="8885534" cy="93673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48ACE2C0-9E72-472A-B0AB-B4EA27A7D1EE}"/>
              </a:ext>
            </a:extLst>
          </p:cNvPr>
          <p:cNvSpPr txBox="1"/>
          <p:nvPr/>
        </p:nvSpPr>
        <p:spPr>
          <a:xfrm>
            <a:off x="1216325" y="1542290"/>
            <a:ext cx="695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Classes with Enumerated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D94819-3623-46BD-8452-6901AB33EDBB}"/>
              </a:ext>
            </a:extLst>
          </p:cNvPr>
          <p:cNvSpPr txBox="1"/>
          <p:nvPr/>
        </p:nvSpPr>
        <p:spPr>
          <a:xfrm>
            <a:off x="1216325" y="2856689"/>
            <a:ext cx="695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Object or Null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671890F-5F4A-4EDB-8CF1-9A826A282810}"/>
              </a:ext>
            </a:extLst>
          </p:cNvPr>
          <p:cNvSpPr txBox="1"/>
          <p:nvPr/>
        </p:nvSpPr>
        <p:spPr>
          <a:xfrm>
            <a:off x="1216325" y="4263806"/>
            <a:ext cx="6954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Principal Instantiations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DC132-AA12-4375-8514-A345F8986C03}"/>
                  </a:ext>
                </a:extLst>
              </p:cNvPr>
              <p:cNvSpPr txBox="1"/>
              <p:nvPr/>
            </p:nvSpPr>
            <p:spPr>
              <a:xfrm>
                <a:off x="2618509" y="1859974"/>
                <a:ext cx="6954982" cy="936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List</m:t>
                          </m:r>
                          <m:d>
                            <m:dPr>
                              <m:begChr m:val="⟨"/>
                              <m:endChr m:val="⟩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Nil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m:rPr>
                              <m:nor/>
                            </m:rPr>
                            <a:rPr lang="en-US" sz="3600" b="0" i="0" smtClean="0">
                              <a:latin typeface="Cambria Math" panose="02040503050406030204" pitchFamily="18" charset="0"/>
                            </a:rPr>
                            <m:t>Cons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⟨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⟩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FEDC132-AA12-4375-8514-A345F8986C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8509" y="1859974"/>
                <a:ext cx="6954982" cy="9367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530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FD922-B845-48FC-8EA2-812179BA2A68}"/>
                  </a:ext>
                </a:extLst>
              </p:cNvPr>
              <p:cNvSpPr txBox="1"/>
              <p:nvPr/>
            </p:nvSpPr>
            <p:spPr>
              <a:xfrm>
                <a:off x="5715126" y="1690688"/>
                <a:ext cx="7617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FD922-B845-48FC-8EA2-812179B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126" y="1690688"/>
                <a:ext cx="761747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B23AD-6272-417E-B085-1E30F3F2F052}"/>
                  </a:ext>
                </a:extLst>
              </p:cNvPr>
              <p:cNvSpPr txBox="1"/>
              <p:nvPr/>
            </p:nvSpPr>
            <p:spPr>
              <a:xfrm>
                <a:off x="4151556" y="3088229"/>
                <a:ext cx="14446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Null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B23AD-6272-417E-B085-1E30F3F2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556" y="3088229"/>
                <a:ext cx="1444626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FB29F-CD10-49AA-B1FF-24F9789D5B68}"/>
                  </a:ext>
                </a:extLst>
              </p:cNvPr>
              <p:cNvSpPr txBox="1"/>
              <p:nvPr/>
            </p:nvSpPr>
            <p:spPr>
              <a:xfrm>
                <a:off x="6300867" y="3088228"/>
                <a:ext cx="20345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Object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FB29F-CD10-49AA-B1FF-24F9789D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0867" y="3088228"/>
                <a:ext cx="2034531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D9C4C7-F6E5-4B68-951B-8781D47785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4873869" y="2521685"/>
            <a:ext cx="1222131" cy="566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4683-009B-4AEA-A5FE-FDE005A22B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6096000" y="2521685"/>
            <a:ext cx="1222133" cy="566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9029DA-2A97-4D3F-8944-6098074857E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7318133" y="3919225"/>
            <a:ext cx="1292467" cy="589122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715B5-95C7-44EB-9D2D-9E0D9967AFB5}"/>
                  </a:ext>
                </a:extLst>
              </p:cNvPr>
              <p:cNvSpPr txBox="1"/>
              <p:nvPr/>
            </p:nvSpPr>
            <p:spPr>
              <a:xfrm>
                <a:off x="6374250" y="4508347"/>
                <a:ext cx="44726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Everything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Else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715B5-95C7-44EB-9D2D-9E0D9967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74250" y="4508347"/>
                <a:ext cx="4472699" cy="83099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1D67D95B-7880-48A8-A60F-02605F1146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592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2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D1E85-3E01-4023-BB15-B4F62A7A9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 for Other 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18A13-12AA-4185-9E5F-3F4C27076E71}"/>
                  </a:ext>
                </a:extLst>
              </p:cNvPr>
              <p:cNvSpPr txBox="1"/>
              <p:nvPr/>
            </p:nvSpPr>
            <p:spPr>
              <a:xfrm>
                <a:off x="2580409" y="1890088"/>
                <a:ext cx="6954982" cy="94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&lt;: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→(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4C18A13-12AA-4185-9E5F-3F4C27076E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1890088"/>
                <a:ext cx="6954982" cy="94166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31F9D-EC40-4B35-838A-8C153D100A4E}"/>
                  </a:ext>
                </a:extLst>
              </p:cNvPr>
              <p:cNvSpPr txBox="1"/>
              <p:nvPr/>
            </p:nvSpPr>
            <p:spPr>
              <a:xfrm>
                <a:off x="1615133" y="4460888"/>
                <a:ext cx="8885534" cy="8478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⊤&lt;:⊤→⊤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B031F9D-EC40-4B35-838A-8C153D100A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5133" y="4460888"/>
                <a:ext cx="8885534" cy="84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4551DF-A0E6-4B17-A321-828E6054926F}"/>
                  </a:ext>
                </a:extLst>
              </p:cNvPr>
              <p:cNvSpPr txBox="1"/>
              <p:nvPr/>
            </p:nvSpPr>
            <p:spPr>
              <a:xfrm>
                <a:off x="2580409" y="3175488"/>
                <a:ext cx="6954982" cy="9416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d>
                            <m:d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&lt;:(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)→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den>
                      </m:f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4551DF-A0E6-4B17-A321-828E60549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0409" y="3175488"/>
                <a:ext cx="6954982" cy="9416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52622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Arrow: Right 31">
            <a:extLst>
              <a:ext uri="{FF2B5EF4-FFF2-40B4-BE49-F238E27FC236}">
                <a16:creationId xmlns:a16="http://schemas.microsoft.com/office/drawing/2014/main" id="{00AF84A9-F77C-47B5-89C8-DC3BAC6DE277}"/>
              </a:ext>
            </a:extLst>
          </p:cNvPr>
          <p:cNvSpPr/>
          <p:nvPr/>
        </p:nvSpPr>
        <p:spPr>
          <a:xfrm>
            <a:off x="2718123" y="3726156"/>
            <a:ext cx="1251630" cy="961001"/>
          </a:xfrm>
          <a:prstGeom prst="right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E951E07F-5315-433B-83DD-FC0BAD685E07}"/>
              </a:ext>
            </a:extLst>
          </p:cNvPr>
          <p:cNvSpPr/>
          <p:nvPr/>
        </p:nvSpPr>
        <p:spPr>
          <a:xfrm>
            <a:off x="1903811" y="665295"/>
            <a:ext cx="8394060" cy="1293623"/>
          </a:xfrm>
          <a:prstGeom prst="flowChartProcess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838618-0CB8-4921-B6F1-93F89BC5F927}"/>
              </a:ext>
            </a:extLst>
          </p:cNvPr>
          <p:cNvSpPr/>
          <p:nvPr/>
        </p:nvSpPr>
        <p:spPr>
          <a:xfrm>
            <a:off x="2079399" y="835904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/>
              <p:nvPr/>
            </p:nvSpPr>
            <p:spPr>
              <a:xfrm>
                <a:off x="2112688" y="864314"/>
                <a:ext cx="107099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5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532E0F-6C01-4E9A-92B1-25ED853AFE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688" y="864314"/>
                <a:ext cx="1070998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/>
              <p:nvPr/>
            </p:nvSpPr>
            <p:spPr>
              <a:xfrm>
                <a:off x="2954010" y="864314"/>
                <a:ext cx="115114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9B4EFF5-A0E7-4F74-9877-565B7D03D3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4010" y="864314"/>
                <a:ext cx="1151148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/>
              <p:nvPr/>
            </p:nvSpPr>
            <p:spPr>
              <a:xfrm>
                <a:off x="3897924" y="864314"/>
                <a:ext cx="117359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E75A7FF-63E2-48E6-9414-D9CE3706DB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7924" y="864314"/>
                <a:ext cx="1173590" cy="9233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5059475-1397-47E8-9D6D-F639402604CF}"/>
              </a:ext>
            </a:extLst>
          </p:cNvPr>
          <p:cNvSpPr txBox="1"/>
          <p:nvPr/>
        </p:nvSpPr>
        <p:spPr>
          <a:xfrm>
            <a:off x="4701227" y="44730"/>
            <a:ext cx="27895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2"/>
                </a:solidFill>
              </a:rPr>
              <a:t>Composition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7E57280-D744-4569-96C4-458689F26F57}"/>
              </a:ext>
            </a:extLst>
          </p:cNvPr>
          <p:cNvSpPr/>
          <p:nvPr/>
        </p:nvSpPr>
        <p:spPr>
          <a:xfrm>
            <a:off x="9107767" y="3340650"/>
            <a:ext cx="2889436" cy="1731192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B2ED0F-7A55-44D5-8D55-F5F1C317ABCA}"/>
                  </a:ext>
                </a:extLst>
              </p:cNvPr>
              <p:cNvSpPr txBox="1"/>
              <p:nvPr/>
            </p:nvSpPr>
            <p:spPr>
              <a:xfrm>
                <a:off x="9050993" y="3426515"/>
                <a:ext cx="1944186" cy="760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ℰ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1B2ED0F-7A55-44D5-8D55-F5F1C317A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93" y="3426515"/>
                <a:ext cx="1944186" cy="76091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EDC2B8-5FB8-4944-BC65-0720384C0600}"/>
                  </a:ext>
                </a:extLst>
              </p:cNvPr>
              <p:cNvSpPr txBox="1"/>
              <p:nvPr/>
            </p:nvSpPr>
            <p:spPr>
              <a:xfrm>
                <a:off x="9057571" y="4176140"/>
                <a:ext cx="1830373" cy="7609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4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∘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⊓</m:t>
                              </m:r>
                            </m:e>
                            <m:sub>
                              <m:r>
                                <a:rPr lang="en-US" sz="4000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sz="40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7EEDC2B8-5FB8-4944-BC65-0720384C06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7571" y="4176140"/>
                <a:ext cx="1830373" cy="76091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8" name="Graphic 57">
            <a:extLst>
              <a:ext uri="{FF2B5EF4-FFF2-40B4-BE49-F238E27FC236}">
                <a16:creationId xmlns:a16="http://schemas.microsoft.com/office/drawing/2014/main" id="{CFD10220-1D56-4E54-839D-0B84301EFED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5207" y="3471339"/>
            <a:ext cx="914400" cy="1482073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4383AF0-4FE3-406C-B705-F5A1E680A7FA}"/>
              </a:ext>
            </a:extLst>
          </p:cNvPr>
          <p:cNvSpPr txBox="1"/>
          <p:nvPr/>
        </p:nvSpPr>
        <p:spPr>
          <a:xfrm>
            <a:off x="647029" y="2065642"/>
            <a:ext cx="252639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4"/>
                </a:solidFill>
              </a:rPr>
              <a:t>“Textbook” </a:t>
            </a:r>
          </a:p>
          <a:p>
            <a:pPr algn="ctr"/>
            <a:r>
              <a:rPr lang="en-US" sz="3600" dirty="0">
                <a:solidFill>
                  <a:schemeClr val="accent4"/>
                </a:solidFill>
              </a:rPr>
              <a:t>Subtyping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09D21F5-2BA1-40A0-8595-8316F3B98855}"/>
              </a:ext>
            </a:extLst>
          </p:cNvPr>
          <p:cNvSpPr/>
          <p:nvPr/>
        </p:nvSpPr>
        <p:spPr>
          <a:xfrm>
            <a:off x="964958" y="3336247"/>
            <a:ext cx="1805290" cy="174261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423769-EF7C-4383-B0CF-59FA2D284052}"/>
                  </a:ext>
                </a:extLst>
              </p:cNvPr>
              <p:cNvSpPr txBox="1"/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2423769-EF7C-4383-B0CF-59FA2D284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958" y="3340650"/>
                <a:ext cx="732893" cy="92333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692ED-2A71-4B12-B56B-4CB3CE0ECE8C}"/>
                  </a:ext>
                </a:extLst>
              </p:cNvPr>
              <p:cNvSpPr txBox="1"/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&lt;: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D3692ED-2A71-4B12-B56B-4CB3CE0ECE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5199" y="4148512"/>
                <a:ext cx="1075936" cy="92333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EDBE5-2764-4E0B-A224-8819D2F86E04}"/>
                  </a:ext>
                </a:extLst>
              </p:cNvPr>
              <p:cNvSpPr txBox="1"/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19EDBE5-2764-4E0B-A224-8819D2F86E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811" y="4154625"/>
                <a:ext cx="893193" cy="92333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7DAE5D69-8834-45EA-BFEE-AA031242A4D2}"/>
              </a:ext>
            </a:extLst>
          </p:cNvPr>
          <p:cNvSpPr/>
          <p:nvPr/>
        </p:nvSpPr>
        <p:spPr>
          <a:xfrm>
            <a:off x="3966354" y="2685948"/>
            <a:ext cx="4259292" cy="2576615"/>
          </a:xfrm>
          <a:prstGeom prst="flowChartProcess">
            <a:avLst/>
          </a:prstGeom>
          <a:solidFill>
            <a:schemeClr val="accent5"/>
          </a:solidFill>
          <a:ln w="381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/>
              <a:t>Our Framework</a:t>
            </a:r>
          </a:p>
        </p:txBody>
      </p:sp>
      <p:pic>
        <p:nvPicPr>
          <p:cNvPr id="69" name="Picture 68">
            <a:extLst>
              <a:ext uri="{FF2B5EF4-FFF2-40B4-BE49-F238E27FC236}">
                <a16:creationId xmlns:a16="http://schemas.microsoft.com/office/drawing/2014/main" id="{9477585A-9AA4-4C84-A671-28890D55FD1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33168" y="2839943"/>
            <a:ext cx="1003384" cy="1520279"/>
          </a:xfrm>
          <a:prstGeom prst="rect">
            <a:avLst/>
          </a:prstGeom>
        </p:spPr>
      </p:pic>
      <p:sp>
        <p:nvSpPr>
          <p:cNvPr id="24" name="Arrow: Right 23">
            <a:extLst>
              <a:ext uri="{FF2B5EF4-FFF2-40B4-BE49-F238E27FC236}">
                <a16:creationId xmlns:a16="http://schemas.microsoft.com/office/drawing/2014/main" id="{5D39CFD5-FE22-4510-B059-25655B662A17}"/>
              </a:ext>
            </a:extLst>
          </p:cNvPr>
          <p:cNvSpPr/>
          <p:nvPr/>
        </p:nvSpPr>
        <p:spPr>
          <a:xfrm>
            <a:off x="8121395" y="3759182"/>
            <a:ext cx="986371" cy="961001"/>
          </a:xfrm>
          <a:prstGeom prst="rightArrow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5EBC89E-F5E0-4FA4-A3F6-A7CEE4962830}"/>
              </a:ext>
            </a:extLst>
          </p:cNvPr>
          <p:cNvSpPr txBox="1"/>
          <p:nvPr/>
        </p:nvSpPr>
        <p:spPr>
          <a:xfrm>
            <a:off x="9310422" y="2075666"/>
            <a:ext cx="2428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Integrated </a:t>
            </a:r>
          </a:p>
          <a:p>
            <a:pPr algn="ctr"/>
            <a:r>
              <a:rPr lang="en-US" sz="3600" dirty="0">
                <a:solidFill>
                  <a:schemeClr val="accent3">
                    <a:lumMod val="50000"/>
                  </a:schemeClr>
                </a:solidFill>
              </a:rPr>
              <a:t>Subtyping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AF210FFE-504B-4BB7-B5AD-26DAD8310FF3}"/>
              </a:ext>
            </a:extLst>
          </p:cNvPr>
          <p:cNvSpPr/>
          <p:nvPr/>
        </p:nvSpPr>
        <p:spPr>
          <a:xfrm rot="5400000">
            <a:off x="5674128" y="1769874"/>
            <a:ext cx="871147" cy="961001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A51693-E9AB-49B4-B3DD-DEECB550C043}"/>
              </a:ext>
            </a:extLst>
          </p:cNvPr>
          <p:cNvSpPr/>
          <p:nvPr/>
        </p:nvSpPr>
        <p:spPr>
          <a:xfrm>
            <a:off x="6485769" y="828247"/>
            <a:ext cx="3629025" cy="98015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D40454-C3DC-46EF-82CD-023B74B3FEB7}"/>
                  </a:ext>
                </a:extLst>
              </p:cNvPr>
              <p:cNvSpPr txBox="1"/>
              <p:nvPr/>
            </p:nvSpPr>
            <p:spPr>
              <a:xfrm>
                <a:off x="6531710" y="856657"/>
                <a:ext cx="108702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ℰ</m:t>
                          </m:r>
                        </m:e>
                        <m:sub>
                          <m:r>
                            <a:rPr lang="en-US" sz="5400" b="0" i="0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6D40454-C3DC-46EF-82CD-023B74B3FE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710" y="856657"/>
                <a:ext cx="1087029" cy="92333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64E507-CD7C-4B3F-A416-B17B48734032}"/>
                  </a:ext>
                </a:extLst>
              </p:cNvPr>
              <p:cNvSpPr txBox="1"/>
              <p:nvPr/>
            </p:nvSpPr>
            <p:spPr>
              <a:xfrm>
                <a:off x="7373032" y="856657"/>
                <a:ext cx="116717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764E507-CD7C-4B3F-A416-B17B48734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3032" y="856657"/>
                <a:ext cx="1167178" cy="92333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F1EAFF-913D-452E-816E-2566D1A8201C}"/>
                  </a:ext>
                </a:extLst>
              </p:cNvPr>
              <p:cNvSpPr txBox="1"/>
              <p:nvPr/>
            </p:nvSpPr>
            <p:spPr>
              <a:xfrm>
                <a:off x="8316946" y="856657"/>
                <a:ext cx="11896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⊓</m:t>
                          </m:r>
                        </m:e>
                        <m:sub>
                          <m:r>
                            <a:rPr lang="en-US" sz="54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54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0AF1EAFF-913D-452E-816E-2566D1A8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6946" y="856657"/>
                <a:ext cx="1189620" cy="92333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1" name="Graphic 13">
            <a:extLst>
              <a:ext uri="{FF2B5EF4-FFF2-40B4-BE49-F238E27FC236}">
                <a16:creationId xmlns:a16="http://schemas.microsoft.com/office/drawing/2014/main" id="{8466E7FE-6168-4717-9993-DF50717E12D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3622" y="1190633"/>
            <a:ext cx="320982" cy="28558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B53D2CB7-295B-4400-B9DA-280CE260C6BE}"/>
              </a:ext>
            </a:extLst>
          </p:cNvPr>
          <p:cNvGrpSpPr/>
          <p:nvPr/>
        </p:nvGrpSpPr>
        <p:grpSpPr>
          <a:xfrm>
            <a:off x="1984573" y="3471339"/>
            <a:ext cx="690716" cy="614534"/>
            <a:chOff x="1984573" y="3471339"/>
            <a:chExt cx="690716" cy="614534"/>
          </a:xfrm>
        </p:grpSpPr>
        <p:pic>
          <p:nvPicPr>
            <p:cNvPr id="67" name="Graphic 13">
              <a:extLst>
                <a:ext uri="{FF2B5EF4-FFF2-40B4-BE49-F238E27FC236}">
                  <a16:creationId xmlns:a16="http://schemas.microsoft.com/office/drawing/2014/main" id="{D02B3248-3828-4392-93CD-4178D52ADA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4573" y="3471339"/>
              <a:ext cx="690716" cy="614534"/>
            </a:xfrm>
            <a:prstGeom prst="rect">
              <a:avLst/>
            </a:prstGeom>
          </p:spPr>
        </p:pic>
        <p:sp>
          <p:nvSpPr>
            <p:cNvPr id="15" name="Flowchart: Process 14">
              <a:extLst>
                <a:ext uri="{FF2B5EF4-FFF2-40B4-BE49-F238E27FC236}">
                  <a16:creationId xmlns:a16="http://schemas.microsoft.com/office/drawing/2014/main" id="{2D9D9AC6-2582-4326-B29A-96D98B6EFE62}"/>
                </a:ext>
              </a:extLst>
            </p:cNvPr>
            <p:cNvSpPr/>
            <p:nvPr/>
          </p:nvSpPr>
          <p:spPr>
            <a:xfrm>
              <a:off x="2227561" y="3726156"/>
              <a:ext cx="157278" cy="130824"/>
            </a:xfrm>
            <a:prstGeom prst="flowChartProcess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7DB9E847-10F3-45C1-9D45-A4561CF7273A}"/>
              </a:ext>
            </a:extLst>
          </p:cNvPr>
          <p:cNvGrpSpPr/>
          <p:nvPr/>
        </p:nvGrpSpPr>
        <p:grpSpPr>
          <a:xfrm>
            <a:off x="4925697" y="1027410"/>
            <a:ext cx="690716" cy="614534"/>
            <a:chOff x="4925697" y="1027410"/>
            <a:chExt cx="690716" cy="614534"/>
          </a:xfrm>
        </p:grpSpPr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B4C4D1E0-2C7F-4E90-BC44-3236E1D302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25697" y="1027410"/>
              <a:ext cx="690716" cy="614534"/>
            </a:xfrm>
            <a:prstGeom prst="rect">
              <a:avLst/>
            </a:prstGeom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31B6E7B9-BE4C-4BF2-BFDE-C1BA33649C5F}"/>
                </a:ext>
              </a:extLst>
            </p:cNvPr>
            <p:cNvSpPr/>
            <p:nvPr/>
          </p:nvSpPr>
          <p:spPr>
            <a:xfrm>
              <a:off x="5163127" y="1190633"/>
              <a:ext cx="179826" cy="22745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7A0FD42-EFFC-4211-83A6-5A0018D11155}"/>
              </a:ext>
            </a:extLst>
          </p:cNvPr>
          <p:cNvGrpSpPr/>
          <p:nvPr/>
        </p:nvGrpSpPr>
        <p:grpSpPr>
          <a:xfrm>
            <a:off x="9337094" y="1019753"/>
            <a:ext cx="690716" cy="614534"/>
            <a:chOff x="9337094" y="1019753"/>
            <a:chExt cx="690716" cy="614534"/>
          </a:xfrm>
        </p:grpSpPr>
        <p:pic>
          <p:nvPicPr>
            <p:cNvPr id="29" name="Graphic 13">
              <a:extLst>
                <a:ext uri="{FF2B5EF4-FFF2-40B4-BE49-F238E27FC236}">
                  <a16:creationId xmlns:a16="http://schemas.microsoft.com/office/drawing/2014/main" id="{20295595-61F5-42CF-9E6D-0998836DF0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37094" y="1019753"/>
              <a:ext cx="690716" cy="614534"/>
            </a:xfrm>
            <a:prstGeom prst="rect">
              <a:avLst/>
            </a:prstGeom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66FA3F6-F52E-4CDE-9F5E-F4636A7B6DD0}"/>
                </a:ext>
              </a:extLst>
            </p:cNvPr>
            <p:cNvSpPr/>
            <p:nvPr/>
          </p:nvSpPr>
          <p:spPr>
            <a:xfrm>
              <a:off x="9631030" y="1190633"/>
              <a:ext cx="214934" cy="21329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0C9B8910-05A5-448F-B66B-0C7CC6F79910}"/>
              </a:ext>
            </a:extLst>
          </p:cNvPr>
          <p:cNvSpPr txBox="1"/>
          <p:nvPr/>
        </p:nvSpPr>
        <p:spPr>
          <a:xfrm>
            <a:off x="2235268" y="5370466"/>
            <a:ext cx="7680115" cy="646331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softEdge rad="38100"/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www.cs.cornell.edu/~ross/empower</a:t>
            </a:r>
          </a:p>
        </p:txBody>
      </p:sp>
    </p:spTree>
    <p:extLst>
      <p:ext uri="{BB962C8B-B14F-4D97-AF65-F5344CB8AC3E}">
        <p14:creationId xmlns:p14="http://schemas.microsoft.com/office/powerpoint/2010/main" val="2036281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FD922-B845-48FC-8EA2-812179BA2A68}"/>
                  </a:ext>
                </a:extLst>
              </p:cNvPr>
              <p:cNvSpPr txBox="1"/>
              <p:nvPr/>
            </p:nvSpPr>
            <p:spPr>
              <a:xfrm>
                <a:off x="8380505" y="1690688"/>
                <a:ext cx="76174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79FD922-B845-48FC-8EA2-812179BA2A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0505" y="1690688"/>
                <a:ext cx="761747" cy="8309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B23AD-6272-417E-B085-1E30F3F2F052}"/>
                  </a:ext>
                </a:extLst>
              </p:cNvPr>
              <p:cNvSpPr txBox="1"/>
              <p:nvPr/>
            </p:nvSpPr>
            <p:spPr>
              <a:xfrm>
                <a:off x="6816935" y="3088229"/>
                <a:ext cx="144462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Null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5B23AD-6272-417E-B085-1E30F3F2F0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6935" y="3088229"/>
                <a:ext cx="1444626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FB29F-CD10-49AA-B1FF-24F9789D5B68}"/>
                  </a:ext>
                </a:extLst>
              </p:cNvPr>
              <p:cNvSpPr txBox="1"/>
              <p:nvPr/>
            </p:nvSpPr>
            <p:spPr>
              <a:xfrm>
                <a:off x="8966246" y="3088228"/>
                <a:ext cx="203453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solidFill>
                            <a:schemeClr val="accent4"/>
                          </a:solidFill>
                          <a:latin typeface="Cambria Math" panose="02040503050406030204" pitchFamily="18" charset="0"/>
                        </a:rPr>
                        <m:t>Object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AFFB29F-CD10-49AA-B1FF-24F9789D5B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246" y="3088228"/>
                <a:ext cx="203453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AD9C4C7-F6E5-4B68-951B-8781D4778528}"/>
              </a:ext>
            </a:extLst>
          </p:cNvPr>
          <p:cNvCxnSpPr>
            <a:stCxn id="4" idx="2"/>
            <a:endCxn id="5" idx="0"/>
          </p:cNvCxnSpPr>
          <p:nvPr/>
        </p:nvCxnSpPr>
        <p:spPr>
          <a:xfrm flipH="1">
            <a:off x="7539248" y="2521685"/>
            <a:ext cx="1222131" cy="56654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F224683-009B-4AEA-A5FE-FDE005A22BBB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8761379" y="2521685"/>
            <a:ext cx="1222133" cy="56654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59029DA-2A97-4D3F-8944-6098074857E3}"/>
              </a:ext>
            </a:extLst>
          </p:cNvPr>
          <p:cNvCxnSpPr>
            <a:cxnSpLocks/>
            <a:stCxn id="6" idx="2"/>
            <a:endCxn id="24" idx="0"/>
          </p:cNvCxnSpPr>
          <p:nvPr/>
        </p:nvCxnSpPr>
        <p:spPr>
          <a:xfrm>
            <a:off x="9983512" y="3919225"/>
            <a:ext cx="0" cy="566543"/>
          </a:xfrm>
          <a:prstGeom prst="line">
            <a:avLst/>
          </a:prstGeom>
          <a:ln w="381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715B5-95C7-44EB-9D2D-9E0D9967AFB5}"/>
                  </a:ext>
                </a:extLst>
              </p:cNvPr>
              <p:cNvSpPr txBox="1"/>
              <p:nvPr/>
            </p:nvSpPr>
            <p:spPr>
              <a:xfrm>
                <a:off x="7747162" y="4485768"/>
                <a:ext cx="447269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Everything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4800" b="0" i="0" smtClean="0">
                          <a:latin typeface="Cambria Math" panose="02040503050406030204" pitchFamily="18" charset="0"/>
                        </a:rPr>
                        <m:t>Else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0C715B5-95C7-44EB-9D2D-9E0D9967A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7162" y="4485768"/>
                <a:ext cx="4472699" cy="83099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352ECB-20F3-4D69-8D73-B24D9D73CC3E}"/>
                  </a:ext>
                </a:extLst>
              </p:cNvPr>
              <p:cNvSpPr txBox="1"/>
              <p:nvPr/>
            </p:nvSpPr>
            <p:spPr>
              <a:xfrm>
                <a:off x="309065" y="2729117"/>
                <a:ext cx="5761834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Nullable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∪</m:t>
                    </m:r>
                    <m:r>
                      <m:rPr>
                        <m:nor/>
                      </m:rPr>
                      <a:rPr lang="en-US" sz="4400" b="0" i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Null</m:t>
                    </m:r>
                  </m:oMath>
                </a14:m>
                <a:endParaRPr lang="en-US" sz="4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352ECB-20F3-4D69-8D73-B24D9D73C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065" y="2729117"/>
                <a:ext cx="5761834" cy="769441"/>
              </a:xfrm>
              <a:prstGeom prst="rect">
                <a:avLst/>
              </a:prstGeom>
              <a:blipFill>
                <a:blip r:embed="rId6"/>
                <a:stretch>
                  <a:fillRect l="-4339" t="-16667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11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77A5E-E9B9-4201-ACA8-8AE9820CC2F3}"/>
                  </a:ext>
                </a:extLst>
              </p:cNvPr>
              <p:cNvSpPr txBox="1"/>
              <p:nvPr/>
            </p:nvSpPr>
            <p:spPr>
              <a:xfrm>
                <a:off x="763963" y="1740347"/>
                <a:ext cx="6661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rPr>
                          <m:t>Null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nsolas" panose="020B0609020204030204" pitchFamily="49" charset="0"/>
                      </a:rPr>
                      <m:t>nstrs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…;</m:t>
                    </m:r>
                  </m:oMath>
                </a14:m>
                <a:r>
                  <a:rPr lang="en-US" sz="3200" b="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77A5E-E9B9-4201-ACA8-8AE9820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740347"/>
                <a:ext cx="6661888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2518590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2518590"/>
                <a:ext cx="43799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2518589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filterNulls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nstrs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F1E49-8148-4E86-9666-6B6C0DF823DB}"/>
                  </a:ext>
                </a:extLst>
              </p:cNvPr>
              <p:cNvSpPr txBox="1"/>
              <p:nvPr/>
            </p:nvSpPr>
            <p:spPr>
              <a:xfrm>
                <a:off x="763963" y="3483650"/>
                <a:ext cx="10250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00B0F0"/>
                            </a:solidFill>
                            <a:latin typeface="Consolas" panose="020B0609020204030204" pitchFamily="49" charset="0"/>
                          </a:rPr>
                          <m:t>Object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nsolas" panose="020B06090202040302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b="0" smtClean="0">
                        <a:latin typeface="Consolas" panose="020B0609020204030204" pitchFamily="49" charset="0"/>
                      </a:rPr>
                      <m:t>ilterNulls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rPr>
                          <m:t>List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onsolas" panose="020B0609020204030204" pitchFamily="49" charset="0"/>
                          </a:rPr>
                          <m:t>elems</m:t>
                        </m:r>
                      </m:e>
                    </m:d>
                  </m:oMath>
                </a14:m>
                <a:r>
                  <a:rPr lang="en-US" sz="3200" dirty="0"/>
                  <a:t> {…}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F1E49-8148-4E86-9666-6B6C0DF8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3483650"/>
                <a:ext cx="10250178" cy="584775"/>
              </a:xfrm>
              <a:prstGeom prst="rect">
                <a:avLst/>
              </a:prstGeom>
              <a:blipFill>
                <a:blip r:embed="rId5"/>
                <a:stretch>
                  <a:fillRect t="-13542" r="-5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402336" y="3290183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10346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77A5E-E9B9-4201-ACA8-8AE9820CC2F3}"/>
                  </a:ext>
                </a:extLst>
              </p:cNvPr>
              <p:cNvSpPr txBox="1"/>
              <p:nvPr/>
            </p:nvSpPr>
            <p:spPr>
              <a:xfrm>
                <a:off x="763963" y="1740347"/>
                <a:ext cx="66618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chemeClr val="accent2"/>
                            </a:solidFill>
                            <a:latin typeface="Consolas" panose="020B0609020204030204" pitchFamily="49" charset="0"/>
                          </a:rPr>
                          <m:t>Null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nsolas" panose="020B0609020204030204" pitchFamily="49" charset="0"/>
                      </a:rPr>
                      <m:t>nstrs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 …;</m:t>
                    </m:r>
                  </m:oMath>
                </a14:m>
                <a:r>
                  <a:rPr lang="en-US" sz="3200" b="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977A5E-E9B9-4201-ACA8-8AE9820CC2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740347"/>
                <a:ext cx="666188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2518590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2518590"/>
                <a:ext cx="43799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2518589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filterNulls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nstrs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F1E49-8148-4E86-9666-6B6C0DF823DB}"/>
                  </a:ext>
                </a:extLst>
              </p:cNvPr>
              <p:cNvSpPr txBox="1"/>
              <p:nvPr/>
            </p:nvSpPr>
            <p:spPr>
              <a:xfrm>
                <a:off x="763963" y="4480812"/>
                <a:ext cx="1025017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∩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solidFill>
                              <a:srgbClr val="00B0F0"/>
                            </a:solidFill>
                            <a:latin typeface="Consolas" panose="020B0609020204030204" pitchFamily="49" charset="0"/>
                          </a:rPr>
                          <m:t>Object</m:t>
                        </m:r>
                      </m:e>
                    </m:d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b="0" i="0" smtClean="0">
                        <a:latin typeface="Consolas" panose="020B0609020204030204" pitchFamily="49" charset="0"/>
                      </a:rPr>
                      <m:t>f</m:t>
                    </m:r>
                    <m:r>
                      <m:rPr>
                        <m:nor/>
                      </m:rPr>
                      <a:rPr lang="en-US" sz="3200" b="0" smtClean="0">
                        <a:latin typeface="Consolas" panose="020B0609020204030204" pitchFamily="49" charset="0"/>
                      </a:rPr>
                      <m:t>ilterNulls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〈</m:t>
                    </m:r>
                    <m:r>
                      <a:rPr lang="en-US" sz="3200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⟩</m:t>
                    </m:r>
                    <m:d>
                      <m:d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>
                            <a:solidFill>
                              <a:schemeClr val="accent4"/>
                            </a:solidFill>
                            <a:latin typeface="Consolas" panose="020B0609020204030204" pitchFamily="49" charset="0"/>
                          </a:rPr>
                          <m:t>List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sz="3200" b="0" i="0" smtClean="0">
                            <a:latin typeface="Consolas" panose="020B0609020204030204" pitchFamily="49" charset="0"/>
                          </a:rPr>
                          <m:t>elems</m:t>
                        </m:r>
                      </m:e>
                    </m:d>
                  </m:oMath>
                </a14:m>
                <a:r>
                  <a:rPr lang="en-US" sz="3200" dirty="0"/>
                  <a:t> {…}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1F1E49-8148-4E86-9666-6B6C0DF823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4480812"/>
                <a:ext cx="10250178" cy="584775"/>
              </a:xfrm>
              <a:prstGeom prst="rect">
                <a:avLst/>
              </a:prstGeom>
              <a:blipFill>
                <a:blip r:embed="rId6"/>
                <a:stretch>
                  <a:fillRect t="-13542" r="-535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402336" y="3290183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/>
              <p:nvPr/>
            </p:nvSpPr>
            <p:spPr>
              <a:xfrm>
                <a:off x="4750718" y="3449745"/>
                <a:ext cx="63754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00B0F0"/>
                              </a:solidFill>
                              <a:latin typeface="Consolas" panose="020B0609020204030204" pitchFamily="49" charset="0"/>
                            </a:rPr>
                            <m:t>Object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0718" y="3449745"/>
                <a:ext cx="637546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794CC7-4CBE-452B-8BEA-652D3151FB9C}"/>
                  </a:ext>
                </a:extLst>
              </p:cNvPr>
              <p:cNvSpPr/>
              <p:nvPr/>
            </p:nvSpPr>
            <p:spPr>
              <a:xfrm>
                <a:off x="763963" y="3450840"/>
                <a:ext cx="444493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:&gt;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3794CC7-4CBE-452B-8BEA-652D3151FB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3450840"/>
                <a:ext cx="4444935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1590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>
                        <a:solidFill>
                          <a:schemeClr val="accent4"/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/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1516638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latin typeface="Consolas" panose="020B0609020204030204" pitchFamily="49" charset="0"/>
              </a:rPr>
              <a:t>filterNulls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 err="1">
                <a:latin typeface="Consolas" panose="020B0609020204030204" pitchFamily="49" charset="0"/>
              </a:rPr>
              <a:t>nstrs</a:t>
            </a:r>
            <a:r>
              <a:rPr lang="en-US" sz="3200" dirty="0"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392609" y="2172817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/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</m:e>
                          </m:d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00B0F0"/>
                              </a:solidFill>
                              <a:latin typeface="Consolas" panose="020B0609020204030204" pitchFamily="49" charset="0"/>
                            </a:rPr>
                            <m:t>Object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/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/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/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/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FF0000"/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/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/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/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/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702EDB-528D-4744-B4EC-355A7818851D}"/>
              </a:ext>
            </a:extLst>
          </p:cNvPr>
          <p:cNvSpPr txBox="1"/>
          <p:nvPr/>
        </p:nvSpPr>
        <p:spPr>
          <a:xfrm>
            <a:off x="9206147" y="4053320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(Distributivity)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B7F05-DF8C-4163-8C03-FB157EA54B6D}"/>
              </a:ext>
            </a:extLst>
          </p:cNvPr>
          <p:cNvSpPr txBox="1"/>
          <p:nvPr/>
        </p:nvSpPr>
        <p:spPr>
          <a:xfrm>
            <a:off x="9206147" y="3447828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Disjointness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/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200" dirty="0"/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blipFill>
                <a:blip r:embed="rId13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/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/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/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3200" dirty="0"/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blipFill>
                <a:blip r:embed="rId14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876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indefinite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indefinite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4" dur="indefinite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indefinit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7" dur="indefinite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indefinite"/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0" dur="indefinite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indefinite"/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1" dur="indefinite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indefinite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4" dur="indefinite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indefinite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7" dur="indefinite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indefinite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8" dur="indefinite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indefinite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1" dur="indefinite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mph" presetSubtype="0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indefinite"/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64" dur="indefinite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2" grpId="0"/>
      <p:bldP spid="12" grpId="1"/>
      <p:bldP spid="20" grpId="0"/>
      <p:bldP spid="20" grpId="1"/>
      <p:bldP spid="21" grpId="0"/>
      <p:bldP spid="21" grpId="1"/>
      <p:bldP spid="22" grpId="0"/>
      <p:bldP spid="4" grpId="0"/>
      <p:bldP spid="23" grpId="0"/>
      <p:bldP spid="23" grpId="1"/>
      <p:bldP spid="24" grpId="0"/>
      <p:bldP spid="24" grpId="1"/>
      <p:bldP spid="25" grpId="0"/>
      <p:bldP spid="25" grpId="1"/>
      <p:bldP spid="5" grpId="0"/>
      <p:bldP spid="5" grpId="1"/>
      <p:bldP spid="26" grpId="0"/>
      <p:bldP spid="26" grpId="1"/>
      <p:bldP spid="27" grpId="0"/>
      <p:bldP spid="27" grpId="1"/>
      <p:bldP spid="2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7E78967-AF11-42F8-B63B-D3152B8E4D84}"/>
              </a:ext>
            </a:extLst>
          </p:cNvPr>
          <p:cNvSpPr/>
          <p:nvPr/>
        </p:nvSpPr>
        <p:spPr>
          <a:xfrm>
            <a:off x="0" y="3429000"/>
            <a:ext cx="12192000" cy="120909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DB79B1-DFDE-4C70-A11B-F18C61BD7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Nullability in Ceylon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89E1E45-22BE-42B7-A96A-EEA7E9DF5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5314" y="346142"/>
            <a:ext cx="1803270" cy="121958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/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smtClean="0">
                        <a:solidFill>
                          <a:schemeClr val="accent4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List</m:t>
                    </m:r>
                    <m:d>
                      <m:dPr>
                        <m:begChr m:val="⟨"/>
                        <m:endChr m:val="⟩"/>
                        <m:ctrlPr>
                          <a:rPr lang="en-US" sz="3200" i="1">
                            <a:solidFill>
                              <a:schemeClr val="tx1">
                                <a:alpha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sz="3200" i="0" smtClean="0">
                            <a:solidFill>
                              <a:srgbClr val="FF0000">
                                <a:alpha val="50000"/>
                              </a:srgbClr>
                            </a:solidFill>
                            <a:latin typeface="Consolas" panose="020B0609020204030204" pitchFamily="49" charset="0"/>
                          </a:rPr>
                          <m:t>String</m:t>
                        </m:r>
                      </m:e>
                    </m:d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3200" i="0">
                        <a:solidFill>
                          <a:schemeClr val="tx1">
                            <a:alpha val="50000"/>
                          </a:schemeClr>
                        </a:solidFill>
                        <a:latin typeface="Consolas" panose="020B0609020204030204" pitchFamily="49" charset="0"/>
                      </a:rPr>
                      <m:t>strs</m:t>
                    </m:r>
                    <m:r>
                      <a:rPr lang="en-US" sz="3200" i="1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  <a:latin typeface="Consolas" panose="020B0609020204030204" pitchFamily="49" charset="0"/>
                  </a:rPr>
                  <a:t>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554263BE-87F6-4AC0-8322-6A50E3DBF55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963" y="1516639"/>
                <a:ext cx="4379917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8DE59801-D876-4E97-B934-366C3B823C06}"/>
              </a:ext>
            </a:extLst>
          </p:cNvPr>
          <p:cNvSpPr txBox="1"/>
          <p:nvPr/>
        </p:nvSpPr>
        <p:spPr>
          <a:xfrm>
            <a:off x="4808566" y="1516638"/>
            <a:ext cx="44791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filterNulls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sz="3200" dirty="0" err="1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nstrs</a:t>
            </a:r>
            <a:r>
              <a:rPr lang="en-US" sz="3200" dirty="0">
                <a:solidFill>
                  <a:schemeClr val="tx1">
                    <a:alpha val="50000"/>
                  </a:schemeClr>
                </a:solidFill>
                <a:latin typeface="Consolas" panose="020B0609020204030204" pitchFamily="49" charset="0"/>
              </a:rPr>
              <a:t>);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FEFD220-DB68-435D-AF8A-E28A55F425F5}"/>
              </a:ext>
            </a:extLst>
          </p:cNvPr>
          <p:cNvCxnSpPr/>
          <p:nvPr/>
        </p:nvCxnSpPr>
        <p:spPr>
          <a:xfrm>
            <a:off x="392609" y="2172817"/>
            <a:ext cx="11183112" cy="0"/>
          </a:xfrm>
          <a:prstGeom prst="line">
            <a:avLst/>
          </a:prstGeom>
          <a:ln w="381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/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m:rPr>
                                  <m:nor/>
                                </m:rPr>
                                <a:rPr lang="en-US" sz="3200" smtClean="0">
                                  <a:solidFill>
                                    <a:schemeClr val="accent2">
                                      <a:alpha val="50000"/>
                                    </a:schemeClr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00B0F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Object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F687ACBA-6802-4579-AE4C-AF9E809D798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665715"/>
                <a:ext cx="63754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/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</m:t>
                          </m:r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chemeClr val="accent2"/>
                                  </a:solidFill>
                                  <a:latin typeface="Consolas" panose="020B0609020204030204" pitchFamily="49" charset="0"/>
                                </a:rPr>
                                <m:t>Null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12CD500-671D-4989-AD88-103F46AD78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4053320"/>
                <a:ext cx="85334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/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>
                          <a:solidFill>
                            <a:schemeClr val="accent4"/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/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/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∪ </m:t>
                          </m:r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6EE1128-22F9-404F-B795-2AC256822E2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3440925"/>
                <a:ext cx="5742469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/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3200" i="1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FF000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String</m:t>
                              </m:r>
                              <m:r>
                                <a:rPr lang="en-US" sz="3200" b="0" i="1" smtClean="0">
                                  <a:solidFill>
                                    <a:schemeClr val="tx1">
                                      <a:alpha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∩</m:t>
                              </m:r>
                              <m:r>
                                <m:rPr>
                                  <m:nor/>
                                </m:rPr>
                                <a:rPr lang="en-US" sz="3200">
                                  <a:solidFill>
                                    <a:srgbClr val="00B0F0">
                                      <a:alpha val="50000"/>
                                    </a:srgbClr>
                                  </a:solidFill>
                                  <a:latin typeface="Consolas" panose="020B0609020204030204" pitchFamily="49" charset="0"/>
                                </a:rPr>
                                <m:t>Object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86DE398-E0D4-4C78-BEE4-0C3D7FD0DE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828529"/>
                <a:ext cx="5010089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/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3200" smtClean="0">
                          <a:solidFill>
                            <a:schemeClr val="accent4">
                              <a:alpha val="50000"/>
                            </a:schemeClr>
                          </a:solidFill>
                          <a:latin typeface="Consolas" panose="020B0609020204030204" pitchFamily="49" charset="0"/>
                        </a:rPr>
                        <m:t>List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3200" i="1">
                              <a:solidFill>
                                <a:schemeClr val="tx1">
                                  <a:alpha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en-US" sz="3200">
                              <a:solidFill>
                                <a:srgbClr val="FF0000">
                                  <a:alpha val="50000"/>
                                </a:srgbClr>
                              </a:solidFill>
                              <a:latin typeface="Consolas" panose="020B0609020204030204" pitchFamily="49" charset="0"/>
                            </a:rPr>
                            <m:t>String</m:t>
                          </m:r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EFACCBD8-DC96-4DDA-9F36-DE1C1BE3E7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658" y="2216133"/>
                <a:ext cx="285206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/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DB3912-9A6E-4C3B-B688-040F87B6D7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200438"/>
                <a:ext cx="457200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/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alpha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alpha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DB79CD-CEB9-45B0-9C4E-5BEA14864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2824133"/>
                <a:ext cx="457200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/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98CDEA0-86A8-4C09-8C9E-E5EB7B3E9D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3447829"/>
                <a:ext cx="457200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/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6CC7C85-4D62-4317-98EB-23C85F0AF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763" y="4080940"/>
                <a:ext cx="457200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D702EDB-528D-4744-B4EC-355A7818851D}"/>
              </a:ext>
            </a:extLst>
          </p:cNvPr>
          <p:cNvSpPr txBox="1"/>
          <p:nvPr/>
        </p:nvSpPr>
        <p:spPr>
          <a:xfrm>
            <a:off x="9206147" y="4053320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(Distributivity)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DB7F05-DF8C-4163-8C03-FB157EA54B6D}"/>
              </a:ext>
            </a:extLst>
          </p:cNvPr>
          <p:cNvSpPr txBox="1"/>
          <p:nvPr/>
        </p:nvSpPr>
        <p:spPr>
          <a:xfrm>
            <a:off x="9206147" y="3447828"/>
            <a:ext cx="2975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(</a:t>
            </a:r>
            <a:r>
              <a:rPr lang="en-US" sz="3200" dirty="0" err="1"/>
              <a:t>Disjointness</a:t>
            </a:r>
            <a:r>
              <a:rPr lang="en-US" sz="3200" dirty="0"/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/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∪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DBF1EBB-6D33-4AA7-9CAA-A776EEFC6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832867"/>
                <a:ext cx="2975149" cy="584775"/>
              </a:xfrm>
              <a:prstGeom prst="rect">
                <a:avLst/>
              </a:prstGeom>
              <a:blipFill>
                <a:blip r:embed="rId14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/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(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∩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 w/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tx1">
                            <a:alpha val="50000"/>
                          </a:schemeClr>
                        </a:solidFill>
                        <a:latin typeface="Cambria Math" panose="02040503050406030204" pitchFamily="18" charset="0"/>
                      </a:rPr>
                      <m:t>⊂</m:t>
                    </m:r>
                  </m:oMath>
                </a14:m>
                <a:r>
                  <a:rPr lang="en-US" sz="3200" dirty="0">
                    <a:solidFill>
                      <a:schemeClr val="tx1">
                        <a:alpha val="50000"/>
                      </a:schemeClr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FECA434-512C-4C36-8E5D-7692435DCF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6147" y="2236844"/>
                <a:ext cx="2975149" cy="584775"/>
              </a:xfrm>
              <a:prstGeom prst="rect">
                <a:avLst/>
              </a:prstGeom>
              <a:blipFill>
                <a:blip r:embed="rId15"/>
                <a:stretch>
                  <a:fillRect l="-5123" t="-1354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9816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med">
        <p159:morph option="byObject"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OPSLA18-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Custom 2">
      <a:majorFont>
        <a:latin typeface="Calibr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OPSLA18-theme" id="{9FA3E809-E08B-4C88-8545-19134DA1FEE4}" vid="{FEF3AE9D-C006-4114-9874-861A971B993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OOPSLA18-theme</Template>
  <TotalTime>0</TotalTime>
  <Words>903</Words>
  <Application>Microsoft Office PowerPoint</Application>
  <PresentationFormat>Widescreen</PresentationFormat>
  <Paragraphs>471</Paragraphs>
  <Slides>41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Calibri</vt:lpstr>
      <vt:lpstr>Calibri Light</vt:lpstr>
      <vt:lpstr>Cambria Math</vt:lpstr>
      <vt:lpstr>Consolas</vt:lpstr>
      <vt:lpstr>Segoe UI</vt:lpstr>
      <vt:lpstr>OOPSLA18-theme</vt:lpstr>
      <vt:lpstr>Empowering Union and Intersection Types with Integrated Subtyping</vt:lpstr>
      <vt:lpstr>Intersection Types</vt:lpstr>
      <vt:lpstr>Unions and Intersections</vt:lpstr>
      <vt:lpstr>Nullability in Ceylon</vt:lpstr>
      <vt:lpstr>Nullability in Ceylon</vt:lpstr>
      <vt:lpstr>Nullability in Ceylon</vt:lpstr>
      <vt:lpstr>Nullability in Ceylon</vt:lpstr>
      <vt:lpstr>Nullability in Ceylon</vt:lpstr>
      <vt:lpstr>Nullability in Ceylon</vt:lpstr>
      <vt:lpstr>PowerPoint Presentation</vt:lpstr>
      <vt:lpstr>Textbook Subtyping</vt:lpstr>
      <vt:lpstr>Textbook Subtyping</vt:lpstr>
      <vt:lpstr>Textbook Subtyping</vt:lpstr>
      <vt:lpstr>Textbook Subtyping</vt:lpstr>
      <vt:lpstr>Textbook Subtyping</vt:lpstr>
      <vt:lpstr>Textbook Subtyping</vt:lpstr>
      <vt:lpstr>PowerPoint Presentation</vt:lpstr>
      <vt:lpstr>Nullability in Ceylon</vt:lpstr>
      <vt:lpstr>Distributivity</vt:lpstr>
      <vt:lpstr>Disjunctive Normal Form</vt:lpstr>
      <vt:lpstr>Preserving DNF</vt:lpstr>
      <vt:lpstr>Preserving DNF</vt:lpstr>
      <vt:lpstr>Integrating DNF into the Subtyping Algorithm</vt:lpstr>
      <vt:lpstr>PowerPoint Presentation</vt:lpstr>
      <vt:lpstr>Nullability in Ceylon</vt:lpstr>
      <vt:lpstr>PowerPoint Presentation</vt:lpstr>
      <vt:lpstr>Integrated Subtyping</vt:lpstr>
      <vt:lpstr>Integrated Subtyping</vt:lpstr>
      <vt:lpstr>Integrated Subtyping</vt:lpstr>
      <vt:lpstr>Integrated Subtyping</vt:lpstr>
      <vt:lpstr>Integrated Subtyping</vt:lpstr>
      <vt:lpstr>Integrated Subtyping</vt:lpstr>
      <vt:lpstr>Integrated Subtyping</vt:lpstr>
      <vt:lpstr>Integrated Subtyping Algorithm</vt:lpstr>
      <vt:lpstr>PowerPoint Presentation</vt:lpstr>
      <vt:lpstr>PowerPoint Presentation</vt:lpstr>
      <vt:lpstr>PowerPoint Presentation</vt:lpstr>
      <vt:lpstr>Composition</vt:lpstr>
      <vt:lpstr>More Ceylon Extensions</vt:lpstr>
      <vt:lpstr>Extensions for Other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Empowering Union and Intersection Types with Integrated Subtyping</dc:title>
  <dc:creator>fm359@cornell.edu</dc:creator>
  <cp:lastModifiedBy>Fabian Muehlboeck</cp:lastModifiedBy>
  <cp:revision>1</cp:revision>
  <dcterms:created xsi:type="dcterms:W3CDTF">2018-12-03T16:04:49Z</dcterms:created>
  <dcterms:modified xsi:type="dcterms:W3CDTF">2018-12-03T16:07:48Z</dcterms:modified>
</cp:coreProperties>
</file>