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tags/tag12.xml" ContentType="application/vnd.openxmlformats-officedocument.presentationml.tags+xml"/>
  <Override PartName="/ppt/charts/chart3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19"/>
  </p:notesMasterIdLst>
  <p:sldIdLst>
    <p:sldId id="260" r:id="rId2"/>
    <p:sldId id="297" r:id="rId3"/>
    <p:sldId id="289" r:id="rId4"/>
    <p:sldId id="290" r:id="rId5"/>
    <p:sldId id="265" r:id="rId6"/>
    <p:sldId id="267" r:id="rId7"/>
    <p:sldId id="293" r:id="rId8"/>
    <p:sldId id="294" r:id="rId9"/>
    <p:sldId id="284" r:id="rId10"/>
    <p:sldId id="269" r:id="rId11"/>
    <p:sldId id="296" r:id="rId12"/>
    <p:sldId id="278" r:id="rId13"/>
    <p:sldId id="275" r:id="rId14"/>
    <p:sldId id="276" r:id="rId15"/>
    <p:sldId id="291" r:id="rId16"/>
    <p:sldId id="295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29" autoAdjust="0"/>
    <p:restoredTop sz="89587" autoAdjust="0"/>
  </p:normalViewPr>
  <p:slideViewPr>
    <p:cSldViewPr>
      <p:cViewPr varScale="1">
        <p:scale>
          <a:sx n="71" d="100"/>
          <a:sy n="71" d="100"/>
        </p:scale>
        <p:origin x="-5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9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% of </a:t>
            </a:r>
            <a:r>
              <a:rPr lang="en-US" dirty="0" smtClean="0"/>
              <a:t>Inferable Methods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inferable methods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c:spPr>
          <c:invertIfNegative val="0"/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c:spPr>
          </c:dPt>
          <c:dLbls>
            <c:dLbl>
              <c:idx val="7"/>
              <c:numFmt formatCode="0.0%" sourceLinked="0"/>
              <c:spPr/>
              <c:txPr>
                <a:bodyPr/>
                <a:lstStyle/>
                <a:p>
                  <a:pPr>
                    <a:defRPr sz="3600" b="1"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ahcbench</c:v>
                </c:pt>
                <c:pt idx="1">
                  <c:v>mandelform</c:v>
                </c:pt>
                <c:pt idx="2">
                  <c:v>sat_solver</c:v>
                </c:pt>
                <c:pt idx="3">
                  <c:v>zinger</c:v>
                </c:pt>
                <c:pt idx="4">
                  <c:v>lcscbench</c:v>
                </c:pt>
                <c:pt idx="5">
                  <c:v>bartok</c:v>
                </c:pt>
                <c:pt idx="6">
                  <c:v>asmlc</c:v>
                </c:pt>
                <c:pt idx="7">
                  <c:v>Geomean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0.94599999999999995</c:v>
                </c:pt>
                <c:pt idx="4">
                  <c:v>0.97599999999999998</c:v>
                </c:pt>
                <c:pt idx="5">
                  <c:v>0.97399999999999998</c:v>
                </c:pt>
                <c:pt idx="6">
                  <c:v>0.96100000000000008</c:v>
                </c:pt>
                <c:pt idx="7">
                  <c:v>0.97899999999999998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763200"/>
        <c:axId val="70255360"/>
      </c:barChart>
      <c:catAx>
        <c:axId val="677632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0255360"/>
        <c:crossesAt val="0"/>
        <c:auto val="1"/>
        <c:lblAlgn val="ctr"/>
        <c:lblOffset val="100"/>
        <c:noMultiLvlLbl val="0"/>
      </c:catAx>
      <c:valAx>
        <c:axId val="70255360"/>
        <c:scaling>
          <c:orientation val="minMax"/>
          <c:max val="1"/>
          <c:min val="0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crossAx val="67763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Inference Time/Compilation Time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c:spPr>
          <c:invertIfNegative val="0"/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c:spPr>
          </c:dPt>
          <c:dLbls>
            <c:dLbl>
              <c:idx val="7"/>
              <c:numFmt formatCode="0.0%" sourceLinked="0"/>
              <c:spPr/>
              <c:txPr>
                <a:bodyPr/>
                <a:lstStyle/>
                <a:p>
                  <a:pPr>
                    <a:defRPr sz="3600" b="1"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.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ahcbench</c:v>
                </c:pt>
                <c:pt idx="1">
                  <c:v>mandelform</c:v>
                </c:pt>
                <c:pt idx="2">
                  <c:v>sat_solver</c:v>
                </c:pt>
                <c:pt idx="3">
                  <c:v>zinger</c:v>
                </c:pt>
                <c:pt idx="4">
                  <c:v>lcscbench</c:v>
                </c:pt>
                <c:pt idx="5">
                  <c:v>bartok</c:v>
                </c:pt>
                <c:pt idx="6">
                  <c:v>asmlc</c:v>
                </c:pt>
                <c:pt idx="7">
                  <c:v>Geomean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1.9E-2</c:v>
                </c:pt>
                <c:pt idx="1">
                  <c:v>1.2999999999999999E-2</c:v>
                </c:pt>
                <c:pt idx="2">
                  <c:v>9.2999999999999999E-2</c:v>
                </c:pt>
                <c:pt idx="3">
                  <c:v>0.13700000000000001</c:v>
                </c:pt>
                <c:pt idx="4">
                  <c:v>0.13900000000000001</c:v>
                </c:pt>
                <c:pt idx="5">
                  <c:v>0.34699999999999998</c:v>
                </c:pt>
                <c:pt idx="6">
                  <c:v>0.16</c:v>
                </c:pt>
                <c:pt idx="7">
                  <c:v>8.2000000000000003E-2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90838144"/>
        <c:axId val="90839680"/>
      </c:barChart>
      <c:catAx>
        <c:axId val="908381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0839680"/>
        <c:crosses val="autoZero"/>
        <c:auto val="1"/>
        <c:lblAlgn val="ctr"/>
        <c:lblOffset val="100"/>
        <c:noMultiLvlLbl val="0"/>
      </c:catAx>
      <c:valAx>
        <c:axId val="90839680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spPr>
          <a:ln w="9525">
            <a:noFill/>
          </a:ln>
        </c:spPr>
        <c:crossAx val="90838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iTalX</a:t>
            </a:r>
            <a:r>
              <a:rPr lang="en-US" dirty="0" smtClean="0"/>
              <a:t>/Traditional</a:t>
            </a:r>
            <a:r>
              <a:rPr lang="en-US" baseline="0" dirty="0" smtClean="0"/>
              <a:t> TAL [</a:t>
            </a:r>
            <a:r>
              <a:rPr lang="en-US" dirty="0" smtClean="0"/>
              <a:t>PLDI</a:t>
            </a:r>
            <a:r>
              <a:rPr lang="en-US" baseline="0" dirty="0" smtClean="0"/>
              <a:t> ’08]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Annotation Size Reduction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c:spPr>
          <c:invertIfNegative val="0"/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c:spPr>
          </c:dPt>
          <c:dLbls>
            <c:dLbl>
              <c:idx val="7"/>
              <c:numFmt formatCode="0%" sourceLinked="0"/>
              <c:spPr/>
              <c:txPr>
                <a:bodyPr/>
                <a:lstStyle/>
                <a:p>
                  <a:pPr>
                    <a:defRPr sz="3600" b="1"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  <a:solidFill>
                        <a:schemeClr val="accent3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ahcbench</c:v>
                </c:pt>
                <c:pt idx="1">
                  <c:v>asmlc</c:v>
                </c:pt>
                <c:pt idx="2">
                  <c:v>bartok</c:v>
                </c:pt>
                <c:pt idx="3">
                  <c:v>lcscbench</c:v>
                </c:pt>
                <c:pt idx="4">
                  <c:v>mandelform</c:v>
                </c:pt>
                <c:pt idx="5">
                  <c:v>sat_solver</c:v>
                </c:pt>
                <c:pt idx="6">
                  <c:v>zinger</c:v>
                </c:pt>
                <c:pt idx="7">
                  <c:v>Geomean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0.55929919137466311</c:v>
                </c:pt>
                <c:pt idx="1">
                  <c:v>0.2349386003577244</c:v>
                </c:pt>
                <c:pt idx="2">
                  <c:v>0.23093216975747255</c:v>
                </c:pt>
                <c:pt idx="3">
                  <c:v>0.28104219429654959</c:v>
                </c:pt>
                <c:pt idx="4">
                  <c:v>0.79134860050890588</c:v>
                </c:pt>
                <c:pt idx="5">
                  <c:v>0.59400735938321358</c:v>
                </c:pt>
                <c:pt idx="6">
                  <c:v>0.3980488061428421</c:v>
                </c:pt>
                <c:pt idx="7">
                  <c:v>0.39849373980956726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91042560"/>
        <c:axId val="91044096"/>
      </c:barChart>
      <c:catAx>
        <c:axId val="91042560"/>
        <c:scaling>
          <c:orientation val="minMax"/>
        </c:scaling>
        <c:delete val="0"/>
        <c:axPos val="b"/>
        <c:majorTickMark val="none"/>
        <c:minorTickMark val="none"/>
        <c:tickLblPos val="nextTo"/>
        <c:crossAx val="91044096"/>
        <c:crosses val="autoZero"/>
        <c:auto val="1"/>
        <c:lblAlgn val="ctr"/>
        <c:lblOffset val="100"/>
        <c:noMultiLvlLbl val="0"/>
      </c:catAx>
      <c:valAx>
        <c:axId val="91044096"/>
        <c:scaling>
          <c:orientation val="minMax"/>
          <c:max val="1"/>
        </c:scaling>
        <c:delete val="0"/>
        <c:axPos val="l"/>
        <c:majorGridlines/>
        <c:numFmt formatCode="0%" sourceLinked="0"/>
        <c:majorTickMark val="none"/>
        <c:minorTickMark val="none"/>
        <c:tickLblPos val="nextTo"/>
        <c:spPr>
          <a:ln w="9525">
            <a:noFill/>
          </a:ln>
        </c:spPr>
        <c:crossAx val="91042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158F1-2C6A-4A9B-A766-5C1FDA51568E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EE82-619F-471C-BC31-5062B61BD1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8EE82-619F-471C-BC31-5062B61BD13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7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2029264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</a:bodyPr>
          <a:lstStyle>
            <a:lvl1pPr algn="r" rtl="0">
              <a:spcBef>
                <a:spcPct val="0"/>
              </a:spcBef>
              <a:buNone/>
              <a:defRPr sz="4800" b="1" cap="none" spc="0">
                <a:ln w="3175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2"/>
                    </a:gs>
                    <a:gs pos="49000">
                      <a:schemeClr val="accent2">
                        <a:lumMod val="89000"/>
                        <a:lumOff val="11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95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5400000"/>
                </a:gradFill>
                <a:effectLst/>
                <a:latin typeface="Lucida Sans Unicode" pitchFamily="34" charset="0"/>
                <a:ea typeface="+mj-ea"/>
                <a:cs typeface="Lucida Sans Unicode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7620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11875" y="6248400"/>
            <a:ext cx="9167750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1875" y="6400800"/>
            <a:ext cx="916775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1875" y="6553200"/>
            <a:ext cx="9167750" cy="1014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73928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1875" y="6248400"/>
            <a:ext cx="9167750" cy="7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1875" y="6400800"/>
            <a:ext cx="916775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1875" y="6553200"/>
            <a:ext cx="9167750" cy="10142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828800"/>
          </a:xfrm>
          <a:ln>
            <a:noFill/>
          </a:ln>
        </p:spPr>
        <p:txBody>
          <a:bodyPr vert="horz" tIns="0" rIns="18288" bIns="0" anchor="b">
            <a:normAutofit/>
          </a:bodyPr>
          <a:lstStyle>
            <a:lvl1pPr algn="ctr" rtl="0">
              <a:spcBef>
                <a:spcPct val="0"/>
              </a:spcBef>
              <a:buNone/>
              <a:defRPr sz="4800" b="1" cap="none" spc="0">
                <a:ln w="3175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2"/>
                    </a:gs>
                    <a:gs pos="49000">
                      <a:schemeClr val="accent2">
                        <a:lumMod val="89000"/>
                        <a:lumOff val="11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95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5400000"/>
                </a:gradFill>
                <a:effectLst/>
                <a:latin typeface="Lucida Sans Unicode" pitchFamily="34" charset="0"/>
                <a:ea typeface="+mj-ea"/>
                <a:cs typeface="Lucida Sans Unicode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21475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47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47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21475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5" y="16266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accent3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6311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accent3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286000"/>
            <a:ext cx="4040188" cy="40743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40743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305800" cy="627888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satMod val="12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278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307673-90E9-43FA-A4F7-2C76769AD783}" type="datetimeFigureOut">
              <a:rPr lang="en-US" smtClean="0"/>
              <a:t>12/25/2011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E6F9C3-B48C-4987-BA9A-51C68B6DFCC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Inferable Object-Oriented Typed Assembly Language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 smtClean="0"/>
              <a:t>Ross Tate</a:t>
            </a:r>
            <a:r>
              <a:rPr lang="en-US" dirty="0" smtClean="0"/>
              <a:t>, Juan Chen, Chris Hawblitzel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53" y="4594582"/>
            <a:ext cx="3657600" cy="1044218"/>
          </a:xfrm>
          <a:prstGeom prst="rect">
            <a:avLst/>
          </a:prstGeom>
        </p:spPr>
      </p:pic>
      <p:pic>
        <p:nvPicPr>
          <p:cNvPr id="1032" name="Picture 8" descr="http://torgroup.ucsd.edu/template/images/UCSDa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1371600" cy="111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0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</p:spPr>
        <p:txBody>
          <a:bodyPr/>
          <a:lstStyle/>
          <a:p>
            <a:r>
              <a:rPr lang="en-US" dirty="0" smtClean="0"/>
              <a:t>Always open existential types as soon as possible</a:t>
            </a:r>
          </a:p>
          <a:p>
            <a:r>
              <a:rPr lang="en-US" dirty="0" smtClean="0"/>
              <a:t>Use subtyping in place of pack: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abstract interpretation over existential types</a:t>
            </a:r>
          </a:p>
          <a:p>
            <a:pPr lvl="1"/>
            <a:r>
              <a:rPr lang="en-US" dirty="0" smtClean="0"/>
              <a:t>Requires subtyping and join algorithms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37172" y="2590800"/>
            <a:ext cx="2069669" cy="1477327"/>
            <a:chOff x="3537172" y="2895600"/>
            <a:chExt cx="2069669" cy="1477327"/>
          </a:xfrm>
        </p:grpSpPr>
        <p:sp>
          <p:nvSpPr>
            <p:cNvPr id="7" name="TextBox 6"/>
            <p:cNvSpPr txBox="1"/>
            <p:nvPr/>
          </p:nvSpPr>
          <p:spPr>
            <a:xfrm>
              <a:off x="3812022" y="2895600"/>
              <a:ext cx="15199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2800" dirty="0" smtClean="0">
                  <a:latin typeface="Cambria Math"/>
                  <a:ea typeface="Cambria Math"/>
                </a:rPr>
                <a:t>θ</a:t>
              </a:r>
              <a:r>
                <a:rPr lang="en-US" sz="2800" dirty="0" smtClean="0">
                  <a:latin typeface="Cambria Math"/>
                  <a:ea typeface="Cambria Math"/>
                </a:rPr>
                <a:t>: ∆’ → ∆</a:t>
              </a:r>
            </a:p>
            <a:p>
              <a:pPr algn="ctr"/>
              <a:r>
                <a:rPr lang="en-US" sz="2800" dirty="0" smtClean="0">
                  <a:latin typeface="Cambria Math"/>
                  <a:ea typeface="Cambria Math"/>
                </a:rPr>
                <a:t>τ ≤ </a:t>
              </a:r>
              <a:r>
                <a:rPr lang="el-GR" sz="2800" dirty="0" smtClean="0">
                  <a:latin typeface="Cambria Math"/>
                  <a:ea typeface="Cambria Math"/>
                </a:rPr>
                <a:t>τ</a:t>
              </a:r>
              <a:r>
                <a:rPr lang="en-US" sz="2800" dirty="0" smtClean="0">
                  <a:latin typeface="Cambria Math"/>
                  <a:ea typeface="Cambria Math"/>
                </a:rPr>
                <a:t>’[</a:t>
              </a:r>
              <a:r>
                <a:rPr lang="el-GR" sz="2800" dirty="0" smtClean="0">
                  <a:latin typeface="Cambria Math"/>
                  <a:ea typeface="Cambria Math"/>
                </a:rPr>
                <a:t>θ</a:t>
              </a:r>
              <a:r>
                <a:rPr lang="en-US" sz="2800" dirty="0" smtClean="0">
                  <a:latin typeface="Cambria Math"/>
                  <a:ea typeface="Cambria Math"/>
                </a:rPr>
                <a:t>]</a:t>
              </a:r>
              <a:endParaRPr 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7172" y="3849707"/>
              <a:ext cx="2069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Cambria Math"/>
                  <a:ea typeface="Cambria Math"/>
                </a:rPr>
                <a:t>∃∆.</a:t>
              </a:r>
              <a:r>
                <a:rPr lang="el-GR" sz="2800" dirty="0" smtClean="0">
                  <a:latin typeface="Cambria Math"/>
                  <a:ea typeface="Cambria Math"/>
                </a:rPr>
                <a:t>τ</a:t>
              </a:r>
              <a:r>
                <a:rPr lang="en-US" sz="2800" dirty="0" smtClean="0">
                  <a:latin typeface="Cambria Math"/>
                  <a:ea typeface="Cambria Math"/>
                </a:rPr>
                <a:t> ≤ ∃∆’.</a:t>
              </a:r>
              <a:r>
                <a:rPr lang="el-GR" sz="2800" dirty="0" smtClean="0">
                  <a:latin typeface="Cambria Math"/>
                  <a:ea typeface="Cambria Math"/>
                </a:rPr>
                <a:t>τ</a:t>
              </a:r>
              <a:r>
                <a:rPr lang="en-US" sz="2800" dirty="0" smtClean="0">
                  <a:latin typeface="Cambria Math"/>
                  <a:ea typeface="Cambria Math"/>
                </a:rPr>
                <a:t>’</a:t>
              </a:r>
              <a:endParaRPr lang="en-US" sz="28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544362" y="3841614"/>
              <a:ext cx="20552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ounded Rectangular Callout 11"/>
          <p:cNvSpPr/>
          <p:nvPr/>
        </p:nvSpPr>
        <p:spPr>
          <a:xfrm>
            <a:off x="1143000" y="2590800"/>
            <a:ext cx="1825600" cy="1143000"/>
          </a:xfrm>
          <a:prstGeom prst="wedgeRoundRectCallout">
            <a:avLst>
              <a:gd name="adj1" fmla="val 94853"/>
              <a:gd name="adj2" fmla="val -280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Given a valid substitution of variables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069040" y="2925127"/>
            <a:ext cx="2008160" cy="1143000"/>
          </a:xfrm>
          <a:prstGeom prst="wedgeRoundRectCallout">
            <a:avLst>
              <a:gd name="adj1" fmla="val -90029"/>
              <a:gd name="adj2" fmla="val -1985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Such that the bodies are subtypes after substitution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357069" y="4191000"/>
            <a:ext cx="2429874" cy="1143000"/>
          </a:xfrm>
          <a:prstGeom prst="wedgeRoundRectCallout">
            <a:avLst>
              <a:gd name="adj1" fmla="val -2376"/>
              <a:gd name="adj2" fmla="val -7044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Then the existential types are subtypes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86943" y="2774494"/>
            <a:ext cx="3052257" cy="11099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Subsumes using</a:t>
            </a:r>
          </a:p>
          <a:p>
            <a:pPr algn="ctr"/>
            <a:r>
              <a:rPr lang="en-US" sz="2400" dirty="0" smtClean="0"/>
              <a:t>open and pack</a:t>
            </a:r>
            <a:endParaRPr lang="en-US" sz="2400" dirty="0"/>
          </a:p>
        </p:txBody>
      </p:sp>
      <p:sp>
        <p:nvSpPr>
          <p:cNvPr id="16" name="Octagon 15"/>
          <p:cNvSpPr/>
          <p:nvPr/>
        </p:nvSpPr>
        <p:spPr>
          <a:xfrm>
            <a:off x="2216728" y="5029200"/>
            <a:ext cx="4710545" cy="990600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Subtyping </a:t>
            </a:r>
            <a:r>
              <a:rPr lang="en-US" sz="2400" i="1" dirty="0" smtClean="0"/>
              <a:t>alone</a:t>
            </a:r>
            <a:r>
              <a:rPr lang="en-US" sz="2400" dirty="0" smtClean="0"/>
              <a:t> of bounded existential types is </a:t>
            </a:r>
            <a:r>
              <a:rPr lang="en-US" sz="2400" dirty="0" err="1" smtClean="0"/>
              <a:t>undecidable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576535" y="5105400"/>
            <a:ext cx="799093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Designed a category-theoretic framework for existential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/>
              <a:t>Constructive</a:t>
            </a:r>
            <a:r>
              <a:rPr lang="en-US" sz="2400" dirty="0" smtClean="0"/>
              <a:t>:    includes abstract algorithms for inference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/>
              <a:t>Instructive</a:t>
            </a:r>
            <a:r>
              <a:rPr lang="en-US" sz="2400" dirty="0" smtClean="0"/>
              <a:t>:       specifies type design guidelines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702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Checking with </a:t>
            </a:r>
            <a:r>
              <a:rPr lang="en-US" b="1" dirty="0" err="1" smtClean="0"/>
              <a:t>iTalX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80854" y="2576945"/>
            <a:ext cx="4786746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bool</a:t>
            </a:r>
            <a:r>
              <a:rPr lang="en-US" dirty="0"/>
              <a:t> bad(a, b : </a:t>
            </a:r>
            <a:r>
              <a:rPr lang="en-US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∃</a:t>
            </a:r>
            <a:r>
              <a:rPr lang="el-GR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γ</a:t>
            </a:r>
            <a:r>
              <a:rPr lang="en-US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≪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List</a:t>
            </a:r>
            <a:r>
              <a:rPr lang="en-US" dirty="0">
                <a:solidFill>
                  <a:srgbClr val="00B050"/>
                </a:solidFill>
                <a:ea typeface="Cambria Math" pitchFamily="18" charset="0"/>
              </a:rPr>
              <a:t>. Ins(</a:t>
            </a:r>
            <a:r>
              <a:rPr lang="el-GR" dirty="0">
                <a:solidFill>
                  <a:srgbClr val="00B050"/>
                </a:solidFill>
                <a:latin typeface="Cambria Math"/>
                <a:ea typeface="Cambria Math"/>
              </a:rPr>
              <a:t>γ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)</a:t>
            </a:r>
            <a:r>
              <a:rPr lang="en-US" dirty="0"/>
              <a:t>) {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80854" y="30341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vt</a:t>
            </a:r>
            <a:r>
              <a:rPr lang="en-US" dirty="0" smtClean="0"/>
              <a:t> = </a:t>
            </a:r>
            <a:r>
              <a:rPr lang="en-US" dirty="0" err="1" smtClean="0"/>
              <a:t>a.vtable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680854" y="34913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</a:t>
            </a:r>
            <a:r>
              <a:rPr lang="en-US" dirty="0" smtClean="0"/>
              <a:t> = </a:t>
            </a:r>
            <a:r>
              <a:rPr lang="en-US" dirty="0" err="1" smtClean="0"/>
              <a:t>vt.isEmpty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680854" y="39485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c = </a:t>
            </a:r>
            <a:r>
              <a:rPr lang="en-US" dirty="0" err="1" smtClean="0"/>
              <a:t>mp</a:t>
            </a:r>
            <a:r>
              <a:rPr lang="en-US" dirty="0" smtClean="0"/>
              <a:t>(b);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680854" y="44057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return c;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80854" y="4876800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40008" y="3007537"/>
            <a:ext cx="3551592" cy="2097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mbria Math"/>
                <a:ea typeface="Cambria Math"/>
              </a:rPr>
              <a:t>∃</a:t>
            </a:r>
            <a:r>
              <a:rPr lang="el-GR" sz="2400" dirty="0" smtClean="0">
                <a:latin typeface="Cambria Math"/>
                <a:ea typeface="Cambria Math"/>
              </a:rPr>
              <a:t>α</a:t>
            </a:r>
            <a:r>
              <a:rPr lang="en-US" sz="2400" dirty="0" smtClean="0">
                <a:latin typeface="Cambria Math"/>
                <a:ea typeface="Cambria Math"/>
              </a:rPr>
              <a:t>, </a:t>
            </a:r>
            <a:r>
              <a:rPr lang="el-GR" sz="2400" dirty="0" smtClean="0">
                <a:latin typeface="Cambria Math"/>
                <a:ea typeface="Cambria Math"/>
              </a:rPr>
              <a:t>β</a:t>
            </a:r>
            <a:r>
              <a:rPr lang="en-US" sz="2400" dirty="0" smtClean="0">
                <a:latin typeface="Cambria Math"/>
                <a:ea typeface="Cambria Math"/>
              </a:rPr>
              <a:t> : </a:t>
            </a:r>
            <a:r>
              <a:rPr lang="el-GR" sz="2400" dirty="0" smtClean="0">
                <a:latin typeface="Cambria Math"/>
                <a:ea typeface="Cambria Math"/>
              </a:rPr>
              <a:t>α≪</a:t>
            </a:r>
            <a:r>
              <a:rPr lang="en-US" sz="2400" dirty="0" smtClean="0">
                <a:ea typeface="Cambria Math"/>
              </a:rPr>
              <a:t>List, </a:t>
            </a:r>
            <a:r>
              <a:rPr lang="el-GR" sz="2400" dirty="0" smtClean="0">
                <a:latin typeface="Cambria Math"/>
                <a:ea typeface="Cambria Math"/>
              </a:rPr>
              <a:t>β≪</a:t>
            </a:r>
            <a:r>
              <a:rPr lang="en-US" sz="2400" dirty="0" smtClean="0">
                <a:ea typeface="Cambria Math"/>
              </a:rPr>
              <a:t>List.</a:t>
            </a:r>
          </a:p>
          <a:p>
            <a:pPr algn="ctr"/>
            <a:r>
              <a:rPr lang="en-US" sz="2400" dirty="0" smtClean="0">
                <a:ea typeface="Cambria Math"/>
              </a:rPr>
              <a:t>a : Ins(</a:t>
            </a:r>
            <a:r>
              <a:rPr lang="el-GR" sz="2400" dirty="0" smtClean="0">
                <a:latin typeface="Cambria Math"/>
                <a:ea typeface="Cambria Math"/>
              </a:rPr>
              <a:t>α</a:t>
            </a:r>
            <a:r>
              <a:rPr lang="en-US" sz="2400" dirty="0" smtClean="0">
                <a:ea typeface="Cambria Math"/>
              </a:rPr>
              <a:t>)</a:t>
            </a:r>
          </a:p>
          <a:p>
            <a:pPr algn="ctr"/>
            <a:r>
              <a:rPr lang="en-US" sz="2400" dirty="0" smtClean="0">
                <a:ea typeface="Cambria Math"/>
              </a:rPr>
              <a:t>b : Ins(</a:t>
            </a:r>
            <a:r>
              <a:rPr lang="el-GR" sz="2400" dirty="0" smtClean="0">
                <a:latin typeface="Cambria Math"/>
                <a:ea typeface="Cambria Math"/>
              </a:rPr>
              <a:t>β</a:t>
            </a:r>
            <a:r>
              <a:rPr lang="en-US" sz="2400" dirty="0" smtClean="0">
                <a:ea typeface="Cambria Math"/>
              </a:rPr>
              <a:t>)</a:t>
            </a:r>
          </a:p>
          <a:p>
            <a:pPr algn="ctr"/>
            <a:r>
              <a:rPr lang="en-US" sz="2400" dirty="0" err="1" smtClean="0">
                <a:ea typeface="Cambria Math"/>
              </a:rPr>
              <a:t>vt</a:t>
            </a:r>
            <a:r>
              <a:rPr lang="en-US" sz="2400" dirty="0" smtClean="0">
                <a:ea typeface="Cambria Math"/>
              </a:rPr>
              <a:t> : </a:t>
            </a:r>
            <a:r>
              <a:rPr lang="en-US" sz="2400" dirty="0" err="1" smtClean="0">
                <a:ea typeface="Cambria Math"/>
              </a:rPr>
              <a:t>VTable</a:t>
            </a:r>
            <a:r>
              <a:rPr lang="en-US" sz="2400" dirty="0" smtClean="0">
                <a:ea typeface="Cambria Math"/>
              </a:rPr>
              <a:t>(</a:t>
            </a:r>
            <a:r>
              <a:rPr lang="el-GR" sz="2400" dirty="0" smtClean="0">
                <a:latin typeface="Cambria Math"/>
                <a:ea typeface="Cambria Math"/>
              </a:rPr>
              <a:t>α</a:t>
            </a:r>
            <a:r>
              <a:rPr lang="en-US" sz="2400" dirty="0" smtClean="0">
                <a:ea typeface="Cambria Math"/>
              </a:rPr>
              <a:t>)</a:t>
            </a:r>
          </a:p>
          <a:p>
            <a:pPr algn="ctr"/>
            <a:r>
              <a:rPr lang="en-US" sz="2400" dirty="0" err="1" smtClean="0">
                <a:ea typeface="Cambria Math"/>
              </a:rPr>
              <a:t>mp</a:t>
            </a:r>
            <a:r>
              <a:rPr lang="en-US" sz="2400" dirty="0" smtClean="0">
                <a:ea typeface="Cambria Math"/>
              </a:rPr>
              <a:t> : (</a:t>
            </a:r>
            <a:r>
              <a:rPr lang="en-US" sz="2400" dirty="0" smtClean="0">
                <a:latin typeface="Cambria Math"/>
                <a:ea typeface="Cambria Math"/>
              </a:rPr>
              <a:t>∃</a:t>
            </a:r>
            <a:r>
              <a:rPr lang="el-GR" sz="2400" dirty="0" smtClean="0">
                <a:latin typeface="Cambria Math"/>
                <a:ea typeface="Cambria Math"/>
              </a:rPr>
              <a:t>γ≪α</a:t>
            </a:r>
            <a:r>
              <a:rPr lang="en-US" sz="2400" dirty="0" smtClean="0">
                <a:ea typeface="Cambria Math"/>
              </a:rPr>
              <a:t>. Ins(</a:t>
            </a:r>
            <a:r>
              <a:rPr lang="el-GR" sz="2400" dirty="0" smtClean="0">
                <a:latin typeface="Cambria Math"/>
                <a:ea typeface="Cambria Math"/>
              </a:rPr>
              <a:t>γ</a:t>
            </a:r>
            <a:r>
              <a:rPr lang="en-US" sz="2400" dirty="0" smtClean="0">
                <a:ea typeface="Cambria Math"/>
              </a:rPr>
              <a:t>)) </a:t>
            </a:r>
            <a:r>
              <a:rPr lang="en-US" sz="2400" dirty="0" smtClean="0">
                <a:latin typeface="Cambria Math"/>
                <a:ea typeface="Cambria Math"/>
              </a:rPr>
              <a:t>→</a:t>
            </a:r>
            <a:r>
              <a:rPr lang="en-US" sz="2400" dirty="0" smtClean="0">
                <a:ea typeface="Cambria Math"/>
              </a:rPr>
              <a:t> </a:t>
            </a:r>
            <a:r>
              <a:rPr lang="en-US" sz="2400" dirty="0" err="1" smtClean="0">
                <a:ea typeface="Cambria Math"/>
              </a:rPr>
              <a:t>bool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5940" y="2397182"/>
            <a:ext cx="2594914" cy="906780"/>
          </a:xfrm>
          <a:prstGeom prst="wedgeRoundRectCallout">
            <a:avLst>
              <a:gd name="adj1" fmla="val 62088"/>
              <a:gd name="adj2" fmla="val 2008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Inference Strategy</a:t>
            </a:r>
          </a:p>
          <a:p>
            <a:pPr algn="ctr"/>
            <a:r>
              <a:rPr lang="en-US" sz="2000" dirty="0" smtClean="0"/>
              <a:t>Immediately open</a:t>
            </a:r>
          </a:p>
          <a:p>
            <a:pPr algn="ctr"/>
            <a:r>
              <a:rPr lang="en-US" sz="2000" dirty="0" smtClean="0"/>
              <a:t>a and b</a:t>
            </a:r>
            <a:endParaRPr lang="en-US" sz="2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85940" y="2814028"/>
            <a:ext cx="2594914" cy="1592125"/>
          </a:xfrm>
          <a:prstGeom prst="wedgeRoundRectCallout">
            <a:avLst>
              <a:gd name="adj1" fmla="val 62534"/>
              <a:gd name="adj2" fmla="val -218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Aharoni" pitchFamily="2" charset="-79"/>
                <a:ea typeface="Cambria Math"/>
                <a:cs typeface="Aharoni" pitchFamily="2" charset="-79"/>
              </a:rPr>
              <a:t>Signature Information</a:t>
            </a:r>
          </a:p>
          <a:p>
            <a:pPr algn="ctr"/>
            <a:r>
              <a:rPr lang="el-GR" sz="2000" dirty="0" smtClean="0">
                <a:latin typeface="Cambria Math"/>
                <a:ea typeface="Cambria Math"/>
              </a:rPr>
              <a:t>α</a:t>
            </a:r>
            <a:r>
              <a:rPr lang="en-US" sz="2000" dirty="0" smtClean="0">
                <a:latin typeface="Cambria Math"/>
                <a:ea typeface="Cambria Math"/>
              </a:rPr>
              <a:t> ≪ </a:t>
            </a:r>
            <a:r>
              <a:rPr lang="en-US" sz="2000" dirty="0" smtClean="0">
                <a:ea typeface="Cambria Math"/>
              </a:rPr>
              <a:t>List </a:t>
            </a:r>
            <a:r>
              <a:rPr lang="en-US" sz="2000" dirty="0" smtClean="0">
                <a:latin typeface="Cambria Math"/>
                <a:ea typeface="Cambria Math"/>
              </a:rPr>
              <a:t>⇒</a:t>
            </a:r>
            <a:endParaRPr lang="en-US" sz="2000" dirty="0" smtClean="0"/>
          </a:p>
          <a:p>
            <a:pPr algn="ctr"/>
            <a:r>
              <a:rPr lang="en-US" sz="2000" dirty="0" smtClean="0"/>
              <a:t>Ins(</a:t>
            </a:r>
            <a:r>
              <a:rPr lang="el-GR" sz="2000" dirty="0" smtClean="0">
                <a:latin typeface="Cambria Math"/>
                <a:ea typeface="Cambria Math"/>
              </a:rPr>
              <a:t>α</a:t>
            </a:r>
            <a:r>
              <a:rPr lang="en-US" sz="2000" dirty="0" smtClean="0"/>
              <a:t>) has fields:</a:t>
            </a:r>
          </a:p>
          <a:p>
            <a:pPr algn="ctr"/>
            <a:r>
              <a:rPr lang="en-US" sz="2000" dirty="0" err="1" smtClean="0"/>
              <a:t>vtable</a:t>
            </a:r>
            <a:r>
              <a:rPr lang="en-US" sz="2000" dirty="0" smtClean="0"/>
              <a:t> : </a:t>
            </a:r>
            <a:r>
              <a:rPr lang="en-US" sz="2000" dirty="0" err="1" smtClean="0"/>
              <a:t>VTable</a:t>
            </a:r>
            <a:r>
              <a:rPr lang="en-US" sz="2000" dirty="0" smtClean="0"/>
              <a:t>(</a:t>
            </a:r>
            <a:r>
              <a:rPr lang="el-GR" sz="2000" dirty="0" smtClean="0">
                <a:latin typeface="Cambria Math"/>
                <a:ea typeface="Cambria Math"/>
              </a:rPr>
              <a:t>α</a:t>
            </a:r>
            <a:r>
              <a:rPr lang="en-US" sz="2000" dirty="0" smtClean="0"/>
              <a:t>)</a:t>
            </a:r>
          </a:p>
          <a:p>
            <a:pPr algn="ctr"/>
            <a:r>
              <a:rPr lang="en-US" sz="2000" dirty="0">
                <a:latin typeface="Cambria Math"/>
                <a:ea typeface="Cambria Math"/>
              </a:rPr>
              <a:t>⋮</a:t>
            </a:r>
            <a:endParaRPr lang="en-US" sz="2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85940" y="3178928"/>
            <a:ext cx="2594914" cy="1926472"/>
          </a:xfrm>
          <a:prstGeom prst="wedgeRoundRectCallout">
            <a:avLst>
              <a:gd name="adj1" fmla="val 62271"/>
              <a:gd name="adj2" fmla="val -2134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Aharoni" pitchFamily="2" charset="-79"/>
                <a:ea typeface="Cambria Math"/>
                <a:cs typeface="Aharoni" pitchFamily="2" charset="-79"/>
              </a:rPr>
              <a:t>Signature Information</a:t>
            </a:r>
          </a:p>
          <a:p>
            <a:pPr algn="ctr"/>
            <a:r>
              <a:rPr lang="el-GR" sz="2000" dirty="0" smtClean="0">
                <a:latin typeface="Cambria Math"/>
                <a:ea typeface="Cambria Math"/>
              </a:rPr>
              <a:t>α</a:t>
            </a:r>
            <a:r>
              <a:rPr lang="en-US" sz="2000" dirty="0" smtClean="0">
                <a:latin typeface="Cambria Math"/>
                <a:ea typeface="Cambria Math"/>
              </a:rPr>
              <a:t> ≪ </a:t>
            </a:r>
            <a:r>
              <a:rPr lang="en-US" sz="2000" dirty="0" smtClean="0">
                <a:ea typeface="Cambria Math"/>
              </a:rPr>
              <a:t>List </a:t>
            </a:r>
            <a:r>
              <a:rPr lang="en-US" sz="2000" dirty="0" smtClean="0">
                <a:latin typeface="Cambria Math"/>
                <a:ea typeface="Cambria Math"/>
              </a:rPr>
              <a:t>⇒</a:t>
            </a:r>
            <a:endParaRPr lang="en-US" sz="2000" dirty="0" smtClean="0"/>
          </a:p>
          <a:p>
            <a:pPr algn="ctr"/>
            <a:r>
              <a:rPr lang="en-US" sz="2000" dirty="0" err="1" smtClean="0"/>
              <a:t>VTable</a:t>
            </a:r>
            <a:r>
              <a:rPr lang="en-US" sz="2000" dirty="0" smtClean="0"/>
              <a:t>(</a:t>
            </a:r>
            <a:r>
              <a:rPr lang="el-GR" sz="2000" dirty="0" smtClean="0">
                <a:latin typeface="Cambria Math"/>
                <a:ea typeface="Cambria Math"/>
              </a:rPr>
              <a:t>α</a:t>
            </a:r>
            <a:r>
              <a:rPr lang="en-US" sz="2000" dirty="0" smtClean="0"/>
              <a:t>) has fields:</a:t>
            </a:r>
          </a:p>
          <a:p>
            <a:pPr algn="ctr"/>
            <a:r>
              <a:rPr lang="en-US" sz="2000" dirty="0" smtClean="0">
                <a:latin typeface="Cambria Math"/>
                <a:ea typeface="Cambria Math"/>
              </a:rPr>
              <a:t>⋮</a:t>
            </a:r>
            <a:endParaRPr lang="en-US" sz="2000" dirty="0" smtClean="0"/>
          </a:p>
          <a:p>
            <a:pPr algn="ctr"/>
            <a:r>
              <a:rPr lang="en-US" sz="2000" dirty="0" err="1" smtClean="0"/>
              <a:t>isEmpty</a:t>
            </a:r>
            <a:r>
              <a:rPr lang="en-US" sz="2000" dirty="0" smtClean="0"/>
              <a:t> : (</a:t>
            </a:r>
            <a:r>
              <a:rPr lang="en-US" sz="2000" dirty="0" smtClean="0">
                <a:latin typeface="Cambria Math"/>
                <a:ea typeface="Cambria Math"/>
              </a:rPr>
              <a:t>⋯</a:t>
            </a:r>
            <a:r>
              <a:rPr lang="en-US" sz="2000" dirty="0" smtClean="0">
                <a:ea typeface="Cambria Math"/>
              </a:rPr>
              <a:t>) </a:t>
            </a:r>
            <a:r>
              <a:rPr lang="en-US" sz="2000" dirty="0" smtClean="0">
                <a:latin typeface="Cambria Math"/>
                <a:ea typeface="Cambria Math"/>
              </a:rPr>
              <a:t>→ </a:t>
            </a:r>
            <a:r>
              <a:rPr lang="en-US" sz="2000" dirty="0" err="1" smtClean="0">
                <a:ea typeface="Cambria Math"/>
              </a:rPr>
              <a:t>bool</a:t>
            </a:r>
            <a:endParaRPr lang="en-US" sz="2000" dirty="0" smtClean="0"/>
          </a:p>
          <a:p>
            <a:pPr algn="ctr"/>
            <a:r>
              <a:rPr lang="en-US" sz="2000" dirty="0">
                <a:latin typeface="Cambria Math"/>
                <a:ea typeface="Cambria Math"/>
              </a:rPr>
              <a:t>⋮</a:t>
            </a:r>
            <a:endParaRPr lang="en-US" sz="2000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85940" y="3964419"/>
            <a:ext cx="2594914" cy="749405"/>
          </a:xfrm>
          <a:prstGeom prst="wedgeRoundRectCallout">
            <a:avLst>
              <a:gd name="adj1" fmla="val 62088"/>
              <a:gd name="adj2" fmla="val -2069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Type Check</a:t>
            </a:r>
          </a:p>
          <a:p>
            <a:pPr algn="ctr"/>
            <a:r>
              <a:rPr lang="en-US" sz="2000" dirty="0" smtClean="0"/>
              <a:t>Ins(</a:t>
            </a:r>
            <a:r>
              <a:rPr lang="el-GR" sz="2000" dirty="0" smtClean="0">
                <a:latin typeface="Cambria Math"/>
                <a:ea typeface="Cambria Math"/>
              </a:rPr>
              <a:t>β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Cambria Math"/>
                <a:ea typeface="Cambria Math"/>
              </a:rPr>
              <a:t>≤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∃</a:t>
            </a:r>
            <a:r>
              <a:rPr lang="el-GR" sz="2000" dirty="0" smtClean="0">
                <a:latin typeface="Cambria Math"/>
                <a:ea typeface="Cambria Math"/>
              </a:rPr>
              <a:t>γ≪α</a:t>
            </a:r>
            <a:r>
              <a:rPr lang="en-US" sz="2000" dirty="0" smtClean="0">
                <a:ea typeface="Cambria Math"/>
              </a:rPr>
              <a:t>. Ins(</a:t>
            </a:r>
            <a:r>
              <a:rPr lang="el-GR" sz="2000" dirty="0" smtClean="0">
                <a:latin typeface="Cambria Math"/>
                <a:ea typeface="Cambria Math"/>
              </a:rPr>
              <a:t>γ</a:t>
            </a:r>
            <a:r>
              <a:rPr lang="en-US" sz="2000" dirty="0" smtClean="0">
                <a:ea typeface="Cambria Math"/>
              </a:rPr>
              <a:t>)</a:t>
            </a:r>
            <a:endParaRPr lang="en-US" sz="2000" dirty="0"/>
          </a:p>
        </p:txBody>
      </p:sp>
      <p:sp>
        <p:nvSpPr>
          <p:cNvPr id="18" name="Octagon 17"/>
          <p:cNvSpPr/>
          <p:nvPr/>
        </p:nvSpPr>
        <p:spPr>
          <a:xfrm>
            <a:off x="85940" y="4800600"/>
            <a:ext cx="2594914" cy="685800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Check Fails</a:t>
            </a:r>
          </a:p>
          <a:p>
            <a:pPr algn="ctr"/>
            <a:r>
              <a:rPr lang="el-GR" sz="2000" dirty="0" smtClean="0">
                <a:latin typeface="Cambria Math"/>
                <a:ea typeface="Cambria Math"/>
              </a:rPr>
              <a:t>β</a:t>
            </a:r>
            <a:r>
              <a:rPr lang="en-US" sz="2000" dirty="0" smtClean="0"/>
              <a:t> does not extend </a:t>
            </a:r>
            <a:r>
              <a:rPr lang="el-GR" sz="2000" dirty="0" smtClean="0">
                <a:latin typeface="Cambria Math"/>
                <a:ea typeface="Cambria Math"/>
              </a:rPr>
              <a:t>α</a:t>
            </a:r>
            <a:endParaRPr lang="en-US" sz="20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899647" y="3020984"/>
            <a:ext cx="15538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tailEnd type="oval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&quot;No&quot; Symbol 25"/>
          <p:cNvSpPr/>
          <p:nvPr/>
        </p:nvSpPr>
        <p:spPr>
          <a:xfrm>
            <a:off x="2971800" y="2286000"/>
            <a:ext cx="3352800" cy="33528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29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2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6736 " pathEditMode="relative" rAng="0" ptsTypes="AA">
                                      <p:cBhvr>
                                        <p:cTn id="60" dur="1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6736 " pathEditMode="relative" rAng="0" ptsTypes="AA">
                                      <p:cBhvr>
                                        <p:cTn id="6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6736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6736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6736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2.5E-6 0.06736 " pathEditMode="relative" rAng="0" ptsTypes="AA">
                                      <p:cBhvr>
                                        <p:cTn id="73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86" dur="1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8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90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94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96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736 L -2.5E-6 0.13148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1" grpId="0"/>
      <p:bldP spid="12" grpId="0"/>
      <p:bldP spid="4" grpId="0" uiExpand="1" build="allAtOnce" animBg="1"/>
      <p:bldP spid="4" grpId="1" uiExpand="1" build="allAtOnce" animBg="1"/>
      <p:bldP spid="4" grpId="2" uiExpand="1" build="p" animBg="1"/>
      <p:bldP spid="7" grpId="0" animBg="1"/>
      <p:bldP spid="7" grpId="1" animBg="1"/>
      <p:bldP spid="17" grpId="0" animBg="1"/>
      <p:bldP spid="17" grpId="1" animBg="1"/>
      <p:bldP spid="22" grpId="0" animBg="1"/>
      <p:bldP spid="22" grpId="1" animBg="1"/>
      <p:bldP spid="24" grpId="0" animBg="1"/>
      <p:bldP spid="18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iTalX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6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Expressiveness of iTalX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iTalX is capable of handling the following features:</a:t>
            </a:r>
          </a:p>
          <a:p>
            <a:pPr lvl="1"/>
            <a:r>
              <a:rPr lang="en-US" dirty="0" smtClean="0"/>
              <a:t>Classes, interfaces, </a:t>
            </a:r>
            <a:r>
              <a:rPr lang="en-US" dirty="0" smtClean="0">
                <a:solidFill>
                  <a:schemeClr val="accent3"/>
                </a:solidFill>
              </a:rPr>
              <a:t>generics,</a:t>
            </a:r>
            <a:r>
              <a:rPr lang="en-US" dirty="0" smtClean="0"/>
              <a:t> and multiple inheritance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dispatch and dynamic casts</a:t>
            </a:r>
          </a:p>
          <a:p>
            <a:pPr lvl="1"/>
            <a:r>
              <a:rPr lang="en-US" dirty="0" smtClean="0"/>
              <a:t>Covariant arrays as classes, and array-bounds checks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y-reference parameters 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dirty="0" smtClean="0"/>
              <a:t>), </a:t>
            </a:r>
            <a:r>
              <a:rPr lang="en-US" dirty="0" err="1" smtClean="0"/>
              <a:t>structs</a:t>
            </a:r>
            <a:r>
              <a:rPr lang="en-US" dirty="0" smtClean="0"/>
              <a:t>, and value types</a:t>
            </a:r>
          </a:p>
          <a:p>
            <a:pPr lvl="1"/>
            <a:r>
              <a:rPr lang="en-US" dirty="0" smtClean="0"/>
              <a:t>Jump tables and </a:t>
            </a:r>
            <a:r>
              <a:rPr lang="en-US" dirty="0" smtClean="0">
                <a:solidFill>
                  <a:schemeClr val="accent3"/>
                </a:solidFill>
              </a:rPr>
              <a:t>complex stack manipulation</a:t>
            </a:r>
          </a:p>
          <a:p>
            <a:r>
              <a:rPr lang="en-US" dirty="0" smtClean="0"/>
              <a:t>iTalX is also robust with respect to many optimizations</a:t>
            </a:r>
          </a:p>
          <a:p>
            <a:r>
              <a:rPr lang="en-US" dirty="0" smtClean="0"/>
              <a:t>iTalX should be able to handle the remaining features:</a:t>
            </a:r>
          </a:p>
          <a:p>
            <a:pPr lvl="1"/>
            <a:r>
              <a:rPr lang="en-US" dirty="0" smtClean="0"/>
              <a:t>Delegates and exceptions</a:t>
            </a:r>
          </a:p>
          <a:p>
            <a:r>
              <a:rPr lang="en-US" dirty="0" smtClean="0"/>
              <a:t>In experiments, iTalX currently verifies 97.9% of 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6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Efficiency of iTalX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4260775"/>
              </p:ext>
            </p:extLst>
          </p:nvPr>
        </p:nvGraphicFramePr>
        <p:xfrm>
          <a:off x="381000" y="1752600"/>
          <a:ext cx="838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0600" y="5715000"/>
            <a:ext cx="70866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Inferring Assembly-Level Types is Affordable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Type Annotation Size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767144663"/>
              </p:ext>
            </p:extLst>
          </p:nvPr>
        </p:nvGraphicFramePr>
        <p:xfrm>
          <a:off x="76200" y="1595718"/>
          <a:ext cx="8919883" cy="404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0600" y="5715000"/>
            <a:ext cx="70866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Type annotation </a:t>
            </a:r>
            <a:r>
              <a:rPr lang="en-US" sz="2800" b="1" dirty="0"/>
              <a:t>s</a:t>
            </a:r>
            <a:r>
              <a:rPr lang="en-US" sz="2800" b="1" dirty="0" smtClean="0"/>
              <a:t>ize is significantly reduced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14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Burden of TAL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Type Preservation [PLDI ‘08]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Assembly-Level Type Inference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19,000 lines of code</a:t>
            </a:r>
          </a:p>
          <a:p>
            <a:r>
              <a:rPr lang="en-US" dirty="0" smtClean="0"/>
              <a:t>cut across code base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13,800 lines of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5,000 lines of code</a:t>
            </a:r>
          </a:p>
          <a:p>
            <a:r>
              <a:rPr lang="en-US" dirty="0" smtClean="0"/>
              <a:t>modular addition to code base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15,100 lines of code</a:t>
            </a:r>
          </a:p>
          <a:p>
            <a:r>
              <a:rPr lang="en-US" dirty="0" smtClean="0"/>
              <a:t>could be separated to reduce trusted computing base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81000" y="2514600"/>
            <a:ext cx="8382000" cy="1447800"/>
            <a:chOff x="381000" y="2514600"/>
            <a:chExt cx="8382000" cy="1447800"/>
          </a:xfrm>
        </p:grpSpPr>
        <p:sp>
          <p:nvSpPr>
            <p:cNvPr id="8" name="Rounded Rectangle 7"/>
            <p:cNvSpPr/>
            <p:nvPr/>
          </p:nvSpPr>
          <p:spPr>
            <a:xfrm>
              <a:off x="381000" y="2514600"/>
              <a:ext cx="8382000" cy="144780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8" idx="2"/>
              <a:endCxn id="9" idx="1"/>
            </p:cNvCxnSpPr>
            <p:nvPr/>
          </p:nvCxnSpPr>
          <p:spPr>
            <a:xfrm flipV="1">
              <a:off x="4572000" y="2971800"/>
              <a:ext cx="0" cy="99060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 Same Side Corner Rectangle 8"/>
            <p:cNvSpPr/>
            <p:nvPr/>
          </p:nvSpPr>
          <p:spPr>
            <a:xfrm>
              <a:off x="381000" y="2514600"/>
              <a:ext cx="8382000" cy="457200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Changes to an Existing Compiler (Bartok)</a:t>
              </a:r>
              <a:endParaRPr lang="en-US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4191000"/>
            <a:ext cx="8382000" cy="1676400"/>
            <a:chOff x="381000" y="2514600"/>
            <a:chExt cx="8382000" cy="1676400"/>
          </a:xfrm>
        </p:grpSpPr>
        <p:sp>
          <p:nvSpPr>
            <p:cNvPr id="17" name="Rounded Rectangle 16"/>
            <p:cNvSpPr/>
            <p:nvPr/>
          </p:nvSpPr>
          <p:spPr>
            <a:xfrm>
              <a:off x="381000" y="2514600"/>
              <a:ext cx="8382000" cy="1676400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2"/>
              <a:endCxn id="19" idx="1"/>
            </p:cNvCxnSpPr>
            <p:nvPr/>
          </p:nvCxnSpPr>
          <p:spPr>
            <a:xfrm flipV="1">
              <a:off x="4572000" y="2971800"/>
              <a:ext cx="0" cy="121920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 Same Side Corner Rectangle 18"/>
            <p:cNvSpPr/>
            <p:nvPr/>
          </p:nvSpPr>
          <p:spPr>
            <a:xfrm>
              <a:off x="381000" y="2514600"/>
              <a:ext cx="8382000" cy="457200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haroni" pitchFamily="2" charset="-79"/>
                  <a:cs typeface="Aharoni" pitchFamily="2" charset="-79"/>
                </a:rPr>
                <a:t>Type Checker</a:t>
              </a:r>
              <a:endParaRPr lang="en-US" sz="2400" dirty="0"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20" name="Round Same Side Corner Rectangle 19"/>
          <p:cNvSpPr/>
          <p:nvPr/>
        </p:nvSpPr>
        <p:spPr>
          <a:xfrm>
            <a:off x="4751294" y="4294094"/>
            <a:ext cx="4191000" cy="381000"/>
          </a:xfrm>
          <a:prstGeom prst="round2SameRect">
            <a:avLst>
              <a:gd name="adj1" fmla="val 0"/>
              <a:gd name="adj2" fmla="val 50000"/>
            </a:avLst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365760" bIns="0" rtlCol="0" anchor="b" anchorCtr="0"/>
          <a:lstStyle/>
          <a:p>
            <a:pPr algn="ctr"/>
            <a:r>
              <a:rPr lang="en-US" sz="2400" dirty="0" smtClean="0">
                <a:latin typeface="Aharoni" pitchFamily="2" charset="-79"/>
                <a:cs typeface="Aharoni" pitchFamily="2" charset="-79"/>
              </a:rPr>
              <a:t>+ Type Inference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36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uiExpand="1" build="p"/>
      <p:bldP spid="6" grpId="0" uiExpand="1" build="p"/>
      <p:bldP spid="20" grpId="0" uiExpan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inference at the assembly level is</a:t>
            </a:r>
          </a:p>
          <a:p>
            <a:pPr lvl="1"/>
            <a:r>
              <a:rPr lang="en-US" dirty="0" smtClean="0"/>
              <a:t>expressive enough to verify C# with optimizations</a:t>
            </a:r>
          </a:p>
          <a:p>
            <a:pPr lvl="1"/>
            <a:r>
              <a:rPr lang="en-US" dirty="0" smtClean="0"/>
              <a:t>flexible enough to accommodate new language features</a:t>
            </a:r>
          </a:p>
          <a:p>
            <a:pPr lvl="1"/>
            <a:r>
              <a:rPr lang="en-US" dirty="0" smtClean="0"/>
              <a:t>efficient enough to use regularly during compilation</a:t>
            </a:r>
          </a:p>
          <a:p>
            <a:pPr lvl="1"/>
            <a:r>
              <a:rPr lang="en-US" dirty="0" smtClean="0"/>
              <a:t>compact enough to include in executable binaries</a:t>
            </a:r>
          </a:p>
          <a:p>
            <a:pPr lvl="1"/>
            <a:r>
              <a:rPr lang="en-US" dirty="0" smtClean="0"/>
              <a:t>modular enough to retrofit existing compilers with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4809744"/>
            <a:ext cx="7772400" cy="1057656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none" spc="0">
                <a:ln w="3175" cmpd="sng">
                  <a:solidFill>
                    <a:sysClr val="windowText" lastClr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2"/>
                    </a:gs>
                    <a:gs pos="49000">
                      <a:schemeClr val="accent2">
                        <a:lumMod val="89000"/>
                        <a:lumOff val="11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95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/>
                    </a:gs>
                  </a:gsLst>
                  <a:lin ang="5400000"/>
                </a:gradFill>
                <a:effectLst/>
                <a:latin typeface="Lucida Sans Unicode" pitchFamily="34" charset="0"/>
                <a:ea typeface="+mj-ea"/>
                <a:cs typeface="Lucida Sans Unicode" pitchFamily="34" charset="0"/>
              </a:defRPr>
            </a:lvl1pPr>
          </a:lstStyle>
          <a:p>
            <a:r>
              <a:rPr lang="en-US" smtClean="0"/>
              <a:t>Thank You!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21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Typed Assembly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648200"/>
          </a:xfrm>
        </p:spPr>
        <p:txBody>
          <a:bodyPr/>
          <a:lstStyle/>
          <a:p>
            <a:r>
              <a:rPr lang="en-US" dirty="0" smtClean="0"/>
              <a:t>Compilers are great</a:t>
            </a:r>
          </a:p>
          <a:p>
            <a:pPr lvl="1"/>
            <a:r>
              <a:rPr lang="en-US" dirty="0" smtClean="0"/>
              <a:t>but they make mistakes</a:t>
            </a:r>
          </a:p>
          <a:p>
            <a:pPr lvl="1"/>
            <a:r>
              <a:rPr lang="en-US" dirty="0" smtClean="0"/>
              <a:t>and can introduce vulnerabilities</a:t>
            </a:r>
          </a:p>
          <a:p>
            <a:r>
              <a:rPr lang="en-US" dirty="0" smtClean="0"/>
              <a:t>Typed assembly language</a:t>
            </a:r>
          </a:p>
          <a:p>
            <a:pPr lvl="1"/>
            <a:r>
              <a:rPr lang="en-US" dirty="0" smtClean="0"/>
              <a:t>includes a proof of (memory) safety</a:t>
            </a:r>
          </a:p>
          <a:p>
            <a:pPr lvl="1"/>
            <a:r>
              <a:rPr lang="en-US" dirty="0" smtClean="0"/>
              <a:t>verified by a trusted proof checker</a:t>
            </a:r>
          </a:p>
          <a:p>
            <a:pPr lvl="1"/>
            <a:r>
              <a:rPr lang="en-US" dirty="0" smtClean="0"/>
              <a:t>no need to trust the compiler</a:t>
            </a:r>
          </a:p>
          <a:p>
            <a:r>
              <a:rPr lang="en-US" dirty="0" smtClean="0"/>
              <a:t>Certifying compilers</a:t>
            </a:r>
          </a:p>
          <a:p>
            <a:pPr lvl="1"/>
            <a:r>
              <a:rPr lang="en-US" dirty="0" smtClean="0"/>
              <a:t>generate typed assembly language</a:t>
            </a:r>
          </a:p>
          <a:p>
            <a:pPr lvl="1"/>
            <a:r>
              <a:rPr lang="en-US" dirty="0" smtClean="0"/>
              <a:t>traditionally use “type-preservation”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6400800" y="1905000"/>
            <a:ext cx="609600" cy="762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C#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7" name="Picture 4" descr="C:\Users\Ross\AppData\Local\Microsoft\Windows\Temporary Internet Files\Content.IE5\DXQMMXQH\MC90002360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55" y="4159409"/>
            <a:ext cx="862965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rame 27"/>
          <p:cNvSpPr/>
          <p:nvPr/>
        </p:nvSpPr>
        <p:spPr>
          <a:xfrm>
            <a:off x="6019800" y="3889732"/>
            <a:ext cx="1431737" cy="1444268"/>
          </a:xfrm>
          <a:prstGeom prst="frame">
            <a:avLst>
              <a:gd name="adj1" fmla="val 5031"/>
            </a:avLst>
          </a:prstGeom>
          <a:ln w="76200" cmpd="tri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8" descr="C:\Users\Ross\AppData\Local\Microsoft\Windows\Temporary Internet Files\Content.IE5\CQXJBBB8\MC900431493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22" y="3608070"/>
            <a:ext cx="653708" cy="6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6102815" y="2812899"/>
            <a:ext cx="1183159" cy="2954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600" dirty="0" smtClean="0">
                <a:latin typeface="Aharoni" pitchFamily="2" charset="-79"/>
                <a:cs typeface="Aharoni" pitchFamily="2" charset="-79"/>
              </a:rPr>
              <a:t>Certifying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0" name="Vertical Scroll 29"/>
          <p:cNvSpPr/>
          <p:nvPr/>
        </p:nvSpPr>
        <p:spPr>
          <a:xfrm>
            <a:off x="7066421" y="5029200"/>
            <a:ext cx="705979" cy="484909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TAL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5860919" y="3097530"/>
            <a:ext cx="1668779" cy="586740"/>
          </a:xfrm>
          <a:prstGeom prst="downArrow">
            <a:avLst>
              <a:gd name="adj1" fmla="val 71757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Compiler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2" name="Right Arrow Callout 31"/>
          <p:cNvSpPr/>
          <p:nvPr/>
        </p:nvSpPr>
        <p:spPr>
          <a:xfrm>
            <a:off x="6858000" y="5608572"/>
            <a:ext cx="1527464" cy="94462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46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itchFamily="2" charset="-79"/>
                <a:cs typeface="Aharoni" pitchFamily="2" charset="-79"/>
              </a:rPr>
              <a:t>Trusted Proof Checker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60064" y="5641738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 2"/>
              </a:rPr>
              <a:t>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4" name="&quot;No&quot; Symbol 33"/>
          <p:cNvSpPr/>
          <p:nvPr/>
        </p:nvSpPr>
        <p:spPr>
          <a:xfrm>
            <a:off x="8457250" y="6151818"/>
            <a:ext cx="344558" cy="344558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Lightning Bolt 36"/>
          <p:cNvSpPr/>
          <p:nvPr/>
        </p:nvSpPr>
        <p:spPr>
          <a:xfrm rot="1686982">
            <a:off x="6400344" y="3102390"/>
            <a:ext cx="509986" cy="425066"/>
          </a:xfrm>
          <a:prstGeom prst="lightningBolt">
            <a:avLst/>
          </a:prstGeom>
          <a:gradFill>
            <a:gsLst>
              <a:gs pos="0">
                <a:schemeClr val="accent2"/>
              </a:gs>
              <a:gs pos="14000">
                <a:schemeClr val="accent2">
                  <a:lumMod val="40000"/>
                  <a:lumOff val="60000"/>
                </a:schemeClr>
              </a:gs>
              <a:gs pos="72000">
                <a:schemeClr val="bg1"/>
              </a:gs>
              <a:gs pos="100000">
                <a:schemeClr val="bg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ightning Bolt 37"/>
          <p:cNvSpPr/>
          <p:nvPr/>
        </p:nvSpPr>
        <p:spPr>
          <a:xfrm rot="2468940">
            <a:off x="6441108" y="4096468"/>
            <a:ext cx="587472" cy="669764"/>
          </a:xfrm>
          <a:prstGeom prst="lightningBol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4000">
                <a:schemeClr val="tx1">
                  <a:lumMod val="75000"/>
                  <a:lumOff val="25000"/>
                </a:schemeClr>
              </a:gs>
              <a:gs pos="72000">
                <a:schemeClr val="bg1"/>
              </a:gs>
              <a:gs pos="100000">
                <a:schemeClr val="bg1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84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 animBg="1"/>
      <p:bldP spid="28" grpId="0" uiExpand="1" animBg="1"/>
      <p:bldP spid="35" grpId="0" uiExpand="1" animBg="1"/>
      <p:bldP spid="30" grpId="0" uiExpand="1" animBg="1"/>
      <p:bldP spid="31" grpId="0" uiExpand="1" animBg="1"/>
      <p:bldP spid="32" grpId="0" uiExpand="1" animBg="1"/>
      <p:bldP spid="33" grpId="0" uiExpand="1"/>
      <p:bldP spid="34" grpId="0" uiExpand="1" animBg="1"/>
      <p:bldP spid="37" grpId="0" uiExpand="1" animBg="1"/>
      <p:bldP spid="38" grpId="0" uiExpand="1" animBg="1"/>
      <p:bldP spid="38" grpId="1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3030951" y="1573306"/>
            <a:ext cx="3200401" cy="2438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Type-Preserving</a:t>
            </a:r>
          </a:p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Compiler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3030952" y="1573306"/>
            <a:ext cx="32004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3297654" y="1066800"/>
            <a:ext cx="2667000" cy="381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3716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308847" y="2362200"/>
            <a:ext cx="1536546" cy="533400"/>
          </a:xfrm>
          <a:prstGeom prst="wedgeRoundRectCallout">
            <a:avLst>
              <a:gd name="adj1" fmla="val 164167"/>
              <a:gd name="adj2" fmla="val -11375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Class/Function 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Signatures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1308847" y="2971800"/>
            <a:ext cx="1536546" cy="533400"/>
          </a:xfrm>
          <a:prstGeom prst="wedgeRoundRectCallout">
            <a:avLst>
              <a:gd name="adj1" fmla="val 221664"/>
              <a:gd name="adj2" fmla="val -2212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Type/Proof</a:t>
            </a:r>
          </a:p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Annotations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1308847" y="1752600"/>
            <a:ext cx="1536546" cy="533400"/>
          </a:xfrm>
          <a:prstGeom prst="wedgeRoundRectCallout">
            <a:avLst>
              <a:gd name="adj1" fmla="val 75842"/>
              <a:gd name="adj2" fmla="val -238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Intermediate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R</a:t>
            </a:r>
            <a:r>
              <a:rPr lang="en-US" sz="1600" b="1" dirty="0" smtClean="0">
                <a:solidFill>
                  <a:schemeClr val="tx1"/>
                </a:solidFill>
              </a:rPr>
              <a:t>epresentation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3107152" y="1482725"/>
            <a:ext cx="3048000" cy="2662729"/>
            <a:chOff x="5600698" y="1482725"/>
            <a:chExt cx="3048000" cy="2662729"/>
          </a:xfrm>
        </p:grpSpPr>
        <p:sp>
          <p:nvSpPr>
            <p:cNvPr id="41" name="Down Arrow 21"/>
            <p:cNvSpPr>
              <a:spLocks noChangeArrowheads="1"/>
            </p:cNvSpPr>
            <p:nvPr/>
          </p:nvSpPr>
          <p:spPr bwMode="auto">
            <a:xfrm>
              <a:off x="6044451" y="1482725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53098" y="1752600"/>
              <a:ext cx="8382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IR1</a:t>
              </a:r>
              <a:endPara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5600698" y="3551767"/>
              <a:ext cx="3047999" cy="32279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Verdana" pitchFamily="34" charset="0"/>
                </a:rPr>
                <a:t>Optimizations/Conversions</a:t>
              </a:r>
              <a:endParaRPr lang="en-US" sz="16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600698" y="2355643"/>
              <a:ext cx="3048000" cy="31959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Verdana" pitchFamily="34" charset="0"/>
                </a:rPr>
                <a:t>Optimizations/Conversions</a:t>
              </a:r>
              <a:endParaRPr lang="en-US" sz="16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753098" y="2971800"/>
              <a:ext cx="8382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IR2</a:t>
              </a:r>
              <a:endPara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6" name="Down Arrow 21"/>
            <p:cNvSpPr>
              <a:spLocks noChangeArrowheads="1"/>
            </p:cNvSpPr>
            <p:nvPr/>
          </p:nvSpPr>
          <p:spPr bwMode="auto">
            <a:xfrm>
              <a:off x="6044451" y="209711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57" name="Down Arrow 21"/>
            <p:cNvSpPr>
              <a:spLocks noChangeArrowheads="1"/>
            </p:cNvSpPr>
            <p:nvPr/>
          </p:nvSpPr>
          <p:spPr bwMode="auto">
            <a:xfrm>
              <a:off x="6044451" y="2718592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58" name="Down Arrow 21"/>
            <p:cNvSpPr>
              <a:spLocks noChangeArrowheads="1"/>
            </p:cNvSpPr>
            <p:nvPr/>
          </p:nvSpPr>
          <p:spPr bwMode="auto">
            <a:xfrm>
              <a:off x="6044451" y="33113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72" name="Down Arrow 21"/>
            <p:cNvSpPr>
              <a:spLocks noChangeArrowheads="1"/>
            </p:cNvSpPr>
            <p:nvPr/>
          </p:nvSpPr>
          <p:spPr bwMode="auto">
            <a:xfrm>
              <a:off x="6044451" y="3915996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3272252" y="4191236"/>
            <a:ext cx="838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x86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097752" y="1475524"/>
            <a:ext cx="1828800" cy="2668372"/>
            <a:chOff x="6591298" y="1475524"/>
            <a:chExt cx="1828800" cy="2668372"/>
          </a:xfrm>
        </p:grpSpPr>
        <p:sp>
          <p:nvSpPr>
            <p:cNvPr id="46" name="Rounded Rectangle 45"/>
            <p:cNvSpPr/>
            <p:nvPr/>
          </p:nvSpPr>
          <p:spPr>
            <a:xfrm>
              <a:off x="6591298" y="1752600"/>
              <a:ext cx="7620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  <a:latin typeface="Aharoni" pitchFamily="2" charset="-79"/>
                  <a:cs typeface="Aharoni" pitchFamily="2" charset="-79"/>
                </a:rPr>
                <a:t>sigs</a:t>
              </a:r>
              <a:endPara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47" name="Down Arrow 21"/>
            <p:cNvSpPr>
              <a:spLocks noChangeArrowheads="1"/>
            </p:cNvSpPr>
            <p:nvPr/>
          </p:nvSpPr>
          <p:spPr bwMode="auto">
            <a:xfrm>
              <a:off x="6819898" y="1475642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353298" y="1752482"/>
              <a:ext cx="1066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haroni" pitchFamily="2" charset="-79"/>
                  <a:cs typeface="Aharoni" pitchFamily="2" charset="-79"/>
                </a:rPr>
                <a:t>annots</a:t>
              </a:r>
              <a:endParaRPr lang="en-US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2" name="Down Arrow 21"/>
            <p:cNvSpPr>
              <a:spLocks noChangeArrowheads="1"/>
            </p:cNvSpPr>
            <p:nvPr/>
          </p:nvSpPr>
          <p:spPr bwMode="auto">
            <a:xfrm>
              <a:off x="7734298" y="1475524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60" name="Down Arrow 59"/>
            <p:cNvSpPr>
              <a:spLocks noChangeArrowheads="1"/>
            </p:cNvSpPr>
            <p:nvPr/>
          </p:nvSpPr>
          <p:spPr bwMode="auto">
            <a:xfrm>
              <a:off x="6819898" y="20914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61" name="Down Arrow 60"/>
            <p:cNvSpPr>
              <a:spLocks noChangeArrowheads="1"/>
            </p:cNvSpPr>
            <p:nvPr/>
          </p:nvSpPr>
          <p:spPr bwMode="auto">
            <a:xfrm>
              <a:off x="7734298" y="2091349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63" name="Down Arrow 21"/>
            <p:cNvSpPr>
              <a:spLocks noChangeArrowheads="1"/>
            </p:cNvSpPr>
            <p:nvPr/>
          </p:nvSpPr>
          <p:spPr bwMode="auto">
            <a:xfrm>
              <a:off x="6819898" y="272481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64" name="Down Arrow 21"/>
            <p:cNvSpPr>
              <a:spLocks noChangeArrowheads="1"/>
            </p:cNvSpPr>
            <p:nvPr/>
          </p:nvSpPr>
          <p:spPr bwMode="auto">
            <a:xfrm>
              <a:off x="7734298" y="2724699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591298" y="2971800"/>
              <a:ext cx="7620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  <a:latin typeface="Aharoni" pitchFamily="2" charset="-79"/>
                  <a:cs typeface="Aharoni" pitchFamily="2" charset="-79"/>
                </a:rPr>
                <a:t>sigs</a:t>
              </a:r>
              <a:endPara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7353298" y="2971682"/>
              <a:ext cx="10668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haroni" pitchFamily="2" charset="-79"/>
                  <a:cs typeface="Aharoni" pitchFamily="2" charset="-79"/>
                </a:rPr>
                <a:t>annots</a:t>
              </a:r>
              <a:endParaRPr lang="en-US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6" name="Down Arrow 21"/>
            <p:cNvSpPr>
              <a:spLocks noChangeArrowheads="1"/>
            </p:cNvSpPr>
            <p:nvPr/>
          </p:nvSpPr>
          <p:spPr bwMode="auto">
            <a:xfrm>
              <a:off x="6819898" y="33106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67" name="Down Arrow 21"/>
            <p:cNvSpPr>
              <a:spLocks noChangeArrowheads="1"/>
            </p:cNvSpPr>
            <p:nvPr/>
          </p:nvSpPr>
          <p:spPr bwMode="auto">
            <a:xfrm>
              <a:off x="7734298" y="3310549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75" name="Down Arrow 21"/>
            <p:cNvSpPr>
              <a:spLocks noChangeArrowheads="1"/>
            </p:cNvSpPr>
            <p:nvPr/>
          </p:nvSpPr>
          <p:spPr bwMode="auto">
            <a:xfrm>
              <a:off x="6819898" y="3914438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76" name="Down Arrow 21"/>
            <p:cNvSpPr>
              <a:spLocks noChangeArrowheads="1"/>
            </p:cNvSpPr>
            <p:nvPr/>
          </p:nvSpPr>
          <p:spPr bwMode="auto">
            <a:xfrm>
              <a:off x="7734298" y="3914320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itchFamily="34" charset="0"/>
              </a:endParaRPr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0452" y="4191236"/>
            <a:ext cx="762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sigs</a:t>
            </a:r>
            <a:endParaRPr lang="en-US" sz="2000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872452" y="4191118"/>
            <a:ext cx="1066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annots</a:t>
            </a:r>
            <a:endParaRPr lang="en-US" sz="2000" dirty="0">
              <a:solidFill>
                <a:srgbClr val="C0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0" name="Down Arrow 21"/>
          <p:cNvSpPr>
            <a:spLocks noChangeArrowheads="1"/>
          </p:cNvSpPr>
          <p:nvPr/>
        </p:nvSpPr>
        <p:spPr bwMode="auto">
          <a:xfrm>
            <a:off x="5240752" y="4566171"/>
            <a:ext cx="304800" cy="2294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200" dirty="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81" name="Down Arrow 21"/>
          <p:cNvSpPr>
            <a:spLocks noChangeArrowheads="1"/>
          </p:cNvSpPr>
          <p:nvPr/>
        </p:nvSpPr>
        <p:spPr bwMode="auto">
          <a:xfrm>
            <a:off x="4326352" y="4566171"/>
            <a:ext cx="304800" cy="2294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200" dirty="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82" name="Down Arrow 21"/>
          <p:cNvSpPr>
            <a:spLocks noChangeArrowheads="1"/>
          </p:cNvSpPr>
          <p:nvPr/>
        </p:nvSpPr>
        <p:spPr bwMode="auto">
          <a:xfrm>
            <a:off x="3550905" y="4566171"/>
            <a:ext cx="304800" cy="2294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200" dirty="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87" name="AutoShape 60"/>
          <p:cNvSpPr>
            <a:spLocks noChangeArrowheads="1"/>
          </p:cNvSpPr>
          <p:nvPr/>
        </p:nvSpPr>
        <p:spPr bwMode="auto">
          <a:xfrm>
            <a:off x="3442447" y="4870971"/>
            <a:ext cx="2321265" cy="38682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tIns="9144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Proof Checker</a:t>
            </a:r>
            <a:endParaRPr lang="en-US" sz="2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123152" y="4191236"/>
            <a:ext cx="1816100" cy="298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rPr>
              <a:t>types/proofs</a:t>
            </a:r>
            <a:endParaRPr lang="en-US" sz="2000" dirty="0">
              <a:solidFill>
                <a:schemeClr val="accent3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110452" y="1488531"/>
            <a:ext cx="1816100" cy="2662729"/>
            <a:chOff x="6603998" y="1488531"/>
            <a:chExt cx="1816100" cy="2662729"/>
          </a:xfrm>
        </p:grpSpPr>
        <p:sp>
          <p:nvSpPr>
            <p:cNvPr id="91" name="Rounded Rectangle 90"/>
            <p:cNvSpPr/>
            <p:nvPr/>
          </p:nvSpPr>
          <p:spPr>
            <a:xfrm>
              <a:off x="6603998" y="2967518"/>
              <a:ext cx="1816100" cy="30726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Aharoni" pitchFamily="2" charset="-79"/>
                  <a:cs typeface="Aharoni" pitchFamily="2" charset="-79"/>
                </a:rPr>
                <a:t>types/proofs</a:t>
              </a:r>
              <a:endParaRPr lang="en-US" sz="2000" dirty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603998" y="1752600"/>
              <a:ext cx="1816100" cy="2982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Aharoni" pitchFamily="2" charset="-79"/>
                  <a:cs typeface="Aharoni" pitchFamily="2" charset="-79"/>
                </a:rPr>
                <a:t>types/proofs</a:t>
              </a:r>
              <a:endParaRPr lang="en-US" sz="2000" dirty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02" name="Down Arrow 21"/>
            <p:cNvSpPr>
              <a:spLocks noChangeArrowheads="1"/>
            </p:cNvSpPr>
            <p:nvPr/>
          </p:nvSpPr>
          <p:spPr bwMode="auto">
            <a:xfrm>
              <a:off x="7353298" y="1488531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103" name="Down Arrow 21"/>
            <p:cNvSpPr>
              <a:spLocks noChangeArrowheads="1"/>
            </p:cNvSpPr>
            <p:nvPr/>
          </p:nvSpPr>
          <p:spPr bwMode="auto">
            <a:xfrm>
              <a:off x="7353298" y="2102923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04" name="Down Arrow 21"/>
            <p:cNvSpPr>
              <a:spLocks noChangeArrowheads="1"/>
            </p:cNvSpPr>
            <p:nvPr/>
          </p:nvSpPr>
          <p:spPr bwMode="auto">
            <a:xfrm>
              <a:off x="7353298" y="2724398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105" name="Down Arrow 21"/>
            <p:cNvSpPr>
              <a:spLocks noChangeArrowheads="1"/>
            </p:cNvSpPr>
            <p:nvPr/>
          </p:nvSpPr>
          <p:spPr bwMode="auto">
            <a:xfrm>
              <a:off x="7353298" y="3317173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106" name="Down Arrow 21"/>
            <p:cNvSpPr>
              <a:spLocks noChangeArrowheads="1"/>
            </p:cNvSpPr>
            <p:nvPr/>
          </p:nvSpPr>
          <p:spPr bwMode="auto">
            <a:xfrm>
              <a:off x="7353298" y="3921802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</p:grpSp>
      <p:sp>
        <p:nvSpPr>
          <p:cNvPr id="107" name="Down Arrow 21"/>
          <p:cNvSpPr>
            <a:spLocks noChangeArrowheads="1"/>
          </p:cNvSpPr>
          <p:nvPr/>
        </p:nvSpPr>
        <p:spPr bwMode="auto">
          <a:xfrm>
            <a:off x="4859752" y="4571977"/>
            <a:ext cx="304800" cy="2294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 eaLnBrk="1" hangingPunct="1"/>
            <a:endParaRPr lang="en-US" sz="1200" dirty="0">
              <a:solidFill>
                <a:schemeClr val="folHlink"/>
              </a:solidFill>
              <a:latin typeface="Verdana" pitchFamily="34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128504" y="5486400"/>
            <a:ext cx="4761486" cy="1162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Burden to preserve types at each stage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Hard to adopt in existing compilers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Types/proofs increase size of executable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74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38" grpId="0" animBg="1"/>
      <p:bldP spid="39" grpId="0" animBg="1"/>
      <p:bldP spid="44" grpId="0" animBg="1"/>
      <p:bldP spid="49" grpId="0" animBg="1"/>
      <p:bldP spid="71" grpId="0" animBg="1"/>
      <p:bldP spid="73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7" grpId="0" animBg="1"/>
      <p:bldP spid="90" grpId="0" animBg="1"/>
      <p:bldP spid="90" grpId="1" animBg="1"/>
      <p:bldP spid="107" grpId="0" animBg="1"/>
      <p:bldP spid="107" grpId="1" animBg="1"/>
      <p:bldP spid="93" grpId="0" build="p" animBg="1"/>
      <p:bldP spid="93" grpI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3061855" y="1573306"/>
            <a:ext cx="3124200" cy="2438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Traditional</a:t>
            </a:r>
          </a:p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Compiler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3061855" y="1573306"/>
            <a:ext cx="3124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3290455" y="1066800"/>
            <a:ext cx="2667000" cy="381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3716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 Program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138055" y="1482725"/>
            <a:ext cx="2971800" cy="2668558"/>
            <a:chOff x="533400" y="1482725"/>
            <a:chExt cx="2971800" cy="2668558"/>
          </a:xfrm>
        </p:grpSpPr>
        <p:sp>
          <p:nvSpPr>
            <p:cNvPr id="23" name="Down Arrow 21"/>
            <p:cNvSpPr>
              <a:spLocks noChangeArrowheads="1"/>
            </p:cNvSpPr>
            <p:nvPr/>
          </p:nvSpPr>
          <p:spPr bwMode="auto">
            <a:xfrm>
              <a:off x="1510553" y="1482725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19200" y="1752600"/>
              <a:ext cx="8382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IR1</a:t>
              </a:r>
              <a:endPara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533400" y="3553365"/>
              <a:ext cx="2971800" cy="31959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Verdana" pitchFamily="34" charset="0"/>
                </a:rPr>
                <a:t>Optimizations/Conversions</a:t>
              </a:r>
              <a:endParaRPr lang="en-US" sz="16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33400" y="2355643"/>
              <a:ext cx="2971800" cy="31959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Verdana" pitchFamily="34" charset="0"/>
                </a:rPr>
                <a:t>Optimizations/Conversions</a:t>
              </a:r>
              <a:endParaRPr lang="en-US" sz="1600" dirty="0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219200" y="2971800"/>
              <a:ext cx="8382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IR2</a:t>
              </a:r>
              <a:endPara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4" name="Down Arrow 21"/>
            <p:cNvSpPr>
              <a:spLocks noChangeArrowheads="1"/>
            </p:cNvSpPr>
            <p:nvPr/>
          </p:nvSpPr>
          <p:spPr bwMode="auto">
            <a:xfrm>
              <a:off x="1510553" y="209711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15" name="Down Arrow 21"/>
            <p:cNvSpPr>
              <a:spLocks noChangeArrowheads="1"/>
            </p:cNvSpPr>
            <p:nvPr/>
          </p:nvSpPr>
          <p:spPr bwMode="auto">
            <a:xfrm>
              <a:off x="1510553" y="2718592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16" name="Down Arrow 21"/>
            <p:cNvSpPr>
              <a:spLocks noChangeArrowheads="1"/>
            </p:cNvSpPr>
            <p:nvPr/>
          </p:nvSpPr>
          <p:spPr bwMode="auto">
            <a:xfrm>
              <a:off x="1510553" y="33113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17" name="Down Arrow 21"/>
            <p:cNvSpPr>
              <a:spLocks noChangeArrowheads="1"/>
            </p:cNvSpPr>
            <p:nvPr/>
          </p:nvSpPr>
          <p:spPr bwMode="auto">
            <a:xfrm>
              <a:off x="1510553" y="3921825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469935" y="5886113"/>
            <a:ext cx="2321265" cy="667087"/>
            <a:chOff x="896767" y="5886113"/>
            <a:chExt cx="2321265" cy="667087"/>
          </a:xfrm>
        </p:grpSpPr>
        <p:sp>
          <p:nvSpPr>
            <p:cNvPr id="27" name="AutoShape 60"/>
            <p:cNvSpPr>
              <a:spLocks noChangeArrowheads="1"/>
            </p:cNvSpPr>
            <p:nvPr/>
          </p:nvSpPr>
          <p:spPr bwMode="auto">
            <a:xfrm>
              <a:off x="896767" y="6166371"/>
              <a:ext cx="2321265" cy="386829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tIns="91440" anchor="ctr"/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Proof Checker</a:t>
              </a:r>
              <a:endParaRPr lang="en-US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28" name="Down Arrow 21"/>
            <p:cNvSpPr>
              <a:spLocks noChangeArrowheads="1"/>
            </p:cNvSpPr>
            <p:nvPr/>
          </p:nvSpPr>
          <p:spPr bwMode="auto">
            <a:xfrm>
              <a:off x="1828800" y="5886113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29" name="Down Arrow 21"/>
            <p:cNvSpPr>
              <a:spLocks noChangeArrowheads="1"/>
            </p:cNvSpPr>
            <p:nvPr/>
          </p:nvSpPr>
          <p:spPr bwMode="auto">
            <a:xfrm>
              <a:off x="1066800" y="5886971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30" name="Down Arrow 21"/>
            <p:cNvSpPr>
              <a:spLocks noChangeArrowheads="1"/>
            </p:cNvSpPr>
            <p:nvPr/>
          </p:nvSpPr>
          <p:spPr bwMode="auto">
            <a:xfrm>
              <a:off x="2667000" y="5886971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</p:grpSp>
      <p:sp>
        <p:nvSpPr>
          <p:cNvPr id="83" name="Rounded Rectangle 82"/>
          <p:cNvSpPr/>
          <p:nvPr/>
        </p:nvSpPr>
        <p:spPr>
          <a:xfrm>
            <a:off x="3811155" y="4184667"/>
            <a:ext cx="838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x86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649355" y="3920267"/>
            <a:ext cx="762000" cy="569200"/>
            <a:chOff x="2044700" y="3920267"/>
            <a:chExt cx="762000" cy="569200"/>
          </a:xfrm>
        </p:grpSpPr>
        <p:sp>
          <p:nvSpPr>
            <p:cNvPr id="21" name="Down Arrow 21"/>
            <p:cNvSpPr>
              <a:spLocks noChangeArrowheads="1"/>
            </p:cNvSpPr>
            <p:nvPr/>
          </p:nvSpPr>
          <p:spPr bwMode="auto">
            <a:xfrm>
              <a:off x="2236434" y="39202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itchFamily="34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044700" y="4184667"/>
              <a:ext cx="7620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  <a:latin typeface="Aharoni" pitchFamily="2" charset="-79"/>
                  <a:cs typeface="Aharoni" pitchFamily="2" charset="-79"/>
                </a:rPr>
                <a:t>sigs</a:t>
              </a:r>
              <a:endPara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366655" y="5242446"/>
            <a:ext cx="2590800" cy="611507"/>
            <a:chOff x="762000" y="5242446"/>
            <a:chExt cx="2590800" cy="611507"/>
          </a:xfrm>
        </p:grpSpPr>
        <p:sp>
          <p:nvSpPr>
            <p:cNvPr id="32" name="Down Arrow 21"/>
            <p:cNvSpPr>
              <a:spLocks noChangeArrowheads="1"/>
            </p:cNvSpPr>
            <p:nvPr/>
          </p:nvSpPr>
          <p:spPr bwMode="auto">
            <a:xfrm>
              <a:off x="1802166" y="5243304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33" name="Down Arrow 21"/>
            <p:cNvSpPr>
              <a:spLocks noChangeArrowheads="1"/>
            </p:cNvSpPr>
            <p:nvPr/>
          </p:nvSpPr>
          <p:spPr bwMode="auto">
            <a:xfrm>
              <a:off x="1040166" y="5242446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286000" y="5546105"/>
              <a:ext cx="1066800" cy="3078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C00000"/>
                  </a:solidFill>
                  <a:latin typeface="Aharoni" pitchFamily="2" charset="-79"/>
                  <a:cs typeface="Aharoni" pitchFamily="2" charset="-79"/>
                </a:rPr>
                <a:t>annots</a:t>
              </a:r>
              <a:endParaRPr lang="en-US" sz="2000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62000" y="5543544"/>
              <a:ext cx="838200" cy="304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x86</a:t>
              </a:r>
              <a:endPara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00200" y="5543544"/>
              <a:ext cx="685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  <a:latin typeface="Aharoni" pitchFamily="2" charset="-79"/>
                  <a:cs typeface="Aharoni" pitchFamily="2" charset="-79"/>
                </a:rPr>
                <a:t>sigs</a:t>
              </a:r>
              <a:endPara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37" name="Down Arrow 21"/>
            <p:cNvSpPr>
              <a:spLocks noChangeArrowheads="1"/>
            </p:cNvSpPr>
            <p:nvPr/>
          </p:nvSpPr>
          <p:spPr bwMode="auto">
            <a:xfrm>
              <a:off x="2649244" y="5242446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ln>
                  <a:solidFill>
                    <a:sysClr val="windowText" lastClr="000000"/>
                  </a:solidFill>
                </a:ln>
                <a:latin typeface="Verdana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71455" y="4552849"/>
            <a:ext cx="1905000" cy="590651"/>
            <a:chOff x="1066800" y="4552849"/>
            <a:chExt cx="1905000" cy="590651"/>
          </a:xfrm>
        </p:grpSpPr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1066800" y="4797425"/>
              <a:ext cx="1905000" cy="346075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tIns="9144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Type Inference</a:t>
              </a:r>
            </a:p>
          </p:txBody>
        </p:sp>
        <p:sp>
          <p:nvSpPr>
            <p:cNvPr id="85" name="Down Arrow 21"/>
            <p:cNvSpPr>
              <a:spLocks noChangeArrowheads="1"/>
            </p:cNvSpPr>
            <p:nvPr/>
          </p:nvSpPr>
          <p:spPr bwMode="auto">
            <a:xfrm>
              <a:off x="2236434" y="45529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86" name="Down Arrow 21"/>
            <p:cNvSpPr>
              <a:spLocks noChangeArrowheads="1"/>
            </p:cNvSpPr>
            <p:nvPr/>
          </p:nvSpPr>
          <p:spPr bwMode="auto">
            <a:xfrm>
              <a:off x="1510553" y="4552849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662055" y="1475642"/>
            <a:ext cx="685800" cy="2064483"/>
            <a:chOff x="2057400" y="1475642"/>
            <a:chExt cx="685800" cy="2064483"/>
          </a:xfrm>
        </p:grpSpPr>
        <p:sp>
          <p:nvSpPr>
            <p:cNvPr id="18" name="Down Arrow 17"/>
            <p:cNvSpPr>
              <a:spLocks noChangeArrowheads="1"/>
            </p:cNvSpPr>
            <p:nvPr/>
          </p:nvSpPr>
          <p:spPr bwMode="auto">
            <a:xfrm>
              <a:off x="2236434" y="20914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19" name="Down Arrow 21"/>
            <p:cNvSpPr>
              <a:spLocks noChangeArrowheads="1"/>
            </p:cNvSpPr>
            <p:nvPr/>
          </p:nvSpPr>
          <p:spPr bwMode="auto">
            <a:xfrm>
              <a:off x="2236434" y="2711370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20" name="Down Arrow 21"/>
            <p:cNvSpPr>
              <a:spLocks noChangeArrowheads="1"/>
            </p:cNvSpPr>
            <p:nvPr/>
          </p:nvSpPr>
          <p:spPr bwMode="auto">
            <a:xfrm>
              <a:off x="2236434" y="3310667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057400" y="2971800"/>
              <a:ext cx="685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  <a:latin typeface="Aharoni" pitchFamily="2" charset="-79"/>
                  <a:cs typeface="Aharoni" pitchFamily="2" charset="-79"/>
                </a:rPr>
                <a:t>sigs</a:t>
              </a:r>
              <a:endPara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7400" y="1752600"/>
              <a:ext cx="685800" cy="304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  <a:latin typeface="Aharoni" pitchFamily="2" charset="-79"/>
                  <a:cs typeface="Aharoni" pitchFamily="2" charset="-79"/>
                </a:rPr>
                <a:t>sigs</a:t>
              </a:r>
              <a:endParaRPr lang="en-US" sz="20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0" name="Down Arrow 21"/>
            <p:cNvSpPr>
              <a:spLocks noChangeArrowheads="1"/>
            </p:cNvSpPr>
            <p:nvPr/>
          </p:nvSpPr>
          <p:spPr bwMode="auto">
            <a:xfrm>
              <a:off x="2236434" y="1475642"/>
              <a:ext cx="304800" cy="22945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en-US" sz="1200" dirty="0">
                <a:solidFill>
                  <a:schemeClr val="folHlink"/>
                </a:solidFill>
                <a:latin typeface="Verdana" pitchFamily="34" charset="0"/>
              </a:endParaRP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228600" y="4191000"/>
            <a:ext cx="2971178" cy="8730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Requires little change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Smaller annotation size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400800" y="1946421"/>
            <a:ext cx="2514600" cy="11711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Signature information is already preserved</a:t>
            </a:r>
          </a:p>
          <a:p>
            <a:pPr algn="ctr"/>
            <a:r>
              <a:rPr lang="en-US" dirty="0" smtClean="0"/>
              <a:t>in traditional compilers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00800" y="3657600"/>
            <a:ext cx="2514600" cy="776305"/>
          </a:xfrm>
          <a:prstGeom prst="wedgeRoundRectCallout">
            <a:avLst>
              <a:gd name="adj1" fmla="val -99443"/>
              <a:gd name="adj2" fmla="val 29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Easy to change compiler to write sig info to file</a:t>
            </a:r>
            <a:endParaRPr lang="en-US" dirty="0"/>
          </a:p>
        </p:txBody>
      </p:sp>
      <p:sp>
        <p:nvSpPr>
          <p:cNvPr id="97" name="Rounded Rectangular Callout 96"/>
          <p:cNvSpPr/>
          <p:nvPr/>
        </p:nvSpPr>
        <p:spPr>
          <a:xfrm>
            <a:off x="6400800" y="5098247"/>
            <a:ext cx="2514600" cy="388153"/>
          </a:xfrm>
          <a:prstGeom prst="wedgeRoundRectCallout">
            <a:avLst>
              <a:gd name="adj1" fmla="val -81261"/>
              <a:gd name="adj2" fmla="val 1850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 proof annotations</a:t>
            </a:r>
            <a:endParaRPr lang="en-US" dirty="0"/>
          </a:p>
        </p:txBody>
      </p:sp>
      <p:sp>
        <p:nvSpPr>
          <p:cNvPr id="122" name="Rounded Rectangle 121"/>
          <p:cNvSpPr/>
          <p:nvPr/>
        </p:nvSpPr>
        <p:spPr>
          <a:xfrm>
            <a:off x="173048" y="5168060"/>
            <a:ext cx="3082283" cy="10341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457200" rtlCol="0" anchor="ctr"/>
          <a:lstStyle/>
          <a:p>
            <a:pPr algn="r"/>
            <a:r>
              <a:rPr lang="en-US" sz="2800" b="1" dirty="0" smtClean="0"/>
              <a:t>Can inference be effective enough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2736" y="5028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?</a:t>
            </a:r>
            <a:endParaRPr lang="en-US" sz="8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374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5" grpId="1"/>
      <p:bldP spid="4" grpId="0" animBg="1"/>
      <p:bldP spid="5" grpId="0" animBg="1"/>
      <p:bldP spid="83" grpId="0" animBg="1"/>
      <p:bldP spid="94" grpId="0" uiExpand="1" build="p" animBg="1"/>
      <p:bldP spid="2" grpId="0" animBg="1"/>
      <p:bldP spid="3" grpId="0" animBg="1"/>
      <p:bldP spid="97" grpId="0" animBg="1"/>
      <p:bldP spid="12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Effectiveness of Type Inference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545703309"/>
              </p:ext>
            </p:extLst>
          </p:nvPr>
        </p:nvGraphicFramePr>
        <p:xfrm>
          <a:off x="304800" y="1676401"/>
          <a:ext cx="8610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852291" y="5174673"/>
            <a:ext cx="7439418" cy="13854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Capable of type checking all C# features except:</a:t>
            </a:r>
            <a:endParaRPr lang="en-US" sz="2400" dirty="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dirty="0" smtClean="0"/>
              <a:t>Exceptions and Delegates</a:t>
            </a:r>
          </a:p>
          <a:p>
            <a:pPr marL="742950" lvl="1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matters of implementation, not due to theoretical limitations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0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C#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Broken C# Pseudo-Assembly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5054" y="2576945"/>
            <a:ext cx="4786746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bool bad(a, b : List) {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995054" y="30341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vt</a:t>
            </a:r>
            <a:r>
              <a:rPr lang="en-US" dirty="0" smtClean="0"/>
              <a:t> = </a:t>
            </a:r>
            <a:r>
              <a:rPr lang="en-US" dirty="0" err="1" smtClean="0"/>
              <a:t>a.vtable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995054" y="34913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</a:t>
            </a:r>
            <a:r>
              <a:rPr lang="en-US" dirty="0" smtClean="0"/>
              <a:t> = </a:t>
            </a:r>
            <a:r>
              <a:rPr lang="en-US" dirty="0" err="1" smtClean="0"/>
              <a:t>vt.isEmpty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995054" y="39485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c = </a:t>
            </a:r>
            <a:r>
              <a:rPr lang="en-US" dirty="0" err="1" smtClean="0"/>
              <a:t>mp</a:t>
            </a:r>
            <a:r>
              <a:rPr lang="en-US" dirty="0" smtClean="0"/>
              <a:t>(b);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995054" y="44057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return c;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995054" y="4876800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169707" y="1676400"/>
            <a:ext cx="1769551" cy="755703"/>
          </a:xfrm>
          <a:prstGeom prst="wedgeRoundRectCallout">
            <a:avLst>
              <a:gd name="adj1" fmla="val 24842"/>
              <a:gd name="adj2" fmla="val 727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Could actually be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025883" y="1676400"/>
            <a:ext cx="1769551" cy="755703"/>
          </a:xfrm>
          <a:prstGeom prst="wedgeRoundRectCallout">
            <a:avLst>
              <a:gd name="adj1" fmla="val -63913"/>
              <a:gd name="adj2" fmla="val 727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Could actually be a </a:t>
            </a:r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83467" y="3020292"/>
            <a:ext cx="3657600" cy="415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Grabs a’s vtable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683467" y="3465063"/>
            <a:ext cx="3657600" cy="415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Grabs a’s implementation of </a:t>
            </a:r>
            <a:r>
              <a:rPr lang="en-US" dirty="0" err="1" smtClean="0"/>
              <a:t>isEmpty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683467" y="3913910"/>
            <a:ext cx="3657600" cy="415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Calls a’s </a:t>
            </a:r>
            <a:r>
              <a:rPr lang="en-US" dirty="0" err="1" smtClean="0"/>
              <a:t>isEmpty</a:t>
            </a:r>
            <a:r>
              <a:rPr lang="en-US" dirty="0" smtClean="0"/>
              <a:t> with b as “this”</a:t>
            </a:r>
            <a:endParaRPr lang="en-US" dirty="0"/>
          </a:p>
        </p:txBody>
      </p:sp>
      <p:sp>
        <p:nvSpPr>
          <p:cNvPr id="21" name="Octagon 20"/>
          <p:cNvSpPr/>
          <p:nvPr/>
        </p:nvSpPr>
        <p:spPr>
          <a:xfrm>
            <a:off x="2657404" y="5029200"/>
            <a:ext cx="3209996" cy="674964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a’s implementation of </a:t>
            </a:r>
            <a:r>
              <a:rPr lang="en-US" dirty="0" err="1" smtClean="0"/>
              <a:t>isEmpty</a:t>
            </a:r>
            <a:endParaRPr lang="en-US" dirty="0" smtClean="0"/>
          </a:p>
          <a:p>
            <a:pPr algn="ctr"/>
            <a:r>
              <a:rPr lang="en-US" dirty="0" smtClean="0"/>
              <a:t>may fail to work on b</a:t>
            </a:r>
            <a:endParaRPr lang="en-US" dirty="0"/>
          </a:p>
        </p:txBody>
      </p:sp>
      <p:sp>
        <p:nvSpPr>
          <p:cNvPr id="23" name="&quot;No&quot; Symbol 22"/>
          <p:cNvSpPr/>
          <p:nvPr/>
        </p:nvSpPr>
        <p:spPr>
          <a:xfrm>
            <a:off x="7820890" y="3856352"/>
            <a:ext cx="533400" cy="5334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07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Broken C# Pseudo-Assembly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5054" y="2576945"/>
            <a:ext cx="4786746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bool bad(a, b : List) {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995054" y="25769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/>
              <a:t>bad(a, b : </a:t>
            </a:r>
            <a:r>
              <a:rPr lang="en-US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∃</a:t>
            </a:r>
            <a:r>
              <a:rPr lang="el-GR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γ</a:t>
            </a:r>
            <a:r>
              <a:rPr lang="en-US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≪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List</a:t>
            </a:r>
            <a:r>
              <a:rPr lang="en-US" dirty="0">
                <a:solidFill>
                  <a:srgbClr val="00B050"/>
                </a:solidFill>
                <a:ea typeface="Cambria Math" pitchFamily="18" charset="0"/>
              </a:rPr>
              <a:t>. Ins(</a:t>
            </a:r>
            <a:r>
              <a:rPr lang="el-GR" dirty="0">
                <a:solidFill>
                  <a:srgbClr val="00B050"/>
                </a:solidFill>
                <a:latin typeface="Cambria Math"/>
                <a:ea typeface="Cambria Math"/>
              </a:rPr>
              <a:t>γ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)</a:t>
            </a:r>
            <a:r>
              <a:rPr lang="en-US" dirty="0"/>
              <a:t>)</a:t>
            </a:r>
            <a:r>
              <a:rPr lang="en-US" dirty="0" smtClean="0"/>
              <a:t> {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995054" y="30341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vt</a:t>
            </a:r>
            <a:r>
              <a:rPr lang="en-US" dirty="0" smtClean="0"/>
              <a:t> = </a:t>
            </a:r>
            <a:r>
              <a:rPr lang="en-US" dirty="0" err="1" smtClean="0"/>
              <a:t>a.vtable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995054" y="34913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</a:t>
            </a:r>
            <a:r>
              <a:rPr lang="en-US" dirty="0" smtClean="0"/>
              <a:t> = </a:t>
            </a:r>
            <a:r>
              <a:rPr lang="en-US" dirty="0" err="1" smtClean="0"/>
              <a:t>vt.isEmpty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995054" y="39485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c = </a:t>
            </a:r>
            <a:r>
              <a:rPr lang="en-US" dirty="0" err="1" smtClean="0"/>
              <a:t>mp</a:t>
            </a:r>
            <a:r>
              <a:rPr lang="en-US" dirty="0" smtClean="0"/>
              <a:t>(b);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995054" y="44057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return c;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995054" y="4876800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1995054" y="30341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open a as Ins(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α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1995054" y="4405745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open b as Ins(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β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995054" y="4869873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c = </a:t>
            </a:r>
            <a:r>
              <a:rPr lang="en-US" dirty="0" err="1" smtClean="0"/>
              <a:t>mp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pack</a:t>
            </a:r>
            <a:r>
              <a:rPr lang="en-US" dirty="0" smtClean="0"/>
              <a:t> b </a:t>
            </a:r>
            <a:r>
              <a:rPr lang="en-US" dirty="0" smtClean="0">
                <a:solidFill>
                  <a:schemeClr val="accent2"/>
                </a:solidFill>
              </a:rPr>
              <a:t>as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</a:rPr>
              <a:t>∃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γ≪α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</a:rPr>
              <a:t>.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 Ins(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α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)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06279" y="1752600"/>
            <a:ext cx="433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Traditional TAL [PLDI ‘08]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8643" y="3048000"/>
            <a:ext cx="2141157" cy="762000"/>
          </a:xfrm>
          <a:prstGeom prst="wedgeRoundRectCallout">
            <a:avLst>
              <a:gd name="adj1" fmla="val 56173"/>
              <a:gd name="adj2" fmla="val -2070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Pseudo-instruction</a:t>
            </a:r>
          </a:p>
          <a:p>
            <a:pPr algn="ctr"/>
            <a:r>
              <a:rPr lang="en-US" dirty="0" smtClean="0"/>
              <a:t>for the type checker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800600" y="1758897"/>
            <a:ext cx="2081825" cy="755703"/>
          </a:xfrm>
          <a:prstGeom prst="wedgeRoundRectCallout">
            <a:avLst>
              <a:gd name="adj1" fmla="val -21635"/>
              <a:gd name="adj2" fmla="val 6227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specific function signature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81000" y="3110345"/>
            <a:ext cx="1858108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 smtClean="0"/>
              <a:t> must be fresh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3061659"/>
            <a:ext cx="4315230" cy="402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 is given type </a:t>
            </a:r>
            <a:r>
              <a:rPr lang="en-US" i="1" dirty="0" smtClean="0"/>
              <a:t>exactly</a:t>
            </a:r>
            <a:r>
              <a:rPr lang="en-US" dirty="0" smtClean="0"/>
              <a:t> Ins(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/>
              <a:t> </a:t>
            </a:r>
            <a:r>
              <a:rPr lang="en-US" dirty="0" smtClean="0">
                <a:latin typeface="Cambria Math"/>
                <a:ea typeface="Cambria Math"/>
              </a:rPr>
              <a:t>≪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731326" y="3518859"/>
            <a:ext cx="4308303" cy="402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vt</a:t>
            </a:r>
            <a:r>
              <a:rPr lang="en-US" dirty="0" smtClean="0"/>
              <a:t> is given type VTable(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731325" y="3976060"/>
            <a:ext cx="4308303" cy="402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mp</a:t>
            </a:r>
            <a:r>
              <a:rPr lang="en-US" dirty="0" smtClean="0"/>
              <a:t> is given type (</a:t>
            </a:r>
            <a:r>
              <a:rPr lang="en-US" dirty="0" smtClean="0">
                <a:latin typeface="Cambria Math"/>
                <a:ea typeface="Cambria Math"/>
              </a:rPr>
              <a:t>∃</a:t>
            </a:r>
            <a:r>
              <a:rPr lang="el-GR" dirty="0" smtClean="0">
                <a:latin typeface="Cambria Math"/>
                <a:ea typeface="Cambria Math"/>
              </a:rPr>
              <a:t>γ≪α</a:t>
            </a:r>
            <a:r>
              <a:rPr lang="en-US" dirty="0" smtClean="0">
                <a:ea typeface="Cambria Math"/>
              </a:rPr>
              <a:t>. Ins(</a:t>
            </a:r>
            <a:r>
              <a:rPr lang="el-GR" dirty="0" smtClean="0">
                <a:latin typeface="Cambria Math"/>
                <a:ea typeface="Cambria Math"/>
              </a:rPr>
              <a:t>γ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>
                <a:ea typeface="Cambria Math"/>
              </a:rPr>
              <a:t>bool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724400" y="4439901"/>
            <a:ext cx="4315228" cy="4021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given type exactly Ins(</a:t>
            </a:r>
            <a:r>
              <a:rPr lang="el-GR" dirty="0" smtClean="0">
                <a:latin typeface="Cambria Math"/>
                <a:ea typeface="Cambria Math"/>
              </a:rPr>
              <a:t>β</a:t>
            </a:r>
            <a:r>
              <a:rPr lang="en-US" dirty="0" smtClean="0">
                <a:ea typeface="Cambria Math"/>
              </a:rPr>
              <a:t>)</a:t>
            </a:r>
            <a:r>
              <a:rPr lang="en-US" dirty="0" smtClean="0"/>
              <a:t> where </a:t>
            </a:r>
            <a:r>
              <a:rPr lang="el-GR" dirty="0" smtClean="0">
                <a:latin typeface="Cambria Math"/>
                <a:ea typeface="Cambria Math"/>
              </a:rPr>
              <a:t>β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≪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733800" y="5334000"/>
            <a:ext cx="3962400" cy="588818"/>
          </a:xfrm>
          <a:prstGeom prst="wedgeRoundRectCallout">
            <a:avLst>
              <a:gd name="adj1" fmla="val -46572"/>
              <a:gd name="adj2" fmla="val -7071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Checks that there is some </a:t>
            </a:r>
            <a:r>
              <a:rPr lang="el-GR" dirty="0" smtClean="0">
                <a:latin typeface="Cambria Math"/>
                <a:ea typeface="Cambria Math"/>
              </a:rPr>
              <a:t>γ</a:t>
            </a:r>
            <a:r>
              <a:rPr lang="en-US" dirty="0" smtClean="0"/>
              <a:t> extending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endParaRPr lang="en-US" dirty="0" smtClean="0"/>
          </a:p>
          <a:p>
            <a:pPr algn="ctr"/>
            <a:r>
              <a:rPr lang="en-US" dirty="0" smtClean="0"/>
              <a:t>such that b has type Ins(</a:t>
            </a:r>
            <a:r>
              <a:rPr lang="el-GR" dirty="0" smtClean="0">
                <a:latin typeface="Cambria Math"/>
                <a:ea typeface="Cambria Math"/>
              </a:rPr>
              <a:t>γ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Octagon 28"/>
          <p:cNvSpPr/>
          <p:nvPr/>
        </p:nvSpPr>
        <p:spPr>
          <a:xfrm>
            <a:off x="3733800" y="5970494"/>
            <a:ext cx="3962400" cy="557822"/>
          </a:xfrm>
          <a:prstGeom prst="oct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fails since b has type Ins(</a:t>
            </a:r>
            <a:r>
              <a:rPr lang="el-GR" dirty="0" smtClean="0">
                <a:latin typeface="Cambria Math"/>
                <a:ea typeface="Cambria Math"/>
              </a:rPr>
              <a:t>β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and </a:t>
            </a:r>
            <a:r>
              <a:rPr lang="el-GR" dirty="0" smtClean="0">
                <a:latin typeface="Cambria Math"/>
                <a:ea typeface="Cambria Math"/>
              </a:rPr>
              <a:t>β</a:t>
            </a:r>
            <a:r>
              <a:rPr lang="en-US" dirty="0" smtClean="0"/>
              <a:t> does not extend </a:t>
            </a:r>
            <a:r>
              <a:rPr lang="el-GR" dirty="0" smtClean="0">
                <a:latin typeface="Cambria Math"/>
                <a:ea typeface="Cambria Math"/>
              </a:rPr>
              <a:t>α</a:t>
            </a:r>
            <a:endParaRPr lang="en-US" dirty="0"/>
          </a:p>
        </p:txBody>
      </p:sp>
      <p:sp>
        <p:nvSpPr>
          <p:cNvPr id="30" name="Rounded Rectangular Callout 29"/>
          <p:cNvSpPr/>
          <p:nvPr/>
        </p:nvSpPr>
        <p:spPr>
          <a:xfrm>
            <a:off x="4692083" y="1600200"/>
            <a:ext cx="2987943" cy="914400"/>
          </a:xfrm>
          <a:prstGeom prst="wedgeRoundRectCallout">
            <a:avLst>
              <a:gd name="adj1" fmla="val -32876"/>
              <a:gd name="adj2" fmla="val 625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and b are each instances of</a:t>
            </a:r>
          </a:p>
          <a:p>
            <a:pPr algn="ctr"/>
            <a:r>
              <a:rPr lang="en-US" i="1" dirty="0" smtClean="0"/>
              <a:t>some</a:t>
            </a:r>
            <a:r>
              <a:rPr lang="en-US" dirty="0" smtClean="0"/>
              <a:t> (possibly different) subclass of List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80999" y="4481945"/>
            <a:ext cx="1858108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Cambria Math"/>
                <a:ea typeface="Cambria Math"/>
              </a:rPr>
              <a:t>β</a:t>
            </a:r>
            <a:r>
              <a:rPr lang="en-US" dirty="0" smtClean="0"/>
              <a:t> must be fresh</a:t>
            </a:r>
            <a:endParaRPr lang="en-US" dirty="0"/>
          </a:p>
        </p:txBody>
      </p:sp>
      <p:sp>
        <p:nvSpPr>
          <p:cNvPr id="32" name="&quot;No&quot; Symbol 31"/>
          <p:cNvSpPr/>
          <p:nvPr/>
        </p:nvSpPr>
        <p:spPr>
          <a:xfrm>
            <a:off x="2667000" y="2576945"/>
            <a:ext cx="3352800" cy="33528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81000" y="3491345"/>
            <a:ext cx="1858107" cy="9284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Via signature &amp; memory layout information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6414247" y="4419600"/>
            <a:ext cx="1927860" cy="754168"/>
          </a:xfrm>
          <a:prstGeom prst="wedgeRoundRectCallout">
            <a:avLst>
              <a:gd name="adj1" fmla="val -20066"/>
              <a:gd name="adj2" fmla="val -6694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“this” pointer must belong to </a:t>
            </a:r>
            <a:r>
              <a:rPr lang="el-GR" u="sng" dirty="0" smtClean="0">
                <a:latin typeface="Cambria Math"/>
                <a:ea typeface="Cambria Math"/>
              </a:rPr>
              <a:t>α</a:t>
            </a:r>
            <a:endParaRPr lang="en-US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29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21667 7.40741E-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0675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06759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067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067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2.22222E-6 0.0675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6667 L 2.22222E-6 0.1333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6667 L 2.22222E-6 0.1333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6667 L 2.22222E-6 0.1333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0" grpId="1"/>
      <p:bldP spid="10" grpId="2"/>
      <p:bldP spid="11" grpId="0"/>
      <p:bldP spid="11" grpId="1"/>
      <p:bldP spid="12" grpId="0"/>
      <p:bldP spid="12" grpId="1"/>
      <p:bldP spid="16" grpId="0"/>
      <p:bldP spid="17" grpId="0"/>
      <p:bldP spid="18" grpId="0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Broken C# Pseudo-Assembly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995054" y="2576946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/>
              <a:t>bad(a, b : </a:t>
            </a:r>
            <a:r>
              <a:rPr lang="en-US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∃</a:t>
            </a:r>
            <a:r>
              <a:rPr lang="el-GR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γ</a:t>
            </a:r>
            <a:r>
              <a:rPr lang="en-US" dirty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≪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List</a:t>
            </a:r>
            <a:r>
              <a:rPr lang="en-US" dirty="0">
                <a:solidFill>
                  <a:srgbClr val="00B050"/>
                </a:solidFill>
                <a:ea typeface="Cambria Math" pitchFamily="18" charset="0"/>
              </a:rPr>
              <a:t>. Ins(</a:t>
            </a:r>
            <a:r>
              <a:rPr lang="el-GR" dirty="0">
                <a:solidFill>
                  <a:srgbClr val="00B050"/>
                </a:solidFill>
                <a:latin typeface="Cambria Math"/>
                <a:ea typeface="Cambria Math"/>
              </a:rPr>
              <a:t>γ</a:t>
            </a:r>
            <a:r>
              <a:rPr lang="en-US" dirty="0">
                <a:solidFill>
                  <a:srgbClr val="00B050"/>
                </a:solidFill>
                <a:ea typeface="Cambria Math"/>
              </a:rPr>
              <a:t>)</a:t>
            </a:r>
            <a:r>
              <a:rPr lang="en-US" dirty="0"/>
              <a:t>)</a:t>
            </a:r>
            <a:r>
              <a:rPr lang="en-US" dirty="0" smtClean="0"/>
              <a:t> {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995054" y="3491346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vt</a:t>
            </a:r>
            <a:r>
              <a:rPr lang="en-US" dirty="0" smtClean="0"/>
              <a:t> = </a:t>
            </a:r>
            <a:r>
              <a:rPr lang="en-US" dirty="0" err="1" smtClean="0"/>
              <a:t>a.vtable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995054" y="3948546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mp</a:t>
            </a:r>
            <a:r>
              <a:rPr lang="en-US" dirty="0" smtClean="0"/>
              <a:t> = </a:t>
            </a:r>
            <a:r>
              <a:rPr lang="en-US" dirty="0" err="1" smtClean="0"/>
              <a:t>vt.isEmpty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995054" y="4862946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    c = </a:t>
            </a:r>
            <a:r>
              <a:rPr lang="en-US" dirty="0" err="1" smtClean="0"/>
              <a:t>mp</a:t>
            </a:r>
            <a:r>
              <a:rPr lang="en-US" dirty="0" smtClean="0"/>
              <a:t>(b);</a:t>
            </a:r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995054" y="5327074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return c;</a:t>
            </a: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1995054" y="5777347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Content Placeholder 5"/>
          <p:cNvSpPr txBox="1">
            <a:spLocks/>
          </p:cNvSpPr>
          <p:nvPr/>
        </p:nvSpPr>
        <p:spPr>
          <a:xfrm>
            <a:off x="1995054" y="3034146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open a as Ins(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α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1995054" y="4405746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  open b as Ins(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β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" name="Content Placeholder 5"/>
          <p:cNvSpPr txBox="1">
            <a:spLocks/>
          </p:cNvSpPr>
          <p:nvPr/>
        </p:nvSpPr>
        <p:spPr>
          <a:xfrm>
            <a:off x="1995054" y="4869874"/>
            <a:ext cx="4786746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dirty="0"/>
              <a:t> </a:t>
            </a:r>
            <a:r>
              <a:rPr lang="en-US" dirty="0" smtClean="0"/>
              <a:t>   c = </a:t>
            </a:r>
            <a:r>
              <a:rPr lang="en-US" dirty="0" err="1" smtClean="0"/>
              <a:t>mp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pack</a:t>
            </a:r>
            <a:r>
              <a:rPr lang="en-US" dirty="0" smtClean="0"/>
              <a:t> b </a:t>
            </a:r>
            <a:r>
              <a:rPr lang="en-US" dirty="0" smtClean="0">
                <a:solidFill>
                  <a:schemeClr val="accent2"/>
                </a:solidFill>
              </a:rPr>
              <a:t>as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</a:rPr>
              <a:t>∃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γ≪α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</a:rPr>
              <a:t>.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 Ins(</a:t>
            </a:r>
            <a:r>
              <a:rPr lang="el-GR" dirty="0" smtClean="0">
                <a:solidFill>
                  <a:schemeClr val="accent2"/>
                </a:solidFill>
                <a:latin typeface="Cambria Math"/>
                <a:ea typeface="Cambria Math"/>
              </a:rPr>
              <a:t>α</a:t>
            </a:r>
            <a:r>
              <a:rPr lang="en-US" dirty="0" smtClean="0">
                <a:solidFill>
                  <a:schemeClr val="accent2"/>
                </a:solidFill>
                <a:ea typeface="Cambria Math"/>
              </a:rPr>
              <a:t>)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341" y="1752601"/>
            <a:ext cx="4331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Traditional TAL [PLDI ‘08]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2300" y="1752600"/>
            <a:ext cx="2338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3"/>
                </a:solidFill>
              </a:rPr>
              <a:t>Inferable TAL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1435" y="3034146"/>
            <a:ext cx="3622965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pack annotations</a:t>
            </a:r>
            <a:endParaRPr lang="en-US" sz="2800" dirty="0"/>
          </a:p>
        </p:txBody>
      </p:sp>
      <p:sp>
        <p:nvSpPr>
          <p:cNvPr id="34" name="Rounded Rectangle 33"/>
          <p:cNvSpPr/>
          <p:nvPr/>
        </p:nvSpPr>
        <p:spPr>
          <a:xfrm>
            <a:off x="4911434" y="3834246"/>
            <a:ext cx="3622965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open annotations</a:t>
            </a:r>
            <a:endParaRPr lang="en-US" sz="2800" dirty="0"/>
          </a:p>
        </p:txBody>
      </p:sp>
      <p:sp>
        <p:nvSpPr>
          <p:cNvPr id="35" name="Rounded Rectangle 34"/>
          <p:cNvSpPr/>
          <p:nvPr/>
        </p:nvSpPr>
        <p:spPr>
          <a:xfrm>
            <a:off x="4911433" y="4641274"/>
            <a:ext cx="3622965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 loop invariants!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645539" y="5478781"/>
            <a:ext cx="5624322" cy="922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Use type inference instead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701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xit" presetSubtype="2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6829 L -1.11111E-6 -0.00162 " pathEditMode="fixed" rAng="0" ptsTypes="AA">
                                      <p:cBhvr>
                                        <p:cTn id="38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6945 L -1.11111E-6 -0.00278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662 L -1.11111E-6 0.00047 " pathEditMode="fixed" rAng="0" ptsTypes="AA">
                                      <p:cBhvr>
                                        <p:cTn id="42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6829 L -1.11111E-6 -0.00069 " pathEditMode="fixed" rAng="0" ptsTypes="AA">
                                      <p:cBhvr>
                                        <p:cTn id="49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6829 L -1.11111E-6 -0.0007 " pathEditMode="fixed" rAng="0" ptsTypes="AA">
                                      <p:cBhvr>
                                        <p:cTn id="5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13495 L -1.11111E-6 -0.06736 " pathEditMode="fixed" rAng="0" ptsTypes="AA">
                                      <p:cBhvr>
                                        <p:cTn id="53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13612 L -1.11111E-6 -0.06852 " pathEditMode="fixed" rAng="0" ptsTypes="AA">
                                      <p:cBhvr>
                                        <p:cTn id="55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13287 L -1.11111E-6 -0.06527 " pathEditMode="fixed" rAng="0" ptsTypes="AA">
                                      <p:cBhvr>
                                        <p:cTn id="57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0" grpId="2"/>
      <p:bldP spid="11" grpId="0"/>
      <p:bldP spid="11" grpId="1"/>
      <p:bldP spid="12" grpId="0"/>
      <p:bldP spid="12" grpId="1"/>
      <p:bldP spid="16" grpId="0"/>
      <p:bldP spid="17" grpId="0"/>
      <p:bldP spid="18" grpId="2"/>
      <p:bldP spid="19" grpId="1"/>
      <p:bldP spid="27" grpId="0"/>
      <p:bldP spid="3" grpId="0" animBg="1"/>
      <p:bldP spid="34" grpId="0" animBg="1"/>
      <p:bldP spid="35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8.7|5.4|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8.6|3.9|8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0.1|11.4|4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6.3|3.9|3.9|5.1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6.7|10.5|3.3|5.8|6.6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6.2|5.5|7.8|2.9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3.2|2.3|3.9|7.5|3.3|3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8.1|9.1|8|9.5|6|8.8|9.6|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.7|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8|5.1|5.1|4.9|3|4.9|3.7|3.6|5|4.7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2.2|5|7.6|3.7|3.2|5|6.3|12.3|4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 (Red)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C00000"/>
      </a:accent2>
      <a:accent3>
        <a:srgbClr val="F49100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20101</TotalTime>
  <Words>1036</Words>
  <Application>Microsoft Office PowerPoint</Application>
  <PresentationFormat>On-screen Show (4:3)</PresentationFormat>
  <Paragraphs>236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Inferable Object-Oriented Typed Assembly Language</vt:lpstr>
      <vt:lpstr>Typed Assembly Languages</vt:lpstr>
      <vt:lpstr>PowerPoint Presentation</vt:lpstr>
      <vt:lpstr>PowerPoint Presentation</vt:lpstr>
      <vt:lpstr>Effectiveness of Type Inference</vt:lpstr>
      <vt:lpstr>Typing C# Assembly</vt:lpstr>
      <vt:lpstr>Broken C# Pseudo-Assembly</vt:lpstr>
      <vt:lpstr>Broken C# Pseudo-Assembly</vt:lpstr>
      <vt:lpstr>Broken C# Pseudo-Assembly</vt:lpstr>
      <vt:lpstr>Inference Strategy</vt:lpstr>
      <vt:lpstr>Type Checking with iTalX</vt:lpstr>
      <vt:lpstr>Evaluation of iTalX</vt:lpstr>
      <vt:lpstr>Expressiveness of iTalX</vt:lpstr>
      <vt:lpstr>Efficiency of iTalX</vt:lpstr>
      <vt:lpstr>Type Annotation Size</vt:lpstr>
      <vt:lpstr>Implementation Burden of TAL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Inferable Object-Oriented Typed Assembly Language</dc:title>
  <dc:creator>Ross Tate</dc:creator>
  <cp:lastModifiedBy>Ross Tate</cp:lastModifiedBy>
  <cp:revision>407</cp:revision>
  <dcterms:created xsi:type="dcterms:W3CDTF">2010-05-13T22:34:18Z</dcterms:created>
  <dcterms:modified xsi:type="dcterms:W3CDTF">2011-12-25T23:35:33Z</dcterms:modified>
</cp:coreProperties>
</file>