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97" r:id="rId4"/>
    <p:sldId id="299" r:id="rId5"/>
    <p:sldId id="276" r:id="rId6"/>
    <p:sldId id="282" r:id="rId7"/>
    <p:sldId id="257" r:id="rId8"/>
    <p:sldId id="277" r:id="rId9"/>
    <p:sldId id="283" r:id="rId10"/>
    <p:sldId id="278" r:id="rId11"/>
    <p:sldId id="281" r:id="rId12"/>
    <p:sldId id="284" r:id="rId13"/>
    <p:sldId id="285" r:id="rId14"/>
    <p:sldId id="259" r:id="rId15"/>
    <p:sldId id="300" r:id="rId16"/>
    <p:sldId id="306" r:id="rId17"/>
    <p:sldId id="307" r:id="rId18"/>
    <p:sldId id="288" r:id="rId19"/>
    <p:sldId id="286" r:id="rId20"/>
    <p:sldId id="305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FFFF"/>
    <a:srgbClr val="0068FF"/>
    <a:srgbClr val="B7472A"/>
    <a:srgbClr val="C89800"/>
    <a:srgbClr val="B08600"/>
    <a:srgbClr val="E7EBFF"/>
    <a:srgbClr val="00B0F0"/>
    <a:srgbClr val="70AD47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3" autoAdjust="0"/>
    <p:restoredTop sz="89896" autoAdjust="0"/>
  </p:normalViewPr>
  <p:slideViewPr>
    <p:cSldViewPr snapToGrid="0">
      <p:cViewPr varScale="1">
        <p:scale>
          <a:sx n="84" d="100"/>
          <a:sy n="84" d="100"/>
        </p:scale>
        <p:origin x="27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6687651800006E-2"/>
          <c:y val="5.0049394058361951E-2"/>
          <c:w val="0.8789082605466445"/>
          <c:h val="0.68362590759007924"/>
        </c:manualLayout>
      </c:layout>
      <c:scatterChart>
        <c:scatterStyle val="lineMarker"/>
        <c:varyColors val="0"/>
        <c:ser>
          <c:idx val="0"/>
          <c:order val="0"/>
          <c:tx>
            <c:v>MonNom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1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MonNom!$Z$2:$Z$232</c:f>
              <c:numCache>
                <c:formatCode>General</c:formatCode>
                <c:ptCount val="231"/>
                <c:pt idx="0">
                  <c:v>0</c:v>
                </c:pt>
                <c:pt idx="1">
                  <c:v>0.9</c:v>
                </c:pt>
                <c:pt idx="2">
                  <c:v>0.9</c:v>
                </c:pt>
                <c:pt idx="3">
                  <c:v>1.9</c:v>
                </c:pt>
                <c:pt idx="4">
                  <c:v>0.9</c:v>
                </c:pt>
                <c:pt idx="5">
                  <c:v>1.9</c:v>
                </c:pt>
                <c:pt idx="6">
                  <c:v>1.9</c:v>
                </c:pt>
                <c:pt idx="7">
                  <c:v>2.9</c:v>
                </c:pt>
                <c:pt idx="8">
                  <c:v>0.9</c:v>
                </c:pt>
                <c:pt idx="9">
                  <c:v>1.9</c:v>
                </c:pt>
                <c:pt idx="10">
                  <c:v>2.9</c:v>
                </c:pt>
                <c:pt idx="11">
                  <c:v>3.9</c:v>
                </c:pt>
                <c:pt idx="12">
                  <c:v>0.9</c:v>
                </c:pt>
                <c:pt idx="13">
                  <c:v>1.9</c:v>
                </c:pt>
                <c:pt idx="14">
                  <c:v>1.9</c:v>
                </c:pt>
                <c:pt idx="15">
                  <c:v>2.9</c:v>
                </c:pt>
                <c:pt idx="16">
                  <c:v>1.9</c:v>
                </c:pt>
                <c:pt idx="17">
                  <c:v>2.9</c:v>
                </c:pt>
                <c:pt idx="18">
                  <c:v>2.9</c:v>
                </c:pt>
                <c:pt idx="19">
                  <c:v>3.9</c:v>
                </c:pt>
                <c:pt idx="20">
                  <c:v>1.9</c:v>
                </c:pt>
                <c:pt idx="21">
                  <c:v>2.9</c:v>
                </c:pt>
                <c:pt idx="22">
                  <c:v>3.9</c:v>
                </c:pt>
                <c:pt idx="23">
                  <c:v>4.8000000000000007</c:v>
                </c:pt>
              </c:numCache>
            </c:numRef>
          </c:xVal>
          <c:yVal>
            <c:numRef>
              <c:f>MonNom!$N$2:$N$232</c:f>
              <c:numCache>
                <c:formatCode>General</c:formatCode>
                <c:ptCount val="231"/>
                <c:pt idx="0">
                  <c:v>3.1882599999999997E-2</c:v>
                </c:pt>
                <c:pt idx="1">
                  <c:v>5.5449200000000011E-2</c:v>
                </c:pt>
                <c:pt idx="2">
                  <c:v>3.23103E-2</c:v>
                </c:pt>
                <c:pt idx="3">
                  <c:v>5.4429699999999991E-2</c:v>
                </c:pt>
                <c:pt idx="4">
                  <c:v>5.73836E-2</c:v>
                </c:pt>
                <c:pt idx="5">
                  <c:v>7.7312800000000001E-2</c:v>
                </c:pt>
                <c:pt idx="6">
                  <c:v>5.8802399999999998E-2</c:v>
                </c:pt>
                <c:pt idx="7">
                  <c:v>8.01061E-2</c:v>
                </c:pt>
                <c:pt idx="8">
                  <c:v>8.9849700000000005E-2</c:v>
                </c:pt>
                <c:pt idx="9">
                  <c:v>8.2750599999999994E-2</c:v>
                </c:pt>
                <c:pt idx="10">
                  <c:v>9.8333099999999993E-2</c:v>
                </c:pt>
                <c:pt idx="11">
                  <c:v>7.8830999999999998E-2</c:v>
                </c:pt>
                <c:pt idx="12">
                  <c:v>4.5044399999999998E-2</c:v>
                </c:pt>
                <c:pt idx="13">
                  <c:v>5.4791200000000005E-2</c:v>
                </c:pt>
                <c:pt idx="14">
                  <c:v>4.5746200000000001E-2</c:v>
                </c:pt>
                <c:pt idx="15">
                  <c:v>5.48458E-2</c:v>
                </c:pt>
                <c:pt idx="16">
                  <c:v>6.1298300000000007E-2</c:v>
                </c:pt>
                <c:pt idx="17">
                  <c:v>7.0407499999999984E-2</c:v>
                </c:pt>
                <c:pt idx="18">
                  <c:v>6.16822E-2</c:v>
                </c:pt>
                <c:pt idx="19">
                  <c:v>7.1463700000000019E-2</c:v>
                </c:pt>
                <c:pt idx="20">
                  <c:v>7.2783899999999985E-2</c:v>
                </c:pt>
                <c:pt idx="21">
                  <c:v>8.0835799999999985E-2</c:v>
                </c:pt>
                <c:pt idx="22">
                  <c:v>7.0493700000000006E-2</c:v>
                </c:pt>
                <c:pt idx="23">
                  <c:v>7.9198900000000003E-2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4A-41B0-A695-E7F527B5102F}"/>
            </c:ext>
          </c:extLst>
        </c:ser>
        <c:ser>
          <c:idx val="1"/>
          <c:order val="1"/>
          <c:tx>
            <c:v>HiggsCheck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Higgs!$Z$2:$Z$32</c:f>
              <c:numCache>
                <c:formatCode>General</c:formatCode>
                <c:ptCount val="31"/>
                <c:pt idx="0">
                  <c:v>0.2</c:v>
                </c:pt>
                <c:pt idx="1">
                  <c:v>1.1000000000000001</c:v>
                </c:pt>
                <c:pt idx="2">
                  <c:v>2.1</c:v>
                </c:pt>
                <c:pt idx="3">
                  <c:v>3.1</c:v>
                </c:pt>
                <c:pt idx="4">
                  <c:v>1.1000000000000001</c:v>
                </c:pt>
                <c:pt idx="5">
                  <c:v>2.1</c:v>
                </c:pt>
                <c:pt idx="6">
                  <c:v>3.1</c:v>
                </c:pt>
                <c:pt idx="7">
                  <c:v>4.0999999999999996</c:v>
                </c:pt>
                <c:pt idx="8">
                  <c:v>1.1000000000000001</c:v>
                </c:pt>
                <c:pt idx="9">
                  <c:v>2.1</c:v>
                </c:pt>
                <c:pt idx="10">
                  <c:v>3.1</c:v>
                </c:pt>
                <c:pt idx="11">
                  <c:v>4.0999999999999996</c:v>
                </c:pt>
                <c:pt idx="12">
                  <c:v>2.1</c:v>
                </c:pt>
                <c:pt idx="13">
                  <c:v>3.1</c:v>
                </c:pt>
                <c:pt idx="14">
                  <c:v>4.0999999999999996</c:v>
                </c:pt>
                <c:pt idx="15">
                  <c:v>5</c:v>
                </c:pt>
              </c:numCache>
            </c:numRef>
          </c:xVal>
          <c:yVal>
            <c:numRef>
              <c:f>Higgs!$N$2:$N$32</c:f>
              <c:numCache>
                <c:formatCode>General</c:formatCode>
                <c:ptCount val="31"/>
                <c:pt idx="0">
                  <c:v>0.1004</c:v>
                </c:pt>
                <c:pt idx="1">
                  <c:v>0.10349999999999999</c:v>
                </c:pt>
                <c:pt idx="2">
                  <c:v>8.2400000000000001E-2</c:v>
                </c:pt>
                <c:pt idx="3">
                  <c:v>8.4499999999999992E-2</c:v>
                </c:pt>
                <c:pt idx="4">
                  <c:v>0.1022</c:v>
                </c:pt>
                <c:pt idx="5">
                  <c:v>0.1031</c:v>
                </c:pt>
                <c:pt idx="6">
                  <c:v>8.2099999999999992E-2</c:v>
                </c:pt>
                <c:pt idx="7">
                  <c:v>8.4799999999999973E-2</c:v>
                </c:pt>
                <c:pt idx="8">
                  <c:v>9.7299999999999984E-2</c:v>
                </c:pt>
                <c:pt idx="9">
                  <c:v>9.7199999999999981E-2</c:v>
                </c:pt>
                <c:pt idx="10">
                  <c:v>7.9699999999999993E-2</c:v>
                </c:pt>
                <c:pt idx="11">
                  <c:v>8.0199999999999994E-2</c:v>
                </c:pt>
                <c:pt idx="12">
                  <c:v>9.7599999999999992E-2</c:v>
                </c:pt>
                <c:pt idx="13">
                  <c:v>9.6999999999999989E-2</c:v>
                </c:pt>
                <c:pt idx="14">
                  <c:v>7.9199999999999993E-2</c:v>
                </c:pt>
                <c:pt idx="15">
                  <c:v>7.9899999999999999E-2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4A-41B0-A695-E7F527B5102F}"/>
            </c:ext>
          </c:extLst>
        </c:ser>
        <c:ser>
          <c:idx val="5"/>
          <c:order val="2"/>
          <c:tx>
            <c:v>Java</c:v>
          </c:tx>
          <c:spPr>
            <a:ln w="25400" cap="rnd">
              <a:noFill/>
              <a:round/>
            </a:ln>
            <a:effectLst/>
          </c:spPr>
          <c:marker>
            <c:symbol val="dash"/>
            <c:size val="8"/>
            <c:spPr>
              <a:noFill/>
              <a:ln w="101600">
                <a:solidFill>
                  <a:srgbClr val="7030A0"/>
                </a:solidFill>
              </a:ln>
              <a:effectLst/>
            </c:spPr>
          </c:marker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Java!$N$2</c:f>
              <c:numCache>
                <c:formatCode>General</c:formatCode>
                <c:ptCount val="1"/>
                <c:pt idx="0">
                  <c:v>2.7709679999999997E-2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4A-41B0-A695-E7F527B5102F}"/>
            </c:ext>
          </c:extLst>
        </c:ser>
        <c:ser>
          <c:idx val="6"/>
          <c:order val="3"/>
          <c:tx>
            <c:v>C#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7030A0"/>
              </a:solidFill>
              <a:ln w="349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'C#'!$Z$2</c:f>
              <c:numCache>
                <c:formatCode>General</c:formatCode>
                <c:ptCount val="1"/>
                <c:pt idx="0">
                  <c:v>0.1</c:v>
                </c:pt>
              </c:numCache>
            </c:numRef>
          </c:xVal>
          <c:yVal>
            <c:numRef>
              <c:f>'C#'!$N$2</c:f>
              <c:numCache>
                <c:formatCode>General</c:formatCode>
                <c:ptCount val="1"/>
                <c:pt idx="0">
                  <c:v>4.0136379999999992E-2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C4A-41B0-A695-E7F527B5102F}"/>
            </c:ext>
          </c:extLst>
        </c:ser>
        <c:ser>
          <c:idx val="7"/>
          <c:order val="4"/>
          <c:tx>
            <c:v>JavaScript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Node.js!$Z$2</c:f>
              <c:numCache>
                <c:formatCode>General</c:formatCode>
                <c:ptCount val="1"/>
                <c:pt idx="0">
                  <c:v>4.9000000000000004</c:v>
                </c:pt>
              </c:numCache>
            </c:numRef>
          </c:xVal>
          <c:yVal>
            <c:numRef>
              <c:f>Node.js!$N$2</c:f>
              <c:numCache>
                <c:formatCode>General</c:formatCode>
                <c:ptCount val="1"/>
                <c:pt idx="0">
                  <c:v>2.8200000000000003E-2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C4A-41B0-A695-E7F527B5102F}"/>
            </c:ext>
          </c:extLst>
        </c:ser>
        <c:ser>
          <c:idx val="2"/>
          <c:order val="5"/>
          <c:tx>
            <c:v>Reticulated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noFill/>
              <a:ln w="38100">
                <a:solidFill>
                  <a:srgbClr val="B21E6F"/>
                </a:solidFill>
              </a:ln>
              <a:effectLst/>
            </c:spPr>
          </c:marker>
          <c:xVal>
            <c:numRef>
              <c:f>Reticulated!$Z$2:$Z$50</c:f>
              <c:numCache>
                <c:formatCode>General</c:formatCode>
                <c:ptCount val="49"/>
                <c:pt idx="0">
                  <c:v>0.1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4.9000000000000004</c:v>
                </c:pt>
              </c:numCache>
            </c:numRef>
          </c:xVal>
          <c:yVal>
            <c:numRef>
              <c:f>Reticulated!$N$2:$N$50</c:f>
              <c:numCache>
                <c:formatCode>General</c:formatCode>
                <c:ptCount val="49"/>
                <c:pt idx="0">
                  <c:v>0.1812752962112423</c:v>
                </c:pt>
                <c:pt idx="1">
                  <c:v>0.18442380428314148</c:v>
                </c:pt>
                <c:pt idx="2">
                  <c:v>0.17497870922088593</c:v>
                </c:pt>
                <c:pt idx="3">
                  <c:v>0.19061858654022179</c:v>
                </c:pt>
                <c:pt idx="4">
                  <c:v>0.19526846408843951</c:v>
                </c:pt>
                <c:pt idx="5">
                  <c:v>0.19692687988281199</c:v>
                </c:pt>
                <c:pt idx="6">
                  <c:v>0.19218542575836139</c:v>
                </c:pt>
                <c:pt idx="7">
                  <c:v>0.18908858299255321</c:v>
                </c:pt>
                <c:pt idx="8">
                  <c:v>0.1937615633010859</c:v>
                </c:pt>
                <c:pt idx="9">
                  <c:v>0.1780556201934809</c:v>
                </c:pt>
                <c:pt idx="10">
                  <c:v>0.1780498981475824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C4A-41B0-A695-E7F527B51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880560"/>
        <c:axId val="1794863088"/>
      </c:scatterChart>
      <c:valAx>
        <c:axId val="1794880560"/>
        <c:scaling>
          <c:orientation val="maxMin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Steps to Fully Typed</a:t>
                </a:r>
              </a:p>
            </c:rich>
          </c:tx>
          <c:layout>
            <c:manualLayout>
              <c:xMode val="edge"/>
              <c:yMode val="edge"/>
              <c:x val="0.39070283861797173"/>
              <c:y val="0.822011489427705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63088"/>
        <c:crosses val="autoZero"/>
        <c:crossBetween val="midCat"/>
        <c:majorUnit val="1"/>
      </c:valAx>
      <c:valAx>
        <c:axId val="1794863088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layout>
            <c:manualLayout>
              <c:xMode val="edge"/>
              <c:yMode val="edge"/>
              <c:x val="8.0601707022686427E-3"/>
              <c:y val="0.10159618907112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80560"/>
        <c:crosses val="max"/>
        <c:crossBetween val="midCat"/>
        <c:maj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439559368097805E-2"/>
          <c:y val="0.88738795402885262"/>
          <c:w val="0.83099085323363897"/>
          <c:h val="7.334960948322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cap="sm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algn="ctr">
        <a:defRPr lang="en-US" sz="1600" b="0" i="0" u="none" strike="noStrike" kern="1200" cap="small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8799285936441"/>
          <c:y val="5.0049394058361951E-2"/>
          <c:w val="0.82873927670268388"/>
          <c:h val="0.68362590759007924"/>
        </c:manualLayout>
      </c:layout>
      <c:scatterChart>
        <c:scatterStyle val="lineMarker"/>
        <c:varyColors val="0"/>
        <c:ser>
          <c:idx val="0"/>
          <c:order val="0"/>
          <c:tx>
            <c:v>MonNom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1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MonNom!$Z$2:$Z$222</c:f>
              <c:numCache>
                <c:formatCode>General</c:formatCode>
                <c:ptCount val="221"/>
                <c:pt idx="0">
                  <c:v>0.4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2.2000000000000002</c:v>
                </c:pt>
                <c:pt idx="5">
                  <c:v>2.2000000000000002</c:v>
                </c:pt>
                <c:pt idx="6">
                  <c:v>2.2000000000000002</c:v>
                </c:pt>
                <c:pt idx="7">
                  <c:v>1.2</c:v>
                </c:pt>
                <c:pt idx="8">
                  <c:v>2.2000000000000002</c:v>
                </c:pt>
                <c:pt idx="9">
                  <c:v>3.2</c:v>
                </c:pt>
                <c:pt idx="10">
                  <c:v>2.2000000000000002</c:v>
                </c:pt>
                <c:pt idx="11">
                  <c:v>3.2</c:v>
                </c:pt>
                <c:pt idx="12">
                  <c:v>4.2</c:v>
                </c:pt>
                <c:pt idx="13">
                  <c:v>5</c:v>
                </c:pt>
              </c:numCache>
            </c:numRef>
          </c:xVal>
          <c:yVal>
            <c:numRef>
              <c:f>MonNom!$N$2:$N$222</c:f>
              <c:numCache>
                <c:formatCode>General</c:formatCode>
                <c:ptCount val="221"/>
                <c:pt idx="0">
                  <c:v>1.4012199999999999E-2</c:v>
                </c:pt>
                <c:pt idx="1">
                  <c:v>1.4367600000000003E-2</c:v>
                </c:pt>
                <c:pt idx="2">
                  <c:v>1.4474700000000002E-2</c:v>
                </c:pt>
                <c:pt idx="3">
                  <c:v>1.7471799999999999E-2</c:v>
                </c:pt>
                <c:pt idx="4">
                  <c:v>1.7564099999999999E-2</c:v>
                </c:pt>
                <c:pt idx="5">
                  <c:v>1.81797E-2</c:v>
                </c:pt>
                <c:pt idx="6">
                  <c:v>1.7139099999999997E-2</c:v>
                </c:pt>
                <c:pt idx="7">
                  <c:v>1.44379E-2</c:v>
                </c:pt>
                <c:pt idx="8">
                  <c:v>1.47364E-2</c:v>
                </c:pt>
                <c:pt idx="9">
                  <c:v>1.5368799999999997E-2</c:v>
                </c:pt>
                <c:pt idx="10">
                  <c:v>1.83549E-2</c:v>
                </c:pt>
                <c:pt idx="11">
                  <c:v>1.7926600000000001E-2</c:v>
                </c:pt>
                <c:pt idx="12">
                  <c:v>1.8128499999999999E-2</c:v>
                </c:pt>
                <c:pt idx="13">
                  <c:v>1.9038800000000002E-2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68-41B7-BD20-FF08D8232C11}"/>
            </c:ext>
          </c:extLst>
        </c:ser>
        <c:ser>
          <c:idx val="5"/>
          <c:order val="1"/>
          <c:tx>
            <c:v>Java</c:v>
          </c:tx>
          <c:spPr>
            <a:ln w="25400" cap="rnd">
              <a:noFill/>
              <a:round/>
            </a:ln>
            <a:effectLst/>
          </c:spPr>
          <c:marker>
            <c:symbol val="dash"/>
            <c:size val="5"/>
            <c:spPr>
              <a:noFill/>
              <a:ln w="101600">
                <a:solidFill>
                  <a:srgbClr val="7030A0"/>
                </a:solidFill>
              </a:ln>
              <a:effectLst/>
            </c:spPr>
          </c:marker>
          <c:xVal>
            <c:numLit>
              <c:formatCode>General</c:formatCode>
              <c:ptCount val="1"/>
              <c:pt idx="0">
                <c:v>0</c:v>
              </c:pt>
            </c:numLit>
          </c:xVal>
          <c:yVal>
            <c:numRef>
              <c:f>Java!$N$2</c:f>
              <c:numCache>
                <c:formatCode>General</c:formatCode>
                <c:ptCount val="1"/>
                <c:pt idx="0">
                  <c:v>9.3570600000000021E-3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C668-41B7-BD20-FF08D8232C11}"/>
            </c:ext>
          </c:extLst>
        </c:ser>
        <c:ser>
          <c:idx val="6"/>
          <c:order val="2"/>
          <c:tx>
            <c:v>C#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7030A0"/>
              </a:solidFill>
              <a:ln w="349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'C#'!$Z$2</c:f>
              <c:numCache>
                <c:formatCode>General</c:formatCode>
                <c:ptCount val="1"/>
                <c:pt idx="0">
                  <c:v>0.2</c:v>
                </c:pt>
              </c:numCache>
              <c:extLst xmlns:c15="http://schemas.microsoft.com/office/drawing/2012/chart"/>
            </c:numRef>
          </c:xVal>
          <c:yVal>
            <c:numRef>
              <c:f>'C#'!$N$2</c:f>
              <c:numCache>
                <c:formatCode>General</c:formatCode>
                <c:ptCount val="1"/>
                <c:pt idx="0">
                  <c:v>1.090875E-2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C668-41B7-BD20-FF08D8232C11}"/>
            </c:ext>
          </c:extLst>
        </c:ser>
        <c:ser>
          <c:idx val="7"/>
          <c:order val="3"/>
          <c:tx>
            <c:v>JavaScript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Node.js!$Z$2</c:f>
              <c:numCache>
                <c:formatCode>General</c:formatCode>
                <c:ptCount val="1"/>
                <c:pt idx="0">
                  <c:v>4.8</c:v>
                </c:pt>
              </c:numCache>
            </c:numRef>
          </c:xVal>
          <c:yVal>
            <c:numRef>
              <c:f>Node.js!$N$2</c:f>
              <c:numCache>
                <c:formatCode>General</c:formatCode>
                <c:ptCount val="1"/>
                <c:pt idx="0">
                  <c:v>2.2299999999999993E-2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C668-41B7-BD20-FF08D8232C11}"/>
            </c:ext>
          </c:extLst>
        </c:ser>
        <c:ser>
          <c:idx val="1"/>
          <c:order val="4"/>
          <c:tx>
            <c:v>Grift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8"/>
            <c:spPr>
              <a:solidFill>
                <a:srgbClr val="C89800"/>
              </a:solidFill>
              <a:ln w="9525">
                <a:solidFill>
                  <a:srgbClr val="C89800"/>
                </a:solidFill>
              </a:ln>
              <a:effectLst/>
            </c:spPr>
          </c:marker>
          <c:xVal>
            <c:numRef>
              <c:f>Grift!$Z$2:$Z$47</c:f>
              <c:numCache>
                <c:formatCode>General</c:formatCode>
                <c:ptCount val="46"/>
                <c:pt idx="0">
                  <c:v>0</c:v>
                </c:pt>
                <c:pt idx="1">
                  <c:v>2.8</c:v>
                </c:pt>
                <c:pt idx="2">
                  <c:v>3.8</c:v>
                </c:pt>
                <c:pt idx="3">
                  <c:v>3.8</c:v>
                </c:pt>
                <c:pt idx="4">
                  <c:v>4.5999999999999996</c:v>
                </c:pt>
              </c:numCache>
            </c:numRef>
          </c:xVal>
          <c:yVal>
            <c:numRef>
              <c:f>Grift!$N$2:$N$47</c:f>
              <c:numCache>
                <c:formatCode>General</c:formatCode>
                <c:ptCount val="46"/>
                <c:pt idx="0">
                  <c:v>8.136599999999999E-3</c:v>
                </c:pt>
                <c:pt idx="1">
                  <c:v>1.61765E-2</c:v>
                </c:pt>
                <c:pt idx="2">
                  <c:v>8.6188999999999988E-2</c:v>
                </c:pt>
                <c:pt idx="3">
                  <c:v>1.7628000000000001E-2</c:v>
                </c:pt>
                <c:pt idx="4">
                  <c:v>9.1317100000000012E-2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68-41B7-BD20-FF08D8232C11}"/>
            </c:ext>
          </c:extLst>
        </c:ser>
        <c:ser>
          <c:idx val="2"/>
          <c:order val="5"/>
          <c:tx>
            <c:v>Mono Grift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9"/>
            <c:spPr>
              <a:noFill/>
              <a:ln w="25400">
                <a:solidFill>
                  <a:srgbClr val="C89800"/>
                </a:solidFill>
              </a:ln>
              <a:effectLst/>
            </c:spPr>
          </c:marker>
          <c:xVal>
            <c:numRef>
              <c:f>MonoGrift!$Z$2:$Z$37</c:f>
              <c:numCache>
                <c:formatCode>General</c:formatCode>
                <c:ptCount val="36"/>
                <c:pt idx="0">
                  <c:v>0.2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4.8</c:v>
                </c:pt>
              </c:numCache>
            </c:numRef>
          </c:xVal>
          <c:yVal>
            <c:numRef>
              <c:f>MonoGrift!$N$2:$N$37</c:f>
              <c:numCache>
                <c:formatCode>General</c:formatCode>
                <c:ptCount val="36"/>
                <c:pt idx="0">
                  <c:v>7.6790000000000001E-3</c:v>
                </c:pt>
                <c:pt idx="1">
                  <c:v>1.5957599999999999E-2</c:v>
                </c:pt>
                <c:pt idx="2">
                  <c:v>8.1302700000000006E-2</c:v>
                </c:pt>
                <c:pt idx="3">
                  <c:v>1.6620900000000001E-2</c:v>
                </c:pt>
                <c:pt idx="4">
                  <c:v>8.0797500000000008E-2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68-41B7-BD20-FF08D8232C11}"/>
            </c:ext>
          </c:extLst>
        </c:ser>
        <c:ser>
          <c:idx val="3"/>
          <c:order val="6"/>
          <c:tx>
            <c:v>Reticulated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noFill/>
              <a:ln w="38100">
                <a:solidFill>
                  <a:srgbClr val="B21E6F"/>
                </a:solidFill>
              </a:ln>
              <a:effectLst/>
            </c:spPr>
          </c:marker>
          <c:xVal>
            <c:numRef>
              <c:f>Reticulated!$Z$2:$Z$49</c:f>
              <c:numCache>
                <c:formatCode>General</c:formatCode>
                <c:ptCount val="48"/>
                <c:pt idx="0">
                  <c:v>0.2</c:v>
                </c:pt>
                <c:pt idx="1">
                  <c:v>4</c:v>
                </c:pt>
                <c:pt idx="2">
                  <c:v>4.8</c:v>
                </c:pt>
              </c:numCache>
            </c:numRef>
          </c:xVal>
          <c:yVal>
            <c:numRef>
              <c:f>Reticulated!$N$2:$N$49</c:f>
              <c:numCache>
                <c:formatCode>General</c:formatCode>
                <c:ptCount val="48"/>
                <c:pt idx="0">
                  <c:v>5.7803893089294414E-2</c:v>
                </c:pt>
                <c:pt idx="1">
                  <c:v>5.9359049797058062E-2</c:v>
                </c:pt>
                <c:pt idx="2">
                  <c:v>5.7808804512023901E-2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68-41B7-BD20-FF08D8232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880560"/>
        <c:axId val="1794863088"/>
        <c:extLst/>
      </c:scatterChart>
      <c:valAx>
        <c:axId val="1794880560"/>
        <c:scaling>
          <c:orientation val="maxMin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Steps to Fully Typed</a:t>
                </a:r>
              </a:p>
            </c:rich>
          </c:tx>
          <c:layout>
            <c:manualLayout>
              <c:xMode val="edge"/>
              <c:yMode val="edge"/>
              <c:x val="0.33657537091550094"/>
              <c:y val="0.826950061176521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63088"/>
        <c:crosses val="autoZero"/>
        <c:crossBetween val="midCat"/>
        <c:majorUnit val="1"/>
      </c:valAx>
      <c:valAx>
        <c:axId val="179486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layout>
            <c:manualLayout>
              <c:xMode val="edge"/>
              <c:yMode val="edge"/>
              <c:x val="3.172186368450871E-3"/>
              <c:y val="0.10159618907112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80560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25580049385833"/>
          <c:y val="0.88491872845381958"/>
          <c:w val="0.85660343359305602"/>
          <c:h val="0.11508127154618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sm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 algn="ctr">
        <a:defRPr lang="en-US" sz="1400" b="0" i="0" u="none" strike="noStrike" kern="1200" cap="small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62037412297496"/>
          <c:y val="5.0049394058361951E-2"/>
          <c:w val="0.82395661419973565"/>
          <c:h val="0.68362590759007924"/>
        </c:manualLayout>
      </c:layout>
      <c:scatterChart>
        <c:scatterStyle val="lineMarker"/>
        <c:varyColors val="0"/>
        <c:ser>
          <c:idx val="0"/>
          <c:order val="0"/>
          <c:tx>
            <c:v>MonNom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1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MonNom!$Z$2:$Z$557</c:f>
              <c:numCache>
                <c:formatCode>General</c:formatCode>
                <c:ptCount val="55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6</c:v>
                </c:pt>
                <c:pt idx="36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4</c:v>
                </c:pt>
                <c:pt idx="50">
                  <c:v>4</c:v>
                </c:pt>
                <c:pt idx="51">
                  <c:v>3</c:v>
                </c:pt>
                <c:pt idx="52">
                  <c:v>4</c:v>
                </c:pt>
                <c:pt idx="53">
                  <c:v>4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4</c:v>
                </c:pt>
                <c:pt idx="59">
                  <c:v>4</c:v>
                </c:pt>
                <c:pt idx="60">
                  <c:v>3</c:v>
                </c:pt>
                <c:pt idx="61">
                  <c:v>4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4</c:v>
                </c:pt>
                <c:pt idx="66">
                  <c:v>3</c:v>
                </c:pt>
                <c:pt idx="67">
                  <c:v>4</c:v>
                </c:pt>
                <c:pt idx="68">
                  <c:v>5</c:v>
                </c:pt>
                <c:pt idx="69">
                  <c:v>4</c:v>
                </c:pt>
                <c:pt idx="70">
                  <c:v>5</c:v>
                </c:pt>
                <c:pt idx="71">
                  <c:v>6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4</c:v>
                </c:pt>
                <c:pt idx="76">
                  <c:v>5</c:v>
                </c:pt>
                <c:pt idx="77">
                  <c:v>6</c:v>
                </c:pt>
                <c:pt idx="78">
                  <c:v>5</c:v>
                </c:pt>
                <c:pt idx="79">
                  <c:v>6</c:v>
                </c:pt>
                <c:pt idx="80">
                  <c:v>7</c:v>
                </c:pt>
                <c:pt idx="81">
                  <c:v>4</c:v>
                </c:pt>
                <c:pt idx="82">
                  <c:v>5</c:v>
                </c:pt>
                <c:pt idx="83">
                  <c:v>6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6</c:v>
                </c:pt>
                <c:pt idx="88">
                  <c:v>7</c:v>
                </c:pt>
                <c:pt idx="89">
                  <c:v>8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3</c:v>
                </c:pt>
                <c:pt idx="94">
                  <c:v>2</c:v>
                </c:pt>
                <c:pt idx="95">
                  <c:v>3</c:v>
                </c:pt>
                <c:pt idx="96">
                  <c:v>2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4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4</c:v>
                </c:pt>
                <c:pt idx="108">
                  <c:v>2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4</c:v>
                </c:pt>
                <c:pt idx="113">
                  <c:v>5</c:v>
                </c:pt>
                <c:pt idx="114">
                  <c:v>3</c:v>
                </c:pt>
                <c:pt idx="115">
                  <c:v>4</c:v>
                </c:pt>
                <c:pt idx="116">
                  <c:v>4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4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6</c:v>
                </c:pt>
                <c:pt idx="125">
                  <c:v>7</c:v>
                </c:pt>
                <c:pt idx="126">
                  <c:v>2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4</c:v>
                </c:pt>
                <c:pt idx="131">
                  <c:v>4</c:v>
                </c:pt>
                <c:pt idx="132">
                  <c:v>3</c:v>
                </c:pt>
                <c:pt idx="133">
                  <c:v>4</c:v>
                </c:pt>
                <c:pt idx="134">
                  <c:v>4</c:v>
                </c:pt>
                <c:pt idx="135">
                  <c:v>3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4</c:v>
                </c:pt>
                <c:pt idx="142">
                  <c:v>5</c:v>
                </c:pt>
                <c:pt idx="143">
                  <c:v>5</c:v>
                </c:pt>
                <c:pt idx="144">
                  <c:v>3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5</c:v>
                </c:pt>
                <c:pt idx="149">
                  <c:v>5</c:v>
                </c:pt>
                <c:pt idx="150">
                  <c:v>4</c:v>
                </c:pt>
                <c:pt idx="151">
                  <c:v>5</c:v>
                </c:pt>
                <c:pt idx="152">
                  <c:v>5</c:v>
                </c:pt>
                <c:pt idx="153">
                  <c:v>3</c:v>
                </c:pt>
                <c:pt idx="154">
                  <c:v>4</c:v>
                </c:pt>
                <c:pt idx="155">
                  <c:v>5</c:v>
                </c:pt>
                <c:pt idx="156">
                  <c:v>4</c:v>
                </c:pt>
                <c:pt idx="157">
                  <c:v>5</c:v>
                </c:pt>
                <c:pt idx="158">
                  <c:v>6</c:v>
                </c:pt>
                <c:pt idx="159">
                  <c:v>5</c:v>
                </c:pt>
                <c:pt idx="160">
                  <c:v>6</c:v>
                </c:pt>
                <c:pt idx="161">
                  <c:v>7</c:v>
                </c:pt>
                <c:pt idx="162">
                  <c:v>4</c:v>
                </c:pt>
                <c:pt idx="163">
                  <c:v>5</c:v>
                </c:pt>
                <c:pt idx="164">
                  <c:v>6</c:v>
                </c:pt>
                <c:pt idx="165">
                  <c:v>5</c:v>
                </c:pt>
                <c:pt idx="166">
                  <c:v>6</c:v>
                </c:pt>
                <c:pt idx="167">
                  <c:v>7</c:v>
                </c:pt>
                <c:pt idx="168">
                  <c:v>6</c:v>
                </c:pt>
                <c:pt idx="169">
                  <c:v>7</c:v>
                </c:pt>
                <c:pt idx="170">
                  <c:v>8</c:v>
                </c:pt>
                <c:pt idx="171">
                  <c:v>5</c:v>
                </c:pt>
                <c:pt idx="172">
                  <c:v>6</c:v>
                </c:pt>
                <c:pt idx="173">
                  <c:v>7</c:v>
                </c:pt>
                <c:pt idx="174">
                  <c:v>6</c:v>
                </c:pt>
                <c:pt idx="175">
                  <c:v>7</c:v>
                </c:pt>
                <c:pt idx="176">
                  <c:v>8</c:v>
                </c:pt>
                <c:pt idx="177">
                  <c:v>7</c:v>
                </c:pt>
                <c:pt idx="178">
                  <c:v>8</c:v>
                </c:pt>
                <c:pt idx="179">
                  <c:v>9</c:v>
                </c:pt>
                <c:pt idx="180">
                  <c:v>1</c:v>
                </c:pt>
                <c:pt idx="181">
                  <c:v>2</c:v>
                </c:pt>
                <c:pt idx="182">
                  <c:v>2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3</c:v>
                </c:pt>
                <c:pt idx="188">
                  <c:v>3</c:v>
                </c:pt>
                <c:pt idx="189">
                  <c:v>4</c:v>
                </c:pt>
                <c:pt idx="190">
                  <c:v>3</c:v>
                </c:pt>
                <c:pt idx="191">
                  <c:v>4</c:v>
                </c:pt>
                <c:pt idx="192">
                  <c:v>2</c:v>
                </c:pt>
                <c:pt idx="193">
                  <c:v>3</c:v>
                </c:pt>
                <c:pt idx="194">
                  <c:v>3</c:v>
                </c:pt>
                <c:pt idx="195">
                  <c:v>4</c:v>
                </c:pt>
                <c:pt idx="196">
                  <c:v>3</c:v>
                </c:pt>
                <c:pt idx="197">
                  <c:v>4</c:v>
                </c:pt>
                <c:pt idx="198">
                  <c:v>4</c:v>
                </c:pt>
                <c:pt idx="199">
                  <c:v>3</c:v>
                </c:pt>
                <c:pt idx="200">
                  <c:v>4</c:v>
                </c:pt>
                <c:pt idx="201">
                  <c:v>4</c:v>
                </c:pt>
                <c:pt idx="202">
                  <c:v>5</c:v>
                </c:pt>
                <c:pt idx="203">
                  <c:v>5</c:v>
                </c:pt>
                <c:pt idx="204">
                  <c:v>6</c:v>
                </c:pt>
                <c:pt idx="205">
                  <c:v>4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7</c:v>
                </c:pt>
                <c:pt idx="211">
                  <c:v>5</c:v>
                </c:pt>
                <c:pt idx="212">
                  <c:v>6</c:v>
                </c:pt>
                <c:pt idx="213">
                  <c:v>6</c:v>
                </c:pt>
                <c:pt idx="214">
                  <c:v>7</c:v>
                </c:pt>
                <c:pt idx="215">
                  <c:v>7</c:v>
                </c:pt>
                <c:pt idx="216">
                  <c:v>8</c:v>
                </c:pt>
                <c:pt idx="217">
                  <c:v>9</c:v>
                </c:pt>
                <c:pt idx="218">
                  <c:v>2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4</c:v>
                </c:pt>
                <c:pt idx="223">
                  <c:v>4</c:v>
                </c:pt>
                <c:pt idx="224">
                  <c:v>3</c:v>
                </c:pt>
                <c:pt idx="225">
                  <c:v>4</c:v>
                </c:pt>
                <c:pt idx="226">
                  <c:v>4</c:v>
                </c:pt>
                <c:pt idx="227">
                  <c:v>3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5</c:v>
                </c:pt>
                <c:pt idx="232">
                  <c:v>5</c:v>
                </c:pt>
                <c:pt idx="233">
                  <c:v>4</c:v>
                </c:pt>
                <c:pt idx="234">
                  <c:v>5</c:v>
                </c:pt>
                <c:pt idx="235">
                  <c:v>5</c:v>
                </c:pt>
                <c:pt idx="236">
                  <c:v>3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5</c:v>
                </c:pt>
                <c:pt idx="241">
                  <c:v>5</c:v>
                </c:pt>
                <c:pt idx="242">
                  <c:v>4</c:v>
                </c:pt>
                <c:pt idx="243">
                  <c:v>5</c:v>
                </c:pt>
                <c:pt idx="244">
                  <c:v>5</c:v>
                </c:pt>
                <c:pt idx="245">
                  <c:v>4</c:v>
                </c:pt>
                <c:pt idx="246">
                  <c:v>5</c:v>
                </c:pt>
                <c:pt idx="247">
                  <c:v>6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6</c:v>
                </c:pt>
                <c:pt idx="252">
                  <c:v>7</c:v>
                </c:pt>
                <c:pt idx="253">
                  <c:v>8</c:v>
                </c:pt>
                <c:pt idx="254">
                  <c:v>5</c:v>
                </c:pt>
                <c:pt idx="255">
                  <c:v>6</c:v>
                </c:pt>
                <c:pt idx="256">
                  <c:v>7</c:v>
                </c:pt>
                <c:pt idx="257">
                  <c:v>6</c:v>
                </c:pt>
                <c:pt idx="258">
                  <c:v>7</c:v>
                </c:pt>
                <c:pt idx="259">
                  <c:v>8</c:v>
                </c:pt>
                <c:pt idx="260">
                  <c:v>7</c:v>
                </c:pt>
                <c:pt idx="261">
                  <c:v>8</c:v>
                </c:pt>
                <c:pt idx="262">
                  <c:v>9</c:v>
                </c:pt>
                <c:pt idx="263">
                  <c:v>6</c:v>
                </c:pt>
                <c:pt idx="264">
                  <c:v>7</c:v>
                </c:pt>
                <c:pt idx="265">
                  <c:v>8</c:v>
                </c:pt>
                <c:pt idx="266">
                  <c:v>7</c:v>
                </c:pt>
                <c:pt idx="267">
                  <c:v>8</c:v>
                </c:pt>
                <c:pt idx="268">
                  <c:v>9</c:v>
                </c:pt>
                <c:pt idx="269">
                  <c:v>8</c:v>
                </c:pt>
                <c:pt idx="270">
                  <c:v>9</c:v>
                </c:pt>
                <c:pt idx="271">
                  <c:v>10</c:v>
                </c:pt>
              </c:numCache>
            </c:numRef>
          </c:xVal>
          <c:yVal>
            <c:numRef>
              <c:f>MonNom!$N$2:$N$557</c:f>
              <c:numCache>
                <c:formatCode>General</c:formatCode>
                <c:ptCount val="556"/>
                <c:pt idx="0">
                  <c:v>2.8722000999999997</c:v>
                </c:pt>
                <c:pt idx="1">
                  <c:v>4.3648224999999998</c:v>
                </c:pt>
                <c:pt idx="2">
                  <c:v>3.9682587000000007</c:v>
                </c:pt>
                <c:pt idx="3">
                  <c:v>4.1698693000000002</c:v>
                </c:pt>
                <c:pt idx="4">
                  <c:v>3.9883364000000001</c:v>
                </c:pt>
                <c:pt idx="5">
                  <c:v>4.0727719999999996</c:v>
                </c:pt>
                <c:pt idx="6">
                  <c:v>2.8663931000000002</c:v>
                </c:pt>
                <c:pt idx="7">
                  <c:v>4.4136553999999997</c:v>
                </c:pt>
                <c:pt idx="8">
                  <c:v>4.0883174999999996</c:v>
                </c:pt>
                <c:pt idx="9">
                  <c:v>3.9580619999999995</c:v>
                </c:pt>
                <c:pt idx="10">
                  <c:v>3.9229097000000004</c:v>
                </c:pt>
                <c:pt idx="11">
                  <c:v>4.0779169</c:v>
                </c:pt>
                <c:pt idx="12">
                  <c:v>2.8644998999999998</c:v>
                </c:pt>
                <c:pt idx="13">
                  <c:v>4.2961038</c:v>
                </c:pt>
                <c:pt idx="14">
                  <c:v>4.0268974000000002</c:v>
                </c:pt>
                <c:pt idx="15">
                  <c:v>3.9904606000000009</c:v>
                </c:pt>
                <c:pt idx="16">
                  <c:v>3.9969834</c:v>
                </c:pt>
                <c:pt idx="17">
                  <c:v>4.0811378999999999</c:v>
                </c:pt>
                <c:pt idx="18">
                  <c:v>4.3210763999999999</c:v>
                </c:pt>
                <c:pt idx="19">
                  <c:v>4.7752941</c:v>
                </c:pt>
                <c:pt idx="20">
                  <c:v>4.3919337000000001</c:v>
                </c:pt>
                <c:pt idx="21">
                  <c:v>4.3739710000000001</c:v>
                </c:pt>
                <c:pt idx="22">
                  <c:v>4.6761673999999998</c:v>
                </c:pt>
                <c:pt idx="23">
                  <c:v>4.4721068000000006</c:v>
                </c:pt>
                <c:pt idx="24">
                  <c:v>4.4713334000000007</c:v>
                </c:pt>
                <c:pt idx="25">
                  <c:v>4.8267042000000009</c:v>
                </c:pt>
                <c:pt idx="26">
                  <c:v>4.3959069999999993</c:v>
                </c:pt>
                <c:pt idx="27">
                  <c:v>4.2425654000000002</c:v>
                </c:pt>
                <c:pt idx="28">
                  <c:v>4.7500244</c:v>
                </c:pt>
                <c:pt idx="29">
                  <c:v>4.4233795999999987</c:v>
                </c:pt>
                <c:pt idx="30">
                  <c:v>4.3494939999999991</c:v>
                </c:pt>
                <c:pt idx="31">
                  <c:v>4.4963614999999999</c:v>
                </c:pt>
                <c:pt idx="32">
                  <c:v>4.3945643000000008</c:v>
                </c:pt>
                <c:pt idx="33">
                  <c:v>4.0870519000000005</c:v>
                </c:pt>
                <c:pt idx="34">
                  <c:v>4.7516537000000003</c:v>
                </c:pt>
                <c:pt idx="35">
                  <c:v>4.4712812000000008</c:v>
                </c:pt>
                <c:pt idx="36">
                  <c:v>3.8771637999999995</c:v>
                </c:pt>
                <c:pt idx="37">
                  <c:v>3.9503073</c:v>
                </c:pt>
                <c:pt idx="38">
                  <c:v>4.9573322000000006</c:v>
                </c:pt>
                <c:pt idx="39">
                  <c:v>4.0724799000000003</c:v>
                </c:pt>
                <c:pt idx="40">
                  <c:v>4.0172424000000007</c:v>
                </c:pt>
                <c:pt idx="41">
                  <c:v>4.8187497999999991</c:v>
                </c:pt>
                <c:pt idx="42">
                  <c:v>4.1834943000000013</c:v>
                </c:pt>
                <c:pt idx="43">
                  <c:v>4.2277843000000006</c:v>
                </c:pt>
                <c:pt idx="44">
                  <c:v>4.9668773999999996</c:v>
                </c:pt>
                <c:pt idx="45">
                  <c:v>3.9798349000000002</c:v>
                </c:pt>
                <c:pt idx="46">
                  <c:v>3.9649632999999995</c:v>
                </c:pt>
                <c:pt idx="47">
                  <c:v>4.8593254000000004</c:v>
                </c:pt>
                <c:pt idx="48">
                  <c:v>3.9354226999999993</c:v>
                </c:pt>
                <c:pt idx="49">
                  <c:v>4.0841140999999999</c:v>
                </c:pt>
                <c:pt idx="50">
                  <c:v>4.6535159000000004</c:v>
                </c:pt>
                <c:pt idx="51">
                  <c:v>4.1712474000000004</c:v>
                </c:pt>
                <c:pt idx="52">
                  <c:v>4.2472066999999996</c:v>
                </c:pt>
                <c:pt idx="53">
                  <c:v>5.0464223999999991</c:v>
                </c:pt>
                <c:pt idx="54">
                  <c:v>3.7756979999999998</c:v>
                </c:pt>
                <c:pt idx="55">
                  <c:v>3.8770437000000002</c:v>
                </c:pt>
                <c:pt idx="56">
                  <c:v>4.7586057999999998</c:v>
                </c:pt>
                <c:pt idx="57">
                  <c:v>3.8577514000000002</c:v>
                </c:pt>
                <c:pt idx="58">
                  <c:v>3.9156234000000003</c:v>
                </c:pt>
                <c:pt idx="59">
                  <c:v>4.6457917000000002</c:v>
                </c:pt>
                <c:pt idx="60">
                  <c:v>4.2885416000000003</c:v>
                </c:pt>
                <c:pt idx="61">
                  <c:v>4.3317446000000004</c:v>
                </c:pt>
                <c:pt idx="62">
                  <c:v>5.2567258999999993</c:v>
                </c:pt>
                <c:pt idx="63">
                  <c:v>4.2624866999999993</c:v>
                </c:pt>
                <c:pt idx="64">
                  <c:v>4.3255560000000006</c:v>
                </c:pt>
                <c:pt idx="65">
                  <c:v>4.8312607000000005</c:v>
                </c:pt>
                <c:pt idx="66">
                  <c:v>4.2651298999999998</c:v>
                </c:pt>
                <c:pt idx="67">
                  <c:v>4.1073861999999997</c:v>
                </c:pt>
                <c:pt idx="68">
                  <c:v>4.657522300000001</c:v>
                </c:pt>
                <c:pt idx="69">
                  <c:v>4.5432742000000008</c:v>
                </c:pt>
                <c:pt idx="70">
                  <c:v>4.4123295999999996</c:v>
                </c:pt>
                <c:pt idx="71">
                  <c:v>5.3910557000000008</c:v>
                </c:pt>
                <c:pt idx="72">
                  <c:v>4.3143009000000001</c:v>
                </c:pt>
                <c:pt idx="73">
                  <c:v>4.5034620000000007</c:v>
                </c:pt>
                <c:pt idx="74">
                  <c:v>5.0263090000000004</c:v>
                </c:pt>
                <c:pt idx="75">
                  <c:v>4.2410031000000004</c:v>
                </c:pt>
                <c:pt idx="76">
                  <c:v>4.2510386999999996</c:v>
                </c:pt>
                <c:pt idx="77">
                  <c:v>4.7548300999999995</c:v>
                </c:pt>
                <c:pt idx="78">
                  <c:v>4.5662937000000001</c:v>
                </c:pt>
                <c:pt idx="79">
                  <c:v>4.3432390999999999</c:v>
                </c:pt>
                <c:pt idx="80">
                  <c:v>5.0488434</c:v>
                </c:pt>
                <c:pt idx="81">
                  <c:v>4.1483651000000004</c:v>
                </c:pt>
                <c:pt idx="82">
                  <c:v>4.2500494</c:v>
                </c:pt>
                <c:pt idx="83">
                  <c:v>4.9263617000000002</c:v>
                </c:pt>
                <c:pt idx="84">
                  <c:v>4.1876334000000002</c:v>
                </c:pt>
                <c:pt idx="85">
                  <c:v>3.8709769000000001</c:v>
                </c:pt>
                <c:pt idx="86">
                  <c:v>4.679836400000001</c:v>
                </c:pt>
                <c:pt idx="87">
                  <c:v>4.6534687999999997</c:v>
                </c:pt>
                <c:pt idx="88">
                  <c:v>4.5566978000000002</c:v>
                </c:pt>
                <c:pt idx="89">
                  <c:v>5.3488803999999996</c:v>
                </c:pt>
                <c:pt idx="90">
                  <c:v>2.8731937000000003</c:v>
                </c:pt>
                <c:pt idx="91">
                  <c:v>4.1759209000000004</c:v>
                </c:pt>
                <c:pt idx="92">
                  <c:v>4.0984743999999989</c:v>
                </c:pt>
                <c:pt idx="93">
                  <c:v>3.9945179000000004</c:v>
                </c:pt>
                <c:pt idx="94">
                  <c:v>3.9980649000000001</c:v>
                </c:pt>
                <c:pt idx="95">
                  <c:v>4.0977797000000002</c:v>
                </c:pt>
                <c:pt idx="96">
                  <c:v>2.8671864</c:v>
                </c:pt>
                <c:pt idx="97">
                  <c:v>4.27982</c:v>
                </c:pt>
                <c:pt idx="98">
                  <c:v>3.9803713000000003</c:v>
                </c:pt>
                <c:pt idx="99">
                  <c:v>4.0799431000000013</c:v>
                </c:pt>
                <c:pt idx="100">
                  <c:v>3.9745996000000003</c:v>
                </c:pt>
                <c:pt idx="101">
                  <c:v>4.0945982000000001</c:v>
                </c:pt>
                <c:pt idx="102">
                  <c:v>2.8737681999999998</c:v>
                </c:pt>
                <c:pt idx="103">
                  <c:v>4.4429599999999994</c:v>
                </c:pt>
                <c:pt idx="104">
                  <c:v>4.0969327</c:v>
                </c:pt>
                <c:pt idx="105">
                  <c:v>3.9889694000000007</c:v>
                </c:pt>
                <c:pt idx="106">
                  <c:v>4.0124503000000002</c:v>
                </c:pt>
                <c:pt idx="107">
                  <c:v>4.3938723</c:v>
                </c:pt>
                <c:pt idx="108">
                  <c:v>4.4167002999999996</c:v>
                </c:pt>
                <c:pt idx="109">
                  <c:v>4.6021744</c:v>
                </c:pt>
                <c:pt idx="110">
                  <c:v>4.3323362999999997</c:v>
                </c:pt>
                <c:pt idx="111">
                  <c:v>4.2645709999999992</c:v>
                </c:pt>
                <c:pt idx="112">
                  <c:v>4.6652158000000004</c:v>
                </c:pt>
                <c:pt idx="113">
                  <c:v>4.5148998000000002</c:v>
                </c:pt>
                <c:pt idx="114">
                  <c:v>4.2060747999999997</c:v>
                </c:pt>
                <c:pt idx="115">
                  <c:v>4.5254735999999998</c:v>
                </c:pt>
                <c:pt idx="116">
                  <c:v>4.4535485000000001</c:v>
                </c:pt>
                <c:pt idx="117">
                  <c:v>4.2672482</c:v>
                </c:pt>
                <c:pt idx="118">
                  <c:v>4.7673900999999992</c:v>
                </c:pt>
                <c:pt idx="119">
                  <c:v>4.4456070999999993</c:v>
                </c:pt>
                <c:pt idx="120">
                  <c:v>4.4308657999999994</c:v>
                </c:pt>
                <c:pt idx="121">
                  <c:v>4.4834483999999986</c:v>
                </c:pt>
                <c:pt idx="122">
                  <c:v>4.1747344000000002</c:v>
                </c:pt>
                <c:pt idx="123">
                  <c:v>3.9715679000000002</c:v>
                </c:pt>
                <c:pt idx="124">
                  <c:v>4.9745507</c:v>
                </c:pt>
                <c:pt idx="125">
                  <c:v>4.490739500000001</c:v>
                </c:pt>
                <c:pt idx="126">
                  <c:v>4.0403021999999993</c:v>
                </c:pt>
                <c:pt idx="127">
                  <c:v>3.8940090999999994</c:v>
                </c:pt>
                <c:pt idx="128">
                  <c:v>4.781116299999999</c:v>
                </c:pt>
                <c:pt idx="129">
                  <c:v>4.0566599000000005</c:v>
                </c:pt>
                <c:pt idx="130">
                  <c:v>3.9249330000000002</c:v>
                </c:pt>
                <c:pt idx="131">
                  <c:v>4.8086666000000005</c:v>
                </c:pt>
                <c:pt idx="132">
                  <c:v>4.2328445000000006</c:v>
                </c:pt>
                <c:pt idx="133">
                  <c:v>4.3891693999999992</c:v>
                </c:pt>
                <c:pt idx="134">
                  <c:v>5.3159539999999996</c:v>
                </c:pt>
                <c:pt idx="135">
                  <c:v>4.0369259</c:v>
                </c:pt>
                <c:pt idx="136">
                  <c:v>3.9760149000000005</c:v>
                </c:pt>
                <c:pt idx="137">
                  <c:v>4.5981310999999998</c:v>
                </c:pt>
                <c:pt idx="138">
                  <c:v>4.066604299999999</c:v>
                </c:pt>
                <c:pt idx="139">
                  <c:v>4.0258254000000004</c:v>
                </c:pt>
                <c:pt idx="140">
                  <c:v>5.0068342999999995</c:v>
                </c:pt>
                <c:pt idx="141">
                  <c:v>4.2274049000000007</c:v>
                </c:pt>
                <c:pt idx="142">
                  <c:v>4.3227156000000004</c:v>
                </c:pt>
                <c:pt idx="143">
                  <c:v>5.1137953000000005</c:v>
                </c:pt>
                <c:pt idx="144">
                  <c:v>3.7709190000000006</c:v>
                </c:pt>
                <c:pt idx="145">
                  <c:v>3.8644911999999998</c:v>
                </c:pt>
                <c:pt idx="146">
                  <c:v>4.6577671</c:v>
                </c:pt>
                <c:pt idx="147">
                  <c:v>3.8070605</c:v>
                </c:pt>
                <c:pt idx="148">
                  <c:v>3.958610600000001</c:v>
                </c:pt>
                <c:pt idx="149">
                  <c:v>4.7196303000000004</c:v>
                </c:pt>
                <c:pt idx="150">
                  <c:v>4.2456816000000002</c:v>
                </c:pt>
                <c:pt idx="151">
                  <c:v>4.3268643999999998</c:v>
                </c:pt>
                <c:pt idx="152">
                  <c:v>5.2865811000000003</c:v>
                </c:pt>
                <c:pt idx="153">
                  <c:v>4.2574901000000001</c:v>
                </c:pt>
                <c:pt idx="154">
                  <c:v>4.3316338999999999</c:v>
                </c:pt>
                <c:pt idx="155">
                  <c:v>4.8609607999999991</c:v>
                </c:pt>
                <c:pt idx="156">
                  <c:v>4.2055641000000001</c:v>
                </c:pt>
                <c:pt idx="157">
                  <c:v>4.1619579000000009</c:v>
                </c:pt>
                <c:pt idx="158">
                  <c:v>4.9300626000000003</c:v>
                </c:pt>
                <c:pt idx="159">
                  <c:v>4.4374188999999999</c:v>
                </c:pt>
                <c:pt idx="160">
                  <c:v>4.4911813</c:v>
                </c:pt>
                <c:pt idx="161">
                  <c:v>5.1384531999999989</c:v>
                </c:pt>
                <c:pt idx="162">
                  <c:v>4.4245363000000006</c:v>
                </c:pt>
                <c:pt idx="163">
                  <c:v>4.3509855000000002</c:v>
                </c:pt>
                <c:pt idx="164">
                  <c:v>4.8841197000000003</c:v>
                </c:pt>
                <c:pt idx="165">
                  <c:v>4.2613035999999997</c:v>
                </c:pt>
                <c:pt idx="166">
                  <c:v>4.1567262999999999</c:v>
                </c:pt>
                <c:pt idx="167">
                  <c:v>4.8446102999999994</c:v>
                </c:pt>
                <c:pt idx="168">
                  <c:v>4.5698147000000002</c:v>
                </c:pt>
                <c:pt idx="169">
                  <c:v>4.4242001999999996</c:v>
                </c:pt>
                <c:pt idx="170">
                  <c:v>5.1446763000000004</c:v>
                </c:pt>
                <c:pt idx="171">
                  <c:v>4.0756034999999997</c:v>
                </c:pt>
                <c:pt idx="172">
                  <c:v>4.2116100999999997</c:v>
                </c:pt>
                <c:pt idx="173">
                  <c:v>4.7970783000000008</c:v>
                </c:pt>
                <c:pt idx="174">
                  <c:v>4.1517628000000002</c:v>
                </c:pt>
                <c:pt idx="175">
                  <c:v>3.9703439999999999</c:v>
                </c:pt>
                <c:pt idx="176">
                  <c:v>4.810858399999999</c:v>
                </c:pt>
                <c:pt idx="177">
                  <c:v>4.5765615999999998</c:v>
                </c:pt>
                <c:pt idx="178">
                  <c:v>4.4445947000000006</c:v>
                </c:pt>
                <c:pt idx="179">
                  <c:v>5.2226553999999998</c:v>
                </c:pt>
                <c:pt idx="180">
                  <c:v>2.9274240000000002</c:v>
                </c:pt>
                <c:pt idx="181">
                  <c:v>4.2263587000000005</c:v>
                </c:pt>
                <c:pt idx="182">
                  <c:v>3.9427650999999999</c:v>
                </c:pt>
                <c:pt idx="183">
                  <c:v>4.0326980999999993</c:v>
                </c:pt>
                <c:pt idx="184">
                  <c:v>3.9997894000000001</c:v>
                </c:pt>
                <c:pt idx="185">
                  <c:v>4.0969600000000002</c:v>
                </c:pt>
                <c:pt idx="186">
                  <c:v>2.9210474999999998</c:v>
                </c:pt>
                <c:pt idx="187">
                  <c:v>4.2621738999999987</c:v>
                </c:pt>
                <c:pt idx="188">
                  <c:v>3.9227519000000002</c:v>
                </c:pt>
                <c:pt idx="189">
                  <c:v>4.1210195999999994</c:v>
                </c:pt>
                <c:pt idx="190">
                  <c:v>3.9649681000000001</c:v>
                </c:pt>
                <c:pt idx="191">
                  <c:v>4.0588055000000001</c:v>
                </c:pt>
                <c:pt idx="192">
                  <c:v>2.9076751000000001</c:v>
                </c:pt>
                <c:pt idx="193">
                  <c:v>4.3691231999999998</c:v>
                </c:pt>
                <c:pt idx="194">
                  <c:v>3.8746369000000001</c:v>
                </c:pt>
                <c:pt idx="195">
                  <c:v>4.0004360000000005</c:v>
                </c:pt>
                <c:pt idx="196">
                  <c:v>4.0041114000000002</c:v>
                </c:pt>
                <c:pt idx="197">
                  <c:v>4.0521455</c:v>
                </c:pt>
                <c:pt idx="198">
                  <c:v>4.8834982999999994</c:v>
                </c:pt>
                <c:pt idx="199">
                  <c:v>4.2285135</c:v>
                </c:pt>
                <c:pt idx="200">
                  <c:v>4.7914131999999992</c:v>
                </c:pt>
                <c:pt idx="201">
                  <c:v>4.1702249</c:v>
                </c:pt>
                <c:pt idx="202">
                  <c:v>4.1343883000000003</c:v>
                </c:pt>
                <c:pt idx="203">
                  <c:v>4.7446804999999994</c:v>
                </c:pt>
                <c:pt idx="204">
                  <c:v>4.6531845000000001</c:v>
                </c:pt>
                <c:pt idx="205">
                  <c:v>4.2553326999999994</c:v>
                </c:pt>
                <c:pt idx="206">
                  <c:v>4.7239470999999993</c:v>
                </c:pt>
                <c:pt idx="207">
                  <c:v>4.1908978000000001</c:v>
                </c:pt>
                <c:pt idx="208">
                  <c:v>4.2158289</c:v>
                </c:pt>
                <c:pt idx="209">
                  <c:v>4.8906258999999999</c:v>
                </c:pt>
                <c:pt idx="210">
                  <c:v>4.6213216999999993</c:v>
                </c:pt>
                <c:pt idx="211">
                  <c:v>4.1107664999999995</c:v>
                </c:pt>
                <c:pt idx="212">
                  <c:v>4.4674563000000003</c:v>
                </c:pt>
                <c:pt idx="213">
                  <c:v>4.1142114000000003</c:v>
                </c:pt>
                <c:pt idx="214">
                  <c:v>4.0534965000000005</c:v>
                </c:pt>
                <c:pt idx="215">
                  <c:v>4.7925975000000012</c:v>
                </c:pt>
                <c:pt idx="216">
                  <c:v>4.4972987</c:v>
                </c:pt>
                <c:pt idx="217">
                  <c:v>5.0106529000000002</c:v>
                </c:pt>
                <c:pt idx="218">
                  <c:v>4.1699117000000001</c:v>
                </c:pt>
                <c:pt idx="219">
                  <c:v>3.7357935000000007</c:v>
                </c:pt>
                <c:pt idx="220">
                  <c:v>4.7230171999999992</c:v>
                </c:pt>
                <c:pt idx="221">
                  <c:v>3.9576472000000003</c:v>
                </c:pt>
                <c:pt idx="222">
                  <c:v>4.0254771000000007</c:v>
                </c:pt>
                <c:pt idx="223">
                  <c:v>4.8233803000000002</c:v>
                </c:pt>
                <c:pt idx="224">
                  <c:v>4.2698305999999997</c:v>
                </c:pt>
                <c:pt idx="225">
                  <c:v>4.3313718999999997</c:v>
                </c:pt>
                <c:pt idx="226">
                  <c:v>5.1750239000000011</c:v>
                </c:pt>
                <c:pt idx="227">
                  <c:v>3.8862686999999996</c:v>
                </c:pt>
                <c:pt idx="228">
                  <c:v>3.9305617000000006</c:v>
                </c:pt>
                <c:pt idx="229">
                  <c:v>4.6110335999999998</c:v>
                </c:pt>
                <c:pt idx="230">
                  <c:v>4.0466096999999994</c:v>
                </c:pt>
                <c:pt idx="231">
                  <c:v>3.8416980999999999</c:v>
                </c:pt>
                <c:pt idx="232">
                  <c:v>4.8389767000000008</c:v>
                </c:pt>
                <c:pt idx="233">
                  <c:v>4.2714324999999995</c:v>
                </c:pt>
                <c:pt idx="234">
                  <c:v>4.3262182999999999</c:v>
                </c:pt>
                <c:pt idx="235">
                  <c:v>5.0887690000000001</c:v>
                </c:pt>
                <c:pt idx="236">
                  <c:v>3.8519457000000004</c:v>
                </c:pt>
                <c:pt idx="237">
                  <c:v>3.7435461999999995</c:v>
                </c:pt>
                <c:pt idx="238">
                  <c:v>4.7245396</c:v>
                </c:pt>
                <c:pt idx="239">
                  <c:v>3.9748680999999997</c:v>
                </c:pt>
                <c:pt idx="240">
                  <c:v>3.9088918000000001</c:v>
                </c:pt>
                <c:pt idx="241">
                  <c:v>4.8880471999999999</c:v>
                </c:pt>
                <c:pt idx="242">
                  <c:v>4.2978578000000001</c:v>
                </c:pt>
                <c:pt idx="243">
                  <c:v>4.3674789000000001</c:v>
                </c:pt>
                <c:pt idx="244">
                  <c:v>5.2126807000000008</c:v>
                </c:pt>
                <c:pt idx="245">
                  <c:v>4.2874590000000001</c:v>
                </c:pt>
                <c:pt idx="246">
                  <c:v>4.2112658000000005</c:v>
                </c:pt>
                <c:pt idx="247">
                  <c:v>4.8448182000000006</c:v>
                </c:pt>
                <c:pt idx="248">
                  <c:v>4.2264018000000005</c:v>
                </c:pt>
                <c:pt idx="249">
                  <c:v>4.1908823000000002</c:v>
                </c:pt>
                <c:pt idx="250">
                  <c:v>4.6253318999999999</c:v>
                </c:pt>
                <c:pt idx="251">
                  <c:v>4.5384827000000003</c:v>
                </c:pt>
                <c:pt idx="252">
                  <c:v>4.4333748999999996</c:v>
                </c:pt>
                <c:pt idx="253">
                  <c:v>5.3279264</c:v>
                </c:pt>
                <c:pt idx="254">
                  <c:v>4.1938521</c:v>
                </c:pt>
                <c:pt idx="255">
                  <c:v>4.5463880999999997</c:v>
                </c:pt>
                <c:pt idx="256">
                  <c:v>4.6383590999999997</c:v>
                </c:pt>
                <c:pt idx="257">
                  <c:v>4.0883229000000005</c:v>
                </c:pt>
                <c:pt idx="258">
                  <c:v>4.2998311000000005</c:v>
                </c:pt>
                <c:pt idx="259">
                  <c:v>4.5333597000000001</c:v>
                </c:pt>
                <c:pt idx="260">
                  <c:v>4.5088680999999999</c:v>
                </c:pt>
                <c:pt idx="261">
                  <c:v>4.4136329999999999</c:v>
                </c:pt>
                <c:pt idx="262">
                  <c:v>4.9822338000000004</c:v>
                </c:pt>
                <c:pt idx="263">
                  <c:v>4.1857536</c:v>
                </c:pt>
                <c:pt idx="264">
                  <c:v>4.2029532000000005</c:v>
                </c:pt>
                <c:pt idx="265">
                  <c:v>4.8495659</c:v>
                </c:pt>
                <c:pt idx="266">
                  <c:v>4.1438503999999998</c:v>
                </c:pt>
                <c:pt idx="267">
                  <c:v>4.2737527000000011</c:v>
                </c:pt>
                <c:pt idx="268">
                  <c:v>4.7351527000000004</c:v>
                </c:pt>
                <c:pt idx="269">
                  <c:v>4.6078407000000006</c:v>
                </c:pt>
                <c:pt idx="270">
                  <c:v>4.4648797</c:v>
                </c:pt>
                <c:pt idx="271">
                  <c:v>5.4110467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BD-4E26-89B0-C65CB6A9A7C5}"/>
            </c:ext>
          </c:extLst>
        </c:ser>
        <c:ser>
          <c:idx val="1"/>
          <c:order val="1"/>
          <c:tx>
            <c:v>Grift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rgbClr val="C89800"/>
              </a:solidFill>
              <a:ln w="9525">
                <a:solidFill>
                  <a:srgbClr val="C89800"/>
                </a:solidFill>
              </a:ln>
              <a:effectLst/>
            </c:spPr>
          </c:marker>
          <c:dPt>
            <c:idx val="0"/>
            <c:marker>
              <c:symbol val="triangle"/>
              <c:size val="9"/>
              <c:spPr>
                <a:solidFill>
                  <a:srgbClr val="C89800"/>
                </a:solidFill>
                <a:ln w="9525">
                  <a:solidFill>
                    <a:srgbClr val="C898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BD-4E26-89B0-C65CB6A9A7C5}"/>
              </c:ext>
            </c:extLst>
          </c:dPt>
          <c:xVal>
            <c:numRef>
              <c:f>Grift!$Z$2:$Z$499</c:f>
              <c:numCache>
                <c:formatCode>General</c:formatCode>
                <c:ptCount val="498"/>
                <c:pt idx="0">
                  <c:v>0.3</c:v>
                </c:pt>
                <c:pt idx="1">
                  <c:v>4.3</c:v>
                </c:pt>
                <c:pt idx="2">
                  <c:v>5.3</c:v>
                </c:pt>
                <c:pt idx="3">
                  <c:v>5.3</c:v>
                </c:pt>
                <c:pt idx="4">
                  <c:v>6.3</c:v>
                </c:pt>
                <c:pt idx="5">
                  <c:v>5.3</c:v>
                </c:pt>
                <c:pt idx="6">
                  <c:v>6.3</c:v>
                </c:pt>
                <c:pt idx="7">
                  <c:v>6.3</c:v>
                </c:pt>
                <c:pt idx="8">
                  <c:v>7.3</c:v>
                </c:pt>
                <c:pt idx="9">
                  <c:v>1.3</c:v>
                </c:pt>
                <c:pt idx="10">
                  <c:v>5.3</c:v>
                </c:pt>
                <c:pt idx="11">
                  <c:v>6.3</c:v>
                </c:pt>
                <c:pt idx="12">
                  <c:v>6.3</c:v>
                </c:pt>
                <c:pt idx="13">
                  <c:v>7.3</c:v>
                </c:pt>
                <c:pt idx="14">
                  <c:v>6.3</c:v>
                </c:pt>
                <c:pt idx="15">
                  <c:v>7.3</c:v>
                </c:pt>
                <c:pt idx="16">
                  <c:v>7.3</c:v>
                </c:pt>
                <c:pt idx="17">
                  <c:v>9.3000000000000007</c:v>
                </c:pt>
              </c:numCache>
            </c:numRef>
          </c:xVal>
          <c:yVal>
            <c:numRef>
              <c:f>Grift!$N$2:$N$499</c:f>
              <c:numCache>
                <c:formatCode>General</c:formatCode>
                <c:ptCount val="498"/>
                <c:pt idx="0">
                  <c:v>2.4025125000000003</c:v>
                </c:pt>
                <c:pt idx="1">
                  <c:v>6.2753393000000006</c:v>
                </c:pt>
                <c:pt idx="2">
                  <c:v>6.0818959999999995</c:v>
                </c:pt>
                <c:pt idx="3">
                  <c:v>8.053204400000002</c:v>
                </c:pt>
                <c:pt idx="4">
                  <c:v>8.0569197999999993</c:v>
                </c:pt>
                <c:pt idx="5">
                  <c:v>6.0569134000000009</c:v>
                </c:pt>
                <c:pt idx="6">
                  <c:v>6.2297384999999998</c:v>
                </c:pt>
                <c:pt idx="7">
                  <c:v>7.9647597999999986</c:v>
                </c:pt>
                <c:pt idx="8">
                  <c:v>8.1607187000000003</c:v>
                </c:pt>
                <c:pt idx="9">
                  <c:v>14.128803899999999</c:v>
                </c:pt>
                <c:pt idx="10">
                  <c:v>13.149358100000001</c:v>
                </c:pt>
                <c:pt idx="11">
                  <c:v>13.132673699999998</c:v>
                </c:pt>
                <c:pt idx="12">
                  <c:v>5.5024999999999995</c:v>
                </c:pt>
                <c:pt idx="13">
                  <c:v>5.6441309999999998</c:v>
                </c:pt>
                <c:pt idx="14">
                  <c:v>13.247964899999999</c:v>
                </c:pt>
                <c:pt idx="15">
                  <c:v>13.2852488</c:v>
                </c:pt>
                <c:pt idx="16">
                  <c:v>5.4367348000000009</c:v>
                </c:pt>
                <c:pt idx="17">
                  <c:v>5.5616889999999994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BD-4E26-89B0-C65CB6A9A7C5}"/>
            </c:ext>
          </c:extLst>
        </c:ser>
        <c:ser>
          <c:idx val="5"/>
          <c:order val="2"/>
          <c:tx>
            <c:v>Java</c:v>
          </c:tx>
          <c:spPr>
            <a:ln w="25400" cap="rnd">
              <a:noFill/>
              <a:round/>
            </a:ln>
            <a:effectLst/>
          </c:spPr>
          <c:marker>
            <c:symbol val="dash"/>
            <c:size val="5"/>
            <c:spPr>
              <a:noFill/>
              <a:ln w="101600">
                <a:solidFill>
                  <a:srgbClr val="7030A0"/>
                </a:solidFill>
              </a:ln>
              <a:effectLst/>
            </c:spPr>
          </c:marker>
          <c:xVal>
            <c:numRef>
              <c:f>Java!$Z$2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Java!$N$2</c:f>
              <c:numCache>
                <c:formatCode>General</c:formatCode>
                <c:ptCount val="1"/>
                <c:pt idx="0">
                  <c:v>0.73635198000000002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BD-4E26-89B0-C65CB6A9A7C5}"/>
            </c:ext>
          </c:extLst>
        </c:ser>
        <c:ser>
          <c:idx val="6"/>
          <c:order val="3"/>
          <c:tx>
            <c:v>C#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7030A0"/>
              </a:solidFill>
              <a:ln w="349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CSharp!$Z$2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CSharp!$N$2</c:f>
              <c:numCache>
                <c:formatCode>General</c:formatCode>
                <c:ptCount val="1"/>
                <c:pt idx="0">
                  <c:v>3.7863935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FBD-4E26-89B0-C65CB6A9A7C5}"/>
            </c:ext>
          </c:extLst>
        </c:ser>
        <c:ser>
          <c:idx val="4"/>
          <c:order val="4"/>
          <c:tx>
            <c:v>Nom</c:v>
          </c:tx>
          <c:spPr>
            <a:ln w="25400" cap="rnd">
              <a:noFill/>
              <a:round/>
            </a:ln>
            <a:effectLst/>
          </c:spPr>
          <c:marker>
            <c:symbol val="plus"/>
            <c:size val="12"/>
            <c:spPr>
              <a:noFill/>
              <a:ln w="38100">
                <a:solidFill>
                  <a:srgbClr val="00B050"/>
                </a:solidFill>
              </a:ln>
              <a:effectLst/>
            </c:spPr>
          </c:marker>
          <c:xVal>
            <c:numRef>
              <c:f>Nom!$Z$2:$Z$5</c:f>
              <c:numCache>
                <c:formatCode>General</c:formatCode>
                <c:ptCount val="4"/>
                <c:pt idx="0">
                  <c:v>0.3</c:v>
                </c:pt>
                <c:pt idx="1">
                  <c:v>1.3</c:v>
                </c:pt>
                <c:pt idx="2">
                  <c:v>4.3</c:v>
                </c:pt>
                <c:pt idx="3">
                  <c:v>5.3</c:v>
                </c:pt>
              </c:numCache>
            </c:numRef>
          </c:xVal>
          <c:yVal>
            <c:numRef>
              <c:f>Nom!$N$2:$N$5</c:f>
              <c:numCache>
                <c:formatCode>General</c:formatCode>
                <c:ptCount val="4"/>
                <c:pt idx="0">
                  <c:v>4.3986491000000001</c:v>
                </c:pt>
                <c:pt idx="1">
                  <c:v>4.0080207999999997</c:v>
                </c:pt>
                <c:pt idx="2">
                  <c:v>5.5041260999999997</c:v>
                </c:pt>
                <c:pt idx="3">
                  <c:v>4.9770383999999996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FBD-4E26-89B0-C65CB6A9A7C5}"/>
            </c:ext>
          </c:extLst>
        </c:ser>
        <c:ser>
          <c:idx val="2"/>
          <c:order val="5"/>
          <c:tx>
            <c:v>Mono Grift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8"/>
            <c:spPr>
              <a:noFill/>
              <a:ln w="28575">
                <a:solidFill>
                  <a:srgbClr val="C89800"/>
                </a:solidFill>
              </a:ln>
              <a:effectLst/>
            </c:spPr>
          </c:marker>
          <c:xVal>
            <c:numRef>
              <c:f>MonoGrift!$Z$2:$Z$19</c:f>
              <c:numCache>
                <c:formatCode>General</c:formatCode>
                <c:ptCount val="18"/>
                <c:pt idx="0">
                  <c:v>0.15</c:v>
                </c:pt>
                <c:pt idx="1">
                  <c:v>4.1500000000000004</c:v>
                </c:pt>
                <c:pt idx="2">
                  <c:v>5.15</c:v>
                </c:pt>
                <c:pt idx="3">
                  <c:v>5.15</c:v>
                </c:pt>
                <c:pt idx="4">
                  <c:v>6.15</c:v>
                </c:pt>
                <c:pt idx="5">
                  <c:v>5.15</c:v>
                </c:pt>
                <c:pt idx="6">
                  <c:v>6.15</c:v>
                </c:pt>
                <c:pt idx="7">
                  <c:v>6.15</c:v>
                </c:pt>
                <c:pt idx="8">
                  <c:v>7.15</c:v>
                </c:pt>
                <c:pt idx="9">
                  <c:v>1.1499999999999999</c:v>
                </c:pt>
                <c:pt idx="10">
                  <c:v>5.15</c:v>
                </c:pt>
                <c:pt idx="11">
                  <c:v>6.15</c:v>
                </c:pt>
                <c:pt idx="12">
                  <c:v>6.15</c:v>
                </c:pt>
                <c:pt idx="13">
                  <c:v>7.15</c:v>
                </c:pt>
                <c:pt idx="14">
                  <c:v>6.15</c:v>
                </c:pt>
                <c:pt idx="15">
                  <c:v>7.15</c:v>
                </c:pt>
                <c:pt idx="16">
                  <c:v>7.15</c:v>
                </c:pt>
                <c:pt idx="17">
                  <c:v>9.15</c:v>
                </c:pt>
              </c:numCache>
            </c:numRef>
          </c:xVal>
          <c:yVal>
            <c:numRef>
              <c:f>MonoGrift!$N$2:$N$19</c:f>
              <c:numCache>
                <c:formatCode>General</c:formatCode>
                <c:ptCount val="18"/>
                <c:pt idx="0">
                  <c:v>2.3992224000000002</c:v>
                </c:pt>
                <c:pt idx="1">
                  <c:v>6.2972638000000005</c:v>
                </c:pt>
                <c:pt idx="2">
                  <c:v>6.0974974</c:v>
                </c:pt>
                <c:pt idx="3">
                  <c:v>8.0394091000000003</c:v>
                </c:pt>
                <c:pt idx="4">
                  <c:v>7.9904653000000012</c:v>
                </c:pt>
                <c:pt idx="5">
                  <c:v>6.0414379</c:v>
                </c:pt>
                <c:pt idx="6">
                  <c:v>6.238547399999999</c:v>
                </c:pt>
                <c:pt idx="7">
                  <c:v>8.0548869000000014</c:v>
                </c:pt>
                <c:pt idx="8">
                  <c:v>8.1449985999999992</c:v>
                </c:pt>
                <c:pt idx="9">
                  <c:v>14.085422499999998</c:v>
                </c:pt>
                <c:pt idx="10">
                  <c:v>13.185689099999999</c:v>
                </c:pt>
                <c:pt idx="11">
                  <c:v>13.269409100000001</c:v>
                </c:pt>
                <c:pt idx="12">
                  <c:v>5.2748004999999996</c:v>
                </c:pt>
                <c:pt idx="13">
                  <c:v>5.5177038000000005</c:v>
                </c:pt>
                <c:pt idx="14">
                  <c:v>13.201491299999997</c:v>
                </c:pt>
                <c:pt idx="15">
                  <c:v>13.301889299999999</c:v>
                </c:pt>
                <c:pt idx="16">
                  <c:v>5.4419694999999999</c:v>
                </c:pt>
                <c:pt idx="17">
                  <c:v>5.6971754000000008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FBD-4E26-89B0-C65CB6A9A7C5}"/>
            </c:ext>
          </c:extLst>
        </c:ser>
        <c:ser>
          <c:idx val="7"/>
          <c:order val="6"/>
          <c:tx>
            <c:v>JavaScript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NodeJS!$Z$2</c:f>
              <c:numCache>
                <c:formatCode>General</c:formatCode>
                <c:ptCount val="1"/>
                <c:pt idx="0">
                  <c:v>10</c:v>
                </c:pt>
              </c:numCache>
            </c:numRef>
          </c:xVal>
          <c:yVal>
            <c:numRef>
              <c:f>NodeJS!$N$2</c:f>
              <c:numCache>
                <c:formatCode>General</c:formatCode>
                <c:ptCount val="1"/>
                <c:pt idx="0">
                  <c:v>2.6451000000000002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FBD-4E26-89B0-C65CB6A9A7C5}"/>
            </c:ext>
          </c:extLst>
        </c:ser>
        <c:ser>
          <c:idx val="3"/>
          <c:order val="7"/>
          <c:tx>
            <c:v>Typed Racket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noFill/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Racket!$Z$2:$Z$5</c:f>
              <c:numCache>
                <c:formatCode>General</c:formatCode>
                <c:ptCount val="4"/>
                <c:pt idx="0">
                  <c:v>0.15</c:v>
                </c:pt>
                <c:pt idx="1">
                  <c:v>1.1499999999999999</c:v>
                </c:pt>
                <c:pt idx="2">
                  <c:v>7.15</c:v>
                </c:pt>
                <c:pt idx="3">
                  <c:v>8.15</c:v>
                </c:pt>
              </c:numCache>
            </c:numRef>
          </c:xVal>
          <c:yVal>
            <c:numRef>
              <c:f>Racket!$N$2:$N$5</c:f>
              <c:numCache>
                <c:formatCode>General</c:formatCode>
                <c:ptCount val="4"/>
                <c:pt idx="0">
                  <c:v>1.6479000000000004</c:v>
                </c:pt>
                <c:pt idx="1">
                  <c:v>7.9323000000000006</c:v>
                </c:pt>
                <c:pt idx="2">
                  <c:v>23.412200000000002</c:v>
                </c:pt>
                <c:pt idx="3">
                  <c:v>1.6667000000000001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FBD-4E26-89B0-C65CB6A9A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880560"/>
        <c:axId val="1794863088"/>
      </c:scatterChart>
      <c:valAx>
        <c:axId val="1794880560"/>
        <c:scaling>
          <c:orientation val="maxMin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Steps to Fully Typed</a:t>
                </a:r>
              </a:p>
            </c:rich>
          </c:tx>
          <c:layout>
            <c:manualLayout>
              <c:xMode val="edge"/>
              <c:yMode val="edge"/>
              <c:x val="0.33552535696397928"/>
              <c:y val="0.81954238445142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63088"/>
        <c:crosses val="autoZero"/>
        <c:crossBetween val="midCat"/>
        <c:majorUnit val="1"/>
      </c:valAx>
      <c:valAx>
        <c:axId val="179486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0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layout>
            <c:manualLayout>
              <c:xMode val="edge"/>
              <c:yMode val="edge"/>
              <c:x val="3.4129420482630089E-2"/>
              <c:y val="0.10406541464616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0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80560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0183865739111"/>
          <c:y val="0.87504185158255665"/>
          <c:w val="0.89898165710109945"/>
          <c:h val="0.12495817384631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sm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 algn="ctr">
        <a:defRPr lang="en-US" sz="1400" b="0" i="0" u="none" strike="noStrike" kern="1200" cap="small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69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8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86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9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3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3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8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7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8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A280C26B-E071-4ACD-B6B2-9AA4C2F5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6D45FC3-8A50-4209-B840-28AE4EBD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AT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1A6D59E-2201-4AFE-B7F5-6B8BC8DD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37" y="6356350"/>
            <a:ext cx="4886199" cy="365125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Transitioning from Nominal to Structural Code with Efficient Gradual Typing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6991B97-F351-4C20-B743-CE8BBF08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Transitioning from Nominal to Structural Code with Efficient Gradual Typing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46391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1776" y="6356350"/>
            <a:ext cx="55884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Transitioning from Nominal to Structural Code with Efficient Gradual Typing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0600" y="6356350"/>
            <a:ext cx="5130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sv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1122363"/>
            <a:ext cx="7948311" cy="2387600"/>
          </a:xfrm>
        </p:spPr>
        <p:txBody>
          <a:bodyPr/>
          <a:lstStyle/>
          <a:p>
            <a:r>
              <a:rPr lang="en-US" sz="4400" dirty="0"/>
              <a:t>Transitioning from </a:t>
            </a:r>
            <a:br>
              <a:rPr lang="en-US" sz="4400" dirty="0"/>
            </a:br>
            <a:r>
              <a:rPr lang="en-US" sz="4400" dirty="0"/>
              <a:t>Structural to Nominal Code</a:t>
            </a:r>
            <a:br>
              <a:rPr lang="en-US" sz="4400" dirty="0"/>
            </a:br>
            <a:r>
              <a:rPr lang="en-US" sz="4400" dirty="0"/>
              <a:t>with Efficient Gradual 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Fabian Muehlboeck and Ross Tate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5AFF67C-ADA1-4C20-AB1A-53647793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6990" y="5307506"/>
            <a:ext cx="2560756" cy="1169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CF1BBF-D37C-4070-BBBD-C7C07C2F6E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6130" y="5307507"/>
            <a:ext cx="1171570" cy="11694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27613D-3939-4FBD-B018-F306C12A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017" y="3428998"/>
            <a:ext cx="852550" cy="84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84CBD7-9622-47BC-BC14-B0D74E24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598" y="3428998"/>
            <a:ext cx="852550" cy="84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55AA-4BB9-4564-A5A0-1495D6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Cross-Discipline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E956-E8DA-418A-9C58-3DE9B7E598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E758-B2EE-4665-96D7-7613A9478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Transitioning from Nominal to Structural Code with Efficient Gradual 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2831A-3B9D-4F5B-AABB-DB7AABDD0CE3}"/>
                  </a:ext>
                </a:extLst>
              </p:cNvPr>
              <p:cNvSpPr txBox="1"/>
              <p:nvPr/>
            </p:nvSpPr>
            <p:spPr>
              <a:xfrm>
                <a:off x="5491235" y="3428693"/>
                <a:ext cx="13772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i="1" dirty="0"/>
                  <a:t>e</a:t>
                </a:r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⊑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i="1" dirty="0"/>
                          <m:t>e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2831A-3B9D-4F5B-AABB-DB7AABDD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35" y="3428693"/>
                <a:ext cx="1377235" cy="646331"/>
              </a:xfrm>
              <a:prstGeom prst="rect">
                <a:avLst/>
              </a:prstGeom>
              <a:blipFill>
                <a:blip r:embed="rId6"/>
                <a:stretch>
                  <a:fillRect l="-13274" t="-15094" b="-358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CCD5A96-0FD3-4E0B-9396-0AAE06612363}"/>
              </a:ext>
            </a:extLst>
          </p:cNvPr>
          <p:cNvSpPr/>
          <p:nvPr/>
        </p:nvSpPr>
        <p:spPr>
          <a:xfrm>
            <a:off x="1085722" y="1706563"/>
            <a:ext cx="4510292" cy="14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type-checks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0AC055-4CF4-4436-BD8A-03E071F67726}"/>
              </a:ext>
            </a:extLst>
          </p:cNvPr>
          <p:cNvCxnSpPr/>
          <p:nvPr/>
        </p:nvCxnSpPr>
        <p:spPr>
          <a:xfrm flipH="1" flipV="1">
            <a:off x="5500255" y="3195941"/>
            <a:ext cx="89757" cy="291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6AC8C2-393D-4C84-B1E1-3333460BB8FF}"/>
                  </a:ext>
                </a:extLst>
              </p:cNvPr>
              <p:cNvSpPr/>
              <p:nvPr/>
            </p:nvSpPr>
            <p:spPr>
              <a:xfrm>
                <a:off x="6595986" y="1702608"/>
                <a:ext cx="4510292" cy="1493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i="1" dirty="0"/>
                          <m:t>e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type-checks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6AC8C2-393D-4C84-B1E1-3333460B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86" y="1702608"/>
                <a:ext cx="4510292" cy="1493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A603D4-5631-488D-826A-BCB7AF25EA91}"/>
              </a:ext>
            </a:extLst>
          </p:cNvPr>
          <p:cNvCxnSpPr>
            <a:cxnSpLocks/>
          </p:cNvCxnSpPr>
          <p:nvPr/>
        </p:nvCxnSpPr>
        <p:spPr>
          <a:xfrm flipV="1">
            <a:off x="6669012" y="3195941"/>
            <a:ext cx="89757" cy="291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E7C184-5596-4AFB-BDF1-C99F2242EAFF}"/>
              </a:ext>
            </a:extLst>
          </p:cNvPr>
          <p:cNvSpPr/>
          <p:nvPr/>
        </p:nvSpPr>
        <p:spPr>
          <a:xfrm>
            <a:off x="5695944" y="2218805"/>
            <a:ext cx="800112" cy="41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C55DB-5A60-4662-BDE2-B6E55915903D}"/>
              </a:ext>
            </a:extLst>
          </p:cNvPr>
          <p:cNvSpPr/>
          <p:nvPr/>
        </p:nvSpPr>
        <p:spPr>
          <a:xfrm>
            <a:off x="1085722" y="4315591"/>
            <a:ext cx="4510292" cy="149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executes successfully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6BDBE8-2D50-44AF-9EF8-6B11C35DD259}"/>
              </a:ext>
            </a:extLst>
          </p:cNvPr>
          <p:cNvCxnSpPr>
            <a:cxnSpLocks/>
          </p:cNvCxnSpPr>
          <p:nvPr/>
        </p:nvCxnSpPr>
        <p:spPr>
          <a:xfrm flipH="1">
            <a:off x="5500255" y="4010210"/>
            <a:ext cx="89757" cy="2917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38D0A4-D5A2-4BDD-92DA-0A9128B3C9C3}"/>
                  </a:ext>
                </a:extLst>
              </p:cNvPr>
              <p:cNvSpPr/>
              <p:nvPr/>
            </p:nvSpPr>
            <p:spPr>
              <a:xfrm>
                <a:off x="6595986" y="4311636"/>
                <a:ext cx="4510292" cy="149333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then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i="1" dirty="0"/>
                          <m:t>e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38D0A4-D5A2-4BDD-92DA-0A9128B3C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86" y="4311636"/>
                <a:ext cx="4510292" cy="1493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228512-1A67-4703-985A-6B2B842BB26E}"/>
              </a:ext>
            </a:extLst>
          </p:cNvPr>
          <p:cNvCxnSpPr>
            <a:cxnSpLocks/>
          </p:cNvCxnSpPr>
          <p:nvPr/>
        </p:nvCxnSpPr>
        <p:spPr>
          <a:xfrm>
            <a:off x="6669013" y="4023880"/>
            <a:ext cx="89757" cy="2917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AD0EFB9-2980-4DC1-B5FA-59384C168411}"/>
              </a:ext>
            </a:extLst>
          </p:cNvPr>
          <p:cNvSpPr/>
          <p:nvPr/>
        </p:nvSpPr>
        <p:spPr>
          <a:xfrm>
            <a:off x="5695944" y="4827833"/>
            <a:ext cx="800112" cy="415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9C779-B92D-47F1-AA82-746F1C2B1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3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0" grpId="0" animBg="1"/>
      <p:bldP spid="22" grpId="0" animBg="1"/>
      <p:bldP spid="2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55AA-4BB9-4564-A5A0-1495D6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Cross-Paradigm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E956-E8DA-418A-9C58-3DE9B7E598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E758-B2EE-4665-96D7-7613A9478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Transitioning from Nominal to Structural Code with Efficient Gradual 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2831A-3B9D-4F5B-AABB-DB7AABDD0CE3}"/>
                  </a:ext>
                </a:extLst>
              </p:cNvPr>
              <p:cNvSpPr txBox="1"/>
              <p:nvPr/>
            </p:nvSpPr>
            <p:spPr>
              <a:xfrm>
                <a:off x="4313721" y="3429000"/>
                <a:ext cx="3486724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Lucida Calligraphy" panose="03010101010101010101" pitchFamily="66" charset="0"/>
                  </a:rPr>
                  <a:t>P</a:t>
                </a:r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⊑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dirty="0">
                            <a:latin typeface="Lucida Calligraphy" panose="03010101010101010101" pitchFamily="66" charset="0"/>
                          </a:rPr>
                          <m:t>P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⊢</a:t>
                </a:r>
                <a:r>
                  <a:rPr lang="en-US" sz="3600" dirty="0"/>
                  <a:t> </a:t>
                </a:r>
                <a:r>
                  <a:rPr lang="en-US" sz="3600" i="1" dirty="0"/>
                  <a:t>e</a:t>
                </a:r>
                <a:r>
                  <a:rPr lang="en-US" sz="3600" dirty="0"/>
                  <a:t> 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⊑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i="1" dirty="0"/>
                          <m:t>e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2831A-3B9D-4F5B-AABB-DB7AABDD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21" y="3429000"/>
                <a:ext cx="3486724" cy="657488"/>
              </a:xfrm>
              <a:prstGeom prst="rect">
                <a:avLst/>
              </a:prstGeom>
              <a:blipFill>
                <a:blip r:embed="rId6"/>
                <a:stretch>
                  <a:fillRect l="-5420" t="-19626" b="-336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CCD5A96-0FD3-4E0B-9396-0AAE06612363}"/>
              </a:ext>
            </a:extLst>
          </p:cNvPr>
          <p:cNvSpPr/>
          <p:nvPr/>
        </p:nvSpPr>
        <p:spPr>
          <a:xfrm>
            <a:off x="1085722" y="1706563"/>
            <a:ext cx="4510292" cy="14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type-checks </a:t>
            </a:r>
          </a:p>
          <a:p>
            <a:pPr algn="ctr"/>
            <a:r>
              <a:rPr lang="en-US" sz="2800" dirty="0"/>
              <a:t>in the context </a:t>
            </a:r>
          </a:p>
          <a:p>
            <a:pPr algn="ctr"/>
            <a:r>
              <a:rPr lang="en-US" sz="2800" dirty="0"/>
              <a:t>defined by program </a:t>
            </a:r>
            <a:r>
              <a:rPr lang="en-US" sz="2800" dirty="0">
                <a:latin typeface="Lucida Calligraphy" panose="03010101010101010101" pitchFamily="66" charset="0"/>
              </a:rPr>
              <a:t>P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0AC055-4CF4-4436-BD8A-03E071F67726}"/>
              </a:ext>
            </a:extLst>
          </p:cNvPr>
          <p:cNvCxnSpPr/>
          <p:nvPr/>
        </p:nvCxnSpPr>
        <p:spPr>
          <a:xfrm flipH="1" flipV="1">
            <a:off x="4493463" y="3191985"/>
            <a:ext cx="89757" cy="291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C4A7B-B64F-4B09-8D10-44D8C0B4646E}"/>
              </a:ext>
            </a:extLst>
          </p:cNvPr>
          <p:cNvCxnSpPr>
            <a:cxnSpLocks/>
          </p:cNvCxnSpPr>
          <p:nvPr/>
        </p:nvCxnSpPr>
        <p:spPr>
          <a:xfrm flipH="1" flipV="1">
            <a:off x="5596014" y="3191985"/>
            <a:ext cx="800112" cy="2996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6AC8C2-393D-4C84-B1E1-3333460BB8FF}"/>
                  </a:ext>
                </a:extLst>
              </p:cNvPr>
              <p:cNvSpPr/>
              <p:nvPr/>
            </p:nvSpPr>
            <p:spPr>
              <a:xfrm>
                <a:off x="6593786" y="1706563"/>
                <a:ext cx="4510292" cy="1493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then its relaxation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i="1" dirty="0"/>
                          <m:t>e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type-checks in the context</a:t>
                </a:r>
              </a:p>
              <a:p>
                <a:pPr algn="ctr"/>
                <a:r>
                  <a:rPr lang="en-US" sz="2800" dirty="0"/>
                  <a:t>of the relaxed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Lucida Calligraphy" panose="03010101010101010101" pitchFamily="66" charset="0"/>
                          </a:rPr>
                          <m:t>P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6AC8C2-393D-4C84-B1E1-3333460B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86" y="1706563"/>
                <a:ext cx="4510292" cy="1493333"/>
              </a:xfrm>
              <a:prstGeom prst="rect">
                <a:avLst/>
              </a:prstGeom>
              <a:blipFill>
                <a:blip r:embed="rId7"/>
                <a:stretch>
                  <a:fillRect b="-688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B54EBA-7C81-4DE0-B1A7-A4A93D2BDE8B}"/>
              </a:ext>
            </a:extLst>
          </p:cNvPr>
          <p:cNvCxnSpPr>
            <a:cxnSpLocks/>
          </p:cNvCxnSpPr>
          <p:nvPr/>
        </p:nvCxnSpPr>
        <p:spPr>
          <a:xfrm flipV="1">
            <a:off x="5798074" y="3187777"/>
            <a:ext cx="800112" cy="2996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A603D4-5631-488D-826A-BCB7AF25EA91}"/>
              </a:ext>
            </a:extLst>
          </p:cNvPr>
          <p:cNvCxnSpPr>
            <a:cxnSpLocks/>
          </p:cNvCxnSpPr>
          <p:nvPr/>
        </p:nvCxnSpPr>
        <p:spPr>
          <a:xfrm flipV="1">
            <a:off x="7508401" y="3199897"/>
            <a:ext cx="89757" cy="2917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E7C184-5596-4AFB-BDF1-C99F2242EAFF}"/>
              </a:ext>
            </a:extLst>
          </p:cNvPr>
          <p:cNvSpPr/>
          <p:nvPr/>
        </p:nvSpPr>
        <p:spPr>
          <a:xfrm>
            <a:off x="5695944" y="2218805"/>
            <a:ext cx="800112" cy="41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C55DB-5A60-4662-BDE2-B6E55915903D}"/>
              </a:ext>
            </a:extLst>
          </p:cNvPr>
          <p:cNvSpPr/>
          <p:nvPr/>
        </p:nvSpPr>
        <p:spPr>
          <a:xfrm>
            <a:off x="1085722" y="4315591"/>
            <a:ext cx="4510292" cy="149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executes successfully using the implementation defined by program </a:t>
            </a:r>
            <a:r>
              <a:rPr lang="en-US" sz="2800" dirty="0">
                <a:latin typeface="Lucida Calligraphy" panose="03010101010101010101" pitchFamily="66" charset="0"/>
              </a:rPr>
              <a:t>P</a:t>
            </a:r>
            <a:endParaRPr lang="en-US" sz="2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6BDBE8-2D50-44AF-9EF8-6B11C35DD259}"/>
              </a:ext>
            </a:extLst>
          </p:cNvPr>
          <p:cNvCxnSpPr>
            <a:cxnSpLocks/>
          </p:cNvCxnSpPr>
          <p:nvPr/>
        </p:nvCxnSpPr>
        <p:spPr>
          <a:xfrm flipH="1">
            <a:off x="4491263" y="4009119"/>
            <a:ext cx="89757" cy="2917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C7526E-D424-4A46-97F0-F1CEC3BF25A3}"/>
              </a:ext>
            </a:extLst>
          </p:cNvPr>
          <p:cNvCxnSpPr>
            <a:cxnSpLocks/>
          </p:cNvCxnSpPr>
          <p:nvPr/>
        </p:nvCxnSpPr>
        <p:spPr>
          <a:xfrm flipH="1">
            <a:off x="5593814" y="4009119"/>
            <a:ext cx="800112" cy="2996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38D0A4-D5A2-4BDD-92DA-0A9128B3C9C3}"/>
                  </a:ext>
                </a:extLst>
              </p:cNvPr>
              <p:cNvSpPr/>
              <p:nvPr/>
            </p:nvSpPr>
            <p:spPr>
              <a:xfrm>
                <a:off x="6593786" y="4311636"/>
                <a:ext cx="4510292" cy="149333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then so does </a:t>
                </a:r>
              </a:p>
              <a:p>
                <a:pPr algn="ctr"/>
                <a:r>
                  <a:rPr lang="en-US" sz="2800" dirty="0"/>
                  <a:t>its relaxation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i="1" dirty="0"/>
                          <m:t>e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using</a:t>
                </a:r>
              </a:p>
              <a:p>
                <a:pPr algn="ctr"/>
                <a:r>
                  <a:rPr lang="en-US" sz="2800" dirty="0"/>
                  <a:t>the relaxed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Lucida Calligraphy" panose="03010101010101010101" pitchFamily="66" charset="0"/>
                          </a:rPr>
                          <m:t>P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38D0A4-D5A2-4BDD-92DA-0A9128B3C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86" y="4311636"/>
                <a:ext cx="4510292" cy="1493333"/>
              </a:xfrm>
              <a:prstGeom prst="rect">
                <a:avLst/>
              </a:prstGeom>
              <a:blipFill>
                <a:blip r:embed="rId8"/>
                <a:stretch>
                  <a:fillRect b="-688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35DE8C-CD0E-4A7B-9B99-9F47988AC62A}"/>
              </a:ext>
            </a:extLst>
          </p:cNvPr>
          <p:cNvCxnSpPr>
            <a:cxnSpLocks/>
          </p:cNvCxnSpPr>
          <p:nvPr/>
        </p:nvCxnSpPr>
        <p:spPr>
          <a:xfrm>
            <a:off x="5795874" y="4004911"/>
            <a:ext cx="800112" cy="2996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228512-1A67-4703-985A-6B2B842BB26E}"/>
              </a:ext>
            </a:extLst>
          </p:cNvPr>
          <p:cNvCxnSpPr>
            <a:cxnSpLocks/>
          </p:cNvCxnSpPr>
          <p:nvPr/>
        </p:nvCxnSpPr>
        <p:spPr>
          <a:xfrm>
            <a:off x="7506201" y="4017031"/>
            <a:ext cx="89757" cy="2917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AD0EFB9-2980-4DC1-B5FA-59384C168411}"/>
              </a:ext>
            </a:extLst>
          </p:cNvPr>
          <p:cNvSpPr/>
          <p:nvPr/>
        </p:nvSpPr>
        <p:spPr>
          <a:xfrm>
            <a:off x="5695944" y="4827833"/>
            <a:ext cx="800112" cy="415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A31F7-9905-4C67-B819-F502F09DB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0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0" grpId="0" animBg="1"/>
      <p:bldP spid="22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9DBAC-A5B2-4207-A017-44BE268C8A5C}"/>
              </a:ext>
            </a:extLst>
          </p:cNvPr>
          <p:cNvSpPr/>
          <p:nvPr/>
        </p:nvSpPr>
        <p:spPr>
          <a:xfrm>
            <a:off x="1279038" y="1706563"/>
            <a:ext cx="4858101" cy="1325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1554480" rtlCol="0" anchor="ctr"/>
          <a:lstStyle/>
          <a:p>
            <a:r>
              <a:rPr lang="en-US" dirty="0"/>
              <a:t>Types in more relaxed expression must be valid</a:t>
            </a:r>
          </a:p>
          <a:p>
            <a:r>
              <a:rPr lang="en-US" dirty="0"/>
              <a:t>in the more relaxed program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7DE8C-26CF-424C-A055-460E93AE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Cross-Paradigm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C0DFE-627A-4F68-AE75-5F76E9F47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3600" dirty="0">
                                              <a:latin typeface="Lucida Calligraphy" panose="03010101010101010101" pitchFamily="66" charset="0"/>
                                            </a:rPr>
                                            <m:t>P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⊢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3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⊑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Lucida Calligraphy" panose="03010101010101010101" pitchFamily="66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dirty="0">
                                        <a:latin typeface="Lucida Calligraphy" panose="03010101010101010101" pitchFamily="66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⊢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36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sSubSup>
                                  <m:sSub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Lucida Calligraphy" panose="03010101010101010101" pitchFamily="66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dirty="0">
                                        <a:latin typeface="Lucida Calligraphy" panose="03010101010101010101" pitchFamily="66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⊢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sz="36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num>
                        <m:den>
                          <m:r>
                            <m:rPr>
                              <m:nor/>
                            </m:rPr>
                            <a:rPr lang="en-US" sz="3600" dirty="0">
                              <a:latin typeface="Lucida Calligraphy" panose="03010101010101010101" pitchFamily="66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⊑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3600" dirty="0">
                                  <a:latin typeface="Lucida Calligraphy" panose="03010101010101010101" pitchFamily="66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i="0" dirty="0" smtClean="0"/>
                            <m:t>let</m:t>
                          </m:r>
                          <m:r>
                            <m:rPr>
                              <m:nor/>
                            </m:rPr>
                            <a:rPr lang="en-US" sz="3600" b="0" i="0" dirty="0" smtClean="0"/>
                            <m:t> 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3600" b="0" i="0" dirty="0" smtClean="0"/>
                            <m:t> : </m:t>
                          </m:r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m:rPr>
                              <m:nor/>
                            </m:rPr>
                            <a:rPr lang="en-US" sz="3600" b="0" i="0" dirty="0" smtClean="0"/>
                            <m:t> := 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i="0" dirty="0" smtClean="0"/>
                            <m:t>in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⊑</m:t>
                          </m:r>
                          <m:r>
                            <m:rPr>
                              <m:nor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dirty="0"/>
                            <m:t>let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: 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:= </m:t>
                          </m:r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dirty="0"/>
                            <m:t>in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C0DFE-627A-4F68-AE75-5F76E9F47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340669-3A25-462A-B743-B948F5B45A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50C912-F1FD-454D-9BC3-67751FBAA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Transitioning from Nominal to Structural Code with Efficient Gradual Typing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27DCAB8-5373-4ACF-BF81-D0E655EE1E41}"/>
              </a:ext>
            </a:extLst>
          </p:cNvPr>
          <p:cNvSpPr/>
          <p:nvPr/>
        </p:nvSpPr>
        <p:spPr>
          <a:xfrm>
            <a:off x="1245325" y="1635370"/>
            <a:ext cx="4939654" cy="1454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7D7D37-1D63-4BDB-BE2C-4D6E3C20210F}"/>
              </a:ext>
            </a:extLst>
          </p:cNvPr>
          <p:cNvSpPr/>
          <p:nvPr/>
        </p:nvSpPr>
        <p:spPr>
          <a:xfrm>
            <a:off x="4146309" y="3059626"/>
            <a:ext cx="2102375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D7BB3C-6050-4759-98C9-E4391E934A35}"/>
              </a:ext>
            </a:extLst>
          </p:cNvPr>
          <p:cNvSpPr/>
          <p:nvPr/>
        </p:nvSpPr>
        <p:spPr>
          <a:xfrm>
            <a:off x="3433272" y="3679801"/>
            <a:ext cx="2102375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A7FFE4-39C7-4144-AE74-EA96D1D43E92}"/>
              </a:ext>
            </a:extLst>
          </p:cNvPr>
          <p:cNvSpPr/>
          <p:nvPr/>
        </p:nvSpPr>
        <p:spPr>
          <a:xfrm>
            <a:off x="981862" y="4202147"/>
            <a:ext cx="2102375" cy="68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B5EF-9CEE-4634-BDF2-3105DD330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2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D9DBAC-A5B2-4207-A017-44BE268C8A5C}"/>
                  </a:ext>
                </a:extLst>
              </p:cNvPr>
              <p:cNvSpPr/>
              <p:nvPr/>
            </p:nvSpPr>
            <p:spPr>
              <a:xfrm>
                <a:off x="2664620" y="1964531"/>
                <a:ext cx="4429791" cy="10675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Ins="1554480" rtlCol="0" anchor="t"/>
              <a:lstStyle/>
              <a:p>
                <a:r>
                  <a:rPr lang="en-US" dirty="0"/>
                  <a:t>The more relaxed program does not have class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D9DBAC-A5B2-4207-A017-44BE268C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620" y="1964531"/>
                <a:ext cx="4429791" cy="106759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A47DE8C-26CF-424C-A055-460E93AE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Cross-Paradigm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C0DFE-627A-4F68-AE75-5F76E9F47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b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¬ 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3600" dirty="0">
                                              <a:latin typeface="Lucida Calligraphy" panose="03010101010101010101" pitchFamily="66" charset="0"/>
                                            </a:rPr>
                                            <m:t>P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⊢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3600" b="1" dirty="0"/>
                                        <m:t>class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/>
                                        <m:t> 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|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≔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;…</m:t>
                                          </m:r>
                                        </m:e>
                                      </m:d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d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…}</m:t>
                                      </m:r>
                                      <m:r>
                                        <a:rPr lang="en-US" sz="3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>
                                          <a:latin typeface="Lucida Calligraphy" panose="03010101010101010101" pitchFamily="66" charset="0"/>
                                        </a:rPr>
                                        <m:t>P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3600" dirty="0">
                                              <a:latin typeface="Lucida Calligraphy" panose="03010101010101010101" pitchFamily="66" charset="0"/>
                                            </a:rPr>
                                            <m:t>P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⊢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3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⊑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3600" dirty="0">
                                          <a:latin typeface="Lucida Calligraphy" panose="03010101010101010101" pitchFamily="66" charset="0"/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⊑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/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3600" dirty="0">
                                              <a:latin typeface="Lucida Calligraphy" panose="03010101010101010101" pitchFamily="66" charset="0"/>
                                            </a:rPr>
                                            <m:t>P</m:t>
                                          </m:r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nor/>
                                        </m:rPr>
                                        <a:rPr lang="en-US" sz="3600" dirty="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600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⊢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3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⊑</m:t>
                                      </m:r>
                                      <m:sSubSup>
                                        <m:sSub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Lucida Calligraphy" panose="03010101010101010101" pitchFamily="66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600" dirty="0">
                                        <a:latin typeface="Lucida Calligraphy" panose="03010101010101010101" pitchFamily="66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⊢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≔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;…</m:t>
                                    </m:r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…}</m:t>
                                </m:r>
                                <m:r>
                                  <a:rPr lang="en-US" sz="36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⊑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num>
                        <m:den>
                          <m:r>
                            <m:rPr>
                              <m:nor/>
                            </m:rPr>
                            <a:rPr lang="en-US" sz="3600" dirty="0">
                              <a:latin typeface="Lucida Calligraphy" panose="03010101010101010101" pitchFamily="66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⊑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3600" dirty="0">
                                  <a:latin typeface="Lucida Calligraphy" panose="03010101010101010101" pitchFamily="66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i="0" dirty="0" smtClean="0"/>
                            <m:t>new</m:t>
                          </m:r>
                          <m:r>
                            <m:rPr>
                              <m:nor/>
                            </m:rPr>
                            <a:rPr lang="en-US" sz="3600" b="0" i="0" dirty="0" smtClean="0"/>
                            <m:t> 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⊑</m:t>
                          </m:r>
                          <m:r>
                            <m:rPr>
                              <m:nor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dirty="0"/>
                            <m:t>let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600" dirty="0"/>
                            <m:t> : 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p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600" dirty="0"/>
                            <m:t> := </m:t>
                          </m:r>
                          <m:sSubSup>
                            <m:sSub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1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3600" b="0" i="0" dirty="0" smtClean="0"/>
                            <m:t> 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CC0DFE-627A-4F68-AE75-5F76E9F47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340669-3A25-462A-B743-B948F5B45A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50C912-F1FD-454D-9BC3-67751FBAA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Transitioning from Nominal to Structural Code with Efficient Gradual Typing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3D20BB-B12B-4CB7-BB4C-C7EBB530C026}"/>
              </a:ext>
            </a:extLst>
          </p:cNvPr>
          <p:cNvSpPr/>
          <p:nvPr/>
        </p:nvSpPr>
        <p:spPr>
          <a:xfrm>
            <a:off x="1167492" y="3093185"/>
            <a:ext cx="9599052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5537C2-7931-436B-943F-EFC21CFF9380}"/>
              </a:ext>
            </a:extLst>
          </p:cNvPr>
          <p:cNvSpPr/>
          <p:nvPr/>
        </p:nvSpPr>
        <p:spPr>
          <a:xfrm>
            <a:off x="1167492" y="4300311"/>
            <a:ext cx="9599052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D3D87E-F1CA-4963-826A-1B3F55022DC2}"/>
              </a:ext>
            </a:extLst>
          </p:cNvPr>
          <p:cNvSpPr/>
          <p:nvPr/>
        </p:nvSpPr>
        <p:spPr>
          <a:xfrm>
            <a:off x="1136160" y="1875721"/>
            <a:ext cx="6515924" cy="1204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6036B9-09B9-43C3-8279-555BEAC65F0D}"/>
              </a:ext>
            </a:extLst>
          </p:cNvPr>
          <p:cNvSpPr/>
          <p:nvPr/>
        </p:nvSpPr>
        <p:spPr>
          <a:xfrm>
            <a:off x="2490501" y="3745163"/>
            <a:ext cx="3340456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99CE48-1F1D-43B0-85CA-CDFC7D2F3564}"/>
              </a:ext>
            </a:extLst>
          </p:cNvPr>
          <p:cNvSpPr/>
          <p:nvPr/>
        </p:nvSpPr>
        <p:spPr>
          <a:xfrm>
            <a:off x="6096000" y="3716906"/>
            <a:ext cx="3460928" cy="522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098E-F4B6-4D6F-A471-5C6D8A3B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77058-7328-4100-9145-598AE0C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68465"/>
            <a:ext cx="2233611" cy="523220"/>
          </a:xfrm>
        </p:spPr>
        <p:txBody>
          <a:bodyPr/>
          <a:lstStyle/>
          <a:p>
            <a:r>
              <a:rPr lang="en-US" dirty="0"/>
              <a:t>64-bit values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6CF5C-B461-4DEA-9B4D-87D1CDC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837E-CBF6-4B3A-A583-CBA9A89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2B3A-E090-4527-ACA3-1AAC5891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32CF61-B78F-4271-BF05-4664F477B10E}"/>
              </a:ext>
            </a:extLst>
          </p:cNvPr>
          <p:cNvGrpSpPr/>
          <p:nvPr/>
        </p:nvGrpSpPr>
        <p:grpSpPr>
          <a:xfrm>
            <a:off x="2614611" y="1469600"/>
            <a:ext cx="3611263" cy="3167515"/>
            <a:chOff x="2614611" y="1469600"/>
            <a:chExt cx="3611263" cy="31675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B2C0C-3B8A-437F-8798-4C1EB65B8F67}"/>
                </a:ext>
              </a:extLst>
            </p:cNvPr>
            <p:cNvSpPr txBox="1"/>
            <p:nvPr/>
          </p:nvSpPr>
          <p:spPr>
            <a:xfrm>
              <a:off x="3355601" y="2168465"/>
              <a:ext cx="142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Pointers</a:t>
              </a:r>
              <a:endParaRPr lang="en-AT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1F6199-5D8C-4AA4-A8EA-DE5D3D8D8196}"/>
                </a:ext>
              </a:extLst>
            </p:cNvPr>
            <p:cNvSpPr txBox="1"/>
            <p:nvPr/>
          </p:nvSpPr>
          <p:spPr>
            <a:xfrm>
              <a:off x="3379328" y="3150807"/>
              <a:ext cx="2480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64-bit Integers</a:t>
              </a:r>
              <a:endParaRPr lang="en-AT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5D9E52-794C-4535-B69F-4BC3DEA58FE7}"/>
                </a:ext>
              </a:extLst>
            </p:cNvPr>
            <p:cNvSpPr txBox="1"/>
            <p:nvPr/>
          </p:nvSpPr>
          <p:spPr>
            <a:xfrm>
              <a:off x="3355601" y="4113895"/>
              <a:ext cx="2870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IEEE-754 Doubles</a:t>
              </a:r>
              <a:endParaRPr lang="en-AT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E6EEC0-93D5-4C83-B2EE-182CF8A8DCB7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2614611" y="2430075"/>
              <a:ext cx="7409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D49398-AD05-4123-BDB9-1F8D84CA4D5B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2614611" y="2430075"/>
              <a:ext cx="764717" cy="9823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0548F62-FA85-4FB5-95F0-D8602553D757}"/>
                </a:ext>
              </a:extLst>
            </p:cNvPr>
            <p:cNvCxnSpPr>
              <a:cxnSpLocks/>
              <a:stCxn id="2" idx="3"/>
              <a:endCxn id="8" idx="1"/>
            </p:cNvCxnSpPr>
            <p:nvPr/>
          </p:nvCxnSpPr>
          <p:spPr>
            <a:xfrm>
              <a:off x="2614611" y="2430075"/>
              <a:ext cx="740990" cy="1945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76C0B3-BFD2-4B57-8A14-54BFE743D0DB}"/>
                </a:ext>
              </a:extLst>
            </p:cNvPr>
            <p:cNvSpPr txBox="1"/>
            <p:nvPr/>
          </p:nvSpPr>
          <p:spPr>
            <a:xfrm>
              <a:off x="3352800" y="1469600"/>
              <a:ext cx="1150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Typed</a:t>
              </a:r>
              <a:endParaRPr lang="en-A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1578C3-A556-424F-9779-237916F22E49}"/>
              </a:ext>
            </a:extLst>
          </p:cNvPr>
          <p:cNvGrpSpPr/>
          <p:nvPr/>
        </p:nvGrpSpPr>
        <p:grpSpPr>
          <a:xfrm>
            <a:off x="4777657" y="1469600"/>
            <a:ext cx="7730638" cy="3380861"/>
            <a:chOff x="4777657" y="1469600"/>
            <a:chExt cx="7730638" cy="338086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6AA4BA-04F7-462F-B6F5-57915A6A16A2}"/>
                </a:ext>
              </a:extLst>
            </p:cNvPr>
            <p:cNvGrpSpPr/>
            <p:nvPr/>
          </p:nvGrpSpPr>
          <p:grpSpPr>
            <a:xfrm>
              <a:off x="4777657" y="1469600"/>
              <a:ext cx="5280318" cy="3380861"/>
              <a:chOff x="4777657" y="1469600"/>
              <a:chExt cx="5280318" cy="33808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DB8A66-3519-49BC-88D2-D0540D4F9009}"/>
                  </a:ext>
                </a:extLst>
              </p:cNvPr>
              <p:cNvSpPr txBox="1"/>
              <p:nvPr/>
            </p:nvSpPr>
            <p:spPr>
              <a:xfrm>
                <a:off x="7226302" y="2168465"/>
                <a:ext cx="1422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Pointers</a:t>
                </a:r>
                <a:endParaRPr lang="en-AT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6C7981-FA3D-46F2-80A9-ED8A0C4B7A93}"/>
                  </a:ext>
                </a:extLst>
              </p:cNvPr>
              <p:cNvSpPr txBox="1"/>
              <p:nvPr/>
            </p:nvSpPr>
            <p:spPr>
              <a:xfrm>
                <a:off x="7226302" y="3148710"/>
                <a:ext cx="2480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62-bit Integers</a:t>
                </a:r>
                <a:endParaRPr lang="en-AT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D0316-2FAE-4529-BB6E-4D61A91B9958}"/>
                  </a:ext>
                </a:extLst>
              </p:cNvPr>
              <p:cNvSpPr txBox="1"/>
              <p:nvPr/>
            </p:nvSpPr>
            <p:spPr>
              <a:xfrm>
                <a:off x="7226302" y="3896354"/>
                <a:ext cx="283167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Doubles with</a:t>
                </a:r>
              </a:p>
              <a:p>
                <a:r>
                  <a:rPr lang="en-US" sz="2800" dirty="0"/>
                  <a:t>10-bit Exponents</a:t>
                </a:r>
                <a:endParaRPr lang="en-AT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82DE8C6-013B-45C0-9B34-78BDFAF07CCE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4777657" y="2430075"/>
                <a:ext cx="2448645" cy="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DCE9456-E6A4-4E32-AD83-96AA431074DC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 flipV="1">
                <a:off x="5859366" y="2430075"/>
                <a:ext cx="1366936" cy="982342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F264D9-A655-4C11-A84C-C416E0E3594A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 flipV="1">
                <a:off x="5859366" y="3410320"/>
                <a:ext cx="1366936" cy="2097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5F84D32-6024-43EF-A8DF-2C72B7959359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 flipV="1">
                <a:off x="6225874" y="4373408"/>
                <a:ext cx="1000428" cy="2097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AE72508-CE9C-4F82-B250-E096864AF60B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 flipV="1">
                <a:off x="6225874" y="2430075"/>
                <a:ext cx="1000428" cy="194543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CEB5E3-4821-47C3-9268-32CE30174A54}"/>
                  </a:ext>
                </a:extLst>
              </p:cNvPr>
              <p:cNvSpPr txBox="1"/>
              <p:nvPr/>
            </p:nvSpPr>
            <p:spPr>
              <a:xfrm>
                <a:off x="7223506" y="1469600"/>
                <a:ext cx="1522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Untyped</a:t>
                </a:r>
                <a:endParaRPr lang="en-A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A61C27E-19ED-41F8-8D9E-EC736C6C6032}"/>
                </a:ext>
              </a:extLst>
            </p:cNvPr>
            <p:cNvGrpSpPr/>
            <p:nvPr/>
          </p:nvGrpSpPr>
          <p:grpSpPr>
            <a:xfrm>
              <a:off x="9901374" y="2230020"/>
              <a:ext cx="2606921" cy="2589015"/>
              <a:chOff x="9897179" y="2230020"/>
              <a:chExt cx="2606921" cy="2589015"/>
            </a:xfrm>
          </p:grpSpPr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EBB2816A-9679-4C92-BEDF-E912FA7750D2}"/>
                  </a:ext>
                </a:extLst>
              </p:cNvPr>
              <p:cNvSpPr/>
              <p:nvPr/>
            </p:nvSpPr>
            <p:spPr>
              <a:xfrm>
                <a:off x="10001500" y="3250294"/>
                <a:ext cx="264253" cy="1568741"/>
              </a:xfrm>
              <a:prstGeom prst="rightBrace">
                <a:avLst>
                  <a:gd name="adj1" fmla="val 60714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6169E2-06EE-4412-AB0A-1430DEB4E905}"/>
                  </a:ext>
                </a:extLst>
              </p:cNvPr>
              <p:cNvSpPr txBox="1"/>
              <p:nvPr/>
            </p:nvSpPr>
            <p:spPr>
              <a:xfrm>
                <a:off x="10322878" y="3848230"/>
                <a:ext cx="1644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+2 Tag Bits</a:t>
                </a:r>
                <a:endParaRPr lang="en-AT" sz="2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52A04C-8C0B-4185-AA7D-470AF8D23FD8}"/>
                  </a:ext>
                </a:extLst>
              </p:cNvPr>
              <p:cNvSpPr txBox="1"/>
              <p:nvPr/>
            </p:nvSpPr>
            <p:spPr>
              <a:xfrm>
                <a:off x="9897179" y="2230020"/>
                <a:ext cx="2606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64-bit aligned</a:t>
                </a:r>
                <a:endParaRPr lang="en-AT" sz="2400" dirty="0"/>
              </a:p>
            </p:txBody>
          </p: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9DE05-7D4E-48EA-A67D-4A82F89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2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C51E8-BA5A-4951-9673-5F9320E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Tags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CF70-2CBC-4A81-89A4-682646C9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6278-CEB1-4E8F-98AE-B0CAE5D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5DC04-ED20-40E3-BF86-762F0F1D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5A7132F-D767-4CFB-9C19-AF638C12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97442"/>
              </p:ext>
            </p:extLst>
          </p:nvPr>
        </p:nvGraphicFramePr>
        <p:xfrm>
          <a:off x="1449099" y="2455566"/>
          <a:ext cx="189230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08501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IMT Entry 1</a:t>
                      </a:r>
                      <a:endParaRPr lang="en-A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IMT Entry 2</a:t>
                      </a:r>
                      <a:endParaRPr lang="en-A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  <a:endParaRPr lang="en-A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0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IMT Entry 13</a:t>
                      </a:r>
                      <a:endParaRPr lang="en-A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620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989758-5DD1-4A4D-B443-20A5A4C242A0}"/>
              </a:ext>
            </a:extLst>
          </p:cNvPr>
          <p:cNvSpPr txBox="1"/>
          <p:nvPr/>
        </p:nvSpPr>
        <p:spPr>
          <a:xfrm rot="16200000">
            <a:off x="-445138" y="3139134"/>
            <a:ext cx="332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Interface-Method Table</a:t>
            </a:r>
            <a:endParaRPr lang="en-AT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80DCB8-9936-4F6C-A9A2-CF9F200D24F2}"/>
              </a:ext>
            </a:extLst>
          </p:cNvPr>
          <p:cNvGrpSpPr/>
          <p:nvPr/>
        </p:nvGrpSpPr>
        <p:grpSpPr>
          <a:xfrm>
            <a:off x="3178419" y="2439719"/>
            <a:ext cx="7831475" cy="2677656"/>
            <a:chOff x="3178419" y="2439719"/>
            <a:chExt cx="7831475" cy="26776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0C9CF8-E47D-4623-A757-50D32822AE50}"/>
                </a:ext>
              </a:extLst>
            </p:cNvPr>
            <p:cNvCxnSpPr/>
            <p:nvPr/>
          </p:nvCxnSpPr>
          <p:spPr>
            <a:xfrm>
              <a:off x="3178419" y="2703606"/>
              <a:ext cx="7458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D3F628-39FC-46F1-ADFE-E08BB40EAF93}"/>
                    </a:ext>
                  </a:extLst>
                </p:cNvPr>
                <p:cNvSpPr txBox="1"/>
                <p:nvPr/>
              </p:nvSpPr>
              <p:spPr>
                <a:xfrm>
                  <a:off x="3924300" y="2439719"/>
                  <a:ext cx="7085594" cy="2677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800" b="0" dirty="0">
                      <a:latin typeface="Consolas" panose="020B0609020204030204" pitchFamily="49" charset="0"/>
                    </a:rPr>
                    <a:t>(</a:t>
                  </a:r>
                  <a:r>
                    <a:rPr lang="en-US" sz="2800" b="0" dirty="0" err="1">
                      <a:latin typeface="Consolas" panose="020B0609020204030204" pitchFamily="49" charset="0"/>
                    </a:rPr>
                    <a:t>callTag</a:t>
                  </a:r>
                  <a:r>
                    <a:rPr lang="en-US" sz="2800" b="0" dirty="0">
                      <a:latin typeface="Consolas" panose="020B0609020204030204" pitchFamily="49" charset="0"/>
                    </a:rPr>
                    <a:t>, receiver, </a:t>
                  </a:r>
                  <a:r>
                    <a:rPr lang="en-US" sz="2800" b="0" dirty="0" err="1">
                      <a:latin typeface="Consolas" panose="020B0609020204030204" pitchFamily="49" charset="0"/>
                    </a:rPr>
                    <a:t>args</a:t>
                  </a:r>
                  <a:r>
                    <a:rPr lang="en-US" sz="2800" b="0" dirty="0">
                      <a:latin typeface="Consolas" panose="020B0609020204030204" pitchFamily="49" charset="0"/>
                    </a:rPr>
                    <a:t> …) {</a:t>
                  </a:r>
                </a:p>
                <a:p>
                  <a:r>
                    <a:rPr lang="en-US" sz="2800" dirty="0">
                      <a:latin typeface="Consolas" panose="020B0609020204030204" pitchFamily="49" charset="0"/>
                    </a:rPr>
                    <a:t>  if(</a:t>
                  </a:r>
                  <a:r>
                    <a:rPr lang="en-US" sz="2800" dirty="0" err="1">
                      <a:latin typeface="Consolas" panose="020B0609020204030204" pitchFamily="49" charset="0"/>
                    </a:rPr>
                    <a:t>callTag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 == [</a:t>
                  </a:r>
                  <a:r>
                    <a:rPr lang="en-US" sz="2800" dirty="0" err="1">
                      <a:latin typeface="Consolas" panose="020B0609020204030204" pitchFamily="49" charset="0"/>
                    </a:rPr>
                    <a:t>Baz.foo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]) {</a:t>
                  </a:r>
                </a:p>
                <a:p>
                  <a:r>
                    <a:rPr lang="en-US" sz="2800" dirty="0">
                      <a:latin typeface="Consolas" panose="020B0609020204030204" pitchFamily="49" charset="0"/>
                    </a:rPr>
                    <a:t>    return </a:t>
                  </a:r>
                  <a:r>
                    <a:rPr lang="en-US" sz="2800" dirty="0" err="1">
                      <a:latin typeface="Consolas" panose="020B0609020204030204" pitchFamily="49" charset="0"/>
                    </a:rPr>
                    <a:t>Bar.foo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(receiver, </a:t>
                  </a:r>
                  <a:r>
                    <a:rPr lang="en-US" sz="2800" dirty="0" err="1">
                      <a:latin typeface="Consolas" panose="020B0609020204030204" pitchFamily="49" charset="0"/>
                    </a:rPr>
                    <a:t>args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);</a:t>
                  </a:r>
                </a:p>
                <a:p>
                  <a:r>
                    <a:rPr lang="en-US" sz="2800" dirty="0">
                      <a:latin typeface="Consolas" panose="020B0609020204030204" pitchFamily="49" charset="0"/>
                    </a:rPr>
                    <a:t>  }</a:t>
                  </a:r>
                </a:p>
                <a:p>
                  <a:r>
                    <a:rPr lang="en-US" sz="2800" dirty="0">
                      <a:latin typeface="Consolas" panose="020B0609020204030204" pitchFamily="49" charset="0"/>
                    </a:rPr>
                    <a:t>  …</a:t>
                  </a:r>
                </a:p>
                <a:p>
                  <a:r>
                    <a:rPr lang="en-US" sz="2800" dirty="0">
                      <a:latin typeface="Consolas" panose="020B0609020204030204" pitchFamily="49" charset="0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D3F628-39FC-46F1-ADFE-E08BB40EA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2439719"/>
                  <a:ext cx="7085594" cy="2677656"/>
                </a:xfrm>
                <a:prstGeom prst="rect">
                  <a:avLst/>
                </a:prstGeom>
                <a:blipFill>
                  <a:blip r:embed="rId6"/>
                  <a:stretch>
                    <a:fillRect l="-1807" t="-2278" r="-775" b="-5467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5AA077-AC22-4A71-B5FB-5ACC7D0759DD}"/>
                  </a:ext>
                </a:extLst>
              </p:cNvPr>
              <p:cNvSpPr txBox="1"/>
              <p:nvPr/>
            </p:nvSpPr>
            <p:spPr>
              <a:xfrm>
                <a:off x="3924300" y="2439719"/>
                <a:ext cx="7085594" cy="26776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b="0" dirty="0">
                    <a:latin typeface="Consolas" panose="020B0609020204030204" pitchFamily="49" charset="0"/>
                  </a:rPr>
                  <a:t>(</a:t>
                </a:r>
                <a:r>
                  <a:rPr lang="en-US" sz="2800" b="0" dirty="0" err="1">
                    <a:latin typeface="Consolas" panose="020B0609020204030204" pitchFamily="49" charset="0"/>
                  </a:rPr>
                  <a:t>callTag</a:t>
                </a:r>
                <a:r>
                  <a:rPr lang="en-US" sz="2800" b="0" dirty="0">
                    <a:latin typeface="Consolas" panose="020B0609020204030204" pitchFamily="49" charset="0"/>
                  </a:rPr>
                  <a:t>, receiver, </a:t>
                </a:r>
                <a:r>
                  <a:rPr lang="en-US" sz="2800" b="0" dirty="0" err="1">
                    <a:latin typeface="Consolas" panose="020B0609020204030204" pitchFamily="49" charset="0"/>
                  </a:rPr>
                  <a:t>args</a:t>
                </a:r>
                <a:r>
                  <a:rPr lang="en-US" sz="2800" b="0" dirty="0">
                    <a:latin typeface="Consolas" panose="020B0609020204030204" pitchFamily="49" charset="0"/>
                  </a:rPr>
                  <a:t> …) {</a:t>
                </a:r>
              </a:p>
              <a:p>
                <a:r>
                  <a:rPr lang="en-US" sz="2800" dirty="0">
                    <a:latin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</a:rPr>
                  <a:t>callTag</a:t>
                </a:r>
                <a:r>
                  <a:rPr lang="en-US" sz="2800" dirty="0">
                    <a:latin typeface="Consolas" panose="020B0609020204030204" pitchFamily="49" charset="0"/>
                  </a:rPr>
                  <a:t>(receiver, </a:t>
                </a:r>
                <a:r>
                  <a:rPr lang="en-US" sz="2800" dirty="0" err="1">
                    <a:latin typeface="Consolas" panose="020B0609020204030204" pitchFamily="49" charset="0"/>
                  </a:rPr>
                  <a:t>args</a:t>
                </a:r>
                <a:r>
                  <a:rPr lang="en-US" sz="2800" dirty="0">
                    <a:latin typeface="Consolas" panose="020B0609020204030204" pitchFamily="49" charset="0"/>
                  </a:rPr>
                  <a:t> …);</a:t>
                </a:r>
              </a:p>
              <a:p>
                <a:r>
                  <a:rPr lang="en-US" sz="2800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2800" dirty="0">
                  <a:latin typeface="Consolas" panose="020B0609020204030204" pitchFamily="49" charset="0"/>
                </a:endParaRPr>
              </a:p>
              <a:p>
                <a:endParaRPr lang="en-US" sz="2800" dirty="0">
                  <a:latin typeface="Consolas" panose="020B0609020204030204" pitchFamily="49" charset="0"/>
                </a:endParaRPr>
              </a:p>
              <a:p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5AA077-AC22-4A71-B5FB-5ACC7D07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2439719"/>
                <a:ext cx="7085594" cy="2677656"/>
              </a:xfrm>
              <a:prstGeom prst="rect">
                <a:avLst/>
              </a:prstGeom>
              <a:blipFill>
                <a:blip r:embed="rId7"/>
                <a:stretch>
                  <a:fillRect l="-1807" t="-2278" r="-77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65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FC366-03C3-4C27-95BE-9A2ACBA7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10218545" cy="3366815"/>
          </a:xfrm>
        </p:spPr>
        <p:txBody>
          <a:bodyPr/>
          <a:lstStyle/>
          <a:p>
            <a:r>
              <a:rPr lang="en-US" dirty="0"/>
              <a:t>Call Tag: Function Pointer = Identifier for Interface/Method Pair </a:t>
            </a: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C51E8-BA5A-4951-9673-5F9320E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Tags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CF70-2CBC-4A81-89A4-682646C9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6278-CEB1-4E8F-98AE-B0CAE5D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3E5F1-FA74-4296-8BAB-1114C9E2410C}"/>
              </a:ext>
            </a:extLst>
          </p:cNvPr>
          <p:cNvSpPr/>
          <p:nvPr/>
        </p:nvSpPr>
        <p:spPr>
          <a:xfrm>
            <a:off x="1245325" y="2585938"/>
            <a:ext cx="5397263" cy="2891037"/>
          </a:xfrm>
          <a:prstGeom prst="rect">
            <a:avLst/>
          </a:prstGeom>
          <a:solidFill>
            <a:srgbClr val="0068FF"/>
          </a:solidFill>
          <a:ln w="381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0E0F8-4C50-4873-9455-CCD473937296}"/>
              </a:ext>
            </a:extLst>
          </p:cNvPr>
          <p:cNvSpPr txBox="1"/>
          <p:nvPr/>
        </p:nvSpPr>
        <p:spPr>
          <a:xfrm>
            <a:off x="1410549" y="2677012"/>
            <a:ext cx="4999294" cy="267765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Baz.foo</a:t>
            </a:r>
            <a:r>
              <a:rPr lang="en-US" sz="2400" dirty="0">
                <a:solidFill>
                  <a:schemeClr val="bg1"/>
                </a:solidFill>
              </a:rPr>
              <a:t>](receiver,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>
                <a:solidFill>
                  <a:schemeClr val="bg1"/>
                </a:solidFill>
              </a:rPr>
              <a:t> …)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1.) look up “foo” in receiver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2.) pack/box integer argument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3.) call “foo” with (converted) 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4.) check return value is </a:t>
            </a:r>
            <a:r>
              <a:rPr lang="en-US" sz="2400" b="1" dirty="0">
                <a:solidFill>
                  <a:schemeClr val="bg1"/>
                </a:solidFill>
              </a:rPr>
              <a:t>int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5.) convert </a:t>
            </a:r>
            <a:r>
              <a:rPr lang="en-US" sz="2400" b="1" dirty="0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representation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AT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5DC04-ED20-40E3-BF86-762F0F1D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B681D4-025E-43C8-9BAC-5D7EA650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AT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4398F4-2F1C-4559-BE99-1DFC136A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B1EE0-9EDF-40EB-B7D2-0538A514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Transitioning from Nominal to Structural Code with Efficient Gradual Typing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68F01-5ABB-4FA6-8981-F1F19D7E2CC0}"/>
              </a:ext>
            </a:extLst>
          </p:cNvPr>
          <p:cNvSpPr txBox="1"/>
          <p:nvPr/>
        </p:nvSpPr>
        <p:spPr>
          <a:xfrm>
            <a:off x="1782109" y="1740452"/>
            <a:ext cx="22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Fully Typed/Nominal</a:t>
            </a:r>
            <a:endParaRPr lang="en-A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47213-C28B-4584-ADDF-D5F55BA0175D}"/>
              </a:ext>
            </a:extLst>
          </p:cNvPr>
          <p:cNvSpPr txBox="1"/>
          <p:nvPr/>
        </p:nvSpPr>
        <p:spPr>
          <a:xfrm>
            <a:off x="1594719" y="5183808"/>
            <a:ext cx="25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Fully Untyped/Structural</a:t>
            </a:r>
            <a:endParaRPr lang="en-AT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0C99816-3DEB-4B25-A946-CA017EC44B55}"/>
              </a:ext>
            </a:extLst>
          </p:cNvPr>
          <p:cNvGrpSpPr/>
          <p:nvPr/>
        </p:nvGrpSpPr>
        <p:grpSpPr>
          <a:xfrm>
            <a:off x="316737" y="2109784"/>
            <a:ext cx="5736494" cy="3186269"/>
            <a:chOff x="316737" y="2109784"/>
            <a:chExt cx="5736494" cy="31862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DDDB4-D5BB-4DD4-B162-D4B5C280945E}"/>
                </a:ext>
              </a:extLst>
            </p:cNvPr>
            <p:cNvSpPr txBox="1"/>
            <p:nvPr/>
          </p:nvSpPr>
          <p:spPr>
            <a:xfrm>
              <a:off x="900185" y="263517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D386CF-5380-49C1-A358-5D201C60AA1F}"/>
                </a:ext>
              </a:extLst>
            </p:cNvPr>
            <p:cNvSpPr txBox="1"/>
            <p:nvPr/>
          </p:nvSpPr>
          <p:spPr>
            <a:xfrm>
              <a:off x="2107237" y="263517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D964C1-B886-4EA4-B8DE-F4425763A9D9}"/>
                </a:ext>
              </a:extLst>
            </p:cNvPr>
            <p:cNvSpPr txBox="1"/>
            <p:nvPr/>
          </p:nvSpPr>
          <p:spPr>
            <a:xfrm>
              <a:off x="3314289" y="263517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EBE2D7-CD2D-4475-A4DB-9EF438343F72}"/>
                </a:ext>
              </a:extLst>
            </p:cNvPr>
            <p:cNvSpPr txBox="1"/>
            <p:nvPr/>
          </p:nvSpPr>
          <p:spPr>
            <a:xfrm>
              <a:off x="4521340" y="263517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73AA6D-4F6C-4698-A302-D6E79FAAC41E}"/>
                </a:ext>
              </a:extLst>
            </p:cNvPr>
            <p:cNvSpPr txBox="1"/>
            <p:nvPr/>
          </p:nvSpPr>
          <p:spPr>
            <a:xfrm>
              <a:off x="900185" y="428024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200378-6711-4E55-8C9E-7B42B14CD46B}"/>
                </a:ext>
              </a:extLst>
            </p:cNvPr>
            <p:cNvSpPr txBox="1"/>
            <p:nvPr/>
          </p:nvSpPr>
          <p:spPr>
            <a:xfrm>
              <a:off x="2107237" y="428024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1F3B4A-DC05-4E06-8DCA-CF318EF8D90E}"/>
                </a:ext>
              </a:extLst>
            </p:cNvPr>
            <p:cNvSpPr txBox="1"/>
            <p:nvPr/>
          </p:nvSpPr>
          <p:spPr>
            <a:xfrm>
              <a:off x="3314289" y="428024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EFFE85-818E-4F45-9ACB-00A7BAB60C65}"/>
                </a:ext>
              </a:extLst>
            </p:cNvPr>
            <p:cNvSpPr txBox="1"/>
            <p:nvPr/>
          </p:nvSpPr>
          <p:spPr>
            <a:xfrm>
              <a:off x="4521340" y="428024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E8FD12-8066-46B9-BB89-73789FDA2525}"/>
                </a:ext>
              </a:extLst>
            </p:cNvPr>
            <p:cNvSpPr txBox="1"/>
            <p:nvPr/>
          </p:nvSpPr>
          <p:spPr>
            <a:xfrm>
              <a:off x="316737" y="346051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121EC4-9F07-4FCE-9CB6-ECDA7F7D7737}"/>
                </a:ext>
              </a:extLst>
            </p:cNvPr>
            <p:cNvSpPr txBox="1"/>
            <p:nvPr/>
          </p:nvSpPr>
          <p:spPr>
            <a:xfrm>
              <a:off x="1523789" y="346051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ED488B-8417-4FA0-B81E-E1A212608491}"/>
                </a:ext>
              </a:extLst>
            </p:cNvPr>
            <p:cNvSpPr txBox="1"/>
            <p:nvPr/>
          </p:nvSpPr>
          <p:spPr>
            <a:xfrm>
              <a:off x="2730841" y="346051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BCF08-FA0D-4624-B8D4-36387AB8CCAF}"/>
                </a:ext>
              </a:extLst>
            </p:cNvPr>
            <p:cNvSpPr txBox="1"/>
            <p:nvPr/>
          </p:nvSpPr>
          <p:spPr>
            <a:xfrm>
              <a:off x="3937892" y="346051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19C00A-C188-4229-9CF2-7A2F89F1BD6E}"/>
                </a:ext>
              </a:extLst>
            </p:cNvPr>
            <p:cNvSpPr txBox="1"/>
            <p:nvPr/>
          </p:nvSpPr>
          <p:spPr>
            <a:xfrm>
              <a:off x="5144943" y="346051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AT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607B4B-3A03-4D6E-B4C1-1C336117FF6D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1083889" y="2109784"/>
              <a:ext cx="1810577" cy="5253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0A2012-7E2C-44CB-B361-D803AA70DFE5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2290941" y="2109784"/>
              <a:ext cx="603525" cy="5253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AAD1B6-D469-4C53-8569-6A146F9CA184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2894466" y="2109784"/>
              <a:ext cx="603527" cy="5253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800600-A127-4A7E-82A8-AC371EEB5FA2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flipH="1" flipV="1">
              <a:off x="2894466" y="2109784"/>
              <a:ext cx="1810578" cy="5253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9B71D0-8939-4171-AFEC-5E979440AE52}"/>
                </a:ext>
              </a:extLst>
            </p:cNvPr>
            <p:cNvCxnSpPr>
              <a:cxnSpLocks/>
              <a:stCxn id="24" idx="0"/>
              <a:endCxn id="15" idx="2"/>
            </p:cNvCxnSpPr>
            <p:nvPr/>
          </p:nvCxnSpPr>
          <p:spPr>
            <a:xfrm flipH="1" flipV="1">
              <a:off x="4705044" y="3004509"/>
              <a:ext cx="623603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9112C6-CEA2-4801-B440-5F4FEE5CE320}"/>
                </a:ext>
              </a:extLst>
            </p:cNvPr>
            <p:cNvCxnSpPr>
              <a:cxnSpLocks/>
              <a:stCxn id="19" idx="0"/>
              <a:endCxn id="24" idx="2"/>
            </p:cNvCxnSpPr>
            <p:nvPr/>
          </p:nvCxnSpPr>
          <p:spPr>
            <a:xfrm flipV="1">
              <a:off x="4705044" y="3829846"/>
              <a:ext cx="623603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0BBBB5-4FE6-4F40-9A91-066CE486B0CF}"/>
                </a:ext>
              </a:extLst>
            </p:cNvPr>
            <p:cNvCxnSpPr>
              <a:cxnSpLocks/>
              <a:stCxn id="11" idx="0"/>
              <a:endCxn id="19" idx="2"/>
            </p:cNvCxnSpPr>
            <p:nvPr/>
          </p:nvCxnSpPr>
          <p:spPr>
            <a:xfrm flipV="1">
              <a:off x="2894466" y="4649581"/>
              <a:ext cx="1810578" cy="5342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891421-CBF6-4B7F-83DA-7B2BDF2FD96E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V="1">
              <a:off x="3497993" y="3829846"/>
              <a:ext cx="623603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0859C-1B65-42EC-A5BD-FA76062A0A59}"/>
                </a:ext>
              </a:extLst>
            </p:cNvPr>
            <p:cNvCxnSpPr>
              <a:cxnSpLocks/>
              <a:stCxn id="23" idx="0"/>
              <a:endCxn id="14" idx="2"/>
            </p:cNvCxnSpPr>
            <p:nvPr/>
          </p:nvCxnSpPr>
          <p:spPr>
            <a:xfrm flipH="1" flipV="1">
              <a:off x="3497993" y="3004509"/>
              <a:ext cx="623603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F126E1-3EE5-450F-BED6-3A6C0DC52BA5}"/>
                </a:ext>
              </a:extLst>
            </p:cNvPr>
            <p:cNvCxnSpPr>
              <a:cxnSpLocks/>
              <a:stCxn id="22" idx="0"/>
              <a:endCxn id="14" idx="2"/>
            </p:cNvCxnSpPr>
            <p:nvPr/>
          </p:nvCxnSpPr>
          <p:spPr>
            <a:xfrm flipV="1">
              <a:off x="2914545" y="3004509"/>
              <a:ext cx="583448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AEACFF9-6D5E-47B5-ABE6-8571D23CBBEA}"/>
                </a:ext>
              </a:extLst>
            </p:cNvPr>
            <p:cNvCxnSpPr>
              <a:cxnSpLocks/>
              <a:stCxn id="23" idx="0"/>
              <a:endCxn id="15" idx="2"/>
            </p:cNvCxnSpPr>
            <p:nvPr/>
          </p:nvCxnSpPr>
          <p:spPr>
            <a:xfrm flipV="1">
              <a:off x="4121596" y="3004509"/>
              <a:ext cx="583448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B09312-699B-445E-B529-0CA86CBDEE93}"/>
                </a:ext>
              </a:extLst>
            </p:cNvPr>
            <p:cNvCxnSpPr>
              <a:cxnSpLocks/>
              <a:stCxn id="22" idx="0"/>
              <a:endCxn id="13" idx="2"/>
            </p:cNvCxnSpPr>
            <p:nvPr/>
          </p:nvCxnSpPr>
          <p:spPr>
            <a:xfrm flipH="1" flipV="1">
              <a:off x="2290941" y="3004509"/>
              <a:ext cx="623604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760E585-F5CA-4EB5-A447-27D4F9E6D99C}"/>
                </a:ext>
              </a:extLst>
            </p:cNvPr>
            <p:cNvCxnSpPr>
              <a:cxnSpLocks/>
              <a:stCxn id="21" idx="0"/>
              <a:endCxn id="13" idx="2"/>
            </p:cNvCxnSpPr>
            <p:nvPr/>
          </p:nvCxnSpPr>
          <p:spPr>
            <a:xfrm flipV="1">
              <a:off x="1707493" y="3004509"/>
              <a:ext cx="583448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CBD135-6862-49C2-8846-1284D05473C9}"/>
                </a:ext>
              </a:extLst>
            </p:cNvPr>
            <p:cNvCxnSpPr>
              <a:cxnSpLocks/>
              <a:stCxn id="23" idx="0"/>
              <a:endCxn id="13" idx="2"/>
            </p:cNvCxnSpPr>
            <p:nvPr/>
          </p:nvCxnSpPr>
          <p:spPr>
            <a:xfrm flipH="1" flipV="1">
              <a:off x="2290941" y="3004509"/>
              <a:ext cx="1830655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D5076-BFAF-4E79-95B8-E4E6A6CC5E44}"/>
                </a:ext>
              </a:extLst>
            </p:cNvPr>
            <p:cNvCxnSpPr>
              <a:cxnSpLocks/>
              <a:stCxn id="21" idx="0"/>
              <a:endCxn id="14" idx="2"/>
            </p:cNvCxnSpPr>
            <p:nvPr/>
          </p:nvCxnSpPr>
          <p:spPr>
            <a:xfrm flipV="1">
              <a:off x="1707493" y="3004509"/>
              <a:ext cx="1790500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B6F76F-E7B4-4715-B7B2-4B2698583135}"/>
                </a:ext>
              </a:extLst>
            </p:cNvPr>
            <p:cNvCxnSpPr>
              <a:cxnSpLocks/>
              <a:stCxn id="20" idx="0"/>
              <a:endCxn id="13" idx="2"/>
            </p:cNvCxnSpPr>
            <p:nvPr/>
          </p:nvCxnSpPr>
          <p:spPr>
            <a:xfrm flipV="1">
              <a:off x="500441" y="3004509"/>
              <a:ext cx="1790500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9435EB-EC49-4192-BD15-A9FECCAE101C}"/>
                </a:ext>
              </a:extLst>
            </p:cNvPr>
            <p:cNvCxnSpPr>
              <a:cxnSpLocks/>
              <a:stCxn id="21" idx="0"/>
              <a:endCxn id="12" idx="2"/>
            </p:cNvCxnSpPr>
            <p:nvPr/>
          </p:nvCxnSpPr>
          <p:spPr>
            <a:xfrm flipH="1" flipV="1">
              <a:off x="1083889" y="3004509"/>
              <a:ext cx="623604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5689B-C794-4BEE-BBA4-0F4AA5FC5298}"/>
                </a:ext>
              </a:extLst>
            </p:cNvPr>
            <p:cNvCxnSpPr>
              <a:cxnSpLocks/>
              <a:stCxn id="20" idx="0"/>
              <a:endCxn id="12" idx="2"/>
            </p:cNvCxnSpPr>
            <p:nvPr/>
          </p:nvCxnSpPr>
          <p:spPr>
            <a:xfrm flipV="1">
              <a:off x="500441" y="3004509"/>
              <a:ext cx="583448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FA4032-0C06-4D8F-858B-437A5CD6B047}"/>
                </a:ext>
              </a:extLst>
            </p:cNvPr>
            <p:cNvCxnSpPr>
              <a:cxnSpLocks/>
              <a:stCxn id="22" idx="0"/>
              <a:endCxn id="12" idx="2"/>
            </p:cNvCxnSpPr>
            <p:nvPr/>
          </p:nvCxnSpPr>
          <p:spPr>
            <a:xfrm flipH="1" flipV="1">
              <a:off x="1083889" y="3004509"/>
              <a:ext cx="1830656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2815BDF-3466-4769-A33E-6981AAA82147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flipH="1">
              <a:off x="2914545" y="3004509"/>
              <a:ext cx="1790499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19BC14E-F697-44EC-8C12-537D32D7E1AD}"/>
                </a:ext>
              </a:extLst>
            </p:cNvPr>
            <p:cNvCxnSpPr>
              <a:cxnSpLocks/>
              <a:stCxn id="14" idx="2"/>
              <a:endCxn id="24" idx="0"/>
            </p:cNvCxnSpPr>
            <p:nvPr/>
          </p:nvCxnSpPr>
          <p:spPr>
            <a:xfrm>
              <a:off x="3497993" y="3004509"/>
              <a:ext cx="1830654" cy="4560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07D918-4448-4EB5-B6EC-CB8CB8050742}"/>
                </a:ext>
              </a:extLst>
            </p:cNvPr>
            <p:cNvCxnSpPr>
              <a:cxnSpLocks/>
              <a:stCxn id="11" idx="0"/>
              <a:endCxn id="16" idx="2"/>
            </p:cNvCxnSpPr>
            <p:nvPr/>
          </p:nvCxnSpPr>
          <p:spPr>
            <a:xfrm flipH="1" flipV="1">
              <a:off x="1083889" y="4649581"/>
              <a:ext cx="1810577" cy="5342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77EFF-38AD-4D04-8E8A-218647101D00}"/>
                </a:ext>
              </a:extLst>
            </p:cNvPr>
            <p:cNvCxnSpPr>
              <a:cxnSpLocks/>
              <a:stCxn id="11" idx="0"/>
              <a:endCxn id="17" idx="2"/>
            </p:cNvCxnSpPr>
            <p:nvPr/>
          </p:nvCxnSpPr>
          <p:spPr>
            <a:xfrm flipH="1" flipV="1">
              <a:off x="2290941" y="4649581"/>
              <a:ext cx="603525" cy="5342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9DA5B-D585-4595-8791-3E156055867B}"/>
                </a:ext>
              </a:extLst>
            </p:cNvPr>
            <p:cNvCxnSpPr>
              <a:cxnSpLocks/>
              <a:stCxn id="11" idx="0"/>
              <a:endCxn id="18" idx="2"/>
            </p:cNvCxnSpPr>
            <p:nvPr/>
          </p:nvCxnSpPr>
          <p:spPr>
            <a:xfrm flipV="1">
              <a:off x="2894466" y="4649581"/>
              <a:ext cx="603527" cy="5342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005A13-9597-4C25-BC60-7977E6D6B972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flipH="1" flipV="1">
              <a:off x="500441" y="3829846"/>
              <a:ext cx="583448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AE07B7-819A-45BB-91D0-35FA248E3622}"/>
                </a:ext>
              </a:extLst>
            </p:cNvPr>
            <p:cNvCxnSpPr>
              <a:cxnSpLocks/>
              <a:stCxn id="16" idx="0"/>
              <a:endCxn id="21" idx="2"/>
            </p:cNvCxnSpPr>
            <p:nvPr/>
          </p:nvCxnSpPr>
          <p:spPr>
            <a:xfrm flipV="1">
              <a:off x="1083889" y="3829846"/>
              <a:ext cx="623604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3E0F64-8D78-4B1C-880E-36AC750DB242}"/>
                </a:ext>
              </a:extLst>
            </p:cNvPr>
            <p:cNvCxnSpPr>
              <a:cxnSpLocks/>
              <a:stCxn id="17" idx="0"/>
              <a:endCxn id="20" idx="2"/>
            </p:cNvCxnSpPr>
            <p:nvPr/>
          </p:nvCxnSpPr>
          <p:spPr>
            <a:xfrm flipH="1" flipV="1">
              <a:off x="500441" y="3829846"/>
              <a:ext cx="1790500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411A698-492A-459A-829A-59710C426D62}"/>
                </a:ext>
              </a:extLst>
            </p:cNvPr>
            <p:cNvCxnSpPr>
              <a:cxnSpLocks/>
              <a:stCxn id="17" idx="0"/>
              <a:endCxn id="21" idx="2"/>
            </p:cNvCxnSpPr>
            <p:nvPr/>
          </p:nvCxnSpPr>
          <p:spPr>
            <a:xfrm flipH="1" flipV="1">
              <a:off x="1707493" y="3829846"/>
              <a:ext cx="583448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B63966-35AB-4401-895C-6BFBF079FF6F}"/>
                </a:ext>
              </a:extLst>
            </p:cNvPr>
            <p:cNvCxnSpPr>
              <a:cxnSpLocks/>
              <a:stCxn id="18" idx="0"/>
              <a:endCxn id="21" idx="2"/>
            </p:cNvCxnSpPr>
            <p:nvPr/>
          </p:nvCxnSpPr>
          <p:spPr>
            <a:xfrm flipH="1" flipV="1">
              <a:off x="1707493" y="3829846"/>
              <a:ext cx="1790500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54AA1A-C299-4078-95F5-6314D85E1E70}"/>
                </a:ext>
              </a:extLst>
            </p:cNvPr>
            <p:cNvCxnSpPr>
              <a:cxnSpLocks/>
              <a:stCxn id="22" idx="2"/>
              <a:endCxn id="17" idx="0"/>
            </p:cNvCxnSpPr>
            <p:nvPr/>
          </p:nvCxnSpPr>
          <p:spPr>
            <a:xfrm flipH="1">
              <a:off x="2290941" y="3829846"/>
              <a:ext cx="623604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C7EAF71-7FB9-4AF8-BCE7-1E3A4AFEBDC2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 flipH="1">
              <a:off x="2290941" y="3829846"/>
              <a:ext cx="1830655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511CAFE-50A6-4068-99A9-CB2D54392330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4121596" y="3829846"/>
              <a:ext cx="583448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DF78C7-822B-4E1B-9FB7-E7BDED9B5406}"/>
                </a:ext>
              </a:extLst>
            </p:cNvPr>
            <p:cNvCxnSpPr>
              <a:cxnSpLocks/>
              <a:stCxn id="24" idx="2"/>
              <a:endCxn id="18" idx="0"/>
            </p:cNvCxnSpPr>
            <p:nvPr/>
          </p:nvCxnSpPr>
          <p:spPr>
            <a:xfrm flipH="1">
              <a:off x="3497993" y="3829846"/>
              <a:ext cx="1830654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56789D-C942-490D-8EEE-8F5F44C43953}"/>
                </a:ext>
              </a:extLst>
            </p:cNvPr>
            <p:cNvCxnSpPr>
              <a:cxnSpLocks/>
              <a:stCxn id="19" idx="0"/>
              <a:endCxn id="22" idx="2"/>
            </p:cNvCxnSpPr>
            <p:nvPr/>
          </p:nvCxnSpPr>
          <p:spPr>
            <a:xfrm flipH="1" flipV="1">
              <a:off x="2914545" y="3829846"/>
              <a:ext cx="1790499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CB943A-E97D-44DE-8B66-69F9B7EAB2CD}"/>
                </a:ext>
              </a:extLst>
            </p:cNvPr>
            <p:cNvCxnSpPr>
              <a:cxnSpLocks/>
              <a:stCxn id="18" idx="0"/>
              <a:endCxn id="22" idx="2"/>
            </p:cNvCxnSpPr>
            <p:nvPr/>
          </p:nvCxnSpPr>
          <p:spPr>
            <a:xfrm flipH="1" flipV="1">
              <a:off x="2914545" y="3829846"/>
              <a:ext cx="583448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33DB869-812B-4C57-B786-054701363DF8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flipH="1">
              <a:off x="1083889" y="3829846"/>
              <a:ext cx="1830656" cy="4504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2EFE3A-D6F6-47CC-8003-66B469C03B78}"/>
                </a:ext>
              </a:extLst>
            </p:cNvPr>
            <p:cNvSpPr txBox="1"/>
            <p:nvPr/>
          </p:nvSpPr>
          <p:spPr>
            <a:xfrm>
              <a:off x="480362" y="2155238"/>
              <a:ext cx="1379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Add Interface</a:t>
              </a:r>
              <a:endParaRPr lang="en-AT" sz="16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9818AEA-2531-4E90-9285-F9DA5C951932}"/>
                </a:ext>
              </a:extLst>
            </p:cNvPr>
            <p:cNvSpPr txBox="1"/>
            <p:nvPr/>
          </p:nvSpPr>
          <p:spPr>
            <a:xfrm>
              <a:off x="4016007" y="2123077"/>
              <a:ext cx="2037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Add Type Annotation</a:t>
              </a:r>
              <a:endParaRPr lang="en-AT" sz="1600" i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5B694F-36E6-472B-BD5A-CDD8E42E5219}"/>
                </a:ext>
              </a:extLst>
            </p:cNvPr>
            <p:cNvSpPr txBox="1"/>
            <p:nvPr/>
          </p:nvSpPr>
          <p:spPr>
            <a:xfrm>
              <a:off x="4121596" y="4711278"/>
              <a:ext cx="12859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Turn Record </a:t>
              </a:r>
            </a:p>
            <a:p>
              <a:r>
                <a:rPr lang="en-US" sz="1600" i="1" dirty="0"/>
                <a:t>Into Class</a:t>
              </a:r>
              <a:endParaRPr lang="en-AT" sz="1600" i="1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A80786-30AA-4708-8EB7-7DDC83B8A9D7}"/>
              </a:ext>
            </a:extLst>
          </p:cNvPr>
          <p:cNvGrpSpPr/>
          <p:nvPr/>
        </p:nvGrpSpPr>
        <p:grpSpPr>
          <a:xfrm>
            <a:off x="6096000" y="1723783"/>
            <a:ext cx="412104" cy="4089054"/>
            <a:chOff x="6096000" y="1723783"/>
            <a:chExt cx="412104" cy="4089054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F663024-DF40-4362-83A2-726D3A5C56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3783"/>
              <a:ext cx="0" cy="40890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19A34CD-7953-4A50-A6B4-2B512F00E253}"/>
                </a:ext>
              </a:extLst>
            </p:cNvPr>
            <p:cNvSpPr txBox="1"/>
            <p:nvPr/>
          </p:nvSpPr>
          <p:spPr>
            <a:xfrm rot="16200000">
              <a:off x="5113266" y="3460513"/>
              <a:ext cx="24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 to fully typed</a:t>
              </a:r>
              <a:endParaRPr lang="en-AT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A1D8FA-A289-4036-A402-4E202F5D438E}"/>
              </a:ext>
            </a:extLst>
          </p:cNvPr>
          <p:cNvGrpSpPr/>
          <p:nvPr/>
        </p:nvGrpSpPr>
        <p:grpSpPr>
          <a:xfrm>
            <a:off x="7108758" y="4814476"/>
            <a:ext cx="4089054" cy="369332"/>
            <a:chOff x="7108758" y="4814476"/>
            <a:chExt cx="4089054" cy="3693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591C381-6137-4DDC-9FC6-FCF555F681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53285" y="3124928"/>
              <a:ext cx="0" cy="40890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415A7D2-AD60-403B-8070-D6A0368F0F48}"/>
                </a:ext>
              </a:extLst>
            </p:cNvPr>
            <p:cNvSpPr txBox="1"/>
            <p:nvPr/>
          </p:nvSpPr>
          <p:spPr>
            <a:xfrm>
              <a:off x="7943113" y="4814476"/>
              <a:ext cx="24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 to fully typed</a:t>
              </a:r>
              <a:endParaRPr lang="en-AT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7F4C6D-EC4E-4F7E-9C0E-A94375878F19}"/>
              </a:ext>
            </a:extLst>
          </p:cNvPr>
          <p:cNvGrpSpPr/>
          <p:nvPr/>
        </p:nvGrpSpPr>
        <p:grpSpPr>
          <a:xfrm>
            <a:off x="6743403" y="1288770"/>
            <a:ext cx="394070" cy="3895038"/>
            <a:chOff x="6743403" y="1288770"/>
            <a:chExt cx="394070" cy="3895038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16AF867-AA52-4FBC-9067-828F1AECFBB7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73" y="1288770"/>
              <a:ext cx="0" cy="389503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DB55A10-9877-4D00-A068-E5E311B894AB}"/>
                </a:ext>
              </a:extLst>
            </p:cNvPr>
            <p:cNvSpPr txBox="1"/>
            <p:nvPr/>
          </p:nvSpPr>
          <p:spPr>
            <a:xfrm rot="16200000">
              <a:off x="6180364" y="3244333"/>
              <a:ext cx="149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Running time</a:t>
              </a:r>
              <a:endParaRPr lang="en-AT" dirty="0"/>
            </a:p>
          </p:txBody>
        </p:sp>
      </p:grpSp>
      <p:sp>
        <p:nvSpPr>
          <p:cNvPr id="151" name="Cross 150">
            <a:extLst>
              <a:ext uri="{FF2B5EF4-FFF2-40B4-BE49-F238E27FC236}">
                <a16:creationId xmlns:a16="http://schemas.microsoft.com/office/drawing/2014/main" id="{8EBD321C-6E75-432D-B633-3A63A790243E}"/>
              </a:ext>
            </a:extLst>
          </p:cNvPr>
          <p:cNvSpPr/>
          <p:nvPr/>
        </p:nvSpPr>
        <p:spPr>
          <a:xfrm rot="18900000">
            <a:off x="7133489" y="2770160"/>
            <a:ext cx="429088" cy="429088"/>
          </a:xfrm>
          <a:prstGeom prst="plus">
            <a:avLst>
              <a:gd name="adj" fmla="val 361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2" name="Cross 151">
            <a:extLst>
              <a:ext uri="{FF2B5EF4-FFF2-40B4-BE49-F238E27FC236}">
                <a16:creationId xmlns:a16="http://schemas.microsoft.com/office/drawing/2014/main" id="{D64A87C6-DD0D-48A9-898C-5DF6EEC2BEAB}"/>
              </a:ext>
            </a:extLst>
          </p:cNvPr>
          <p:cNvSpPr/>
          <p:nvPr/>
        </p:nvSpPr>
        <p:spPr>
          <a:xfrm rot="18900000">
            <a:off x="10489362" y="3851714"/>
            <a:ext cx="429088" cy="429088"/>
          </a:xfrm>
          <a:prstGeom prst="plus">
            <a:avLst>
              <a:gd name="adj" fmla="val 361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6A55869-9028-4173-9E86-99D65FB5FB26}"/>
              </a:ext>
            </a:extLst>
          </p:cNvPr>
          <p:cNvGrpSpPr/>
          <p:nvPr/>
        </p:nvGrpSpPr>
        <p:grpSpPr>
          <a:xfrm>
            <a:off x="7348033" y="2984704"/>
            <a:ext cx="3355873" cy="1081554"/>
            <a:chOff x="7348033" y="2984704"/>
            <a:chExt cx="3355873" cy="108155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F09413D-9C8C-495F-BC0E-2D330B00932A}"/>
                </a:ext>
              </a:extLst>
            </p:cNvPr>
            <p:cNvCxnSpPr/>
            <p:nvPr/>
          </p:nvCxnSpPr>
          <p:spPr>
            <a:xfrm>
              <a:off x="7348033" y="2984704"/>
              <a:ext cx="3355873" cy="1081554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9C7325F-0D0A-4245-A18D-F6172E00020C}"/>
                </a:ext>
              </a:extLst>
            </p:cNvPr>
            <p:cNvSpPr txBox="1"/>
            <p:nvPr/>
          </p:nvSpPr>
          <p:spPr>
            <a:xfrm rot="1053174">
              <a:off x="8377260" y="3504987"/>
              <a:ext cx="120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AD47"/>
                  </a:solidFill>
                </a:rPr>
                <a:t>Ideal path</a:t>
              </a:r>
              <a:endParaRPr lang="en-AT" dirty="0">
                <a:solidFill>
                  <a:srgbClr val="70AD47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24C9A5-8CF5-45F3-A8E4-8B7D929A82C3}"/>
              </a:ext>
            </a:extLst>
          </p:cNvPr>
          <p:cNvGrpSpPr/>
          <p:nvPr/>
        </p:nvGrpSpPr>
        <p:grpSpPr>
          <a:xfrm>
            <a:off x="7372626" y="2872770"/>
            <a:ext cx="3348383" cy="1173560"/>
            <a:chOff x="7372626" y="2872770"/>
            <a:chExt cx="3348383" cy="1173560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7948CF-2B50-49F1-B9D4-2FE6A9FD3384}"/>
                </a:ext>
              </a:extLst>
            </p:cNvPr>
            <p:cNvSpPr/>
            <p:nvPr/>
          </p:nvSpPr>
          <p:spPr>
            <a:xfrm>
              <a:off x="7372626" y="2977322"/>
              <a:ext cx="3348383" cy="1069008"/>
            </a:xfrm>
            <a:custGeom>
              <a:avLst/>
              <a:gdLst>
                <a:gd name="connsiteX0" fmla="*/ 0 w 3348383"/>
                <a:gd name="connsiteY0" fmla="*/ 0 h 1069008"/>
                <a:gd name="connsiteX1" fmla="*/ 1859722 w 3348383"/>
                <a:gd name="connsiteY1" fmla="*/ 295965 h 1069008"/>
                <a:gd name="connsiteX2" fmla="*/ 3348383 w 3348383"/>
                <a:gd name="connsiteY2" fmla="*/ 1069008 h 106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8383" h="1069008">
                  <a:moveTo>
                    <a:pt x="0" y="0"/>
                  </a:moveTo>
                  <a:cubicBezTo>
                    <a:pt x="650829" y="58898"/>
                    <a:pt x="1301658" y="117797"/>
                    <a:pt x="1859722" y="295965"/>
                  </a:cubicBezTo>
                  <a:cubicBezTo>
                    <a:pt x="2417786" y="474133"/>
                    <a:pt x="2883084" y="771570"/>
                    <a:pt x="3348383" y="106900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DFF6710-ACE0-4F97-9C57-9E6982027872}"/>
                </a:ext>
              </a:extLst>
            </p:cNvPr>
            <p:cNvSpPr txBox="1"/>
            <p:nvPr/>
          </p:nvSpPr>
          <p:spPr>
            <a:xfrm rot="1053174">
              <a:off x="8148358" y="2872770"/>
              <a:ext cx="2165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Plausible overheads</a:t>
              </a:r>
              <a:endParaRPr lang="en-AT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3BFAF-1665-4535-ACC2-329E495528EE}"/>
              </a:ext>
            </a:extLst>
          </p:cNvPr>
          <p:cNvGrpSpPr/>
          <p:nvPr/>
        </p:nvGrpSpPr>
        <p:grpSpPr>
          <a:xfrm>
            <a:off x="7381461" y="1464676"/>
            <a:ext cx="3317461" cy="2550733"/>
            <a:chOff x="7381461" y="1464676"/>
            <a:chExt cx="3317461" cy="255073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7D77936-9348-4045-A7E3-5764F90E92D1}"/>
                </a:ext>
              </a:extLst>
            </p:cNvPr>
            <p:cNvSpPr txBox="1"/>
            <p:nvPr/>
          </p:nvSpPr>
          <p:spPr>
            <a:xfrm>
              <a:off x="8051700" y="1464676"/>
              <a:ext cx="220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Excessive overheads</a:t>
              </a:r>
              <a:endParaRPr lang="en-AT" dirty="0">
                <a:solidFill>
                  <a:srgbClr val="FF0000"/>
                </a:solidFill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1D7149D-1BAF-4745-8959-AF178458375A}"/>
                </a:ext>
              </a:extLst>
            </p:cNvPr>
            <p:cNvSpPr/>
            <p:nvPr/>
          </p:nvSpPr>
          <p:spPr>
            <a:xfrm>
              <a:off x="7381461" y="1826320"/>
              <a:ext cx="3317461" cy="2189089"/>
            </a:xfrm>
            <a:custGeom>
              <a:avLst/>
              <a:gdLst>
                <a:gd name="connsiteX0" fmla="*/ 0 w 3317461"/>
                <a:gd name="connsiteY0" fmla="*/ 1142167 h 2189089"/>
                <a:gd name="connsiteX1" fmla="*/ 1872974 w 3317461"/>
                <a:gd name="connsiteY1" fmla="*/ 28984 h 2189089"/>
                <a:gd name="connsiteX2" fmla="*/ 3317461 w 3317461"/>
                <a:gd name="connsiteY2" fmla="*/ 2189089 h 218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7461" h="2189089">
                  <a:moveTo>
                    <a:pt x="0" y="1142167"/>
                  </a:moveTo>
                  <a:cubicBezTo>
                    <a:pt x="660032" y="498332"/>
                    <a:pt x="1320064" y="-145503"/>
                    <a:pt x="1872974" y="28984"/>
                  </a:cubicBezTo>
                  <a:cubicBezTo>
                    <a:pt x="2425884" y="203471"/>
                    <a:pt x="2871672" y="1196280"/>
                    <a:pt x="3317461" y="218908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094B6-279D-41E9-84A1-79A56268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5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1" grpId="0" animBg="1"/>
      <p:bldP spid="1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intersort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Transitioning from Nominal to Structural Code with Efficient Gradual Typing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6713B4-8EA1-455C-9092-F200D4A09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27090"/>
              </p:ext>
            </p:extLst>
          </p:nvPr>
        </p:nvGraphicFramePr>
        <p:xfrm>
          <a:off x="1086678" y="2129183"/>
          <a:ext cx="9937829" cy="351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328080-F4E4-428A-AC23-B290C1608416}"/>
              </a:ext>
            </a:extLst>
          </p:cNvPr>
          <p:cNvSpPr txBox="1"/>
          <p:nvPr/>
        </p:nvSpPr>
        <p:spPr>
          <a:xfrm>
            <a:off x="9705011" y="5199271"/>
            <a:ext cx="58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PyPy</a:t>
            </a:r>
            <a:endParaRPr lang="en-AT" sz="16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C8575-4896-4278-B491-5934A9455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0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6" grpId="1" uiExpand="1">
        <p:bldSub>
          <a:bldChart bld="series"/>
        </p:bldSub>
      </p:bldGraphic>
      <p:bldGraphic spid="6" grpId="2" uiExpand="1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C9D35F3-9D51-43B0-8342-43EB9E46DAAE}"/>
              </a:ext>
            </a:extLst>
          </p:cNvPr>
          <p:cNvSpPr txBox="1">
            <a:spLocks/>
          </p:cNvSpPr>
          <p:nvPr/>
        </p:nvSpPr>
        <p:spPr>
          <a:xfrm>
            <a:off x="4287716" y="2942714"/>
            <a:ext cx="1763591" cy="498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42022E-541F-4729-98A8-BDBE37D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Typing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4405-E07F-4142-8221-3D71869E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76D4-8E5F-4B07-ACD3-140C6F63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894442-B0DA-4E42-8E2E-D77517086358}"/>
              </a:ext>
            </a:extLst>
          </p:cNvPr>
          <p:cNvSpPr txBox="1">
            <a:spLocks/>
          </p:cNvSpPr>
          <p:nvPr/>
        </p:nvSpPr>
        <p:spPr>
          <a:xfrm>
            <a:off x="380805" y="1924954"/>
            <a:ext cx="3235004" cy="51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zorp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BDBBA7E-B776-46FE-BBF6-80217CC79F85}"/>
              </a:ext>
            </a:extLst>
          </p:cNvPr>
          <p:cNvSpPr txBox="1">
            <a:spLocks/>
          </p:cNvSpPr>
          <p:nvPr/>
        </p:nvSpPr>
        <p:spPr>
          <a:xfrm>
            <a:off x="2335474" y="1924954"/>
            <a:ext cx="414556" cy="5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DC53350-0B22-44B4-9BDD-5190A7354DBF}"/>
              </a:ext>
            </a:extLst>
          </p:cNvPr>
          <p:cNvSpPr txBox="1">
            <a:spLocks/>
          </p:cNvSpPr>
          <p:nvPr/>
        </p:nvSpPr>
        <p:spPr>
          <a:xfrm>
            <a:off x="2334584" y="1925527"/>
            <a:ext cx="1337345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FFABB1F-8FB0-4E43-B142-5D0DE3B438DB}"/>
              </a:ext>
            </a:extLst>
          </p:cNvPr>
          <p:cNvSpPr txBox="1">
            <a:spLocks/>
          </p:cNvSpPr>
          <p:nvPr/>
        </p:nvSpPr>
        <p:spPr>
          <a:xfrm>
            <a:off x="771127" y="2440148"/>
            <a:ext cx="2360375" cy="437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return new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2BA84F1C-CF9F-4A95-A197-0DED9EDB1B83}"/>
              </a:ext>
            </a:extLst>
          </p:cNvPr>
          <p:cNvSpPr txBox="1">
            <a:spLocks/>
          </p:cNvSpPr>
          <p:nvPr/>
        </p:nvSpPr>
        <p:spPr>
          <a:xfrm>
            <a:off x="2919663" y="2437016"/>
            <a:ext cx="554838" cy="56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A31C8323-7563-43B9-BA87-8FB070612549}"/>
              </a:ext>
            </a:extLst>
          </p:cNvPr>
          <p:cNvSpPr txBox="1">
            <a:spLocks/>
          </p:cNvSpPr>
          <p:nvPr/>
        </p:nvSpPr>
        <p:spPr>
          <a:xfrm>
            <a:off x="1162920" y="2943689"/>
            <a:ext cx="2509009" cy="56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foo(x 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7A8BE25-265C-4BCA-AF4E-86012C86C150}"/>
              </a:ext>
            </a:extLst>
          </p:cNvPr>
          <p:cNvSpPr txBox="1">
            <a:spLocks/>
          </p:cNvSpPr>
          <p:nvPr/>
        </p:nvSpPr>
        <p:spPr>
          <a:xfrm>
            <a:off x="771127" y="4485262"/>
            <a:ext cx="439723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7B4DAC2-0CC9-406C-ADBD-7DC5BCD7617E}"/>
              </a:ext>
            </a:extLst>
          </p:cNvPr>
          <p:cNvSpPr txBox="1">
            <a:spLocks/>
          </p:cNvSpPr>
          <p:nvPr/>
        </p:nvSpPr>
        <p:spPr>
          <a:xfrm>
            <a:off x="381000" y="4993661"/>
            <a:ext cx="414556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8F2A1A8-594F-47DE-94FB-1952B24B449E}"/>
              </a:ext>
            </a:extLst>
          </p:cNvPr>
          <p:cNvSpPr txBox="1">
            <a:spLocks/>
          </p:cNvSpPr>
          <p:nvPr/>
        </p:nvSpPr>
        <p:spPr>
          <a:xfrm>
            <a:off x="3115352" y="2942714"/>
            <a:ext cx="1803944" cy="498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5DBFA711-D1A5-465A-9652-E755BEA07A54}"/>
              </a:ext>
            </a:extLst>
          </p:cNvPr>
          <p:cNvSpPr txBox="1">
            <a:spLocks/>
          </p:cNvSpPr>
          <p:nvPr/>
        </p:nvSpPr>
        <p:spPr>
          <a:xfrm>
            <a:off x="2920513" y="2943689"/>
            <a:ext cx="432288" cy="54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359B19EC-C19B-42A3-B6DF-EAE852EFA7EC}"/>
              </a:ext>
            </a:extLst>
          </p:cNvPr>
          <p:cNvSpPr txBox="1">
            <a:spLocks/>
          </p:cNvSpPr>
          <p:nvPr/>
        </p:nvSpPr>
        <p:spPr>
          <a:xfrm>
            <a:off x="378954" y="3458151"/>
            <a:ext cx="4021415" cy="1014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      return x * x;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CB5AD5CE-1C37-48BC-A946-F7FA01DDBB23}"/>
              </a:ext>
            </a:extLst>
          </p:cNvPr>
          <p:cNvSpPr txBox="1">
            <a:spLocks/>
          </p:cNvSpPr>
          <p:nvPr/>
        </p:nvSpPr>
        <p:spPr>
          <a:xfrm>
            <a:off x="963868" y="4482848"/>
            <a:ext cx="63184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;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ED22D-08E7-4E6B-AFE2-0A2A4E86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0A89944A-9BE5-4C72-A32B-E5B973EEBC84}"/>
              </a:ext>
            </a:extLst>
          </p:cNvPr>
          <p:cNvSpPr txBox="1">
            <a:spLocks/>
          </p:cNvSpPr>
          <p:nvPr/>
        </p:nvSpPr>
        <p:spPr>
          <a:xfrm>
            <a:off x="3307677" y="2943228"/>
            <a:ext cx="401589" cy="54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9584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9636 -0.0002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17708 -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  <p:bldP spid="15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sieve &amp; float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Transitioning from Nominal to Structural Code with Efficient Gradual Typing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6713B4-8EA1-455C-9092-F200D4A09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502769"/>
              </p:ext>
            </p:extLst>
          </p:nvPr>
        </p:nvGraphicFramePr>
        <p:xfrm>
          <a:off x="6286500" y="1775691"/>
          <a:ext cx="5524500" cy="372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F43C7E-19CD-45AE-8294-5D985DB3B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062813"/>
              </p:ext>
            </p:extLst>
          </p:nvPr>
        </p:nvGraphicFramePr>
        <p:xfrm>
          <a:off x="381000" y="1706563"/>
          <a:ext cx="5524500" cy="379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53A785-AD53-481E-83AD-8197A2B88630}"/>
              </a:ext>
            </a:extLst>
          </p:cNvPr>
          <p:cNvSpPr txBox="1"/>
          <p:nvPr/>
        </p:nvSpPr>
        <p:spPr>
          <a:xfrm>
            <a:off x="10374649" y="5233514"/>
            <a:ext cx="53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PyPy</a:t>
            </a:r>
            <a:endParaRPr lang="en-AT" sz="14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6089FD-5C64-4551-ACC2-D3ED97E82D50}"/>
              </a:ext>
            </a:extLst>
          </p:cNvPr>
          <p:cNvCxnSpPr>
            <a:cxnSpLocks/>
          </p:cNvCxnSpPr>
          <p:nvPr/>
        </p:nvCxnSpPr>
        <p:spPr>
          <a:xfrm>
            <a:off x="1205345" y="3925455"/>
            <a:ext cx="4558146" cy="267854"/>
          </a:xfrm>
          <a:prstGeom prst="line">
            <a:avLst/>
          </a:prstGeom>
          <a:ln w="571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4B21C-2D15-4519-B197-A87DE372F850}"/>
              </a:ext>
            </a:extLst>
          </p:cNvPr>
          <p:cNvCxnSpPr>
            <a:cxnSpLocks/>
          </p:cNvCxnSpPr>
          <p:nvPr/>
        </p:nvCxnSpPr>
        <p:spPr>
          <a:xfrm>
            <a:off x="7084291" y="4031674"/>
            <a:ext cx="4221018" cy="120071"/>
          </a:xfrm>
          <a:prstGeom prst="line">
            <a:avLst/>
          </a:prstGeom>
          <a:ln w="571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301A98-7189-47C6-A638-6B0CC8B418E8}"/>
              </a:ext>
            </a:extLst>
          </p:cNvPr>
          <p:cNvSpPr txBox="1"/>
          <p:nvPr/>
        </p:nvSpPr>
        <p:spPr>
          <a:xfrm>
            <a:off x="2750354" y="549113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cap="small" dirty="0">
                <a:solidFill>
                  <a:srgbClr val="000000">
                    <a:lumMod val="65000"/>
                    <a:lumOff val="35000"/>
                  </a:srgbClr>
                </a:solidFill>
              </a:rPr>
              <a:t>sieve</a:t>
            </a:r>
            <a:endParaRPr lang="en-AT" sz="2400" b="1" cap="smal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713C3-6FA9-4587-A2C0-D7873A35DF25}"/>
              </a:ext>
            </a:extLst>
          </p:cNvPr>
          <p:cNvSpPr txBox="1"/>
          <p:nvPr/>
        </p:nvSpPr>
        <p:spPr>
          <a:xfrm>
            <a:off x="8587691" y="5491139"/>
            <a:ext cx="88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cap="small" dirty="0">
                <a:solidFill>
                  <a:srgbClr val="000000">
                    <a:lumMod val="65000"/>
                    <a:lumOff val="35000"/>
                  </a:srgbClr>
                </a:solidFill>
              </a:rPr>
              <a:t>float</a:t>
            </a:r>
            <a:endParaRPr lang="en-AT" sz="2400" b="1" cap="smal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8F39-EC80-49C5-A45A-F2F30ECAF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1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20B9-611B-4C7F-9C04-6C0FF725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Gradual migration not only between typing disciplines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MonNom</a:t>
            </a:r>
            <a:r>
              <a:rPr lang="en-US" dirty="0"/>
              <a:t>: co-design for gradual guarantees and efficient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paper/technical report: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Formalization; Gradual Guarantees, Safety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details on Benchmarks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artifact: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Complete source code (</a:t>
            </a:r>
            <a:r>
              <a:rPr lang="en-US" dirty="0" err="1">
                <a:solidFill>
                  <a:schemeClr val="bg1"/>
                </a:solidFill>
              </a:rPr>
              <a:t>MonNom</a:t>
            </a:r>
            <a:r>
              <a:rPr lang="en-US" dirty="0">
                <a:solidFill>
                  <a:schemeClr val="bg1"/>
                </a:solidFill>
              </a:rPr>
              <a:t> +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Invariant Generics, Static Methods, </a:t>
            </a:r>
            <a:r>
              <a:rPr lang="en-US" dirty="0" err="1">
                <a:solidFill>
                  <a:schemeClr val="bg1"/>
                </a:solidFill>
              </a:rPr>
              <a:t>Ints</a:t>
            </a:r>
            <a:r>
              <a:rPr lang="en-US" dirty="0">
                <a:solidFill>
                  <a:schemeClr val="bg1"/>
                </a:solidFill>
              </a:rPr>
              <a:t>/Floats/Null, Top/Bottom,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356350"/>
            <a:ext cx="5240866" cy="365125"/>
          </a:xfrm>
        </p:spPr>
        <p:txBody>
          <a:bodyPr/>
          <a:lstStyle/>
          <a:p>
            <a:r>
              <a:rPr lang="en-US" dirty="0"/>
              <a:t>Transitioning from Nominal to Structural Code with Efficient Gradual 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92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EA687DA4-3A62-472C-8ACF-A51A20EBB6CD}"/>
              </a:ext>
            </a:extLst>
          </p:cNvPr>
          <p:cNvSpPr txBox="1">
            <a:spLocks/>
          </p:cNvSpPr>
          <p:nvPr/>
        </p:nvSpPr>
        <p:spPr>
          <a:xfrm>
            <a:off x="1162920" y="2943689"/>
            <a:ext cx="5505260" cy="56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foo(x :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42022E-541F-4729-98A8-BDBE37D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Typing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4405-E07F-4142-8221-3D71869E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76D4-8E5F-4B07-ACD3-140C6F63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894442-B0DA-4E42-8E2E-D77517086358}"/>
              </a:ext>
            </a:extLst>
          </p:cNvPr>
          <p:cNvSpPr txBox="1">
            <a:spLocks/>
          </p:cNvSpPr>
          <p:nvPr/>
        </p:nvSpPr>
        <p:spPr>
          <a:xfrm>
            <a:off x="380805" y="1924954"/>
            <a:ext cx="3235004" cy="51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zorp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045A0691-63D3-4278-82B0-75667CF3B4C7}"/>
              </a:ext>
            </a:extLst>
          </p:cNvPr>
          <p:cNvSpPr txBox="1">
            <a:spLocks/>
          </p:cNvSpPr>
          <p:nvPr/>
        </p:nvSpPr>
        <p:spPr>
          <a:xfrm>
            <a:off x="3505348" y="1926369"/>
            <a:ext cx="414556" cy="5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C03152F9-71C6-4ACB-9AB1-5585EDC5B18B}"/>
              </a:ext>
            </a:extLst>
          </p:cNvPr>
          <p:cNvSpPr txBox="1">
            <a:spLocks/>
          </p:cNvSpPr>
          <p:nvPr/>
        </p:nvSpPr>
        <p:spPr>
          <a:xfrm>
            <a:off x="2334562" y="1925527"/>
            <a:ext cx="1585342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91BFB7F-5464-474E-B0E2-16051CD444DD}"/>
              </a:ext>
            </a:extLst>
          </p:cNvPr>
          <p:cNvSpPr txBox="1">
            <a:spLocks/>
          </p:cNvSpPr>
          <p:nvPr/>
        </p:nvSpPr>
        <p:spPr>
          <a:xfrm>
            <a:off x="771127" y="2440148"/>
            <a:ext cx="2360375" cy="437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return new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07F5F60-BAB9-47BC-83AF-F85D7ACD2249}"/>
              </a:ext>
            </a:extLst>
          </p:cNvPr>
          <p:cNvSpPr txBox="1">
            <a:spLocks/>
          </p:cNvSpPr>
          <p:nvPr/>
        </p:nvSpPr>
        <p:spPr>
          <a:xfrm>
            <a:off x="2919663" y="2437016"/>
            <a:ext cx="554838" cy="56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573763D0-F6EB-4268-9D9C-6C1CCFE9736D}"/>
              </a:ext>
            </a:extLst>
          </p:cNvPr>
          <p:cNvSpPr txBox="1">
            <a:spLocks/>
          </p:cNvSpPr>
          <p:nvPr/>
        </p:nvSpPr>
        <p:spPr>
          <a:xfrm>
            <a:off x="771127" y="4482792"/>
            <a:ext cx="439723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FD51FCC5-85D8-4592-AA7C-45B9EB861F5C}"/>
              </a:ext>
            </a:extLst>
          </p:cNvPr>
          <p:cNvSpPr txBox="1">
            <a:spLocks/>
          </p:cNvSpPr>
          <p:nvPr/>
        </p:nvSpPr>
        <p:spPr>
          <a:xfrm>
            <a:off x="381000" y="4991191"/>
            <a:ext cx="414556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EEFC4ACA-4E9E-4349-AF7E-43896AFA263C}"/>
              </a:ext>
            </a:extLst>
          </p:cNvPr>
          <p:cNvSpPr txBox="1">
            <a:spLocks/>
          </p:cNvSpPr>
          <p:nvPr/>
        </p:nvSpPr>
        <p:spPr>
          <a:xfrm>
            <a:off x="378954" y="3455681"/>
            <a:ext cx="4021415" cy="1014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      return x * x;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DFC37D1B-CC0F-442F-A7BC-78021C6C4043}"/>
              </a:ext>
            </a:extLst>
          </p:cNvPr>
          <p:cNvSpPr txBox="1">
            <a:spLocks/>
          </p:cNvSpPr>
          <p:nvPr/>
        </p:nvSpPr>
        <p:spPr>
          <a:xfrm>
            <a:off x="963868" y="4480378"/>
            <a:ext cx="63184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;</a:t>
            </a:r>
            <a:endParaRPr lang="en-AT" dirty="0">
              <a:latin typeface="Consolas" panose="020B0609020204030204" pitchFamily="49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6BB1E3-D207-483A-AB79-55CC9C5C6471}"/>
              </a:ext>
            </a:extLst>
          </p:cNvPr>
          <p:cNvGrpSpPr/>
          <p:nvPr/>
        </p:nvGrpSpPr>
        <p:grpSpPr>
          <a:xfrm>
            <a:off x="4305300" y="3472682"/>
            <a:ext cx="4063127" cy="484632"/>
            <a:chOff x="4305300" y="3983324"/>
            <a:chExt cx="4063127" cy="484632"/>
          </a:xfrm>
        </p:grpSpPr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E55A6FFB-032D-44D8-AE8F-09E2BCF3A837}"/>
                </a:ext>
              </a:extLst>
            </p:cNvPr>
            <p:cNvSpPr/>
            <p:nvPr/>
          </p:nvSpPr>
          <p:spPr>
            <a:xfrm rot="10800000">
              <a:off x="4305300" y="3983324"/>
              <a:ext cx="978408" cy="484632"/>
            </a:xfrm>
            <a:prstGeom prst="rightArrow">
              <a:avLst/>
            </a:pr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2AB1626-E706-4597-B9E6-6F60BB21E288}"/>
                </a:ext>
              </a:extLst>
            </p:cNvPr>
            <p:cNvSpPr txBox="1"/>
            <p:nvPr/>
          </p:nvSpPr>
          <p:spPr>
            <a:xfrm>
              <a:off x="5329518" y="3994807"/>
              <a:ext cx="3038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68FF"/>
                  </a:solidFill>
                </a:rPr>
                <a:t>Run-Time Type Check</a:t>
              </a:r>
              <a:endParaRPr lang="en-AT" sz="2400" dirty="0">
                <a:solidFill>
                  <a:srgbClr val="0068F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2865C4-7A56-45F2-9EC6-081D480AA8AB}"/>
              </a:ext>
            </a:extLst>
          </p:cNvPr>
          <p:cNvGrpSpPr/>
          <p:nvPr/>
        </p:nvGrpSpPr>
        <p:grpSpPr>
          <a:xfrm>
            <a:off x="3491099" y="2905053"/>
            <a:ext cx="994185" cy="535919"/>
            <a:chOff x="3065008" y="2488312"/>
            <a:chExt cx="994185" cy="53591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4F1730-1F9F-4361-832E-B704424281D9}"/>
                </a:ext>
              </a:extLst>
            </p:cNvPr>
            <p:cNvSpPr/>
            <p:nvPr/>
          </p:nvSpPr>
          <p:spPr>
            <a:xfrm>
              <a:off x="3065008" y="2508308"/>
              <a:ext cx="792893" cy="51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B1BA46-A636-48DB-B2CD-BD1FAA3ACC31}"/>
                </a:ext>
              </a:extLst>
            </p:cNvPr>
            <p:cNvSpPr/>
            <p:nvPr/>
          </p:nvSpPr>
          <p:spPr>
            <a:xfrm>
              <a:off x="3065008" y="2488312"/>
              <a:ext cx="994185" cy="515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en-AT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321F6-15EC-43AD-AAA5-9F60681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82A9CD-D416-444A-BDCE-2E0C286F5C33}"/>
              </a:ext>
            </a:extLst>
          </p:cNvPr>
          <p:cNvSpPr/>
          <p:nvPr/>
        </p:nvSpPr>
        <p:spPr>
          <a:xfrm>
            <a:off x="4638424" y="2906433"/>
            <a:ext cx="829808" cy="51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AT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6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1.45833E-6 0.5293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6ABEF1CB-D251-4B87-B6F1-81092A6446A6}"/>
              </a:ext>
            </a:extLst>
          </p:cNvPr>
          <p:cNvSpPr txBox="1">
            <a:spLocks/>
          </p:cNvSpPr>
          <p:nvPr/>
        </p:nvSpPr>
        <p:spPr>
          <a:xfrm>
            <a:off x="963868" y="4478836"/>
            <a:ext cx="63184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;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FD51FCC5-85D8-4592-AA7C-45B9EB861F5C}"/>
              </a:ext>
            </a:extLst>
          </p:cNvPr>
          <p:cNvSpPr txBox="1">
            <a:spLocks/>
          </p:cNvSpPr>
          <p:nvPr/>
        </p:nvSpPr>
        <p:spPr>
          <a:xfrm>
            <a:off x="381000" y="4989649"/>
            <a:ext cx="414556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42022E-541F-4729-98A8-BDBE37D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Typing</a:t>
            </a:r>
            <a:endParaRPr lang="en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4405-E07F-4142-8221-3D71869E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76D4-8E5F-4B07-ACD3-140C6F63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Transitioning from Nominal to Structural Code with Efficient Gradual Typing</a:t>
            </a:r>
            <a:endParaRPr lang="en-US" dirty="0"/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91BFB7F-5464-474E-B0E2-16051CD444DD}"/>
              </a:ext>
            </a:extLst>
          </p:cNvPr>
          <p:cNvSpPr txBox="1">
            <a:spLocks/>
          </p:cNvSpPr>
          <p:nvPr/>
        </p:nvSpPr>
        <p:spPr>
          <a:xfrm>
            <a:off x="771127" y="2440148"/>
            <a:ext cx="2360375" cy="437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return new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07F5F60-BAB9-47BC-83AF-F85D7ACD2249}"/>
              </a:ext>
            </a:extLst>
          </p:cNvPr>
          <p:cNvSpPr txBox="1">
            <a:spLocks/>
          </p:cNvSpPr>
          <p:nvPr/>
        </p:nvSpPr>
        <p:spPr>
          <a:xfrm>
            <a:off x="2919663" y="2437016"/>
            <a:ext cx="554838" cy="56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695BF2A3-4F88-470C-AAF2-1C0A076A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2464441"/>
            <a:ext cx="5337940" cy="3046234"/>
          </a:xfrm>
        </p:spPr>
        <p:txBody>
          <a:bodyPr/>
          <a:lstStyle/>
          <a:p>
            <a:r>
              <a:rPr lang="de-AT" dirty="0" err="1">
                <a:latin typeface="Consolas" panose="020B0609020204030204" pitchFamily="49" charset="0"/>
              </a:rPr>
              <a:t>class</a:t>
            </a:r>
            <a:r>
              <a:rPr lang="de-AT" dirty="0">
                <a:latin typeface="Consolas" panose="020B0609020204030204" pitchFamily="49" charset="0"/>
              </a:rPr>
              <a:t> Bar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C47C1-7157-4E6D-8DD1-63C2C1A1ADA6}"/>
              </a:ext>
            </a:extLst>
          </p:cNvPr>
          <p:cNvSpPr txBox="1"/>
          <p:nvPr/>
        </p:nvSpPr>
        <p:spPr>
          <a:xfrm>
            <a:off x="2919008" y="2439674"/>
            <a:ext cx="117051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nsolas" panose="020B0609020204030204" pitchFamily="49" charset="0"/>
              </a:rPr>
              <a:t>Bar()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F009-6398-4D81-A7C4-4BB6C46B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DB7C9DA5-78B8-45EE-A87B-1FD0C1DA9D5A}"/>
              </a:ext>
            </a:extLst>
          </p:cNvPr>
          <p:cNvSpPr txBox="1">
            <a:spLocks/>
          </p:cNvSpPr>
          <p:nvPr/>
        </p:nvSpPr>
        <p:spPr>
          <a:xfrm>
            <a:off x="380805" y="1924954"/>
            <a:ext cx="3235004" cy="519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zorp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T" dirty="0">
              <a:latin typeface="Consolas" panose="020B0609020204030204" pitchFamily="49" charset="0"/>
            </a:endParaRP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CCFBEDCC-C38D-43E3-B84E-6A1A5F85C4FE}"/>
              </a:ext>
            </a:extLst>
          </p:cNvPr>
          <p:cNvSpPr txBox="1">
            <a:spLocks/>
          </p:cNvSpPr>
          <p:nvPr/>
        </p:nvSpPr>
        <p:spPr>
          <a:xfrm>
            <a:off x="2334562" y="1925527"/>
            <a:ext cx="1828596" cy="535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dyn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endParaRPr lang="en-AT" dirty="0"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0F38F-D277-404C-97FA-D5E4ADDFDAE4}"/>
              </a:ext>
            </a:extLst>
          </p:cNvPr>
          <p:cNvGrpSpPr/>
          <p:nvPr/>
        </p:nvGrpSpPr>
        <p:grpSpPr>
          <a:xfrm>
            <a:off x="378954" y="2905053"/>
            <a:ext cx="6289226" cy="2073039"/>
            <a:chOff x="378954" y="2905053"/>
            <a:chExt cx="6289226" cy="20730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FF99A34-EED2-49E1-989E-A1B0F079F1D3}"/>
                </a:ext>
              </a:extLst>
            </p:cNvPr>
            <p:cNvGrpSpPr/>
            <p:nvPr/>
          </p:nvGrpSpPr>
          <p:grpSpPr>
            <a:xfrm>
              <a:off x="378954" y="3455681"/>
              <a:ext cx="4021415" cy="1522411"/>
              <a:chOff x="378954" y="3455681"/>
              <a:chExt cx="4021415" cy="1522411"/>
            </a:xfrm>
          </p:grpSpPr>
          <p:sp>
            <p:nvSpPr>
              <p:cNvPr id="38" name="Content Placeholder 1">
                <a:extLst>
                  <a:ext uri="{FF2B5EF4-FFF2-40B4-BE49-F238E27FC236}">
                    <a16:creationId xmlns:a16="http://schemas.microsoft.com/office/drawing/2014/main" id="{573763D0-F6EB-4268-9D9C-6C1CCFE973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127" y="4482792"/>
                <a:ext cx="631850" cy="49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onsolas" panose="020B0609020204030204" pitchFamily="49" charset="0"/>
                  </a:rPr>
                  <a:t>}</a:t>
                </a:r>
                <a:endParaRPr lang="en-A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Content Placeholder 1">
                <a:extLst>
                  <a:ext uri="{FF2B5EF4-FFF2-40B4-BE49-F238E27FC236}">
                    <a16:creationId xmlns:a16="http://schemas.microsoft.com/office/drawing/2014/main" id="{EEFC4ACA-4E9E-4349-AF7E-43896A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954" y="3455681"/>
                <a:ext cx="4021415" cy="10140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Consolas" panose="020B0609020204030204" pitchFamily="49" charset="0"/>
                  </a:rPr>
                  <a:t>      return x * x;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 }</a:t>
                </a:r>
                <a:endParaRPr lang="en-AT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0" name="Content Placeholder 1">
              <a:extLst>
                <a:ext uri="{FF2B5EF4-FFF2-40B4-BE49-F238E27FC236}">
                  <a16:creationId xmlns:a16="http://schemas.microsoft.com/office/drawing/2014/main" id="{D2F30323-BC04-4D14-8438-8EB0F16E657B}"/>
                </a:ext>
              </a:extLst>
            </p:cNvPr>
            <p:cNvSpPr txBox="1">
              <a:spLocks/>
            </p:cNvSpPr>
            <p:nvPr/>
          </p:nvSpPr>
          <p:spPr>
            <a:xfrm>
              <a:off x="1162920" y="2943689"/>
              <a:ext cx="5505260" cy="5661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nsolas" panose="020B0609020204030204" pitchFamily="49" charset="0"/>
                </a:rPr>
                <a:t>fun foo(x :</a:t>
              </a:r>
              <a:r>
                <a:rPr lang="en-US" b="1" dirty="0"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latin typeface="Consolas" panose="020B0609020204030204" pitchFamily="49" charset="0"/>
                </a:rPr>
                <a:t>dyn</a:t>
              </a:r>
              <a:r>
                <a:rPr lang="en-US" dirty="0">
                  <a:latin typeface="Consolas" panose="020B0609020204030204" pitchFamily="49" charset="0"/>
                </a:rPr>
                <a:t>):</a:t>
              </a:r>
              <a:r>
                <a:rPr lang="en-US" b="1" dirty="0"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latin typeface="Consolas" panose="020B0609020204030204" pitchFamily="49" charset="0"/>
                </a:rPr>
                <a:t>dyn</a:t>
              </a:r>
              <a:r>
                <a:rPr lang="en-US" dirty="0">
                  <a:latin typeface="Consolas" panose="020B0609020204030204" pitchFamily="49" charset="0"/>
                </a:rPr>
                <a:t> { </a:t>
              </a:r>
              <a:endParaRPr lang="en-AT" dirty="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B4230C-8622-4634-8C9A-D6EB46B1AA7B}"/>
                </a:ext>
              </a:extLst>
            </p:cNvPr>
            <p:cNvGrpSpPr/>
            <p:nvPr/>
          </p:nvGrpSpPr>
          <p:grpSpPr>
            <a:xfrm>
              <a:off x="3491099" y="2905053"/>
              <a:ext cx="994185" cy="535919"/>
              <a:chOff x="3065008" y="2488312"/>
              <a:chExt cx="994185" cy="53591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872CD8-BE04-4255-B1AA-3F19C970D03C}"/>
                  </a:ext>
                </a:extLst>
              </p:cNvPr>
              <p:cNvSpPr/>
              <p:nvPr/>
            </p:nvSpPr>
            <p:spPr>
              <a:xfrm>
                <a:off x="3065008" y="2508308"/>
                <a:ext cx="792893" cy="5159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C0937B3-3259-4D7B-B097-CD2955315496}"/>
                  </a:ext>
                </a:extLst>
              </p:cNvPr>
              <p:cNvSpPr/>
              <p:nvPr/>
            </p:nvSpPr>
            <p:spPr>
              <a:xfrm>
                <a:off x="3065008" y="2488312"/>
                <a:ext cx="994185" cy="5159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en-AT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53678A-B081-43E8-A6C1-0E654044DF02}"/>
                </a:ext>
              </a:extLst>
            </p:cNvPr>
            <p:cNvSpPr/>
            <p:nvPr/>
          </p:nvSpPr>
          <p:spPr>
            <a:xfrm>
              <a:off x="4638424" y="2906433"/>
              <a:ext cx="829808" cy="51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endParaRPr lang="en-AT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99AD7C-FE65-419E-9191-E0A13E7A8745}"/>
              </a:ext>
            </a:extLst>
          </p:cNvPr>
          <p:cNvGrpSpPr/>
          <p:nvPr/>
        </p:nvGrpSpPr>
        <p:grpSpPr>
          <a:xfrm>
            <a:off x="3323263" y="2259435"/>
            <a:ext cx="4509285" cy="669148"/>
            <a:chOff x="4231582" y="979824"/>
            <a:chExt cx="4509285" cy="66914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A21F7F-930D-4B58-A25E-DEB44E3D413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231582" y="1387362"/>
              <a:ext cx="474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5593F1-7393-4D80-9C55-333B7136F137}"/>
                    </a:ext>
                  </a:extLst>
                </p:cNvPr>
                <p:cNvSpPr txBox="1"/>
                <p:nvPr/>
              </p:nvSpPr>
              <p:spPr>
                <a:xfrm>
                  <a:off x="4705788" y="1125752"/>
                  <a:ext cx="40350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nsolas" panose="020B0609020204030204" pitchFamily="49" charset="0"/>
                    </a:rPr>
                    <a:t>{ foo : </a:t>
                  </a:r>
                  <a:r>
                    <a:rPr lang="en-US" sz="2800" b="1" dirty="0">
                      <a:latin typeface="Consolas" panose="020B0609020204030204" pitchFamily="49" charset="0"/>
                    </a:rPr>
                    <a:t>int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latin typeface="Consolas" panose="020B0609020204030204" pitchFamily="49" charset="0"/>
                    </a:rPr>
                    <a:t> </a:t>
                  </a:r>
                  <a:r>
                    <a:rPr lang="en-US" sz="2800" b="1" dirty="0">
                      <a:latin typeface="Consolas" panose="020B0609020204030204" pitchFamily="49" charset="0"/>
                    </a:rPr>
                    <a:t>int</a:t>
                  </a:r>
                  <a:r>
                    <a:rPr lang="en-US" sz="2800" dirty="0">
                      <a:latin typeface="Consolas" panose="020B0609020204030204" pitchFamily="49" charset="0"/>
                    </a:rPr>
                    <a:t> }</a:t>
                  </a:r>
                  <a:endParaRPr lang="en-AT" sz="28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5593F1-7393-4D80-9C55-333B7136F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788" y="1125752"/>
                  <a:ext cx="403507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172" t="-12941" r="-2115" b="-32941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D26C23-9CD1-469E-9F41-7526C753F522}"/>
                </a:ext>
              </a:extLst>
            </p:cNvPr>
            <p:cNvSpPr txBox="1"/>
            <p:nvPr/>
          </p:nvSpPr>
          <p:spPr>
            <a:xfrm>
              <a:off x="4375248" y="97982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?</a:t>
              </a:r>
              <a:endParaRPr lang="en-AT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3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863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45274 0.0034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42865 0.00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2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-0.3060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0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08 L 0.23802 -0.2983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150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36" grpId="0"/>
      <p:bldP spid="23" grpId="0" build="p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4749D93-5E31-4297-9F48-BC4217B629CE}"/>
              </a:ext>
            </a:extLst>
          </p:cNvPr>
          <p:cNvSpPr/>
          <p:nvPr/>
        </p:nvSpPr>
        <p:spPr>
          <a:xfrm>
            <a:off x="-25401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8028-4A76-428F-85A0-9274570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814C-72DD-4CA3-8CAF-94C0625C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7601" y="6356350"/>
            <a:ext cx="5476799" cy="365125"/>
          </a:xfrm>
        </p:spPr>
        <p:txBody>
          <a:bodyPr/>
          <a:lstStyle/>
          <a:p>
            <a:r>
              <a:rPr lang="en-US" sz="1200" dirty="0"/>
              <a:t>Transitioning from Nominal to Structural Code with Efficient Gradual Typing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2581EB-9315-4E1C-8534-D3A2C7A24EDE}"/>
              </a:ext>
            </a:extLst>
          </p:cNvPr>
          <p:cNvGrpSpPr/>
          <p:nvPr/>
        </p:nvGrpSpPr>
        <p:grpSpPr>
          <a:xfrm>
            <a:off x="1547444" y="252441"/>
            <a:ext cx="3343452" cy="2345957"/>
            <a:chOff x="1547444" y="252441"/>
            <a:chExt cx="3343452" cy="23459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9CAB36B-B665-44AA-95F4-6BAD6C2F6A5F}"/>
                </a:ext>
              </a:extLst>
            </p:cNvPr>
            <p:cNvSpPr/>
            <p:nvPr/>
          </p:nvSpPr>
          <p:spPr>
            <a:xfrm>
              <a:off x="1547444" y="252441"/>
              <a:ext cx="3343451" cy="1063995"/>
            </a:xfrm>
            <a:prstGeom prst="roundRect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fun main() {</a:t>
              </a:r>
            </a:p>
            <a:p>
              <a:r>
                <a:rPr lang="en-US" dirty="0"/>
                <a:t>    twice(</a:t>
              </a:r>
              <a:r>
                <a:rPr lang="en-US" dirty="0" err="1"/>
                <a:t>zorp</a:t>
              </a:r>
              <a:r>
                <a:rPr lang="en-US" dirty="0"/>
                <a:t>());</a:t>
              </a:r>
            </a:p>
            <a:p>
              <a:r>
                <a:rPr lang="en-US" dirty="0"/>
                <a:t>}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372A973E-264D-46D8-9801-1AC251254A98}"/>
                </a:ext>
              </a:extLst>
            </p:cNvPr>
            <p:cNvSpPr/>
            <p:nvPr/>
          </p:nvSpPr>
          <p:spPr>
            <a:xfrm>
              <a:off x="1547445" y="1534403"/>
              <a:ext cx="3343451" cy="1063995"/>
            </a:xfrm>
            <a:prstGeom prst="round2SameRect">
              <a:avLst/>
            </a:prstGeom>
            <a:ln w="76200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fun twice(f : </a:t>
              </a:r>
              <a:r>
                <a:rPr lang="en-US" b="1" dirty="0" err="1"/>
                <a:t>dyn</a:t>
              </a:r>
              <a:r>
                <a:rPr lang="en-US" dirty="0"/>
                <a:t>) : </a:t>
              </a:r>
              <a:r>
                <a:rPr lang="en-US" b="1" dirty="0" err="1"/>
                <a:t>dyn</a:t>
              </a:r>
              <a:r>
                <a:rPr lang="en-US" dirty="0"/>
                <a:t> {</a:t>
              </a:r>
            </a:p>
            <a:p>
              <a:r>
                <a:rPr lang="en-US" dirty="0"/>
                <a:t>    return </a:t>
              </a:r>
              <a:r>
                <a:rPr lang="en-US" dirty="0" err="1"/>
                <a:t>f.foo</a:t>
              </a:r>
              <a:r>
                <a:rPr lang="en-US" dirty="0"/>
                <a:t>(</a:t>
              </a:r>
              <a:r>
                <a:rPr lang="en-US" dirty="0" err="1"/>
                <a:t>f.foo</a:t>
              </a:r>
              <a:r>
                <a:rPr lang="en-US" dirty="0"/>
                <a:t>(0));</a:t>
              </a:r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1B431-04E4-4157-B71D-3250E3391AC3}"/>
              </a:ext>
            </a:extLst>
          </p:cNvPr>
          <p:cNvSpPr/>
          <p:nvPr/>
        </p:nvSpPr>
        <p:spPr>
          <a:xfrm>
            <a:off x="1547445" y="2598398"/>
            <a:ext cx="3343451" cy="1295868"/>
          </a:xfrm>
          <a:prstGeom prst="rect">
            <a:avLst/>
          </a:prstGeom>
          <a:ln w="76200">
            <a:gradFill flip="none" rotWithShape="1"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5400000" scaled="1"/>
              <a:tileRect/>
            </a:gra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 twice(f : </a:t>
            </a:r>
            <a:r>
              <a:rPr lang="en-US" b="1" dirty="0" err="1"/>
              <a:t>dyn</a:t>
            </a:r>
            <a:r>
              <a:rPr lang="en-US" dirty="0"/>
              <a:t>) : </a:t>
            </a:r>
            <a:r>
              <a:rPr lang="en-US" b="1" dirty="0" err="1"/>
              <a:t>dyn</a:t>
            </a:r>
            <a:r>
              <a:rPr lang="en-US" dirty="0"/>
              <a:t> {</a:t>
            </a:r>
          </a:p>
          <a:p>
            <a:r>
              <a:rPr lang="en-US" dirty="0"/>
              <a:t>    Foo F = f;</a:t>
            </a:r>
          </a:p>
          <a:p>
            <a:r>
              <a:rPr lang="en-US" dirty="0"/>
              <a:t>    return </a:t>
            </a:r>
            <a:r>
              <a:rPr lang="en-US" dirty="0" err="1"/>
              <a:t>F.foo</a:t>
            </a:r>
            <a:r>
              <a:rPr lang="en-US" dirty="0"/>
              <a:t>(</a:t>
            </a:r>
            <a:r>
              <a:rPr lang="en-US" dirty="0" err="1"/>
              <a:t>F.foo</a:t>
            </a:r>
            <a:r>
              <a:rPr lang="en-US" dirty="0"/>
              <a:t>(0));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DA020F2-C268-40ED-B840-5870BC0DBB9B}"/>
              </a:ext>
            </a:extLst>
          </p:cNvPr>
          <p:cNvSpPr/>
          <p:nvPr/>
        </p:nvSpPr>
        <p:spPr>
          <a:xfrm>
            <a:off x="1547445" y="3892824"/>
            <a:ext cx="3343451" cy="1063995"/>
          </a:xfrm>
          <a:prstGeom prst="round2SameRect">
            <a:avLst>
              <a:gd name="adj1" fmla="val 0"/>
              <a:gd name="adj2" fmla="val 17399"/>
            </a:avLst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 twice(f : Baz) : int {</a:t>
            </a:r>
          </a:p>
          <a:p>
            <a:r>
              <a:rPr lang="en-US" dirty="0"/>
              <a:t>    return </a:t>
            </a:r>
            <a:r>
              <a:rPr lang="en-US" dirty="0" err="1"/>
              <a:t>f.foo</a:t>
            </a:r>
            <a:r>
              <a:rPr lang="en-US" dirty="0"/>
              <a:t>(</a:t>
            </a:r>
            <a:r>
              <a:rPr lang="en-US" dirty="0" err="1"/>
              <a:t>f.foo</a:t>
            </a:r>
            <a:r>
              <a:rPr lang="en-US" dirty="0"/>
              <a:t>(0));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7C86BF-0730-451A-B50A-F6878C09BB2D}"/>
              </a:ext>
            </a:extLst>
          </p:cNvPr>
          <p:cNvSpPr/>
          <p:nvPr/>
        </p:nvSpPr>
        <p:spPr>
          <a:xfrm>
            <a:off x="1547444" y="5195623"/>
            <a:ext cx="3343451" cy="1063995"/>
          </a:xfrm>
          <a:prstGeom prst="round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interface Baz {</a:t>
            </a:r>
          </a:p>
          <a:p>
            <a:r>
              <a:rPr lang="en-US" dirty="0"/>
              <a:t>    fun foo(x : int) : int;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FDB0D9D-2B06-4B30-8E19-2BA0270F92F0}"/>
              </a:ext>
            </a:extLst>
          </p:cNvPr>
          <p:cNvSpPr/>
          <p:nvPr/>
        </p:nvSpPr>
        <p:spPr>
          <a:xfrm>
            <a:off x="5819968" y="252441"/>
            <a:ext cx="4812712" cy="1640653"/>
          </a:xfrm>
          <a:prstGeom prst="round2Same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 </a:t>
            </a:r>
            <a:r>
              <a:rPr lang="en-US" dirty="0" err="1"/>
              <a:t>zorp</a:t>
            </a:r>
            <a:r>
              <a:rPr lang="en-US" dirty="0"/>
              <a:t>() : </a:t>
            </a:r>
            <a:r>
              <a:rPr lang="en-US" b="1" dirty="0" err="1"/>
              <a:t>dyn</a:t>
            </a:r>
            <a:r>
              <a:rPr lang="en-US" dirty="0"/>
              <a:t> {</a:t>
            </a:r>
          </a:p>
          <a:p>
            <a:r>
              <a:rPr lang="en-US" dirty="0"/>
              <a:t>    return new {</a:t>
            </a:r>
          </a:p>
          <a:p>
            <a:r>
              <a:rPr lang="en-US" dirty="0"/>
              <a:t>        fun foo(x : </a:t>
            </a:r>
            <a:r>
              <a:rPr lang="en-US" b="1" dirty="0" err="1"/>
              <a:t>dyn</a:t>
            </a:r>
            <a:r>
              <a:rPr lang="en-US" dirty="0"/>
              <a:t>) : </a:t>
            </a:r>
            <a:r>
              <a:rPr lang="en-US" b="1" dirty="0" err="1"/>
              <a:t>dyn</a:t>
            </a:r>
            <a:r>
              <a:rPr lang="en-US" dirty="0"/>
              <a:t> { return x * x; };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30E6D3AB-EF48-45FD-BCF8-092AC6DA6F80}"/>
              </a:ext>
            </a:extLst>
          </p:cNvPr>
          <p:cNvSpPr/>
          <p:nvPr/>
        </p:nvSpPr>
        <p:spPr>
          <a:xfrm>
            <a:off x="5819968" y="4899667"/>
            <a:ext cx="4812712" cy="1359951"/>
          </a:xfrm>
          <a:prstGeom prst="round2SameRect">
            <a:avLst>
              <a:gd name="adj1" fmla="val 0"/>
              <a:gd name="adj2" fmla="val 20465"/>
            </a:avLst>
          </a:prstGeom>
          <a:ln w="76200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Bar() implements Baz {</a:t>
            </a:r>
          </a:p>
          <a:p>
            <a:r>
              <a:rPr lang="en-US" dirty="0"/>
              <a:t>    fun foo(x : int) : int { return x * x; 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 </a:t>
            </a:r>
            <a:r>
              <a:rPr lang="en-US" dirty="0" err="1"/>
              <a:t>zorp</a:t>
            </a:r>
            <a:r>
              <a:rPr lang="en-US" dirty="0"/>
              <a:t>() : Baz { return new Bar(); 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0C1CA-01FD-4FC9-8B4A-3D6384E54EDD}"/>
              </a:ext>
            </a:extLst>
          </p:cNvPr>
          <p:cNvSpPr/>
          <p:nvPr/>
        </p:nvSpPr>
        <p:spPr>
          <a:xfrm>
            <a:off x="5819968" y="3539716"/>
            <a:ext cx="4812712" cy="1359951"/>
          </a:xfrm>
          <a:prstGeom prst="rect">
            <a:avLst/>
          </a:prstGeom>
          <a:ln w="76200">
            <a:gradFill>
              <a:gsLst>
                <a:gs pos="0">
                  <a:srgbClr val="4BC19D"/>
                </a:gs>
                <a:gs pos="100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Bar() implements Baz {</a:t>
            </a:r>
          </a:p>
          <a:p>
            <a:r>
              <a:rPr lang="en-US" dirty="0"/>
              <a:t>    fun foo(x : int) : int { return x * x; 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 </a:t>
            </a:r>
            <a:r>
              <a:rPr lang="en-US" dirty="0" err="1"/>
              <a:t>zorp</a:t>
            </a:r>
            <a:r>
              <a:rPr lang="en-US" dirty="0"/>
              <a:t>() : </a:t>
            </a:r>
            <a:r>
              <a:rPr lang="en-US" b="1" dirty="0" err="1"/>
              <a:t>dyn</a:t>
            </a:r>
            <a:r>
              <a:rPr lang="en-US" dirty="0"/>
              <a:t> { return new Bar(); 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95E2E-0611-4670-871F-46988784B948}"/>
              </a:ext>
            </a:extLst>
          </p:cNvPr>
          <p:cNvSpPr/>
          <p:nvPr/>
        </p:nvSpPr>
        <p:spPr>
          <a:xfrm>
            <a:off x="5819968" y="1899063"/>
            <a:ext cx="4812712" cy="1640653"/>
          </a:xfrm>
          <a:prstGeom prst="rect">
            <a:avLst/>
          </a:prstGeom>
          <a:ln w="76200">
            <a:gradFill flip="none" rotWithShape="1">
              <a:gsLst>
                <a:gs pos="96000">
                  <a:srgbClr val="4AC09F"/>
                </a:gs>
                <a:gs pos="0">
                  <a:srgbClr val="00B0F0"/>
                </a:gs>
              </a:gsLst>
              <a:lin ang="5400000" scaled="1"/>
              <a:tileRect/>
            </a:gra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 </a:t>
            </a:r>
            <a:r>
              <a:rPr lang="en-US" dirty="0" err="1"/>
              <a:t>zorp</a:t>
            </a:r>
            <a:r>
              <a:rPr lang="en-US" dirty="0"/>
              <a:t>() : </a:t>
            </a:r>
            <a:r>
              <a:rPr lang="en-US" b="1" dirty="0" err="1"/>
              <a:t>dyn</a:t>
            </a:r>
            <a:r>
              <a:rPr lang="en-US" dirty="0"/>
              <a:t> {</a:t>
            </a:r>
          </a:p>
          <a:p>
            <a:r>
              <a:rPr lang="en-US" dirty="0"/>
              <a:t>    return new {</a:t>
            </a:r>
          </a:p>
          <a:p>
            <a:r>
              <a:rPr lang="en-US" dirty="0"/>
              <a:t>        fun foo(x : int) : int { return x * x; };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7BF3D76F-1457-4F60-91F3-CD556001922A}"/>
              </a:ext>
            </a:extLst>
          </p:cNvPr>
          <p:cNvSpPr/>
          <p:nvPr/>
        </p:nvSpPr>
        <p:spPr>
          <a:xfrm rot="5400000" flipV="1">
            <a:off x="1100961" y="2066400"/>
            <a:ext cx="892965" cy="1063995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D80E5347-21CB-445A-9B33-EF59EAE6AC8C}"/>
              </a:ext>
            </a:extLst>
          </p:cNvPr>
          <p:cNvSpPr/>
          <p:nvPr/>
        </p:nvSpPr>
        <p:spPr>
          <a:xfrm rot="5400000" flipV="1">
            <a:off x="1107605" y="3360826"/>
            <a:ext cx="892965" cy="1063995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DC96E15-7F74-48C7-85ED-56C58E9CF461}"/>
              </a:ext>
            </a:extLst>
          </p:cNvPr>
          <p:cNvSpPr/>
          <p:nvPr/>
        </p:nvSpPr>
        <p:spPr>
          <a:xfrm rot="16200000" flipH="1" flipV="1">
            <a:off x="10186197" y="1364081"/>
            <a:ext cx="892965" cy="1063995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4400ED73-F1CB-4F1C-B63B-729FC4066B6D}"/>
              </a:ext>
            </a:extLst>
          </p:cNvPr>
          <p:cNvSpPr/>
          <p:nvPr/>
        </p:nvSpPr>
        <p:spPr>
          <a:xfrm rot="16200000" flipH="1" flipV="1">
            <a:off x="9922380" y="2690002"/>
            <a:ext cx="1416238" cy="1687491"/>
          </a:xfrm>
          <a:prstGeom prst="circular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42A94520-0843-4E9A-9AB6-27AC6902BD1D}"/>
              </a:ext>
            </a:extLst>
          </p:cNvPr>
          <p:cNvSpPr/>
          <p:nvPr/>
        </p:nvSpPr>
        <p:spPr>
          <a:xfrm rot="16200000" flipH="1" flipV="1">
            <a:off x="10186195" y="4464401"/>
            <a:ext cx="892965" cy="1063995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3BA5F533-2243-4390-B505-9029AA985016}"/>
              </a:ext>
            </a:extLst>
          </p:cNvPr>
          <p:cNvSpPr/>
          <p:nvPr/>
        </p:nvSpPr>
        <p:spPr>
          <a:xfrm>
            <a:off x="7976987" y="3284410"/>
            <a:ext cx="498674" cy="498674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A3A49-8A68-45AB-A62F-0544795C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657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EF9EBF-9203-4837-BC37-830EA5D73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MonNom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3306A7F-CD30-44EA-A67E-FF7D3F662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C27454-78D1-405A-A29C-6CB1DC59EA0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8374" y="6356350"/>
            <a:ext cx="2743200" cy="365125"/>
          </a:xfrm>
        </p:spPr>
        <p:txBody>
          <a:bodyPr/>
          <a:lstStyle/>
          <a:p>
            <a:r>
              <a:rPr lang="en-AT">
                <a:solidFill>
                  <a:schemeClr val="bg1"/>
                </a:solidFill>
              </a:rPr>
              <a:t>Fabian Muehlboeck and Ross Tate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48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MonNom</a:t>
            </a:r>
            <a:r>
              <a:rPr lang="en-US" dirty="0"/>
              <a:t>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T"/>
              <a:t>Fabian Muehlboeck and Ross Tate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3584" y="6356350"/>
            <a:ext cx="5324706" cy="365125"/>
          </a:xfrm>
        </p:spPr>
        <p:txBody>
          <a:bodyPr/>
          <a:lstStyle/>
          <a:p>
            <a:r>
              <a:rPr lang="en-US" sz="1100" dirty="0"/>
              <a:t>Transitioning from Nominal to Structural Code with Efficient Gradual Typing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38C27-5A93-459A-9D5F-47EA30AEB94D}"/>
              </a:ext>
            </a:extLst>
          </p:cNvPr>
          <p:cNvSpPr txBox="1"/>
          <p:nvPr/>
        </p:nvSpPr>
        <p:spPr>
          <a:xfrm>
            <a:off x="698659" y="2157210"/>
            <a:ext cx="279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i="1" dirty="0"/>
              <a:t>C</a:t>
            </a:r>
            <a:r>
              <a:rPr lang="en-US" sz="3600" dirty="0"/>
              <a:t>(</a:t>
            </a:r>
            <a:r>
              <a:rPr lang="en-US" sz="3600" i="1" dirty="0"/>
              <a:t>e</a:t>
            </a:r>
            <a:r>
              <a:rPr lang="en-US" sz="3600" baseline="-25000" dirty="0"/>
              <a:t>1</a:t>
            </a:r>
            <a:r>
              <a:rPr lang="en-US" sz="3600" dirty="0"/>
              <a:t>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B0134-3C65-4D67-B9A5-DAB4C5308439}"/>
              </a:ext>
            </a:extLst>
          </p:cNvPr>
          <p:cNvSpPr txBox="1"/>
          <p:nvPr/>
        </p:nvSpPr>
        <p:spPr>
          <a:xfrm>
            <a:off x="698659" y="3114748"/>
            <a:ext cx="523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 : </a:t>
            </a:r>
            <a:r>
              <a:rPr lang="el-GR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3600" baseline="-25000" dirty="0"/>
              <a:t>1</a:t>
            </a:r>
            <a:r>
              <a:rPr lang="en-US" sz="3600" dirty="0"/>
              <a:t>, …) : </a:t>
            </a:r>
            <a:r>
              <a:rPr lang="el-GR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3600" dirty="0"/>
              <a:t>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⟼</a:t>
            </a:r>
            <a:r>
              <a:rPr lang="en-US" sz="3600" dirty="0"/>
              <a:t> </a:t>
            </a:r>
            <a:r>
              <a:rPr lang="en-US" sz="3600" i="1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A1454-5BE0-447E-AE34-10AE6CEC8D85}"/>
                  </a:ext>
                </a:extLst>
              </p:cNvPr>
              <p:cNvSpPr txBox="1"/>
              <p:nvPr/>
            </p:nvSpPr>
            <p:spPr>
              <a:xfrm>
                <a:off x="698659" y="4072286"/>
                <a:ext cx="9673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new</a:t>
                </a:r>
                <a:r>
                  <a:rPr lang="en-US" sz="3600" dirty="0"/>
                  <a:t> </a:t>
                </a:r>
                <a:r>
                  <a:rPr lang="en-US" sz="3600" i="1" dirty="0"/>
                  <a:t>x</a:t>
                </a:r>
                <a:r>
                  <a:rPr lang="en-US" sz="3600" dirty="0"/>
                  <a:t> := {</a:t>
                </a:r>
                <a:r>
                  <a:rPr lang="en-US" sz="3600" i="1" dirty="0"/>
                  <a:t>f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:= </a:t>
                </a:r>
                <a:r>
                  <a:rPr lang="en-US" sz="3600" i="1" dirty="0"/>
                  <a:t>e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; … | </a:t>
                </a:r>
                <a:r>
                  <a:rPr lang="en-US" sz="3600" i="1" dirty="0"/>
                  <a:t>m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(</a:t>
                </a:r>
                <a:r>
                  <a:rPr lang="en-US" sz="3600" i="1" dirty="0"/>
                  <a:t>x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: </a:t>
                </a:r>
                <a:r>
                  <a:rPr lang="el-GR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, …) : </a:t>
                </a:r>
                <a:r>
                  <a:rPr lang="el-GR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US" sz="3600" dirty="0"/>
                  <a:t>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⟼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3600" i="1" dirty="0"/>
                          <m:t>e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3600" dirty="0"/>
                  <a:t>; …}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0A1454-5BE0-447E-AE34-10AE6CE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59" y="4072286"/>
                <a:ext cx="9673097" cy="646331"/>
              </a:xfrm>
              <a:prstGeom prst="rect">
                <a:avLst/>
              </a:prstGeom>
              <a:blipFill>
                <a:blip r:embed="rId6"/>
                <a:stretch>
                  <a:fillRect l="-1955" t="-15094" r="-1892" b="-358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6BF28BF-D7A9-4C79-A865-7C634BBE9056}"/>
              </a:ext>
            </a:extLst>
          </p:cNvPr>
          <p:cNvSpPr/>
          <p:nvPr/>
        </p:nvSpPr>
        <p:spPr>
          <a:xfrm>
            <a:off x="2519317" y="4936638"/>
            <a:ext cx="1042844" cy="549762"/>
          </a:xfrm>
          <a:prstGeom prst="wedgeRoundRectCallout">
            <a:avLst>
              <a:gd name="adj1" fmla="val -20833"/>
              <a:gd name="adj2" fmla="val -8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field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C3EA627-A65A-482B-99F5-6B79580DC52B}"/>
              </a:ext>
            </a:extLst>
          </p:cNvPr>
          <p:cNvSpPr/>
          <p:nvPr/>
        </p:nvSpPr>
        <p:spPr>
          <a:xfrm>
            <a:off x="4409409" y="4936639"/>
            <a:ext cx="2874908" cy="785374"/>
          </a:xfrm>
          <a:prstGeom prst="wedgeRoundRectCallout">
            <a:avLst>
              <a:gd name="adj1" fmla="val -20833"/>
              <a:gd name="adj2" fmla="val -7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</a:p>
          <a:p>
            <a:pPr algn="ctr"/>
            <a:r>
              <a:rPr lang="en-US" sz="2000" dirty="0"/>
              <a:t>(can be field name or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000" dirty="0"/>
              <a:t>)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77CA2-9E7C-4500-B464-C9BCB74EBD59}"/>
              </a:ext>
            </a:extLst>
          </p:cNvPr>
          <p:cNvSpPr txBox="1"/>
          <p:nvPr/>
        </p:nvSpPr>
        <p:spPr>
          <a:xfrm>
            <a:off x="3388555" y="2157210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: </a:t>
            </a:r>
            <a:r>
              <a:rPr lang="en-US" sz="3600" i="1" dirty="0"/>
              <a:t>C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924E5-96C2-4A75-A7E4-EA681A98464B}"/>
              </a:ext>
            </a:extLst>
          </p:cNvPr>
          <p:cNvSpPr txBox="1"/>
          <p:nvPr/>
        </p:nvSpPr>
        <p:spPr>
          <a:xfrm>
            <a:off x="5632034" y="311474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: </a:t>
            </a:r>
            <a:r>
              <a:rPr lang="en-US" sz="3600" b="1" dirty="0" err="1"/>
              <a:t>dyn</a:t>
            </a:r>
            <a:endParaRPr 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1EBC4-1FBE-42C2-AD5E-84333F71602C}"/>
              </a:ext>
            </a:extLst>
          </p:cNvPr>
          <p:cNvSpPr txBox="1"/>
          <p:nvPr/>
        </p:nvSpPr>
        <p:spPr>
          <a:xfrm>
            <a:off x="10328387" y="407228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: </a:t>
            </a:r>
            <a:r>
              <a:rPr lang="en-US" sz="3600" b="1" dirty="0" err="1"/>
              <a:t>dyn</a:t>
            </a:r>
            <a:endParaRPr lang="en-US" sz="3600" b="1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57BB3CB-8F93-47EB-A49E-265CDB7EF594}"/>
              </a:ext>
            </a:extLst>
          </p:cNvPr>
          <p:cNvSpPr/>
          <p:nvPr/>
        </p:nvSpPr>
        <p:spPr>
          <a:xfrm>
            <a:off x="661707" y="4936638"/>
            <a:ext cx="1620758" cy="549762"/>
          </a:xfrm>
          <a:prstGeom prst="wedgeRoundRectCallout">
            <a:avLst>
              <a:gd name="adj1" fmla="val 21740"/>
              <a:gd name="adj2" fmla="val -83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this/self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9EFA90AF-6DE7-423D-916A-DFC1A50DB198}"/>
              </a:ext>
            </a:extLst>
          </p:cNvPr>
          <p:cNvSpPr/>
          <p:nvPr/>
        </p:nvSpPr>
        <p:spPr>
          <a:xfrm>
            <a:off x="4863710" y="1873679"/>
            <a:ext cx="2064413" cy="863911"/>
          </a:xfrm>
          <a:prstGeom prst="borderCallout1">
            <a:avLst>
              <a:gd name="adj1" fmla="val 18750"/>
              <a:gd name="adj2" fmla="val -8333"/>
              <a:gd name="adj3" fmla="val 72890"/>
              <a:gd name="adj4" fmla="val -367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Nominal Types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E4ACBFD9-21A9-4FDA-8938-5E372928902F}"/>
              </a:ext>
            </a:extLst>
          </p:cNvPr>
          <p:cNvSpPr/>
          <p:nvPr/>
        </p:nvSpPr>
        <p:spPr>
          <a:xfrm>
            <a:off x="7680772" y="2821464"/>
            <a:ext cx="2383238" cy="863911"/>
          </a:xfrm>
          <a:prstGeom prst="borderCallout1">
            <a:avLst>
              <a:gd name="adj1" fmla="val 18750"/>
              <a:gd name="adj2" fmla="val -8333"/>
              <a:gd name="adj3" fmla="val 72890"/>
              <a:gd name="adj4" fmla="val -367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dyn</a:t>
            </a:r>
            <a:r>
              <a:rPr lang="en-US" sz="2400" dirty="0"/>
              <a:t> instead of Structural Types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1949F5-4EFF-480A-B6ED-D6C26A48DA6A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10232304" y="3500525"/>
            <a:ext cx="694164" cy="5717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F87CE-A3A3-4643-A914-C59DAA05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66C6-6B03-408E-BB7F-F1FEEC69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10336466" cy="3366815"/>
          </a:xfrm>
        </p:spPr>
        <p:txBody>
          <a:bodyPr>
            <a:normAutofit/>
          </a:bodyPr>
          <a:lstStyle/>
          <a:p>
            <a:r>
              <a:rPr lang="en-US" sz="2400" dirty="0"/>
              <a:t>Casts to classes </a:t>
            </a:r>
            <a:r>
              <a:rPr lang="en-US" sz="2400" i="1" dirty="0"/>
              <a:t>C</a:t>
            </a:r>
          </a:p>
          <a:p>
            <a:r>
              <a:rPr lang="en-US" sz="2400" dirty="0"/>
              <a:t>	succeed for instances of </a:t>
            </a:r>
            <a:r>
              <a:rPr lang="en-US" sz="2400" i="1" dirty="0"/>
              <a:t>C</a:t>
            </a:r>
          </a:p>
          <a:p>
            <a:r>
              <a:rPr lang="en-US" sz="2400" dirty="0"/>
              <a:t>Casts to interfaces </a:t>
            </a:r>
            <a:r>
              <a:rPr lang="en-US" sz="2400" i="1" dirty="0"/>
              <a:t>I</a:t>
            </a:r>
          </a:p>
          <a:p>
            <a:r>
              <a:rPr lang="en-US" sz="2400" dirty="0"/>
              <a:t>	succeed for instances of classes explicitly implementing </a:t>
            </a:r>
            <a:r>
              <a:rPr lang="en-US" sz="2400" i="1" dirty="0"/>
              <a:t>I</a:t>
            </a:r>
          </a:p>
          <a:p>
            <a:r>
              <a:rPr lang="en-US" sz="2400" dirty="0"/>
              <a:t>	succeed for all lambda objects</a:t>
            </a:r>
          </a:p>
          <a:p>
            <a:r>
              <a:rPr lang="en-US" sz="2400" dirty="0"/>
              <a:t>	succeed for all record objects</a:t>
            </a:r>
            <a:br>
              <a:rPr lang="en-US" sz="2400" dirty="0"/>
            </a:br>
            <a:r>
              <a:rPr lang="en-US" sz="2400" dirty="0"/>
              <a:t>		unless </a:t>
            </a:r>
            <a:r>
              <a:rPr lang="en-US" sz="2400" i="1" dirty="0"/>
              <a:t>I</a:t>
            </a:r>
            <a:r>
              <a:rPr lang="en-US" sz="2400" dirty="0"/>
              <a:t> requires a </a:t>
            </a:r>
            <a:r>
              <a:rPr lang="el-GR" sz="2400" dirty="0"/>
              <a:t>λ</a:t>
            </a:r>
            <a:r>
              <a:rPr lang="en-US" sz="2400" dirty="0"/>
              <a:t> method </a:t>
            </a:r>
            <a:br>
              <a:rPr lang="en-US" sz="2400" dirty="0"/>
            </a:br>
            <a:r>
              <a:rPr lang="en-US" sz="2400" dirty="0"/>
              <a:t>		and the record has no </a:t>
            </a:r>
            <a:r>
              <a:rPr lang="el-GR" sz="2400" dirty="0"/>
              <a:t>λ</a:t>
            </a:r>
            <a:r>
              <a:rPr lang="en-US" sz="2400" dirty="0"/>
              <a:t> method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B8430-1E45-4C6E-8D27-C1FD6546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MonNom</a:t>
            </a:r>
            <a:r>
              <a:rPr lang="en-US" dirty="0"/>
              <a:t> Casts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5C1B-2C1C-49B1-83C1-FA0B06B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T"/>
              <a:t>Fabian Muehlboeck and Ross Tate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8A7E6-ACAD-4569-92BF-5527737C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837" y="6364406"/>
            <a:ext cx="4886199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Transitioning from Nominal to Structural Code with Efficient Gradual Typing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0E9EA-22C5-4CC6-8BCF-6F5DF010ADD8}"/>
              </a:ext>
            </a:extLst>
          </p:cNvPr>
          <p:cNvGrpSpPr/>
          <p:nvPr/>
        </p:nvGrpSpPr>
        <p:grpSpPr>
          <a:xfrm>
            <a:off x="7230008" y="3862062"/>
            <a:ext cx="2384919" cy="1522220"/>
            <a:chOff x="7230008" y="3862062"/>
            <a:chExt cx="2384919" cy="152222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A1AE01B9-1BAE-4965-9FE5-7CDEA36A7FD3}"/>
                </a:ext>
              </a:extLst>
            </p:cNvPr>
            <p:cNvSpPr/>
            <p:nvPr/>
          </p:nvSpPr>
          <p:spPr>
            <a:xfrm>
              <a:off x="7230008" y="3862062"/>
              <a:ext cx="340770" cy="1522220"/>
            </a:xfrm>
            <a:prstGeom prst="rightBrace">
              <a:avLst>
                <a:gd name="adj1" fmla="val 45000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377F42-7E55-4CB9-B9E1-E53FE49C6C9B}"/>
                </a:ext>
              </a:extLst>
            </p:cNvPr>
            <p:cNvSpPr txBox="1"/>
            <p:nvPr/>
          </p:nvSpPr>
          <p:spPr>
            <a:xfrm>
              <a:off x="7570778" y="4330784"/>
              <a:ext cx="2044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Monotonic</a:t>
              </a:r>
              <a:endParaRPr lang="en-AT" sz="3200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8A2EF-D40E-433F-A9EF-DF685107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330C42F2-E3A5-4732-AC24-20E43575B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824" y="2484258"/>
            <a:ext cx="388745" cy="388745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1B27749-69F0-494A-A811-551FDD33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3824" y="3392659"/>
            <a:ext cx="388745" cy="388745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964456CB-25E5-49EA-A98C-5CC7E41D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824" y="3848345"/>
            <a:ext cx="388745" cy="388745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94D91017-58FB-49F8-AC4A-052399C6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824" y="4304031"/>
            <a:ext cx="388745" cy="388745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CD95D60F-EC68-4889-89A9-A49A82334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5726" y="2484258"/>
            <a:ext cx="388745" cy="3887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5BAE65C-680F-4A67-B657-9F71CB50CB23}"/>
              </a:ext>
            </a:extLst>
          </p:cNvPr>
          <p:cNvSpPr txBox="1"/>
          <p:nvPr/>
        </p:nvSpPr>
        <p:spPr>
          <a:xfrm>
            <a:off x="6724471" y="2447797"/>
            <a:ext cx="333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fail for structural values</a:t>
            </a:r>
            <a:endParaRPr lang="en-A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4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F0724C-5D36-4911-BDBE-CF79D2D49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F78EA1A-DEBC-47A4-A3B8-8222A09E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93D6-4604-41D5-8AF5-9156470E153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AT">
                <a:solidFill>
                  <a:schemeClr val="bg1"/>
                </a:solidFill>
              </a:rPr>
              <a:t>Fabian Muehlboeck and Ross Tate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41765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11.3|4.9|6.1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8|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1.1|1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4|3.6|12.4|4.5|3.6|2.1|7.8|7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12.9|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9.1|13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9.3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4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.6|5.2|13.9|3.7|6.2|2.9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7.3|3.9|2.2|2|0.7|19.5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.3|2.3|13.8|2.8|8.3|1.5|2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5.3"/>
</p:tagLst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1207</Words>
  <Application>Microsoft Office PowerPoint</Application>
  <PresentationFormat>Widescreen</PresentationFormat>
  <Paragraphs>292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Lucida Calligraphy</vt:lpstr>
      <vt:lpstr>Tenorite</vt:lpstr>
      <vt:lpstr>Office Theme</vt:lpstr>
      <vt:lpstr>Transitioning from  Structural to Nominal Code with Efficient Gradual Typing</vt:lpstr>
      <vt:lpstr>Gradual Typing</vt:lpstr>
      <vt:lpstr>Gradual Typing</vt:lpstr>
      <vt:lpstr>Gradual Typing</vt:lpstr>
      <vt:lpstr>PowerPoint Presentation</vt:lpstr>
      <vt:lpstr>MonNom</vt:lpstr>
      <vt:lpstr>MonNom Objects</vt:lpstr>
      <vt:lpstr>MonNom Casts</vt:lpstr>
      <vt:lpstr>Migration</vt:lpstr>
      <vt:lpstr>Cross-Discipline Guarantees</vt:lpstr>
      <vt:lpstr>Cross-Paradigm Guarantees</vt:lpstr>
      <vt:lpstr>Cross-Paradigm Guarantees</vt:lpstr>
      <vt:lpstr>Cross-Paradigm Guarantees</vt:lpstr>
      <vt:lpstr>Performance</vt:lpstr>
      <vt:lpstr>Representation</vt:lpstr>
      <vt:lpstr>Call Tags</vt:lpstr>
      <vt:lpstr>Call Tags</vt:lpstr>
      <vt:lpstr>Experimental Setup</vt:lpstr>
      <vt:lpstr>intersort</vt:lpstr>
      <vt:lpstr>sieve &amp; float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2021-10-08T12:05:48Z</dcterms:created>
  <dcterms:modified xsi:type="dcterms:W3CDTF">2021-10-08T13:54:04Z</dcterms:modified>
</cp:coreProperties>
</file>