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83" r:id="rId3"/>
    <p:sldId id="258" r:id="rId4"/>
    <p:sldId id="284" r:id="rId5"/>
    <p:sldId id="302" r:id="rId6"/>
    <p:sldId id="285" r:id="rId7"/>
    <p:sldId id="303" r:id="rId8"/>
    <p:sldId id="304" r:id="rId9"/>
    <p:sldId id="307" r:id="rId10"/>
    <p:sldId id="314" r:id="rId11"/>
    <p:sldId id="308" r:id="rId12"/>
    <p:sldId id="309" r:id="rId13"/>
    <p:sldId id="310" r:id="rId14"/>
    <p:sldId id="286" r:id="rId15"/>
    <p:sldId id="259" r:id="rId16"/>
    <p:sldId id="300" r:id="rId17"/>
    <p:sldId id="287" r:id="rId18"/>
    <p:sldId id="260" r:id="rId19"/>
    <p:sldId id="261" r:id="rId20"/>
    <p:sldId id="298" r:id="rId21"/>
    <p:sldId id="262" r:id="rId22"/>
    <p:sldId id="290" r:id="rId23"/>
    <p:sldId id="312" r:id="rId24"/>
    <p:sldId id="313" r:id="rId25"/>
    <p:sldId id="299" r:id="rId26"/>
    <p:sldId id="306" r:id="rId27"/>
    <p:sldId id="289" r:id="rId28"/>
    <p:sldId id="269" r:id="rId29"/>
    <p:sldId id="270" r:id="rId30"/>
    <p:sldId id="282" r:id="rId31"/>
  </p:sldIdLst>
  <p:sldSz cx="9144000" cy="6858000" type="screen4x3"/>
  <p:notesSz cx="6858000" cy="9144000"/>
  <p:embeddedFontLst>
    <p:embeddedFont>
      <p:font typeface="Wingdings 2" pitchFamily="18" charset="2"/>
      <p:regular r:id="rId32"/>
    </p:embeddedFont>
    <p:embeddedFont>
      <p:font typeface="Cambria Math" pitchFamily="18" charset="0"/>
      <p:regular r:id="rId33"/>
    </p:embeddedFont>
    <p:embeddedFont>
      <p:font typeface="Candara" pitchFamily="34" charset="0"/>
      <p:regular r:id="rId34"/>
      <p:bold r:id="rId35"/>
      <p:italic r:id="rId36"/>
      <p:boldItalic r:id="rId37"/>
    </p:embeddedFont>
    <p:embeddedFont>
      <p:font typeface="DFKai-SB" pitchFamily="65" charset="-12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F4737B6-21FD-4E1A-9138-EDDCA1DA629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CA7BCE2-026A-4631-8625-6E92AA20266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37B6-21FD-4E1A-9138-EDDCA1DA629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BCE2-026A-4631-8625-6E92AA202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37B6-21FD-4E1A-9138-EDDCA1DA629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BCE2-026A-4631-8625-6E92AA202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F4737B6-21FD-4E1A-9138-EDDCA1DA629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CA7BCE2-026A-4631-8625-6E92AA202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F4737B6-21FD-4E1A-9138-EDDCA1DA629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CA7BCE2-026A-4631-8625-6E92AA20266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37B6-21FD-4E1A-9138-EDDCA1DA629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BCE2-026A-4631-8625-6E92AA2026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37B6-21FD-4E1A-9138-EDDCA1DA629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BCE2-026A-4631-8625-6E92AA20266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F4737B6-21FD-4E1A-9138-EDDCA1DA629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CA7BCE2-026A-4631-8625-6E92AA2026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37B6-21FD-4E1A-9138-EDDCA1DA629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BCE2-026A-4631-8625-6E92AA202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F4737B6-21FD-4E1A-9138-EDDCA1DA629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CA7BCE2-026A-4631-8625-6E92AA20266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F4737B6-21FD-4E1A-9138-EDDCA1DA629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CA7BCE2-026A-4631-8625-6E92AA20266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F4737B6-21FD-4E1A-9138-EDDCA1DA629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CA7BCE2-026A-4631-8625-6E92AA2026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ruina.tam.cornell.edu/research/topics/locomotion_and_robotics/ranger/Ranger2010/Cornell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648200"/>
            <a:ext cx="1828800" cy="183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991838"/>
            <a:ext cx="7962900" cy="1894362"/>
          </a:xfrm>
        </p:spPr>
        <p:txBody>
          <a:bodyPr rIns="0">
            <a:noAutofit/>
          </a:bodyPr>
          <a:lstStyle/>
          <a:p>
            <a:r>
              <a:rPr lang="en-US" sz="5400" dirty="0" smtClean="0"/>
              <a:t>The</a:t>
            </a:r>
            <a:br>
              <a:rPr lang="en-US" sz="5400" dirty="0" smtClean="0"/>
            </a:br>
            <a:r>
              <a:rPr lang="en-US" sz="5400" dirty="0" smtClean="0"/>
              <a:t>Sequential Semantics </a:t>
            </a:r>
            <a:br>
              <a:rPr lang="en-US" sz="5400" dirty="0" smtClean="0"/>
            </a:br>
            <a:r>
              <a:rPr lang="en-US" sz="5400" dirty="0" smtClean="0"/>
              <a:t>of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>Producer Effect Systems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419600"/>
            <a:ext cx="6172200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Ross Tate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002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73"/>
    </mc:Choice>
    <mc:Fallback xmlns="">
      <p:transition spd="slow" advTm="3167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Effect System?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15605" y="5466588"/>
            <a:ext cx="4690769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Indexed Monad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07017" y="4702314"/>
            <a:ext cx="5133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rossbb" pitchFamily="82" charset="0"/>
              </a:rPr>
              <a:t>e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Cambria Math"/>
                <a:ea typeface="Cambria Math"/>
              </a:rPr>
              <a:t>↦</a:t>
            </a:r>
            <a:r>
              <a:rPr lang="en-US" sz="3200" dirty="0" smtClean="0"/>
              <a:t> lockless, </a:t>
            </a:r>
            <a:r>
              <a:rPr lang="en-US" sz="3200" dirty="0" smtClean="0">
                <a:solidFill>
                  <a:schemeClr val="bg1"/>
                </a:solidFill>
              </a:rPr>
              <a:t>critical, </a:t>
            </a:r>
            <a:r>
              <a:rPr lang="en-US" sz="3200" dirty="0" smtClean="0"/>
              <a:t>entrant</a:t>
            </a:r>
            <a:endParaRPr lang="en-US" sz="3200" dirty="0"/>
          </a:p>
        </p:txBody>
      </p:sp>
      <p:sp>
        <p:nvSpPr>
          <p:cNvPr id="59" name="TextBox 58"/>
          <p:cNvSpPr txBox="1"/>
          <p:nvPr/>
        </p:nvSpPr>
        <p:spPr>
          <a:xfrm>
            <a:off x="2041855" y="4321314"/>
            <a:ext cx="4663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lockless </a:t>
            </a:r>
            <a:r>
              <a:rPr lang="en-US" sz="3200" dirty="0" smtClean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Cambria Math"/>
                <a:ea typeface="Cambria Math"/>
              </a:rPr>
              <a:t>≤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critical, </a:t>
            </a:r>
            <a:r>
              <a:rPr lang="en-US" sz="3200" dirty="0" smtClean="0"/>
              <a:t>entrant</a:t>
            </a:r>
            <a:endParaRPr lang="en-US" sz="3200" dirty="0"/>
          </a:p>
        </p:txBody>
      </p:sp>
      <p:sp>
        <p:nvSpPr>
          <p:cNvPr id="60" name="Rectangle 59"/>
          <p:cNvSpPr/>
          <p:nvPr/>
        </p:nvSpPr>
        <p:spPr>
          <a:xfrm>
            <a:off x="1633192" y="1550129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/>
              <a:t>lockless</a:t>
            </a:r>
            <a:endParaRPr lang="en-US" sz="2400" b="1" dirty="0"/>
          </a:p>
        </p:txBody>
      </p:sp>
      <p:sp>
        <p:nvSpPr>
          <p:cNvPr id="64" name="Rectangle 63"/>
          <p:cNvSpPr/>
          <p:nvPr/>
        </p:nvSpPr>
        <p:spPr>
          <a:xfrm>
            <a:off x="7213480" y="1550129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/>
              <a:t>entrant</a:t>
            </a:r>
            <a:endParaRPr lang="en-US" sz="2400" b="1" dirty="0"/>
          </a:p>
        </p:txBody>
      </p:sp>
      <p:sp>
        <p:nvSpPr>
          <p:cNvPr id="65" name="Rectangle 64"/>
          <p:cNvSpPr/>
          <p:nvPr/>
        </p:nvSpPr>
        <p:spPr>
          <a:xfrm>
            <a:off x="238120" y="1550129"/>
            <a:ext cx="1395072" cy="45481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1440" rtlCol="0" anchor="ctr"/>
          <a:lstStyle/>
          <a:p>
            <a:pPr algn="r"/>
            <a:r>
              <a:rPr lang="en-US" sz="2800" b="1" dirty="0" smtClean="0">
                <a:latin typeface="Cambria Math"/>
                <a:ea typeface="Cambria Math"/>
              </a:rPr>
              <a:t>↓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rossbb" pitchFamily="82" charset="0"/>
              </a:rPr>
              <a:t>;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Cambria Math"/>
                <a:ea typeface="Cambria Math"/>
              </a:rPr>
              <a:t>→</a:t>
            </a:r>
            <a:endParaRPr lang="en-US" sz="2800" b="1" dirty="0"/>
          </a:p>
        </p:txBody>
      </p:sp>
      <p:sp>
        <p:nvSpPr>
          <p:cNvPr id="66" name="Rectangle 65"/>
          <p:cNvSpPr/>
          <p:nvPr/>
        </p:nvSpPr>
        <p:spPr>
          <a:xfrm>
            <a:off x="1633192" y="2004948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lockless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213480" y="2004948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entrant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38120" y="2004948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1440" rtlCol="0" anchor="ctr"/>
          <a:lstStyle/>
          <a:p>
            <a:pPr algn="r"/>
            <a:r>
              <a:rPr lang="en-US" sz="2400" b="1" dirty="0" smtClean="0">
                <a:ea typeface="Cambria Math"/>
              </a:rPr>
              <a:t>lockless</a:t>
            </a:r>
            <a:endParaRPr lang="en-US" sz="2400" b="1" dirty="0"/>
          </a:p>
        </p:txBody>
      </p:sp>
      <p:sp>
        <p:nvSpPr>
          <p:cNvPr id="102" name="Rectangle 101"/>
          <p:cNvSpPr/>
          <p:nvPr/>
        </p:nvSpPr>
        <p:spPr>
          <a:xfrm>
            <a:off x="1633192" y="3824224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entrant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213480" y="3824224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entrant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38120" y="3824224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1440" rtlCol="0" anchor="ctr"/>
          <a:lstStyle/>
          <a:p>
            <a:pPr algn="r"/>
            <a:r>
              <a:rPr lang="en-US" sz="2400" b="1" dirty="0" smtClean="0">
                <a:ea typeface="Cambria Math"/>
              </a:rPr>
              <a:t>entrant</a:t>
            </a:r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138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598">
        <p:fade/>
      </p:transition>
    </mc:Choice>
    <mc:Fallback xmlns="">
      <p:transition spd="med" advTm="659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Effect System?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15605" y="5466588"/>
            <a:ext cx="4690769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Layered Monads in Action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07017" y="4702314"/>
            <a:ext cx="5133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rossbb" pitchFamily="82" charset="0"/>
              </a:rPr>
              <a:t>e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Cambria Math"/>
                <a:ea typeface="Cambria Math"/>
              </a:rPr>
              <a:t>↦</a:t>
            </a:r>
            <a:r>
              <a:rPr lang="en-US" sz="3200" dirty="0" smtClean="0"/>
              <a:t> lockless, critical, entrant</a:t>
            </a:r>
            <a:endParaRPr lang="en-US" sz="3200" dirty="0"/>
          </a:p>
        </p:txBody>
      </p:sp>
      <p:sp>
        <p:nvSpPr>
          <p:cNvPr id="59" name="TextBox 58"/>
          <p:cNvSpPr txBox="1"/>
          <p:nvPr/>
        </p:nvSpPr>
        <p:spPr>
          <a:xfrm>
            <a:off x="2041855" y="4321314"/>
            <a:ext cx="4663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lockless </a:t>
            </a:r>
            <a:r>
              <a:rPr lang="en-US" sz="3200" dirty="0" smtClean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Cambria Math"/>
                <a:ea typeface="Cambria Math"/>
              </a:rPr>
              <a:t>≤</a:t>
            </a:r>
            <a:r>
              <a:rPr lang="en-US" sz="3200" dirty="0" smtClean="0"/>
              <a:t> critical, entrant</a:t>
            </a:r>
            <a:endParaRPr lang="en-US" sz="3200" dirty="0"/>
          </a:p>
        </p:txBody>
      </p:sp>
      <p:sp>
        <p:nvSpPr>
          <p:cNvPr id="60" name="Rectangle 59"/>
          <p:cNvSpPr/>
          <p:nvPr/>
        </p:nvSpPr>
        <p:spPr>
          <a:xfrm>
            <a:off x="1633192" y="1550129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/>
              <a:t>lockless</a:t>
            </a:r>
            <a:endParaRPr lang="en-US" sz="2400" b="1" dirty="0"/>
          </a:p>
        </p:txBody>
      </p:sp>
      <p:sp>
        <p:nvSpPr>
          <p:cNvPr id="63" name="Rectangle 62"/>
          <p:cNvSpPr/>
          <p:nvPr/>
        </p:nvSpPr>
        <p:spPr>
          <a:xfrm>
            <a:off x="5818408" y="1550129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/>
              <a:t>critical</a:t>
            </a:r>
            <a:endParaRPr lang="en-US" sz="2400" b="1" dirty="0"/>
          </a:p>
        </p:txBody>
      </p:sp>
      <p:sp>
        <p:nvSpPr>
          <p:cNvPr id="64" name="Rectangle 63"/>
          <p:cNvSpPr/>
          <p:nvPr/>
        </p:nvSpPr>
        <p:spPr>
          <a:xfrm>
            <a:off x="7213480" y="1550129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/>
              <a:t>entrant</a:t>
            </a:r>
            <a:endParaRPr lang="en-US" sz="2400" b="1" dirty="0"/>
          </a:p>
        </p:txBody>
      </p:sp>
      <p:sp>
        <p:nvSpPr>
          <p:cNvPr id="65" name="Rectangle 64"/>
          <p:cNvSpPr/>
          <p:nvPr/>
        </p:nvSpPr>
        <p:spPr>
          <a:xfrm>
            <a:off x="238120" y="1550129"/>
            <a:ext cx="1395072" cy="45481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1440" rtlCol="0" anchor="ctr"/>
          <a:lstStyle/>
          <a:p>
            <a:pPr algn="r"/>
            <a:r>
              <a:rPr lang="en-US" sz="2800" b="1" dirty="0" smtClean="0">
                <a:latin typeface="Cambria Math"/>
                <a:ea typeface="Cambria Math"/>
              </a:rPr>
              <a:t>↓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rossbb" pitchFamily="82" charset="0"/>
              </a:rPr>
              <a:t>;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Cambria Math"/>
                <a:ea typeface="Cambria Math"/>
              </a:rPr>
              <a:t>→</a:t>
            </a:r>
            <a:endParaRPr lang="en-US" sz="2800" b="1" dirty="0"/>
          </a:p>
        </p:txBody>
      </p:sp>
      <p:sp>
        <p:nvSpPr>
          <p:cNvPr id="66" name="Rectangle 65"/>
          <p:cNvSpPr/>
          <p:nvPr/>
        </p:nvSpPr>
        <p:spPr>
          <a:xfrm>
            <a:off x="1633192" y="2004948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lockless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818408" y="2004948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critical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213480" y="2004948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entrant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38120" y="2004948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1440" rtlCol="0" anchor="ctr"/>
          <a:lstStyle/>
          <a:p>
            <a:pPr algn="r"/>
            <a:r>
              <a:rPr lang="en-US" sz="2400" b="1" dirty="0" smtClean="0">
                <a:ea typeface="Cambria Math"/>
              </a:rPr>
              <a:t>lockless</a:t>
            </a:r>
            <a:endParaRPr lang="en-US" sz="2400" b="1" dirty="0"/>
          </a:p>
        </p:txBody>
      </p:sp>
      <p:sp>
        <p:nvSpPr>
          <p:cNvPr id="96" name="Rectangle 95"/>
          <p:cNvSpPr/>
          <p:nvPr/>
        </p:nvSpPr>
        <p:spPr>
          <a:xfrm>
            <a:off x="1633192" y="3369405"/>
            <a:ext cx="1395072" cy="454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critical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818408" y="3369405"/>
            <a:ext cx="1395072" cy="454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critical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213480" y="3369405"/>
            <a:ext cx="1395072" cy="454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38120" y="3369405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1440" rtlCol="0" anchor="ctr"/>
          <a:lstStyle/>
          <a:p>
            <a:pPr algn="r"/>
            <a:r>
              <a:rPr lang="en-US" sz="2400" b="1" dirty="0" smtClean="0">
                <a:ea typeface="Cambria Math"/>
              </a:rPr>
              <a:t>critical</a:t>
            </a:r>
            <a:endParaRPr lang="en-US" sz="2400" b="1" dirty="0"/>
          </a:p>
        </p:txBody>
      </p:sp>
      <p:sp>
        <p:nvSpPr>
          <p:cNvPr id="102" name="Rectangle 101"/>
          <p:cNvSpPr/>
          <p:nvPr/>
        </p:nvSpPr>
        <p:spPr>
          <a:xfrm>
            <a:off x="1633192" y="3824224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entrant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818408" y="3824224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213480" y="3824224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entrant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38120" y="3824224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1440" rtlCol="0" anchor="ctr"/>
          <a:lstStyle/>
          <a:p>
            <a:pPr algn="r"/>
            <a:r>
              <a:rPr lang="en-US" sz="2400" b="1" dirty="0" smtClean="0">
                <a:ea typeface="Cambria Math"/>
              </a:rPr>
              <a:t>entrant</a:t>
            </a:r>
            <a:endParaRPr lang="en-US" sz="2400" b="1" dirty="0"/>
          </a:p>
        </p:txBody>
      </p:sp>
      <p:sp>
        <p:nvSpPr>
          <p:cNvPr id="109" name="&quot;No&quot; Symbol 108"/>
          <p:cNvSpPr/>
          <p:nvPr/>
        </p:nvSpPr>
        <p:spPr>
          <a:xfrm>
            <a:off x="7732482" y="3418279"/>
            <a:ext cx="357067" cy="357067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&quot;No&quot; Symbol 110"/>
          <p:cNvSpPr/>
          <p:nvPr/>
        </p:nvSpPr>
        <p:spPr>
          <a:xfrm>
            <a:off x="6337410" y="3873099"/>
            <a:ext cx="357067" cy="357067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6600" y="1586105"/>
            <a:ext cx="2362200" cy="26810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Monads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cannot</a:t>
            </a:r>
            <a:r>
              <a:rPr lang="en-US" sz="2800" dirty="0" smtClean="0"/>
              <a:t> be used for “</a:t>
            </a:r>
            <a:r>
              <a:rPr lang="en-US" sz="2800" dirty="0" smtClean="0">
                <a:solidFill>
                  <a:schemeClr val="accent1"/>
                </a:solidFill>
              </a:rPr>
              <a:t>must</a:t>
            </a:r>
            <a:r>
              <a:rPr lang="en-US" sz="2800" dirty="0" smtClean="0"/>
              <a:t>” properties.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569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031">
        <p:fade/>
      </p:transition>
    </mc:Choice>
    <mc:Fallback xmlns="">
      <p:transition spd="med" advTm="3903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Effect System?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15605" y="5466588"/>
            <a:ext cx="4690769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Parameterized Monad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07017" y="4702314"/>
            <a:ext cx="5133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rossbb" pitchFamily="82" charset="0"/>
              </a:rPr>
              <a:t>e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Cambria Math"/>
                <a:ea typeface="Cambria Math"/>
              </a:rPr>
              <a:t>↦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lockless, </a:t>
            </a:r>
            <a:r>
              <a:rPr lang="en-US" sz="3200" dirty="0" smtClean="0"/>
              <a:t>critical, entrant</a:t>
            </a:r>
            <a:endParaRPr lang="en-US" sz="3200" dirty="0"/>
          </a:p>
        </p:txBody>
      </p:sp>
      <p:sp>
        <p:nvSpPr>
          <p:cNvPr id="61" name="Rectangle 60"/>
          <p:cNvSpPr/>
          <p:nvPr/>
        </p:nvSpPr>
        <p:spPr>
          <a:xfrm>
            <a:off x="3028264" y="1550129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/>
              <a:t>locking</a:t>
            </a:r>
            <a:endParaRPr lang="en-US" sz="2400" b="1" dirty="0"/>
          </a:p>
        </p:txBody>
      </p:sp>
      <p:sp>
        <p:nvSpPr>
          <p:cNvPr id="62" name="Rectangle 61"/>
          <p:cNvSpPr/>
          <p:nvPr/>
        </p:nvSpPr>
        <p:spPr>
          <a:xfrm>
            <a:off x="4423336" y="1550129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/>
              <a:t>unlocking</a:t>
            </a:r>
            <a:endParaRPr lang="en-US" sz="2400" b="1" dirty="0"/>
          </a:p>
        </p:txBody>
      </p:sp>
      <p:sp>
        <p:nvSpPr>
          <p:cNvPr id="63" name="Rectangle 62"/>
          <p:cNvSpPr/>
          <p:nvPr/>
        </p:nvSpPr>
        <p:spPr>
          <a:xfrm>
            <a:off x="5818408" y="1550129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/>
              <a:t>critical</a:t>
            </a:r>
            <a:endParaRPr lang="en-US" sz="2400" b="1" dirty="0"/>
          </a:p>
        </p:txBody>
      </p:sp>
      <p:sp>
        <p:nvSpPr>
          <p:cNvPr id="64" name="Rectangle 63"/>
          <p:cNvSpPr/>
          <p:nvPr/>
        </p:nvSpPr>
        <p:spPr>
          <a:xfrm>
            <a:off x="7213480" y="1550129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/>
              <a:t>entrant</a:t>
            </a:r>
            <a:endParaRPr lang="en-US" sz="2400" b="1" dirty="0"/>
          </a:p>
        </p:txBody>
      </p:sp>
      <p:sp>
        <p:nvSpPr>
          <p:cNvPr id="65" name="Rectangle 64"/>
          <p:cNvSpPr/>
          <p:nvPr/>
        </p:nvSpPr>
        <p:spPr>
          <a:xfrm>
            <a:off x="238120" y="1550129"/>
            <a:ext cx="1395072" cy="45481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1440" rtlCol="0" anchor="ctr"/>
          <a:lstStyle/>
          <a:p>
            <a:pPr algn="r"/>
            <a:r>
              <a:rPr lang="en-US" sz="2800" b="1" dirty="0" smtClean="0">
                <a:latin typeface="Cambria Math"/>
                <a:ea typeface="Cambria Math"/>
              </a:rPr>
              <a:t>↓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rossbb" pitchFamily="82" charset="0"/>
              </a:rPr>
              <a:t>;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Cambria Math"/>
                <a:ea typeface="Cambria Math"/>
              </a:rPr>
              <a:t>→</a:t>
            </a:r>
            <a:endParaRPr lang="en-US" sz="2800" b="1" dirty="0"/>
          </a:p>
        </p:txBody>
      </p:sp>
      <p:sp>
        <p:nvSpPr>
          <p:cNvPr id="73" name="Rectangle 72"/>
          <p:cNvSpPr/>
          <p:nvPr/>
        </p:nvSpPr>
        <p:spPr>
          <a:xfrm>
            <a:off x="3028264" y="2459767"/>
            <a:ext cx="1395072" cy="454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23336" y="2459767"/>
            <a:ext cx="1395072" cy="454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entrant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18408" y="2459767"/>
            <a:ext cx="1395072" cy="454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locking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213480" y="2459767"/>
            <a:ext cx="1395072" cy="454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38120" y="2459767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1440" rtlCol="0" anchor="ctr"/>
          <a:lstStyle/>
          <a:p>
            <a:pPr algn="r"/>
            <a:r>
              <a:rPr lang="en-US" sz="2400" b="1" dirty="0" smtClean="0">
                <a:ea typeface="Cambria Math"/>
              </a:rPr>
              <a:t>locking</a:t>
            </a:r>
            <a:endParaRPr lang="en-US" sz="2400" b="1" dirty="0"/>
          </a:p>
        </p:txBody>
      </p:sp>
      <p:sp>
        <p:nvSpPr>
          <p:cNvPr id="79" name="Rectangle 78"/>
          <p:cNvSpPr/>
          <p:nvPr/>
        </p:nvSpPr>
        <p:spPr>
          <a:xfrm>
            <a:off x="3028264" y="2914586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critical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423336" y="2914586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818408" y="2914586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213480" y="2914586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unlocking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38120" y="2914586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1440" rtlCol="0" anchor="ctr"/>
          <a:lstStyle/>
          <a:p>
            <a:pPr algn="r"/>
            <a:r>
              <a:rPr lang="en-US" sz="2400" b="1" dirty="0" smtClean="0">
                <a:ea typeface="Cambria Math"/>
              </a:rPr>
              <a:t>unlocking</a:t>
            </a:r>
            <a:endParaRPr lang="en-US" sz="2400" b="1" dirty="0"/>
          </a:p>
        </p:txBody>
      </p:sp>
      <p:sp>
        <p:nvSpPr>
          <p:cNvPr id="84" name="&quot;No&quot; Symbol 83"/>
          <p:cNvSpPr/>
          <p:nvPr/>
        </p:nvSpPr>
        <p:spPr>
          <a:xfrm>
            <a:off x="3547266" y="2508642"/>
            <a:ext cx="357067" cy="357067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&quot;No&quot; Symbol 84"/>
          <p:cNvSpPr/>
          <p:nvPr/>
        </p:nvSpPr>
        <p:spPr>
          <a:xfrm>
            <a:off x="7732482" y="2508641"/>
            <a:ext cx="357067" cy="357067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&quot;No&quot; Symbol 85"/>
          <p:cNvSpPr/>
          <p:nvPr/>
        </p:nvSpPr>
        <p:spPr>
          <a:xfrm>
            <a:off x="4942338" y="2963461"/>
            <a:ext cx="357067" cy="357067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&quot;No&quot; Symbol 86"/>
          <p:cNvSpPr/>
          <p:nvPr/>
        </p:nvSpPr>
        <p:spPr>
          <a:xfrm>
            <a:off x="6337410" y="2963461"/>
            <a:ext cx="357067" cy="357067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028264" y="3369405"/>
            <a:ext cx="1395072" cy="454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423336" y="3369405"/>
            <a:ext cx="1395072" cy="454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unlocking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818408" y="3369405"/>
            <a:ext cx="1395072" cy="454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critical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213480" y="3369405"/>
            <a:ext cx="1395072" cy="454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38120" y="3369405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1440" rtlCol="0" anchor="ctr"/>
          <a:lstStyle/>
          <a:p>
            <a:pPr algn="r"/>
            <a:r>
              <a:rPr lang="en-US" sz="2400" b="1" dirty="0" smtClean="0">
                <a:ea typeface="Cambria Math"/>
              </a:rPr>
              <a:t>critical</a:t>
            </a:r>
            <a:endParaRPr lang="en-US" sz="2400" b="1" dirty="0"/>
          </a:p>
        </p:txBody>
      </p:sp>
      <p:sp>
        <p:nvSpPr>
          <p:cNvPr id="103" name="Rectangle 102"/>
          <p:cNvSpPr/>
          <p:nvPr/>
        </p:nvSpPr>
        <p:spPr>
          <a:xfrm>
            <a:off x="3028264" y="3824224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locking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423336" y="3824224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818408" y="3824224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213480" y="3824224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entrant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38120" y="3824224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1440" rtlCol="0" anchor="ctr"/>
          <a:lstStyle/>
          <a:p>
            <a:pPr algn="r"/>
            <a:r>
              <a:rPr lang="en-US" sz="2400" b="1" dirty="0" smtClean="0">
                <a:ea typeface="Cambria Math"/>
              </a:rPr>
              <a:t>entrant</a:t>
            </a:r>
            <a:endParaRPr lang="en-US" sz="2400" b="1" dirty="0"/>
          </a:p>
        </p:txBody>
      </p:sp>
      <p:sp>
        <p:nvSpPr>
          <p:cNvPr id="108" name="&quot;No&quot; Symbol 107"/>
          <p:cNvSpPr/>
          <p:nvPr/>
        </p:nvSpPr>
        <p:spPr>
          <a:xfrm>
            <a:off x="3547266" y="3418280"/>
            <a:ext cx="357067" cy="357067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&quot;No&quot; Symbol 108"/>
          <p:cNvSpPr/>
          <p:nvPr/>
        </p:nvSpPr>
        <p:spPr>
          <a:xfrm>
            <a:off x="7732482" y="3418279"/>
            <a:ext cx="357067" cy="357067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&quot;No&quot; Symbol 109"/>
          <p:cNvSpPr/>
          <p:nvPr/>
        </p:nvSpPr>
        <p:spPr>
          <a:xfrm>
            <a:off x="4942338" y="3873099"/>
            <a:ext cx="357067" cy="357067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&quot;No&quot; Symbol 110"/>
          <p:cNvSpPr/>
          <p:nvPr/>
        </p:nvSpPr>
        <p:spPr>
          <a:xfrm>
            <a:off x="6337410" y="3873099"/>
            <a:ext cx="357067" cy="357067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569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716">
        <p:fade/>
      </p:transition>
    </mc:Choice>
    <mc:Fallback xmlns="">
      <p:transition spd="med" advTm="147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Effect System?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07017" y="4702314"/>
            <a:ext cx="5133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rossbb" pitchFamily="82" charset="0"/>
              </a:rPr>
              <a:t>e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Cambria Math"/>
                <a:ea typeface="Cambria Math"/>
              </a:rPr>
              <a:t>↦</a:t>
            </a:r>
            <a:r>
              <a:rPr lang="en-US" sz="3200" dirty="0" smtClean="0"/>
              <a:t> lockless, critical, entrant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2041855" y="4321314"/>
            <a:ext cx="4663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lockless </a:t>
            </a:r>
            <a:r>
              <a:rPr lang="en-US" sz="3200" dirty="0" smtClean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Cambria Math"/>
                <a:ea typeface="Cambria Math"/>
              </a:rPr>
              <a:t>≤</a:t>
            </a:r>
            <a:r>
              <a:rPr lang="en-US" sz="3200" dirty="0" smtClean="0"/>
              <a:t> critical, entrant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015605" y="5466588"/>
            <a:ext cx="4690769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accent1"/>
                </a:solidFill>
              </a:rPr>
              <a:t>Productoid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633192" y="1550129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/>
              <a:t>lockless</a:t>
            </a:r>
            <a:endParaRPr lang="en-US" sz="2400" b="1" dirty="0"/>
          </a:p>
        </p:txBody>
      </p:sp>
      <p:sp>
        <p:nvSpPr>
          <p:cNvPr id="59" name="Rectangle 58"/>
          <p:cNvSpPr/>
          <p:nvPr/>
        </p:nvSpPr>
        <p:spPr>
          <a:xfrm>
            <a:off x="3028264" y="1550129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/>
              <a:t>locking</a:t>
            </a:r>
            <a:endParaRPr lang="en-US" sz="2400" b="1" dirty="0"/>
          </a:p>
        </p:txBody>
      </p:sp>
      <p:sp>
        <p:nvSpPr>
          <p:cNvPr id="60" name="Rectangle 59"/>
          <p:cNvSpPr/>
          <p:nvPr/>
        </p:nvSpPr>
        <p:spPr>
          <a:xfrm>
            <a:off x="4423336" y="1550129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/>
              <a:t>unlocking</a:t>
            </a:r>
            <a:endParaRPr lang="en-US" sz="2400" b="1" dirty="0"/>
          </a:p>
        </p:txBody>
      </p:sp>
      <p:sp>
        <p:nvSpPr>
          <p:cNvPr id="61" name="Rectangle 60"/>
          <p:cNvSpPr/>
          <p:nvPr/>
        </p:nvSpPr>
        <p:spPr>
          <a:xfrm>
            <a:off x="5818408" y="1550129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/>
              <a:t>critical</a:t>
            </a:r>
            <a:endParaRPr lang="en-US" sz="2400" b="1" dirty="0"/>
          </a:p>
        </p:txBody>
      </p:sp>
      <p:sp>
        <p:nvSpPr>
          <p:cNvPr id="62" name="Rectangle 61"/>
          <p:cNvSpPr/>
          <p:nvPr/>
        </p:nvSpPr>
        <p:spPr>
          <a:xfrm>
            <a:off x="7213480" y="1550129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/>
              <a:t>entrant</a:t>
            </a:r>
            <a:endParaRPr lang="en-US" sz="2400" b="1" dirty="0"/>
          </a:p>
        </p:txBody>
      </p:sp>
      <p:sp>
        <p:nvSpPr>
          <p:cNvPr id="63" name="Rectangle 62"/>
          <p:cNvSpPr/>
          <p:nvPr/>
        </p:nvSpPr>
        <p:spPr>
          <a:xfrm>
            <a:off x="238120" y="1550129"/>
            <a:ext cx="1395072" cy="45481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1440" rtlCol="0" anchor="ctr"/>
          <a:lstStyle/>
          <a:p>
            <a:pPr algn="r"/>
            <a:r>
              <a:rPr lang="en-US" sz="2800" b="1" dirty="0" smtClean="0">
                <a:latin typeface="Cambria Math"/>
                <a:ea typeface="Cambria Math"/>
              </a:rPr>
              <a:t>↓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rossbb" pitchFamily="82" charset="0"/>
              </a:rPr>
              <a:t>;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Cambria Math"/>
                <a:ea typeface="Cambria Math"/>
              </a:rPr>
              <a:t>→</a:t>
            </a:r>
            <a:endParaRPr lang="en-US" sz="2800" b="1" dirty="0"/>
          </a:p>
        </p:txBody>
      </p:sp>
      <p:sp>
        <p:nvSpPr>
          <p:cNvPr id="64" name="Rectangle 63"/>
          <p:cNvSpPr/>
          <p:nvPr/>
        </p:nvSpPr>
        <p:spPr>
          <a:xfrm>
            <a:off x="1633192" y="2004948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lockless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028264" y="2004948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locking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23336" y="2004948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unlocking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18408" y="2004948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critical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213480" y="2004948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entrant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38120" y="2004948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1440" rtlCol="0" anchor="ctr"/>
          <a:lstStyle/>
          <a:p>
            <a:pPr algn="r"/>
            <a:r>
              <a:rPr lang="en-US" sz="2400" b="1" dirty="0" smtClean="0">
                <a:ea typeface="Cambria Math"/>
              </a:rPr>
              <a:t>lockless</a:t>
            </a:r>
            <a:endParaRPr lang="en-US" sz="2400" b="1" dirty="0"/>
          </a:p>
        </p:txBody>
      </p:sp>
      <p:sp>
        <p:nvSpPr>
          <p:cNvPr id="70" name="Rectangle 69"/>
          <p:cNvSpPr/>
          <p:nvPr/>
        </p:nvSpPr>
        <p:spPr>
          <a:xfrm>
            <a:off x="1633192" y="2459767"/>
            <a:ext cx="1395072" cy="454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locking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28264" y="2459767"/>
            <a:ext cx="1395072" cy="454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423336" y="2459767"/>
            <a:ext cx="1395072" cy="454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entrant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818408" y="2459767"/>
            <a:ext cx="1395072" cy="454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locking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213480" y="2459767"/>
            <a:ext cx="1395072" cy="454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38120" y="2459767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1440" rtlCol="0" anchor="ctr"/>
          <a:lstStyle/>
          <a:p>
            <a:pPr algn="r"/>
            <a:r>
              <a:rPr lang="en-US" sz="2400" b="1" dirty="0" smtClean="0">
                <a:ea typeface="Cambria Math"/>
              </a:rPr>
              <a:t>locking</a:t>
            </a:r>
            <a:endParaRPr lang="en-US" sz="2400" b="1" dirty="0"/>
          </a:p>
        </p:txBody>
      </p:sp>
      <p:sp>
        <p:nvSpPr>
          <p:cNvPr id="76" name="Rectangle 75"/>
          <p:cNvSpPr/>
          <p:nvPr/>
        </p:nvSpPr>
        <p:spPr>
          <a:xfrm>
            <a:off x="1633192" y="2914586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unlocking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28264" y="2914586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critical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423336" y="2914586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818408" y="2914586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213480" y="2914586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unlocking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38120" y="2914586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1440" rtlCol="0" anchor="ctr"/>
          <a:lstStyle/>
          <a:p>
            <a:pPr algn="r"/>
            <a:r>
              <a:rPr lang="en-US" sz="2400" b="1" dirty="0" smtClean="0">
                <a:ea typeface="Cambria Math"/>
              </a:rPr>
              <a:t>unlocking</a:t>
            </a:r>
            <a:endParaRPr lang="en-US" sz="2400" b="1" dirty="0"/>
          </a:p>
        </p:txBody>
      </p:sp>
      <p:sp>
        <p:nvSpPr>
          <p:cNvPr id="82" name="&quot;No&quot; Symbol 81"/>
          <p:cNvSpPr/>
          <p:nvPr/>
        </p:nvSpPr>
        <p:spPr>
          <a:xfrm>
            <a:off x="3547266" y="2508642"/>
            <a:ext cx="357067" cy="357067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&quot;No&quot; Symbol 82"/>
          <p:cNvSpPr/>
          <p:nvPr/>
        </p:nvSpPr>
        <p:spPr>
          <a:xfrm>
            <a:off x="7732482" y="2508641"/>
            <a:ext cx="357067" cy="357067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&quot;No&quot; Symbol 83"/>
          <p:cNvSpPr/>
          <p:nvPr/>
        </p:nvSpPr>
        <p:spPr>
          <a:xfrm>
            <a:off x="4942338" y="2963461"/>
            <a:ext cx="357067" cy="357067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&quot;No&quot; Symbol 84"/>
          <p:cNvSpPr/>
          <p:nvPr/>
        </p:nvSpPr>
        <p:spPr>
          <a:xfrm>
            <a:off x="6337410" y="2963461"/>
            <a:ext cx="357067" cy="357067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33192" y="3369405"/>
            <a:ext cx="1395072" cy="454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critical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028264" y="3369405"/>
            <a:ext cx="1395072" cy="454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423336" y="3369405"/>
            <a:ext cx="1395072" cy="454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unlocking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818408" y="3369405"/>
            <a:ext cx="1395072" cy="454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critical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213480" y="3369405"/>
            <a:ext cx="1395072" cy="454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38120" y="3369405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1440" rtlCol="0" anchor="ctr"/>
          <a:lstStyle/>
          <a:p>
            <a:pPr algn="r"/>
            <a:r>
              <a:rPr lang="en-US" sz="2400" b="1" dirty="0" smtClean="0">
                <a:ea typeface="Cambria Math"/>
              </a:rPr>
              <a:t>critical</a:t>
            </a:r>
            <a:endParaRPr lang="en-US" sz="2400" b="1" dirty="0"/>
          </a:p>
        </p:txBody>
      </p:sp>
      <p:sp>
        <p:nvSpPr>
          <p:cNvPr id="100" name="Rectangle 99"/>
          <p:cNvSpPr/>
          <p:nvPr/>
        </p:nvSpPr>
        <p:spPr>
          <a:xfrm>
            <a:off x="1633192" y="3824224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entrant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028264" y="3824224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locking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423336" y="3824224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818408" y="3824224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213480" y="3824224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entrant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8120" y="3824224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1440" rtlCol="0" anchor="ctr"/>
          <a:lstStyle/>
          <a:p>
            <a:pPr algn="r"/>
            <a:r>
              <a:rPr lang="en-US" sz="2400" b="1" dirty="0" smtClean="0">
                <a:ea typeface="Cambria Math"/>
              </a:rPr>
              <a:t>entrant</a:t>
            </a:r>
            <a:endParaRPr lang="en-US" sz="2400" b="1" dirty="0"/>
          </a:p>
        </p:txBody>
      </p:sp>
      <p:sp>
        <p:nvSpPr>
          <p:cNvPr id="106" name="&quot;No&quot; Symbol 105"/>
          <p:cNvSpPr/>
          <p:nvPr/>
        </p:nvSpPr>
        <p:spPr>
          <a:xfrm>
            <a:off x="3547266" y="3418280"/>
            <a:ext cx="357067" cy="357067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&quot;No&quot; Symbol 106"/>
          <p:cNvSpPr/>
          <p:nvPr/>
        </p:nvSpPr>
        <p:spPr>
          <a:xfrm>
            <a:off x="7732482" y="3418279"/>
            <a:ext cx="357067" cy="357067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&quot;No&quot; Symbol 107"/>
          <p:cNvSpPr/>
          <p:nvPr/>
        </p:nvSpPr>
        <p:spPr>
          <a:xfrm>
            <a:off x="4942338" y="3873099"/>
            <a:ext cx="357067" cy="357067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&quot;No&quot; Symbol 108"/>
          <p:cNvSpPr/>
          <p:nvPr/>
        </p:nvSpPr>
        <p:spPr>
          <a:xfrm>
            <a:off x="6337410" y="3873099"/>
            <a:ext cx="357067" cy="357067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569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61">
        <p:fade/>
      </p:transition>
    </mc:Choice>
    <mc:Fallback xmlns="">
      <p:transition spd="med" advTm="118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ruina.tam.cornell.edu/research/topics/locomotion_and_robotics/ranger/Ranger2010/Cornell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648200"/>
            <a:ext cx="1828800" cy="183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991838"/>
            <a:ext cx="7962900" cy="1894362"/>
          </a:xfrm>
        </p:spPr>
        <p:txBody>
          <a:bodyPr rIns="0">
            <a:noAutofit/>
          </a:bodyPr>
          <a:lstStyle/>
          <a:p>
            <a:r>
              <a:rPr lang="en-US" sz="5400" dirty="0" smtClean="0"/>
              <a:t>The</a:t>
            </a:r>
            <a:br>
              <a:rPr lang="en-US" sz="5400" dirty="0" smtClean="0"/>
            </a:br>
            <a:r>
              <a:rPr lang="en-US" sz="5400" dirty="0" smtClean="0"/>
              <a:t>Sequential Semantics </a:t>
            </a:r>
            <a:br>
              <a:rPr lang="en-US" sz="5400" dirty="0" smtClean="0"/>
            </a:br>
            <a:r>
              <a:rPr lang="en-US" sz="5400" dirty="0" smtClean="0"/>
              <a:t>of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>Producer Effect Systems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419600"/>
            <a:ext cx="6172200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Ross Tate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778358" y="685800"/>
            <a:ext cx="6553200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91284" y="3175662"/>
            <a:ext cx="2770632" cy="544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70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75">
        <p:fade/>
      </p:transition>
    </mc:Choice>
    <mc:Fallback xmlns="">
      <p:transition spd="med" advTm="677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096000" y="4572000"/>
            <a:ext cx="593326" cy="14199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4000" dirty="0" smtClean="0"/>
              <a:t>P</a:t>
            </a:r>
            <a:r>
              <a:rPr lang="el-GR" sz="4000" baseline="-25000" dirty="0" smtClean="0">
                <a:latin typeface="Cambria Math"/>
                <a:ea typeface="Cambria Math"/>
              </a:rPr>
              <a:t>ε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Producer Effect?</a:t>
            </a:r>
            <a:endParaRPr lang="en-US" dirty="0"/>
          </a:p>
        </p:txBody>
      </p:sp>
      <p:sp>
        <p:nvSpPr>
          <p:cNvPr id="3" name="Pentagon 2"/>
          <p:cNvSpPr/>
          <p:nvPr/>
        </p:nvSpPr>
        <p:spPr>
          <a:xfrm>
            <a:off x="6689326" y="1752600"/>
            <a:ext cx="646325" cy="1419911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Ins="0" rtlCol="0" anchor="ctr"/>
          <a:lstStyle/>
          <a:p>
            <a:pPr algn="ctr"/>
            <a:r>
              <a:rPr lang="en-US" sz="4000" dirty="0">
                <a:latin typeface="Cambria Math"/>
                <a:ea typeface="Cambria Math"/>
              </a:rPr>
              <a:t>τ</a:t>
            </a:r>
            <a:r>
              <a:rPr lang="en-US" sz="4000" dirty="0" smtClean="0"/>
              <a:t>’</a:t>
            </a:r>
            <a:endParaRPr lang="en-US" sz="4000" dirty="0"/>
          </a:p>
        </p:txBody>
      </p:sp>
      <p:sp>
        <p:nvSpPr>
          <p:cNvPr id="4" name="Pentagon 3"/>
          <p:cNvSpPr/>
          <p:nvPr/>
        </p:nvSpPr>
        <p:spPr>
          <a:xfrm>
            <a:off x="1143000" y="1752601"/>
            <a:ext cx="646325" cy="1419911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Ins="0" rtlCol="0" anchor="ctr"/>
          <a:lstStyle/>
          <a:p>
            <a:pPr algn="ctr"/>
            <a:r>
              <a:rPr lang="el-GR" sz="4000" dirty="0" smtClean="0">
                <a:latin typeface="Cambria Math"/>
                <a:ea typeface="Cambria Math"/>
              </a:rPr>
              <a:t>τ</a:t>
            </a:r>
            <a:endParaRPr lang="en-US" sz="4000" dirty="0"/>
          </a:p>
        </p:txBody>
      </p:sp>
      <p:sp>
        <p:nvSpPr>
          <p:cNvPr id="5" name="Chevron 4"/>
          <p:cNvSpPr/>
          <p:nvPr/>
        </p:nvSpPr>
        <p:spPr>
          <a:xfrm>
            <a:off x="1736327" y="1752600"/>
            <a:ext cx="4800600" cy="1419911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4239313" y="1524000"/>
            <a:ext cx="1143000" cy="762000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800" dirty="0" smtClean="0">
                <a:latin typeface="Cambria Math"/>
                <a:ea typeface="Cambria Math"/>
              </a:rPr>
              <a:t>ε</a:t>
            </a:r>
            <a:endParaRPr lang="en-US" sz="4800" dirty="0"/>
          </a:p>
        </p:txBody>
      </p:sp>
      <p:sp>
        <p:nvSpPr>
          <p:cNvPr id="7" name="Pentagon 6"/>
          <p:cNvSpPr/>
          <p:nvPr/>
        </p:nvSpPr>
        <p:spPr>
          <a:xfrm>
            <a:off x="6689326" y="4572000"/>
            <a:ext cx="646325" cy="1419911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Ins="0" rtlCol="0" anchor="ctr"/>
          <a:lstStyle/>
          <a:p>
            <a:pPr algn="ctr"/>
            <a:r>
              <a:rPr lang="en-US" sz="4000" dirty="0">
                <a:latin typeface="Cambria Math"/>
                <a:ea typeface="Cambria Math"/>
              </a:rPr>
              <a:t>τ</a:t>
            </a:r>
            <a:r>
              <a:rPr lang="en-US" sz="4000" dirty="0" smtClean="0"/>
              <a:t>’</a:t>
            </a:r>
            <a:endParaRPr lang="en-US" sz="4000" dirty="0"/>
          </a:p>
        </p:txBody>
      </p:sp>
      <p:sp>
        <p:nvSpPr>
          <p:cNvPr id="8" name="Pentagon 7"/>
          <p:cNvSpPr/>
          <p:nvPr/>
        </p:nvSpPr>
        <p:spPr>
          <a:xfrm>
            <a:off x="1143000" y="4572001"/>
            <a:ext cx="646325" cy="1419911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Ins="0" rtlCol="0" anchor="ctr"/>
          <a:lstStyle/>
          <a:p>
            <a:pPr algn="ctr"/>
            <a:r>
              <a:rPr lang="el-GR" sz="4000" dirty="0" smtClean="0">
                <a:latin typeface="Cambria Math"/>
                <a:ea typeface="Cambria Math"/>
              </a:rPr>
              <a:t>τ</a:t>
            </a:r>
            <a:endParaRPr lang="en-US" sz="4000" dirty="0"/>
          </a:p>
        </p:txBody>
      </p:sp>
      <p:sp>
        <p:nvSpPr>
          <p:cNvPr id="9" name="Chevron 8"/>
          <p:cNvSpPr/>
          <p:nvPr/>
        </p:nvSpPr>
        <p:spPr>
          <a:xfrm>
            <a:off x="1736327" y="4572000"/>
            <a:ext cx="4193418" cy="1419911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own Arrow 11"/>
              <p:cNvSpPr/>
              <p:nvPr/>
            </p:nvSpPr>
            <p:spPr>
              <a:xfrm>
                <a:off x="3195645" y="3429000"/>
                <a:ext cx="1881964" cy="914400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4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Down Arrow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645" y="3429000"/>
                <a:ext cx="1881964" cy="914400"/>
              </a:xfrm>
              <a:prstGeom prst="downArrow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Callout 12"/>
          <p:cNvSpPr/>
          <p:nvPr/>
        </p:nvSpPr>
        <p:spPr>
          <a:xfrm>
            <a:off x="4038600" y="1524000"/>
            <a:ext cx="1840813" cy="762000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600" dirty="0" smtClean="0">
                <a:latin typeface="Cambria Math"/>
                <a:ea typeface="Cambria Math"/>
              </a:rPr>
              <a:t>partial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6096000" y="4571999"/>
            <a:ext cx="593326" cy="14199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lIns="0" rIns="0" rtlCol="0" anchor="t"/>
          <a:lstStyle/>
          <a:p>
            <a:pPr algn="ctr"/>
            <a:r>
              <a:rPr lang="en-US" sz="3600" dirty="0" smtClean="0"/>
              <a:t>Maybe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3450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6885">
        <p:fade/>
      </p:transition>
    </mc:Choice>
    <mc:Fallback>
      <p:transition spd="med" advTm="3688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3" grpId="0" animBg="1"/>
      <p:bldP spid="4" grpId="0" animBg="1"/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Locking-Effect Productions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lockless</a:t>
            </a:r>
            <a:r>
              <a:rPr lang="en-US" dirty="0" smtClean="0"/>
              <a:t>(</a:t>
            </a:r>
            <a:r>
              <a:rPr lang="el-GR" dirty="0">
                <a:latin typeface="Cambria Math"/>
                <a:ea typeface="Cambria Math"/>
              </a:rPr>
              <a:t>τ</a:t>
            </a:r>
            <a:r>
              <a:rPr lang="en-US" dirty="0" smtClean="0"/>
              <a:t>)	=	</a:t>
            </a:r>
            <a:r>
              <a:rPr lang="en-US" dirty="0" err="1" smtClean="0"/>
              <a:t>P</a:t>
            </a:r>
            <a:r>
              <a:rPr lang="en-US" baseline="-25000" dirty="0" err="1" smtClean="0">
                <a:ln>
                  <a:solidFill>
                    <a:schemeClr val="tx1"/>
                  </a:solidFill>
                </a:ln>
                <a:latin typeface="rossbb" pitchFamily="82" charset="0"/>
              </a:rPr>
              <a:t>e</a:t>
            </a:r>
            <a:r>
              <a:rPr lang="en-US" dirty="0" smtClean="0"/>
              <a:t>(</a:t>
            </a:r>
            <a:r>
              <a:rPr lang="el-GR" dirty="0">
                <a:latin typeface="Cambria Math"/>
                <a:ea typeface="Cambria Math"/>
              </a:rPr>
              <a:t>τ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locking</a:t>
            </a:r>
            <a:r>
              <a:rPr lang="en-US" dirty="0" smtClean="0"/>
              <a:t>(</a:t>
            </a:r>
            <a:r>
              <a:rPr lang="el-GR" dirty="0" smtClean="0">
                <a:latin typeface="Cambria Math"/>
                <a:ea typeface="Cambria Math"/>
              </a:rPr>
              <a:t>τ</a:t>
            </a:r>
            <a:r>
              <a:rPr lang="en-US" dirty="0" smtClean="0"/>
              <a:t>)	=	L </a:t>
            </a:r>
            <a:r>
              <a:rPr lang="en-US" dirty="0" smtClean="0">
                <a:latin typeface="Cambria Math"/>
                <a:ea typeface="Cambria Math"/>
              </a:rPr>
              <a:t>⊸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>
                <a:ln>
                  <a:solidFill>
                    <a:schemeClr val="tx1"/>
                  </a:solidFill>
                </a:ln>
                <a:latin typeface="rossbb" pitchFamily="82" charset="0"/>
              </a:rPr>
              <a:t>e</a:t>
            </a:r>
            <a:r>
              <a:rPr lang="en-US" dirty="0" smtClean="0"/>
              <a:t>(C </a:t>
            </a:r>
            <a:r>
              <a:rPr lang="en-US" dirty="0" smtClean="0">
                <a:latin typeface="Cambria Math"/>
                <a:ea typeface="Cambria Math"/>
              </a:rPr>
              <a:t>⨂</a:t>
            </a:r>
            <a:r>
              <a:rPr lang="en-US" dirty="0" smtClean="0"/>
              <a:t> </a:t>
            </a:r>
            <a:r>
              <a:rPr lang="el-GR" dirty="0" smtClean="0">
                <a:latin typeface="Cambria Math"/>
                <a:ea typeface="Cambria Math"/>
              </a:rPr>
              <a:t>τ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unlocking</a:t>
            </a:r>
            <a:r>
              <a:rPr lang="en-US" dirty="0" smtClean="0"/>
              <a:t>(</a:t>
            </a:r>
            <a:r>
              <a:rPr lang="el-GR" dirty="0">
                <a:latin typeface="Cambria Math"/>
                <a:ea typeface="Cambria Math"/>
              </a:rPr>
              <a:t>τ</a:t>
            </a:r>
            <a:r>
              <a:rPr lang="en-US" dirty="0" smtClean="0"/>
              <a:t>)	=	C </a:t>
            </a:r>
            <a:r>
              <a:rPr lang="en-US" dirty="0">
                <a:latin typeface="Cambria Math"/>
                <a:ea typeface="Cambria Math"/>
              </a:rPr>
              <a:t>⊸</a:t>
            </a:r>
            <a:r>
              <a:rPr lang="en-US" dirty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>
                <a:ln>
                  <a:solidFill>
                    <a:schemeClr val="tx1"/>
                  </a:solidFill>
                </a:ln>
                <a:latin typeface="rossbb" pitchFamily="82" charset="0"/>
              </a:rPr>
              <a:t>e</a:t>
            </a:r>
            <a:r>
              <a:rPr lang="en-US" dirty="0" smtClean="0"/>
              <a:t>(L </a:t>
            </a:r>
            <a:r>
              <a:rPr lang="en-US" dirty="0">
                <a:latin typeface="Cambria Math"/>
                <a:ea typeface="Cambria Math"/>
              </a:rPr>
              <a:t>⨂</a:t>
            </a:r>
            <a:r>
              <a:rPr lang="en-US" dirty="0"/>
              <a:t> </a:t>
            </a:r>
            <a:r>
              <a:rPr lang="el-GR" dirty="0">
                <a:latin typeface="Cambria Math"/>
                <a:ea typeface="Cambria Math"/>
              </a:rPr>
              <a:t>τ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critical</a:t>
            </a:r>
            <a:r>
              <a:rPr lang="en-US" dirty="0" smtClean="0"/>
              <a:t>(</a:t>
            </a:r>
            <a:r>
              <a:rPr lang="el-GR" dirty="0">
                <a:latin typeface="Cambria Math"/>
                <a:ea typeface="Cambria Math"/>
              </a:rPr>
              <a:t>τ</a:t>
            </a:r>
            <a:r>
              <a:rPr lang="en-US" dirty="0" smtClean="0"/>
              <a:t>)		=	C </a:t>
            </a:r>
            <a:r>
              <a:rPr lang="en-US" dirty="0">
                <a:latin typeface="Cambria Math"/>
                <a:ea typeface="Cambria Math"/>
              </a:rPr>
              <a:t>⊸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baseline="-25000" dirty="0" err="1">
                <a:ln>
                  <a:solidFill>
                    <a:schemeClr val="tx1"/>
                  </a:solidFill>
                </a:ln>
                <a:latin typeface="rossbb" pitchFamily="82" charset="0"/>
              </a:rPr>
              <a:t>e</a:t>
            </a:r>
            <a:r>
              <a:rPr lang="en-US" dirty="0"/>
              <a:t>(C </a:t>
            </a:r>
            <a:r>
              <a:rPr lang="en-US" dirty="0">
                <a:latin typeface="Cambria Math"/>
                <a:ea typeface="Cambria Math"/>
              </a:rPr>
              <a:t>⨂</a:t>
            </a:r>
            <a:r>
              <a:rPr lang="en-US" dirty="0"/>
              <a:t> </a:t>
            </a:r>
            <a:r>
              <a:rPr lang="el-GR" dirty="0">
                <a:latin typeface="Cambria Math"/>
                <a:ea typeface="Cambria Math"/>
              </a:rPr>
              <a:t>τ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entrant</a:t>
            </a:r>
            <a:r>
              <a:rPr lang="en-US" dirty="0" smtClean="0"/>
              <a:t>(</a:t>
            </a:r>
            <a:r>
              <a:rPr lang="el-GR" dirty="0">
                <a:latin typeface="Cambria Math"/>
                <a:ea typeface="Cambria Math"/>
              </a:rPr>
              <a:t>τ</a:t>
            </a:r>
            <a:r>
              <a:rPr lang="en-US" dirty="0" smtClean="0"/>
              <a:t>)	=	L </a:t>
            </a:r>
            <a:r>
              <a:rPr lang="en-US" dirty="0">
                <a:latin typeface="Cambria Math"/>
                <a:ea typeface="Cambria Math"/>
              </a:rPr>
              <a:t>⊸</a:t>
            </a:r>
            <a:r>
              <a:rPr lang="en-US" dirty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>
                <a:ln>
                  <a:solidFill>
                    <a:schemeClr val="tx1"/>
                  </a:solidFill>
                </a:ln>
                <a:latin typeface="rossbb" pitchFamily="82" charset="0"/>
              </a:rPr>
              <a:t>e</a:t>
            </a:r>
            <a:r>
              <a:rPr lang="en-US" dirty="0" smtClean="0"/>
              <a:t>(L </a:t>
            </a:r>
            <a:r>
              <a:rPr lang="en-US" dirty="0">
                <a:latin typeface="Cambria Math"/>
                <a:ea typeface="Cambria Math"/>
              </a:rPr>
              <a:t>⨂</a:t>
            </a:r>
            <a:r>
              <a:rPr lang="en-US" dirty="0"/>
              <a:t> </a:t>
            </a:r>
            <a:r>
              <a:rPr lang="el-GR" dirty="0">
                <a:latin typeface="Cambria Math"/>
                <a:ea typeface="Cambria Math"/>
              </a:rPr>
              <a:t>τ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90744" y="1905000"/>
            <a:ext cx="2581656" cy="533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Abstract Types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69158" y="2412642"/>
            <a:ext cx="847344" cy="3810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640946" y="2438400"/>
            <a:ext cx="150254" cy="253285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2145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93"/>
    </mc:Choice>
    <mc:Fallback xmlns="">
      <p:transition spd="slow" advTm="405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ruina.tam.cornell.edu/research/topics/locomotion_and_robotics/ranger/Ranger2010/Cornell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648200"/>
            <a:ext cx="1828800" cy="183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991838"/>
            <a:ext cx="7962900" cy="1894362"/>
          </a:xfrm>
        </p:spPr>
        <p:txBody>
          <a:bodyPr rIns="0">
            <a:noAutofit/>
          </a:bodyPr>
          <a:lstStyle/>
          <a:p>
            <a:r>
              <a:rPr lang="en-US" sz="5400" dirty="0" smtClean="0"/>
              <a:t>The</a:t>
            </a:r>
            <a:br>
              <a:rPr lang="en-US" sz="5400" dirty="0" smtClean="0"/>
            </a:br>
            <a:r>
              <a:rPr lang="en-US" sz="5400" dirty="0" smtClean="0"/>
              <a:t>Sequential Semantics </a:t>
            </a:r>
            <a:br>
              <a:rPr lang="en-US" sz="5400" dirty="0" smtClean="0"/>
            </a:br>
            <a:r>
              <a:rPr lang="en-US" sz="5400" dirty="0" smtClean="0"/>
              <a:t>of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>Producer Effect Systems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419600"/>
            <a:ext cx="6172200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Ross Tate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778358" y="685800"/>
            <a:ext cx="6553200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061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229">
        <p:fade/>
      </p:transition>
    </mc:Choice>
    <mc:Fallback xmlns="">
      <p:transition spd="med" advTm="2222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 rot="16200000">
            <a:off x="2293826" y="-1953681"/>
            <a:ext cx="283282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 smtClean="0">
                <a:latin typeface="DFKai-SB" pitchFamily="65" charset="-120"/>
                <a:ea typeface="DFKai-SB" pitchFamily="65" charset="-120"/>
              </a:rPr>
              <a:t>}</a:t>
            </a:r>
            <a:endParaRPr lang="en-US" sz="41300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36074" y="4412673"/>
            <a:ext cx="593326" cy="14199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lIns="0" rIns="0" rtlCol="0" anchor="ctr"/>
          <a:lstStyle/>
          <a:p>
            <a:pPr algn="ctr"/>
            <a:r>
              <a:rPr lang="en-US" sz="3200" dirty="0" smtClean="0"/>
              <a:t>C</a:t>
            </a:r>
            <a:r>
              <a:rPr lang="en-US" sz="3200" dirty="0" smtClean="0">
                <a:latin typeface="Cambria Math"/>
                <a:ea typeface="Cambria Math"/>
              </a:rPr>
              <a:t>⊸</a:t>
            </a:r>
            <a:r>
              <a:rPr lang="en-US" sz="3200" dirty="0" smtClean="0"/>
              <a:t>C</a:t>
            </a:r>
            <a:r>
              <a:rPr lang="en-US" sz="3200" dirty="0" smtClean="0">
                <a:latin typeface="Cambria Math"/>
                <a:ea typeface="Cambria Math"/>
              </a:rPr>
              <a:t>⊗</a:t>
            </a:r>
            <a:endParaRPr lang="en-US" sz="3200" baseline="-25000" dirty="0"/>
          </a:p>
        </p:txBody>
      </p:sp>
      <p:sp>
        <p:nvSpPr>
          <p:cNvPr id="17" name="Rectangle 16"/>
          <p:cNvSpPr/>
          <p:nvPr/>
        </p:nvSpPr>
        <p:spPr>
          <a:xfrm>
            <a:off x="3292874" y="4419599"/>
            <a:ext cx="593326" cy="14199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lIns="0" rIns="0" rtlCol="0" anchor="ctr"/>
          <a:lstStyle/>
          <a:p>
            <a:pPr algn="ctr"/>
            <a:r>
              <a:rPr lang="en-US" sz="3200" dirty="0" smtClean="0"/>
              <a:t>C</a:t>
            </a:r>
            <a:r>
              <a:rPr lang="en-US" sz="3200" dirty="0" smtClean="0">
                <a:latin typeface="Cambria Math"/>
                <a:ea typeface="Cambria Math"/>
              </a:rPr>
              <a:t>⊸</a:t>
            </a:r>
            <a:r>
              <a:rPr lang="en-US" sz="3200" dirty="0" smtClean="0"/>
              <a:t>C</a:t>
            </a:r>
            <a:r>
              <a:rPr lang="en-US" sz="3200" dirty="0" smtClean="0">
                <a:latin typeface="Cambria Math"/>
                <a:ea typeface="Cambria Math"/>
              </a:rPr>
              <a:t>⊗</a:t>
            </a:r>
            <a:endParaRPr lang="en-US" sz="3200" baseline="-25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1143000"/>
          </a:xfrm>
        </p:spPr>
        <p:txBody>
          <a:bodyPr/>
          <a:lstStyle/>
          <a:p>
            <a:r>
              <a:rPr lang="en-US" dirty="0" smtClean="0"/>
              <a:t>Sequencing </a:t>
            </a:r>
            <a:r>
              <a:rPr lang="en-US" dirty="0" err="1" smtClean="0"/>
              <a:t>Effectful</a:t>
            </a:r>
            <a:r>
              <a:rPr lang="en-US" dirty="0" smtClean="0"/>
              <a:t> with Pure</a:t>
            </a:r>
            <a:endParaRPr lang="en-US" dirty="0"/>
          </a:p>
        </p:txBody>
      </p:sp>
      <p:sp>
        <p:nvSpPr>
          <p:cNvPr id="3" name="Pentagon 2"/>
          <p:cNvSpPr/>
          <p:nvPr/>
        </p:nvSpPr>
        <p:spPr>
          <a:xfrm>
            <a:off x="3886200" y="1752601"/>
            <a:ext cx="646325" cy="1419911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Ins="0" rtlCol="0" anchor="ctr"/>
          <a:lstStyle/>
          <a:p>
            <a:pPr algn="ctr"/>
            <a:r>
              <a:rPr lang="en-US" sz="4000" dirty="0" smtClean="0">
                <a:latin typeface="Cambria Math"/>
                <a:ea typeface="Cambria Math"/>
              </a:rPr>
              <a:t>ℤ</a:t>
            </a:r>
            <a:endParaRPr lang="en-US" sz="4000" dirty="0"/>
          </a:p>
        </p:txBody>
      </p:sp>
      <p:sp>
        <p:nvSpPr>
          <p:cNvPr id="4" name="Pentagon 3"/>
          <p:cNvSpPr/>
          <p:nvPr/>
        </p:nvSpPr>
        <p:spPr>
          <a:xfrm>
            <a:off x="1143000" y="1752601"/>
            <a:ext cx="646325" cy="1419911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Ins="0" rtlCol="0" anchor="ctr"/>
          <a:lstStyle/>
          <a:p>
            <a:pPr algn="ctr"/>
            <a:r>
              <a:rPr lang="en-US" sz="4000" b="1" dirty="0">
                <a:ea typeface="Cambria Math"/>
              </a:rPr>
              <a:t>1</a:t>
            </a:r>
            <a:endParaRPr lang="en-US" sz="4000" b="1" dirty="0"/>
          </a:p>
        </p:txBody>
      </p:sp>
      <p:sp>
        <p:nvSpPr>
          <p:cNvPr id="5" name="Chevron 4"/>
          <p:cNvSpPr/>
          <p:nvPr/>
        </p:nvSpPr>
        <p:spPr>
          <a:xfrm>
            <a:off x="1736327" y="1752600"/>
            <a:ext cx="1997473" cy="1419911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get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2041559" y="1385456"/>
            <a:ext cx="2024894" cy="762000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600" dirty="0" smtClean="0">
                <a:latin typeface="Cambria Math"/>
                <a:ea typeface="Cambria Math"/>
              </a:rPr>
              <a:t>critical</a:t>
            </a:r>
            <a:endParaRPr lang="en-US" sz="3600" dirty="0"/>
          </a:p>
        </p:txBody>
      </p:sp>
      <p:sp>
        <p:nvSpPr>
          <p:cNvPr id="7" name="Chevron 6"/>
          <p:cNvSpPr/>
          <p:nvPr/>
        </p:nvSpPr>
        <p:spPr>
          <a:xfrm>
            <a:off x="4479527" y="1752600"/>
            <a:ext cx="1997473" cy="1419911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ambria Math"/>
                <a:ea typeface="Cambria Math"/>
              </a:rPr>
              <a:t>÷</a:t>
            </a:r>
            <a:r>
              <a:rPr lang="en-US" sz="4400" dirty="0" smtClean="0">
                <a:solidFill>
                  <a:schemeClr val="bg1"/>
                </a:solidFill>
              </a:rPr>
              <a:t> 2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6629400" y="1752601"/>
            <a:ext cx="646325" cy="1419911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Ins="0" rtlCol="0" anchor="ctr"/>
          <a:lstStyle/>
          <a:p>
            <a:pPr algn="ctr"/>
            <a:r>
              <a:rPr lang="en-US" sz="4000" dirty="0" smtClean="0">
                <a:latin typeface="Cambria Math"/>
                <a:ea typeface="Cambria Math"/>
              </a:rPr>
              <a:t>ℝ</a:t>
            </a:r>
            <a:endParaRPr lang="en-US" sz="4000" dirty="0"/>
          </a:p>
        </p:txBody>
      </p:sp>
      <p:sp>
        <p:nvSpPr>
          <p:cNvPr id="9" name="Pentagon 8"/>
          <p:cNvSpPr/>
          <p:nvPr/>
        </p:nvSpPr>
        <p:spPr>
          <a:xfrm>
            <a:off x="3886200" y="4419601"/>
            <a:ext cx="646325" cy="1419911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Ins="0" rtlCol="0" anchor="ctr"/>
          <a:lstStyle/>
          <a:p>
            <a:pPr algn="ctr"/>
            <a:r>
              <a:rPr lang="en-US" sz="4000" dirty="0" smtClean="0">
                <a:latin typeface="Cambria Math"/>
                <a:ea typeface="Cambria Math"/>
              </a:rPr>
              <a:t>ℤ</a:t>
            </a:r>
            <a:endParaRPr lang="en-US" sz="4000" dirty="0"/>
          </a:p>
        </p:txBody>
      </p:sp>
      <p:sp>
        <p:nvSpPr>
          <p:cNvPr id="10" name="Pentagon 9"/>
          <p:cNvSpPr/>
          <p:nvPr/>
        </p:nvSpPr>
        <p:spPr>
          <a:xfrm>
            <a:off x="1143000" y="4419601"/>
            <a:ext cx="646325" cy="1419911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Ins="0" rtlCol="0" anchor="ctr"/>
          <a:lstStyle/>
          <a:p>
            <a:pPr algn="ctr"/>
            <a:r>
              <a:rPr lang="en-US" sz="4000" b="1" dirty="0" smtClean="0"/>
              <a:t>1</a:t>
            </a:r>
            <a:endParaRPr lang="en-US" sz="4000" b="1" dirty="0"/>
          </a:p>
        </p:txBody>
      </p:sp>
      <p:sp>
        <p:nvSpPr>
          <p:cNvPr id="11" name="Chevron 10"/>
          <p:cNvSpPr/>
          <p:nvPr/>
        </p:nvSpPr>
        <p:spPr>
          <a:xfrm>
            <a:off x="1736328" y="4419600"/>
            <a:ext cx="1436364" cy="1419911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algn="ctr"/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4479528" y="4419600"/>
            <a:ext cx="1436364" cy="1419911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algn="ctr"/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3" name="Pentagon 12"/>
          <p:cNvSpPr/>
          <p:nvPr/>
        </p:nvSpPr>
        <p:spPr>
          <a:xfrm>
            <a:off x="6629400" y="4419601"/>
            <a:ext cx="646325" cy="1419911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Ins="0" rtlCol="0" anchor="ctr"/>
          <a:lstStyle/>
          <a:p>
            <a:pPr algn="ctr"/>
            <a:r>
              <a:rPr lang="en-US" sz="4000" dirty="0">
                <a:latin typeface="Cambria Math"/>
                <a:ea typeface="Cambria Math"/>
              </a:rPr>
              <a:t>ℝ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own Arrow 13"/>
              <p:cNvSpPr/>
              <p:nvPr/>
            </p:nvSpPr>
            <p:spPr>
              <a:xfrm>
                <a:off x="1623236" y="3352800"/>
                <a:ext cx="1881964" cy="914400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4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Down Arrow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236" y="3352800"/>
                <a:ext cx="1881964" cy="914400"/>
              </a:xfrm>
              <a:prstGeom prst="downArrow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4343400" y="3352800"/>
            <a:ext cx="1881964" cy="9144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3200" dirty="0" smtClean="0"/>
              <a:t>map</a:t>
            </a:r>
            <a:endParaRPr lang="en-US" sz="3200" dirty="0"/>
          </a:p>
        </p:txBody>
      </p:sp>
      <p:sp>
        <p:nvSpPr>
          <p:cNvPr id="19" name="Oval Callout 18"/>
          <p:cNvSpPr/>
          <p:nvPr/>
        </p:nvSpPr>
        <p:spPr>
          <a:xfrm>
            <a:off x="3330952" y="152400"/>
            <a:ext cx="2024894" cy="762000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600" dirty="0" smtClean="0">
                <a:latin typeface="Cambria Math"/>
                <a:ea typeface="Cambria Math"/>
              </a:rPr>
              <a:t>critical</a:t>
            </a:r>
            <a:endParaRPr lang="en-US" sz="3600" dirty="0"/>
          </a:p>
        </p:txBody>
      </p:sp>
      <p:sp>
        <p:nvSpPr>
          <p:cNvPr id="20" name="Line Callout 1 19"/>
          <p:cNvSpPr/>
          <p:nvPr/>
        </p:nvSpPr>
        <p:spPr>
          <a:xfrm>
            <a:off x="2416405" y="3276600"/>
            <a:ext cx="2160292" cy="457200"/>
          </a:xfrm>
          <a:prstGeom prst="borderCallout1">
            <a:avLst>
              <a:gd name="adj1" fmla="val -2462"/>
              <a:gd name="adj2" fmla="val 91198"/>
              <a:gd name="adj3" fmla="val -63257"/>
              <a:gd name="adj4" fmla="val 10814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Expects an </a:t>
            </a:r>
            <a:r>
              <a:rPr lang="en-US" sz="2800" dirty="0" smtClean="0">
                <a:latin typeface="Cambria Math"/>
                <a:ea typeface="Cambria Math"/>
              </a:rPr>
              <a:t>ℤ</a:t>
            </a:r>
            <a:endParaRPr lang="en-US" sz="2800" dirty="0"/>
          </a:p>
        </p:txBody>
      </p:sp>
      <p:sp>
        <p:nvSpPr>
          <p:cNvPr id="21" name="Line Callout 1 20"/>
          <p:cNvSpPr/>
          <p:nvPr/>
        </p:nvSpPr>
        <p:spPr>
          <a:xfrm>
            <a:off x="2745012" y="3844636"/>
            <a:ext cx="3479171" cy="457200"/>
          </a:xfrm>
          <a:prstGeom prst="borderCallout1">
            <a:avLst>
              <a:gd name="adj1" fmla="val 97538"/>
              <a:gd name="adj2" fmla="val 8659"/>
              <a:gd name="adj3" fmla="val 170076"/>
              <a:gd name="adj4" fmla="val -219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Produces a </a:t>
            </a:r>
            <a:r>
              <a:rPr lang="en-US" sz="2800" dirty="0"/>
              <a:t>C</a:t>
            </a:r>
            <a:r>
              <a:rPr lang="en-US" sz="2800" dirty="0">
                <a:latin typeface="Cambria Math"/>
                <a:ea typeface="Cambria Math"/>
              </a:rPr>
              <a:t>⊸</a:t>
            </a:r>
            <a:r>
              <a:rPr lang="en-US" sz="2800" dirty="0"/>
              <a:t>C</a:t>
            </a:r>
            <a:r>
              <a:rPr lang="en-US" sz="2800" dirty="0" smtClean="0">
                <a:latin typeface="Cambria Math"/>
                <a:ea typeface="Cambria Math"/>
              </a:rPr>
              <a:t>⊗ℤ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1821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15256">
        <p:fade/>
      </p:transition>
    </mc:Choice>
    <mc:Fallback>
      <p:transition spd="med" advTm="1152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6" grpId="0" animBg="1"/>
      <p:bldP spid="17" grpId="0" animBg="1"/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0" grpId="1" animBg="1"/>
      <p:bldP spid="21" grpId="0" animBg="1"/>
      <p:bldP spid="2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err="1" smtClean="0"/>
              <a:t>Sequcencing</a:t>
            </a:r>
            <a:r>
              <a:rPr lang="en-US" dirty="0" smtClean="0"/>
              <a:t> </a:t>
            </a:r>
            <a:r>
              <a:rPr lang="en-US" dirty="0" err="1" smtClean="0"/>
              <a:t>Effectful</a:t>
            </a:r>
            <a:r>
              <a:rPr lang="en-US" dirty="0" smtClean="0"/>
              <a:t> Together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1655147" y="-1694331"/>
            <a:ext cx="283282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 smtClean="0">
                <a:latin typeface="DFKai-SB" pitchFamily="65" charset="-120"/>
                <a:ea typeface="DFKai-SB" pitchFamily="65" charset="-120"/>
              </a:rPr>
              <a:t>}</a:t>
            </a:r>
            <a:endParaRPr lang="en-US" sz="41300" dirty="0">
              <a:latin typeface="DFKai-SB" pitchFamily="65" charset="-120"/>
              <a:ea typeface="DFKai-SB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own Arrow 16"/>
              <p:cNvSpPr/>
              <p:nvPr/>
            </p:nvSpPr>
            <p:spPr>
              <a:xfrm>
                <a:off x="1360719" y="2939460"/>
                <a:ext cx="1881964" cy="2470740"/>
              </a:xfrm>
              <a:prstGeom prst="downArrow">
                <a:avLst>
                  <a:gd name="adj1" fmla="val 50000"/>
                  <a:gd name="adj2" fmla="val 4110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4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Down Arrow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719" y="2939460"/>
                <a:ext cx="1881964" cy="2470740"/>
              </a:xfrm>
              <a:prstGeom prst="downArrow">
                <a:avLst>
                  <a:gd name="adj1" fmla="val 50000"/>
                  <a:gd name="adj2" fmla="val 41104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Down Arrow 17"/>
              <p:cNvSpPr/>
              <p:nvPr/>
            </p:nvSpPr>
            <p:spPr>
              <a:xfrm>
                <a:off x="3395083" y="2939460"/>
                <a:ext cx="1881964" cy="755703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4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Down Arrow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083" y="2939460"/>
                <a:ext cx="1881964" cy="755703"/>
              </a:xfrm>
              <a:prstGeom prst="downArrow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Callout 18"/>
          <p:cNvSpPr/>
          <p:nvPr/>
        </p:nvSpPr>
        <p:spPr>
          <a:xfrm>
            <a:off x="2955655" y="411750"/>
            <a:ext cx="1257300" cy="762000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l-GR" sz="3600" dirty="0" smtClean="0">
                <a:latin typeface="Cambria Math"/>
                <a:ea typeface="Cambria Math"/>
              </a:rPr>
              <a:t>ε</a:t>
            </a:r>
            <a:r>
              <a:rPr lang="en-US" sz="3600" dirty="0" smtClean="0">
                <a:latin typeface="Cambria Math"/>
                <a:ea typeface="Cambria Math"/>
              </a:rPr>
              <a:t>''</a:t>
            </a:r>
            <a:endParaRPr lang="en-US" sz="3600" dirty="0"/>
          </a:p>
        </p:txBody>
      </p:sp>
      <p:sp>
        <p:nvSpPr>
          <p:cNvPr id="38" name="Down Arrow 37"/>
          <p:cNvSpPr/>
          <p:nvPr/>
        </p:nvSpPr>
        <p:spPr>
          <a:xfrm>
            <a:off x="3242683" y="4654496"/>
            <a:ext cx="1881964" cy="75570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/>
              <a:t>map</a:t>
            </a:r>
            <a:endParaRPr lang="en-US" sz="3200" dirty="0"/>
          </a:p>
        </p:txBody>
      </p:sp>
      <p:sp>
        <p:nvSpPr>
          <p:cNvPr id="40" name="Chevron 39"/>
          <p:cNvSpPr/>
          <p:nvPr/>
        </p:nvSpPr>
        <p:spPr>
          <a:xfrm>
            <a:off x="5660468" y="5519763"/>
            <a:ext cx="979160" cy="728639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join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3" name="Pentagon 42"/>
          <p:cNvSpPr/>
          <p:nvPr/>
        </p:nvSpPr>
        <p:spPr>
          <a:xfrm>
            <a:off x="3158346" y="3810664"/>
            <a:ext cx="527842" cy="728639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4000" dirty="0" smtClean="0">
                <a:latin typeface="Cambria Math"/>
                <a:ea typeface="Cambria Math"/>
              </a:rPr>
              <a:t>ℤ</a:t>
            </a:r>
            <a:endParaRPr lang="en-US" sz="4000" dirty="0"/>
          </a:p>
        </p:txBody>
      </p:sp>
      <p:sp>
        <p:nvSpPr>
          <p:cNvPr id="44" name="Chevron 43"/>
          <p:cNvSpPr/>
          <p:nvPr/>
        </p:nvSpPr>
        <p:spPr>
          <a:xfrm>
            <a:off x="3613640" y="3810664"/>
            <a:ext cx="958360" cy="728639"/>
          </a:xfrm>
          <a:prstGeom prst="chevron">
            <a:avLst>
              <a:gd name="adj" fmla="val 22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algn="ctr"/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6" name="Pentagon 45"/>
          <p:cNvSpPr/>
          <p:nvPr/>
        </p:nvSpPr>
        <p:spPr>
          <a:xfrm>
            <a:off x="5175393" y="3810664"/>
            <a:ext cx="527842" cy="728639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4000" dirty="0" smtClean="0">
                <a:latin typeface="Cambria Math"/>
                <a:ea typeface="Cambria Math"/>
              </a:rPr>
              <a:t>ℕ</a:t>
            </a:r>
            <a:endParaRPr lang="en-US" sz="4000" dirty="0"/>
          </a:p>
        </p:txBody>
      </p:sp>
      <p:sp>
        <p:nvSpPr>
          <p:cNvPr id="48" name="Pentagon 47"/>
          <p:cNvSpPr/>
          <p:nvPr/>
        </p:nvSpPr>
        <p:spPr>
          <a:xfrm>
            <a:off x="1156204" y="2088150"/>
            <a:ext cx="527842" cy="728639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4000" dirty="0" smtClean="0">
                <a:latin typeface="Cambria Math"/>
                <a:ea typeface="Cambria Math"/>
              </a:rPr>
              <a:t>ℝ</a:t>
            </a:r>
            <a:endParaRPr lang="en-US" sz="4000" dirty="0"/>
          </a:p>
        </p:txBody>
      </p:sp>
      <p:sp>
        <p:nvSpPr>
          <p:cNvPr id="50" name="Pentagon 49"/>
          <p:cNvSpPr/>
          <p:nvPr/>
        </p:nvSpPr>
        <p:spPr>
          <a:xfrm>
            <a:off x="3158345" y="2088150"/>
            <a:ext cx="527842" cy="728639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4000" dirty="0" smtClean="0">
                <a:latin typeface="Cambria Math"/>
                <a:ea typeface="Cambria Math"/>
              </a:rPr>
              <a:t>ℤ</a:t>
            </a:r>
            <a:endParaRPr lang="en-US" sz="4000" dirty="0"/>
          </a:p>
        </p:txBody>
      </p:sp>
      <p:sp>
        <p:nvSpPr>
          <p:cNvPr id="51" name="Chevron 50"/>
          <p:cNvSpPr/>
          <p:nvPr/>
        </p:nvSpPr>
        <p:spPr>
          <a:xfrm>
            <a:off x="3652276" y="2088150"/>
            <a:ext cx="1436364" cy="728639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algn="ctr"/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2" name="Chevron 51"/>
          <p:cNvSpPr/>
          <p:nvPr/>
        </p:nvSpPr>
        <p:spPr>
          <a:xfrm>
            <a:off x="1630845" y="2088150"/>
            <a:ext cx="1436364" cy="728639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algn="ctr"/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3" name="Pentagon 52"/>
          <p:cNvSpPr/>
          <p:nvPr/>
        </p:nvSpPr>
        <p:spPr>
          <a:xfrm>
            <a:off x="5175392" y="2088150"/>
            <a:ext cx="527842" cy="728639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4000" dirty="0" smtClean="0">
                <a:latin typeface="Cambria Math"/>
                <a:ea typeface="Cambria Math"/>
              </a:rPr>
              <a:t>ℕ</a:t>
            </a:r>
            <a:endParaRPr lang="en-US" sz="4000" dirty="0"/>
          </a:p>
        </p:txBody>
      </p:sp>
      <p:sp>
        <p:nvSpPr>
          <p:cNvPr id="56" name="Rectangle 55"/>
          <p:cNvSpPr/>
          <p:nvPr/>
        </p:nvSpPr>
        <p:spPr>
          <a:xfrm>
            <a:off x="2653048" y="5519761"/>
            <a:ext cx="505298" cy="7286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4000" dirty="0"/>
              <a:t>P</a:t>
            </a:r>
            <a:r>
              <a:rPr lang="el-GR" sz="4000" baseline="-25000" dirty="0" smtClean="0">
                <a:latin typeface="Cambria Math"/>
                <a:ea typeface="Cambria Math"/>
              </a:rPr>
              <a:t>ε</a:t>
            </a:r>
            <a:endParaRPr lang="en-US" sz="4000" baseline="-25000" dirty="0"/>
          </a:p>
        </p:txBody>
      </p:sp>
      <p:sp>
        <p:nvSpPr>
          <p:cNvPr id="57" name="Pentagon 56"/>
          <p:cNvSpPr/>
          <p:nvPr/>
        </p:nvSpPr>
        <p:spPr>
          <a:xfrm>
            <a:off x="1156205" y="5519761"/>
            <a:ext cx="527842" cy="728639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4000" dirty="0" smtClean="0">
                <a:latin typeface="Cambria Math"/>
                <a:ea typeface="Cambria Math"/>
              </a:rPr>
              <a:t>ℝ</a:t>
            </a:r>
            <a:endParaRPr lang="en-US" sz="4000" dirty="0"/>
          </a:p>
        </p:txBody>
      </p:sp>
      <p:sp>
        <p:nvSpPr>
          <p:cNvPr id="58" name="Chevron 57"/>
          <p:cNvSpPr/>
          <p:nvPr/>
        </p:nvSpPr>
        <p:spPr>
          <a:xfrm>
            <a:off x="1642484" y="5519761"/>
            <a:ext cx="946170" cy="728639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algn="ctr"/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9" name="Pentagon 58"/>
          <p:cNvSpPr/>
          <p:nvPr/>
        </p:nvSpPr>
        <p:spPr>
          <a:xfrm>
            <a:off x="3158346" y="5519761"/>
            <a:ext cx="527842" cy="728639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4000" dirty="0" smtClean="0">
                <a:latin typeface="Cambria Math"/>
                <a:ea typeface="Cambria Math"/>
              </a:rPr>
              <a:t>ℤ</a:t>
            </a:r>
            <a:endParaRPr lang="en-US" sz="4000" dirty="0"/>
          </a:p>
        </p:txBody>
      </p:sp>
      <p:sp>
        <p:nvSpPr>
          <p:cNvPr id="60" name="Chevron 59"/>
          <p:cNvSpPr/>
          <p:nvPr/>
        </p:nvSpPr>
        <p:spPr>
          <a:xfrm>
            <a:off x="3581400" y="5519761"/>
            <a:ext cx="539839" cy="728639"/>
          </a:xfrm>
          <a:prstGeom prst="chevron">
            <a:avLst>
              <a:gd name="adj" fmla="val 31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algn="ctr"/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1" name="Pentagon 60"/>
          <p:cNvSpPr/>
          <p:nvPr/>
        </p:nvSpPr>
        <p:spPr>
          <a:xfrm>
            <a:off x="5175393" y="5519761"/>
            <a:ext cx="527842" cy="728639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4000" dirty="0" smtClean="0">
                <a:latin typeface="Cambria Math"/>
                <a:ea typeface="Cambria Math"/>
              </a:rPr>
              <a:t>ℕ</a:t>
            </a:r>
            <a:endParaRPr lang="en-US" sz="4000" dirty="0"/>
          </a:p>
        </p:txBody>
      </p:sp>
      <p:sp>
        <p:nvSpPr>
          <p:cNvPr id="9" name="Oval Callout 8"/>
          <p:cNvSpPr/>
          <p:nvPr/>
        </p:nvSpPr>
        <p:spPr>
          <a:xfrm>
            <a:off x="1981200" y="1529628"/>
            <a:ext cx="1257300" cy="762000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l-GR" sz="3600" dirty="0" smtClean="0">
                <a:latin typeface="Cambria Math"/>
                <a:ea typeface="Cambria Math"/>
              </a:rPr>
              <a:t>ε</a:t>
            </a:r>
            <a:endParaRPr lang="en-US" sz="3600" dirty="0"/>
          </a:p>
        </p:txBody>
      </p:sp>
      <p:sp>
        <p:nvSpPr>
          <p:cNvPr id="65" name="Oval Callout 64"/>
          <p:cNvSpPr/>
          <p:nvPr/>
        </p:nvSpPr>
        <p:spPr>
          <a:xfrm>
            <a:off x="4022455" y="1529628"/>
            <a:ext cx="1257300" cy="762000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l-GR" sz="3600" dirty="0" smtClean="0">
                <a:latin typeface="Cambria Math"/>
                <a:ea typeface="Cambria Math"/>
              </a:rPr>
              <a:t>ε</a:t>
            </a:r>
            <a:r>
              <a:rPr lang="en-US" sz="3600" dirty="0" smtClean="0">
                <a:latin typeface="Cambria Math"/>
                <a:ea typeface="Cambria Math"/>
              </a:rPr>
              <a:t>'</a:t>
            </a:r>
            <a:endParaRPr lang="en-US" sz="3600" dirty="0"/>
          </a:p>
        </p:txBody>
      </p:sp>
      <p:sp>
        <p:nvSpPr>
          <p:cNvPr id="66" name="Pentagon 65"/>
          <p:cNvSpPr/>
          <p:nvPr/>
        </p:nvSpPr>
        <p:spPr>
          <a:xfrm>
            <a:off x="7318516" y="5519758"/>
            <a:ext cx="527842" cy="728639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4000" dirty="0" smtClean="0">
                <a:latin typeface="Cambria Math"/>
                <a:ea typeface="Cambria Math"/>
              </a:rPr>
              <a:t>ℕ</a:t>
            </a:r>
            <a:endParaRPr lang="en-US" sz="4000" dirty="0"/>
          </a:p>
        </p:txBody>
      </p:sp>
      <p:sp>
        <p:nvSpPr>
          <p:cNvPr id="31" name="Rectangle 30"/>
          <p:cNvSpPr/>
          <p:nvPr/>
        </p:nvSpPr>
        <p:spPr>
          <a:xfrm>
            <a:off x="4636393" y="5519756"/>
            <a:ext cx="538999" cy="7286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4000" dirty="0"/>
              <a:t>P</a:t>
            </a:r>
            <a:r>
              <a:rPr lang="el-GR" sz="4000" baseline="-25000" dirty="0" smtClean="0">
                <a:latin typeface="Cambria Math"/>
                <a:ea typeface="Cambria Math"/>
              </a:rPr>
              <a:t>ε</a:t>
            </a:r>
            <a:r>
              <a:rPr lang="en-US" sz="4000" baseline="-25000" dirty="0" smtClean="0">
                <a:latin typeface="Cambria Math"/>
                <a:ea typeface="Cambria Math"/>
              </a:rPr>
              <a:t>’</a:t>
            </a:r>
            <a:endParaRPr lang="en-US" sz="4000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4159876" y="5519758"/>
            <a:ext cx="476517" cy="7286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4000" dirty="0"/>
              <a:t>P</a:t>
            </a:r>
            <a:r>
              <a:rPr lang="el-GR" sz="4000" baseline="-25000" dirty="0" smtClean="0">
                <a:latin typeface="Cambria Math"/>
                <a:ea typeface="Cambria Math"/>
              </a:rPr>
              <a:t>ε</a:t>
            </a:r>
            <a:endParaRPr lang="en-US" sz="4000" baseline="-25000" dirty="0"/>
          </a:p>
        </p:txBody>
      </p:sp>
      <p:sp>
        <p:nvSpPr>
          <p:cNvPr id="33" name="Rectangle 32"/>
          <p:cNvSpPr/>
          <p:nvPr/>
        </p:nvSpPr>
        <p:spPr>
          <a:xfrm>
            <a:off x="6711061" y="5519757"/>
            <a:ext cx="607455" cy="7286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4000" dirty="0"/>
              <a:t>P</a:t>
            </a:r>
            <a:r>
              <a:rPr lang="el-GR" sz="4000" baseline="-25000" dirty="0" smtClean="0">
                <a:latin typeface="Cambria Math"/>
                <a:ea typeface="Cambria Math"/>
              </a:rPr>
              <a:t>ε</a:t>
            </a:r>
            <a:r>
              <a:rPr lang="en-US" sz="4000" baseline="-25000" dirty="0" smtClean="0">
                <a:latin typeface="Cambria Math"/>
                <a:ea typeface="Cambria Math"/>
              </a:rPr>
              <a:t>’’</a:t>
            </a:r>
            <a:endParaRPr lang="en-US" sz="4000" baseline="-25000" dirty="0"/>
          </a:p>
        </p:txBody>
      </p:sp>
      <p:sp>
        <p:nvSpPr>
          <p:cNvPr id="5" name="Line Callout 1 4"/>
          <p:cNvSpPr/>
          <p:nvPr/>
        </p:nvSpPr>
        <p:spPr>
          <a:xfrm>
            <a:off x="6281898" y="1407279"/>
            <a:ext cx="1943450" cy="539028"/>
          </a:xfrm>
          <a:prstGeom prst="borderCallout1">
            <a:avLst>
              <a:gd name="adj1" fmla="val 18750"/>
              <a:gd name="adj2" fmla="val -8333"/>
              <a:gd name="adj3" fmla="val 19318"/>
              <a:gd name="adj4" fmla="val -4762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dirty="0">
                <a:latin typeface="Cambria Math"/>
                <a:ea typeface="Cambria Math"/>
              </a:rPr>
              <a:t>ε</a:t>
            </a:r>
            <a:r>
              <a:rPr lang="en-US" sz="3200" dirty="0"/>
              <a:t> </a:t>
            </a:r>
            <a:r>
              <a:rPr lang="en-US" sz="3200" dirty="0">
                <a:ln>
                  <a:solidFill>
                    <a:schemeClr val="bg1"/>
                  </a:solidFill>
                </a:ln>
                <a:latin typeface="rossbb" pitchFamily="82" charset="0"/>
              </a:rPr>
              <a:t>;</a:t>
            </a:r>
            <a:r>
              <a:rPr lang="en-US" sz="3200" dirty="0"/>
              <a:t> </a:t>
            </a:r>
            <a:r>
              <a:rPr lang="el-GR" sz="3200" dirty="0">
                <a:latin typeface="Cambria Math"/>
                <a:ea typeface="Cambria Math"/>
              </a:rPr>
              <a:t>ε</a:t>
            </a:r>
            <a:r>
              <a:rPr lang="en-US" sz="3200" dirty="0"/>
              <a:t>’ </a:t>
            </a:r>
            <a:r>
              <a:rPr lang="en-US" sz="3200" dirty="0">
                <a:latin typeface="Cambria Math"/>
                <a:ea typeface="Cambria Math"/>
              </a:rPr>
              <a:t>↦</a:t>
            </a:r>
            <a:r>
              <a:rPr lang="en-US" sz="3200" dirty="0"/>
              <a:t> </a:t>
            </a:r>
            <a:r>
              <a:rPr lang="el-GR" sz="3200" dirty="0">
                <a:latin typeface="Cambria Math"/>
                <a:ea typeface="Cambria Math"/>
              </a:rPr>
              <a:t>ε</a:t>
            </a:r>
            <a:r>
              <a:rPr lang="en-US" sz="3200" dirty="0"/>
              <a:t>’’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36394" y="3810510"/>
            <a:ext cx="538999" cy="7286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4000" dirty="0"/>
              <a:t>P</a:t>
            </a:r>
            <a:r>
              <a:rPr lang="el-GR" sz="4000" baseline="-25000" dirty="0" smtClean="0">
                <a:latin typeface="Cambria Math"/>
                <a:ea typeface="Cambria Math"/>
              </a:rPr>
              <a:t>ε</a:t>
            </a:r>
            <a:r>
              <a:rPr lang="en-US" sz="4000" baseline="-25000" dirty="0" smtClean="0">
                <a:latin typeface="Cambria Math"/>
                <a:ea typeface="Cambria Math"/>
              </a:rPr>
              <a:t>’</a:t>
            </a:r>
            <a:endParaRPr lang="en-US" sz="4000" baseline="-25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295520" y="2088150"/>
            <a:ext cx="0" cy="33220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711061" y="3682217"/>
            <a:ext cx="1747139" cy="14784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Monad</a:t>
            </a:r>
          </a:p>
          <a:p>
            <a:pPr algn="ctr"/>
            <a:r>
              <a:rPr lang="en-US" sz="3200" dirty="0"/>
              <a:t>n</a:t>
            </a:r>
            <a:r>
              <a:rPr lang="en-US" sz="3200" dirty="0" smtClean="0"/>
              <a:t>eeds</a:t>
            </a:r>
          </a:p>
          <a:p>
            <a:pPr algn="ctr"/>
            <a:r>
              <a:rPr lang="el-GR" sz="3200" dirty="0" smtClean="0">
                <a:latin typeface="Cambria Math"/>
                <a:ea typeface="Cambria Math"/>
              </a:rPr>
              <a:t>ε</a:t>
            </a:r>
            <a:r>
              <a:rPr lang="en-US" sz="3200" dirty="0" smtClean="0"/>
              <a:t>=</a:t>
            </a:r>
            <a:r>
              <a:rPr lang="el-GR" sz="3200" dirty="0" smtClean="0">
                <a:latin typeface="Cambria Math"/>
                <a:ea typeface="Cambria Math"/>
              </a:rPr>
              <a:t>ε</a:t>
            </a:r>
            <a:r>
              <a:rPr lang="en-US" sz="3200" dirty="0" smtClean="0"/>
              <a:t>’=</a:t>
            </a:r>
            <a:r>
              <a:rPr lang="el-GR" sz="3200" dirty="0" smtClean="0">
                <a:latin typeface="Cambria Math"/>
                <a:ea typeface="Cambria Math"/>
              </a:rPr>
              <a:t>ε</a:t>
            </a:r>
            <a:r>
              <a:rPr lang="en-US" sz="3200" dirty="0" smtClean="0"/>
              <a:t>’’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957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997"/>
    </mc:Choice>
    <mc:Fallback xmlns="">
      <p:transition spd="slow" advTm="1299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7" grpId="0" animBg="1"/>
      <p:bldP spid="18" grpId="0" animBg="1"/>
      <p:bldP spid="19" grpId="0" animBg="1"/>
      <p:bldP spid="38" grpId="0" animBg="1"/>
      <p:bldP spid="40" grpId="0" animBg="1"/>
      <p:bldP spid="43" grpId="0" animBg="1"/>
      <p:bldP spid="44" grpId="0" animBg="1"/>
      <p:bldP spid="46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9" grpId="0" animBg="1"/>
      <p:bldP spid="65" grpId="0" animBg="1"/>
      <p:bldP spid="66" grpId="0" animBg="1"/>
      <p:bldP spid="31" grpId="0" animBg="1"/>
      <p:bldP spid="32" grpId="0" animBg="1"/>
      <p:bldP spid="33" grpId="0" animBg="1"/>
      <p:bldP spid="5" grpId="0" animBg="1"/>
      <p:bldP spid="36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ruina.tam.cornell.edu/research/topics/locomotion_and_robotics/ranger/Ranger2010/Cornell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648200"/>
            <a:ext cx="1828800" cy="183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991838"/>
            <a:ext cx="7962900" cy="1894362"/>
          </a:xfrm>
        </p:spPr>
        <p:txBody>
          <a:bodyPr rIns="0">
            <a:noAutofit/>
          </a:bodyPr>
          <a:lstStyle/>
          <a:p>
            <a:r>
              <a:rPr lang="en-US" sz="5400" dirty="0" smtClean="0"/>
              <a:t>The</a:t>
            </a:r>
            <a:br>
              <a:rPr lang="en-US" sz="5400" dirty="0" smtClean="0"/>
            </a:br>
            <a:r>
              <a:rPr lang="en-US" sz="5400" dirty="0" smtClean="0"/>
              <a:t>Sequential Semantics </a:t>
            </a:r>
            <a:br>
              <a:rPr lang="en-US" sz="5400" dirty="0" smtClean="0"/>
            </a:br>
            <a:r>
              <a:rPr lang="en-US" sz="5400" dirty="0" smtClean="0"/>
              <a:t>of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>Producer Effect Systems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419600"/>
            <a:ext cx="6172200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Ross Tate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778358" y="685800"/>
            <a:ext cx="6553200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91284" y="3175662"/>
            <a:ext cx="2770632" cy="544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73982" y="3175661"/>
            <a:ext cx="2493818" cy="544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3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641">
        <p:fade/>
      </p:transition>
    </mc:Choice>
    <mc:Fallback xmlns="">
      <p:transition spd="med" advTm="464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837549" y="4416382"/>
            <a:ext cx="593326" cy="14199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3600" dirty="0"/>
              <a:t>P</a:t>
            </a:r>
            <a:r>
              <a:rPr lang="el-GR" sz="3600" baseline="-25000" dirty="0" smtClean="0">
                <a:latin typeface="Cambria Math"/>
                <a:ea typeface="Cambria Math"/>
              </a:rPr>
              <a:t>ε</a:t>
            </a:r>
            <a:r>
              <a:rPr lang="en-US" sz="3600" baseline="-25000" dirty="0" smtClean="0">
                <a:latin typeface="Cambria Math"/>
                <a:ea typeface="Cambria Math"/>
              </a:rPr>
              <a:t>’</a:t>
            </a:r>
            <a:endParaRPr lang="en-US" sz="3600" baseline="-25000" dirty="0"/>
          </a:p>
        </p:txBody>
      </p:sp>
      <p:sp>
        <p:nvSpPr>
          <p:cNvPr id="17" name="Rectangle 16"/>
          <p:cNvSpPr/>
          <p:nvPr/>
        </p:nvSpPr>
        <p:spPr>
          <a:xfrm>
            <a:off x="3292874" y="4419599"/>
            <a:ext cx="593326" cy="14199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3600" dirty="0" smtClean="0"/>
              <a:t>P</a:t>
            </a:r>
            <a:r>
              <a:rPr lang="el-GR" sz="3600" baseline="-25000" dirty="0" smtClean="0">
                <a:latin typeface="Cambria Math"/>
                <a:ea typeface="Cambria Math"/>
              </a:rPr>
              <a:t>ε</a:t>
            </a:r>
            <a:endParaRPr lang="en-US" sz="3600" baseline="-25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1143000"/>
          </a:xfrm>
        </p:spPr>
        <p:txBody>
          <a:bodyPr/>
          <a:lstStyle/>
          <a:p>
            <a:r>
              <a:rPr lang="en-US" dirty="0" smtClean="0"/>
              <a:t>Coercing Effects</a:t>
            </a:r>
            <a:endParaRPr lang="en-US" dirty="0"/>
          </a:p>
        </p:txBody>
      </p:sp>
      <p:sp>
        <p:nvSpPr>
          <p:cNvPr id="3" name="Pentagon 2"/>
          <p:cNvSpPr/>
          <p:nvPr/>
        </p:nvSpPr>
        <p:spPr>
          <a:xfrm>
            <a:off x="3886200" y="1752601"/>
            <a:ext cx="646325" cy="1419911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Ins="0" rtlCol="0" anchor="ctr"/>
          <a:lstStyle/>
          <a:p>
            <a:pPr algn="ctr"/>
            <a:r>
              <a:rPr lang="en-US" sz="4000" dirty="0" smtClean="0">
                <a:latin typeface="Cambria Math"/>
                <a:ea typeface="Cambria Math"/>
              </a:rPr>
              <a:t>ℤ</a:t>
            </a:r>
            <a:endParaRPr lang="en-US" sz="4000" dirty="0"/>
          </a:p>
        </p:txBody>
      </p:sp>
      <p:sp>
        <p:nvSpPr>
          <p:cNvPr id="4" name="Pentagon 3"/>
          <p:cNvSpPr/>
          <p:nvPr/>
        </p:nvSpPr>
        <p:spPr>
          <a:xfrm>
            <a:off x="1143000" y="1752601"/>
            <a:ext cx="646325" cy="1419911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Ins="0" rtlCol="0" anchor="ctr"/>
          <a:lstStyle/>
          <a:p>
            <a:pPr algn="ctr"/>
            <a:r>
              <a:rPr lang="en-US" sz="4000" dirty="0" smtClean="0">
                <a:latin typeface="Cambria Math"/>
                <a:ea typeface="Cambria Math"/>
              </a:rPr>
              <a:t>ℝ</a:t>
            </a:r>
            <a:endParaRPr lang="en-US" sz="4000" dirty="0"/>
          </a:p>
        </p:txBody>
      </p:sp>
      <p:sp>
        <p:nvSpPr>
          <p:cNvPr id="5" name="Chevron 4"/>
          <p:cNvSpPr/>
          <p:nvPr/>
        </p:nvSpPr>
        <p:spPr>
          <a:xfrm>
            <a:off x="1736327" y="1752600"/>
            <a:ext cx="1997473" cy="1419911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algn="ctr"/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3886200" y="4419601"/>
            <a:ext cx="646325" cy="1419911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Ins="0" rtlCol="0" anchor="ctr"/>
          <a:lstStyle/>
          <a:p>
            <a:pPr algn="ctr"/>
            <a:r>
              <a:rPr lang="en-US" sz="4000" dirty="0" smtClean="0">
                <a:latin typeface="Cambria Math"/>
                <a:ea typeface="Cambria Math"/>
              </a:rPr>
              <a:t>ℤ</a:t>
            </a:r>
            <a:endParaRPr lang="en-US" sz="4000" dirty="0"/>
          </a:p>
        </p:txBody>
      </p:sp>
      <p:sp>
        <p:nvSpPr>
          <p:cNvPr id="10" name="Pentagon 9"/>
          <p:cNvSpPr/>
          <p:nvPr/>
        </p:nvSpPr>
        <p:spPr>
          <a:xfrm>
            <a:off x="1143000" y="4419601"/>
            <a:ext cx="646325" cy="1419911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Ins="0" rtlCol="0" anchor="ctr"/>
          <a:lstStyle/>
          <a:p>
            <a:pPr algn="ctr"/>
            <a:r>
              <a:rPr lang="en-US" sz="4000" dirty="0" smtClean="0">
                <a:latin typeface="Cambria Math"/>
                <a:ea typeface="Cambria Math"/>
              </a:rPr>
              <a:t>ℝ</a:t>
            </a:r>
            <a:endParaRPr lang="en-US" sz="4000" dirty="0"/>
          </a:p>
        </p:txBody>
      </p:sp>
      <p:sp>
        <p:nvSpPr>
          <p:cNvPr id="11" name="Chevron 10"/>
          <p:cNvSpPr/>
          <p:nvPr/>
        </p:nvSpPr>
        <p:spPr>
          <a:xfrm>
            <a:off x="1736328" y="4419600"/>
            <a:ext cx="1436364" cy="1419911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algn="ctr"/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4479528" y="4419600"/>
            <a:ext cx="2226072" cy="1419911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coerce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3" name="Pentagon 12"/>
          <p:cNvSpPr/>
          <p:nvPr/>
        </p:nvSpPr>
        <p:spPr>
          <a:xfrm>
            <a:off x="7430875" y="4416382"/>
            <a:ext cx="646325" cy="1419911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Ins="0" rtlCol="0" anchor="ctr"/>
          <a:lstStyle/>
          <a:p>
            <a:pPr algn="ctr"/>
            <a:r>
              <a:rPr lang="en-US" sz="4000" dirty="0" smtClean="0">
                <a:latin typeface="Cambria Math"/>
                <a:ea typeface="Cambria Math"/>
              </a:rPr>
              <a:t>ℤ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own Arrow 13"/>
              <p:cNvSpPr/>
              <p:nvPr/>
            </p:nvSpPr>
            <p:spPr>
              <a:xfrm>
                <a:off x="1623236" y="3352800"/>
                <a:ext cx="1881964" cy="914400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4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Down Arrow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236" y="3352800"/>
                <a:ext cx="1881964" cy="914400"/>
              </a:xfrm>
              <a:prstGeom prst="downArrow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 rot="16200000">
            <a:off x="1470608" y="-904721"/>
            <a:ext cx="2024913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 smtClean="0">
                <a:latin typeface="DFKai-SB" pitchFamily="65" charset="-120"/>
                <a:ea typeface="DFKai-SB" pitchFamily="65" charset="-120"/>
              </a:rPr>
              <a:t>}</a:t>
            </a:r>
            <a:endParaRPr lang="en-US" sz="28700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3" name="Oval Callout 22"/>
          <p:cNvSpPr/>
          <p:nvPr/>
        </p:nvSpPr>
        <p:spPr>
          <a:xfrm>
            <a:off x="2286000" y="1523999"/>
            <a:ext cx="1257300" cy="762000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l-GR" sz="3600" dirty="0" smtClean="0">
                <a:latin typeface="Cambria Math"/>
                <a:ea typeface="Cambria Math"/>
              </a:rPr>
              <a:t>ε</a:t>
            </a:r>
            <a:endParaRPr lang="en-US" sz="3600" dirty="0"/>
          </a:p>
        </p:txBody>
      </p:sp>
      <p:sp>
        <p:nvSpPr>
          <p:cNvPr id="24" name="Oval Callout 23"/>
          <p:cNvSpPr/>
          <p:nvPr/>
        </p:nvSpPr>
        <p:spPr>
          <a:xfrm>
            <a:off x="2286000" y="258942"/>
            <a:ext cx="1257300" cy="762000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l-GR" sz="3600" dirty="0" smtClean="0">
                <a:latin typeface="Cambria Math"/>
                <a:ea typeface="Cambria Math"/>
              </a:rPr>
              <a:t>ε</a:t>
            </a:r>
            <a:r>
              <a:rPr lang="en-US" sz="3600" dirty="0" smtClean="0">
                <a:latin typeface="Cambria Math"/>
                <a:ea typeface="Cambria Math"/>
              </a:rPr>
              <a:t>'</a:t>
            </a:r>
            <a:endParaRPr lang="en-US" sz="3600" dirty="0"/>
          </a:p>
        </p:txBody>
      </p:sp>
      <p:sp>
        <p:nvSpPr>
          <p:cNvPr id="25" name="Line Callout 1 24"/>
          <p:cNvSpPr/>
          <p:nvPr/>
        </p:nvSpPr>
        <p:spPr>
          <a:xfrm>
            <a:off x="4889270" y="1295400"/>
            <a:ext cx="1206730" cy="539028"/>
          </a:xfrm>
          <a:prstGeom prst="borderCallout1">
            <a:avLst>
              <a:gd name="adj1" fmla="val 18750"/>
              <a:gd name="adj2" fmla="val -8333"/>
              <a:gd name="adj3" fmla="val 19318"/>
              <a:gd name="adj4" fmla="val -647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dirty="0">
                <a:latin typeface="Cambria Math"/>
                <a:ea typeface="Cambria Math"/>
              </a:rPr>
              <a:t>ε</a:t>
            </a:r>
            <a:r>
              <a:rPr lang="en-US" sz="3200" dirty="0"/>
              <a:t> </a:t>
            </a:r>
            <a:r>
              <a:rPr lang="en-US" sz="3200" dirty="0" smtClean="0">
                <a:latin typeface="Cambria Math"/>
                <a:ea typeface="Cambria Math"/>
              </a:rPr>
              <a:t>≤</a:t>
            </a:r>
            <a:r>
              <a:rPr lang="en-US" sz="3200" dirty="0" smtClean="0"/>
              <a:t> </a:t>
            </a:r>
            <a:r>
              <a:rPr lang="el-GR" sz="3200" dirty="0">
                <a:latin typeface="Cambria Math"/>
                <a:ea typeface="Cambria Math"/>
              </a:rPr>
              <a:t>ε</a:t>
            </a:r>
            <a:r>
              <a:rPr lang="en-US" sz="3200" dirty="0" smtClean="0"/>
              <a:t>’</a:t>
            </a:r>
            <a:endParaRPr lang="en-US" sz="3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492635" y="1904999"/>
            <a:ext cx="0" cy="23622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05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396"/>
    </mc:Choice>
    <mc:Fallback xmlns="">
      <p:transition spd="slow" advTm="843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" grpId="0"/>
      <p:bldP spid="3" grpId="0" animBg="1"/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2" grpId="0"/>
      <p:bldP spid="23" grpId="0" animBg="1"/>
      <p:bldP spid="24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Impurifying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Pentagon 2"/>
          <p:cNvSpPr/>
          <p:nvPr/>
        </p:nvSpPr>
        <p:spPr>
          <a:xfrm>
            <a:off x="1308528" y="3304489"/>
            <a:ext cx="646325" cy="1419911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Ins="0" rtlCol="0" anchor="ctr"/>
          <a:lstStyle/>
          <a:p>
            <a:pPr algn="ctr"/>
            <a:r>
              <a:rPr lang="en-US" sz="4000" dirty="0">
                <a:latin typeface="Cambria Math"/>
                <a:ea typeface="Cambria Math"/>
              </a:rPr>
              <a:t>ℝ</a:t>
            </a:r>
            <a:endParaRPr lang="en-US" sz="4000" dirty="0"/>
          </a:p>
        </p:txBody>
      </p:sp>
      <p:sp>
        <p:nvSpPr>
          <p:cNvPr id="4" name="Chevron 3"/>
          <p:cNvSpPr/>
          <p:nvPr/>
        </p:nvSpPr>
        <p:spPr>
          <a:xfrm>
            <a:off x="1901855" y="3304488"/>
            <a:ext cx="1997473" cy="1419911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algn="ctr"/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4051728" y="3304489"/>
            <a:ext cx="646325" cy="1419911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Ins="0" rtlCol="0" anchor="ctr"/>
          <a:lstStyle/>
          <a:p>
            <a:pPr algn="ctr"/>
            <a:r>
              <a:rPr lang="en-US" sz="4000" dirty="0" smtClean="0">
                <a:latin typeface="Cambria Math"/>
                <a:ea typeface="Cambria Math"/>
              </a:rPr>
              <a:t>ℤ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699208" y="360337"/>
            <a:ext cx="2024913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 smtClean="0">
                <a:latin typeface="DFKai-SB" pitchFamily="65" charset="-120"/>
                <a:ea typeface="DFKai-SB" pitchFamily="65" charset="-120"/>
              </a:rPr>
              <a:t>}</a:t>
            </a:r>
            <a:endParaRPr lang="en-US" sz="28700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80349" y="3307951"/>
            <a:ext cx="593326" cy="14199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3600" dirty="0"/>
              <a:t>P</a:t>
            </a:r>
            <a:r>
              <a:rPr lang="el-GR" sz="3600" baseline="-25000" dirty="0">
                <a:latin typeface="Cambria Math"/>
                <a:ea typeface="Cambria Math"/>
              </a:rPr>
              <a:t>ε</a:t>
            </a:r>
            <a:endParaRPr lang="en-US" sz="3600" baseline="-25000" dirty="0"/>
          </a:p>
        </p:txBody>
      </p:sp>
      <p:sp>
        <p:nvSpPr>
          <p:cNvPr id="9" name="Pentagon 8"/>
          <p:cNvSpPr/>
          <p:nvPr/>
        </p:nvSpPr>
        <p:spPr>
          <a:xfrm>
            <a:off x="6973675" y="3307951"/>
            <a:ext cx="646325" cy="1419911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Ins="0" rtlCol="0" anchor="ctr"/>
          <a:lstStyle/>
          <a:p>
            <a:pPr algn="ctr"/>
            <a:r>
              <a:rPr lang="en-US" sz="4000" dirty="0" smtClean="0">
                <a:latin typeface="Cambria Math"/>
                <a:ea typeface="Cambria Math"/>
              </a:rPr>
              <a:t>ℤ</a:t>
            </a:r>
            <a:endParaRPr lang="en-US" sz="4000" dirty="0"/>
          </a:p>
        </p:txBody>
      </p:sp>
      <p:sp>
        <p:nvSpPr>
          <p:cNvPr id="10" name="Chevron 9"/>
          <p:cNvSpPr/>
          <p:nvPr/>
        </p:nvSpPr>
        <p:spPr>
          <a:xfrm>
            <a:off x="4585128" y="3311415"/>
            <a:ext cx="1676400" cy="1419911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unit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2514600" y="1447800"/>
            <a:ext cx="1257300" cy="762000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l-GR" sz="3600" dirty="0" smtClean="0">
                <a:latin typeface="Cambria Math"/>
                <a:ea typeface="Cambria Math"/>
              </a:rPr>
              <a:t>ε</a:t>
            </a:r>
            <a:endParaRPr lang="en-US" sz="3600" dirty="0"/>
          </a:p>
        </p:txBody>
      </p:sp>
      <p:sp>
        <p:nvSpPr>
          <p:cNvPr id="14" name="Line Callout 1 13"/>
          <p:cNvSpPr/>
          <p:nvPr/>
        </p:nvSpPr>
        <p:spPr>
          <a:xfrm>
            <a:off x="4889270" y="2133600"/>
            <a:ext cx="1206730" cy="539028"/>
          </a:xfrm>
          <a:prstGeom prst="borderCallout1">
            <a:avLst>
              <a:gd name="adj1" fmla="val 85650"/>
              <a:gd name="adj2" fmla="val -7266"/>
              <a:gd name="adj3" fmla="val 86218"/>
              <a:gd name="adj4" fmla="val -647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>
                  <a:solidFill>
                    <a:schemeClr val="bg1"/>
                  </a:solidFill>
                </a:ln>
                <a:latin typeface="rossbb" pitchFamily="82" charset="0"/>
                <a:ea typeface="Cambria Math"/>
              </a:rPr>
              <a:t>e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Cambria Math"/>
                <a:ea typeface="Cambria Math"/>
              </a:rPr>
              <a:t>↦</a:t>
            </a:r>
            <a:r>
              <a:rPr lang="en-US" sz="3200" dirty="0" smtClean="0"/>
              <a:t> </a:t>
            </a:r>
            <a:r>
              <a:rPr lang="el-GR" sz="3200" dirty="0" smtClean="0">
                <a:latin typeface="Cambria Math"/>
                <a:ea typeface="Cambria Math"/>
              </a:rPr>
              <a:t>ε</a:t>
            </a:r>
            <a:endParaRPr lang="en-US" sz="32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492635" y="2743199"/>
            <a:ext cx="0" cy="4572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99091" y="1542728"/>
            <a:ext cx="1747139" cy="14784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Monad</a:t>
            </a:r>
          </a:p>
          <a:p>
            <a:pPr algn="ctr"/>
            <a:r>
              <a:rPr lang="en-US" sz="3200" dirty="0"/>
              <a:t>n</a:t>
            </a:r>
            <a:r>
              <a:rPr lang="en-US" sz="3200" dirty="0" smtClean="0"/>
              <a:t>eeds</a:t>
            </a:r>
          </a:p>
          <a:p>
            <a:pPr algn="ctr"/>
            <a:r>
              <a:rPr lang="en-US" sz="3200" dirty="0">
                <a:ln>
                  <a:solidFill>
                    <a:schemeClr val="bg1"/>
                  </a:solidFill>
                </a:ln>
                <a:latin typeface="rossbb" pitchFamily="82" charset="0"/>
                <a:ea typeface="Cambria Math"/>
              </a:rPr>
              <a:t>e</a:t>
            </a:r>
            <a:r>
              <a:rPr lang="en-US" sz="3200" dirty="0"/>
              <a:t> </a:t>
            </a:r>
            <a:r>
              <a:rPr lang="en-US" sz="3200" dirty="0">
                <a:latin typeface="Cambria Math"/>
                <a:ea typeface="Cambria Math"/>
              </a:rPr>
              <a:t>↦</a:t>
            </a:r>
            <a:r>
              <a:rPr lang="en-US" sz="3200" dirty="0"/>
              <a:t> </a:t>
            </a:r>
            <a:r>
              <a:rPr lang="el-GR" sz="3200" dirty="0">
                <a:latin typeface="Cambria Math"/>
                <a:ea typeface="Cambria Math"/>
              </a:rPr>
              <a:t>ε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44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515"/>
    </mc:Choice>
    <mc:Fallback xmlns="">
      <p:transition spd="slow" advTm="945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8" grpId="0" animBg="1"/>
      <p:bldP spid="9" grpId="0" animBg="1"/>
      <p:bldP spid="10" grpId="0" animBg="1"/>
      <p:bldP spid="11" grpId="0" animBg="1"/>
      <p:bldP spid="14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Productoid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For each 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 For each 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/>
              <a:t> </a:t>
            </a:r>
            <a:r>
              <a:rPr lang="en-US" dirty="0" smtClean="0">
                <a:ln>
                  <a:solidFill>
                    <a:schemeClr val="tx1"/>
                  </a:solidFill>
                </a:ln>
                <a:latin typeface="rossbb" pitchFamily="82" charset="0"/>
              </a:rPr>
              <a:t>;</a:t>
            </a:r>
            <a:r>
              <a:rPr lang="en-US" dirty="0" smtClean="0"/>
              <a:t> 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/>
              <a:t>’ </a:t>
            </a:r>
            <a:r>
              <a:rPr lang="en-US" dirty="0" smtClean="0">
                <a:latin typeface="Cambria Math"/>
                <a:ea typeface="Cambria Math"/>
              </a:rPr>
              <a:t>↦</a:t>
            </a:r>
            <a:r>
              <a:rPr lang="en-US" dirty="0" smtClean="0"/>
              <a:t> 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/>
              <a:t>’’:</a:t>
            </a:r>
          </a:p>
          <a:p>
            <a:endParaRPr lang="en-US" dirty="0"/>
          </a:p>
          <a:p>
            <a:r>
              <a:rPr lang="en-US" dirty="0" smtClean="0"/>
              <a:t> For each 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/>
              <a:t>’: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For each </a:t>
            </a:r>
            <a:r>
              <a:rPr lang="en-US" dirty="0" smtClean="0">
                <a:ln>
                  <a:solidFill>
                    <a:schemeClr val="tx1"/>
                  </a:solidFill>
                </a:ln>
                <a:latin typeface="rossbb" pitchFamily="82" charset="0"/>
              </a:rPr>
              <a:t>e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↦</a:t>
            </a:r>
            <a:r>
              <a:rPr lang="en-US" dirty="0" smtClean="0"/>
              <a:t> 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/>
              <a:t>:</a:t>
            </a:r>
          </a:p>
        </p:txBody>
      </p:sp>
      <p:sp>
        <p:nvSpPr>
          <p:cNvPr id="4" name="Pentagon 3"/>
          <p:cNvSpPr/>
          <p:nvPr/>
        </p:nvSpPr>
        <p:spPr>
          <a:xfrm>
            <a:off x="1066800" y="2203634"/>
            <a:ext cx="527842" cy="497670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τ</a:t>
            </a:r>
            <a:endParaRPr lang="en-US" sz="3200" dirty="0"/>
          </a:p>
        </p:txBody>
      </p:sp>
      <p:sp>
        <p:nvSpPr>
          <p:cNvPr id="5" name="Pentagon 4"/>
          <p:cNvSpPr/>
          <p:nvPr/>
        </p:nvSpPr>
        <p:spPr>
          <a:xfrm>
            <a:off x="3068941" y="2203634"/>
            <a:ext cx="527842" cy="497670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τ</a:t>
            </a:r>
            <a:r>
              <a:rPr lang="en-US" sz="3200" dirty="0" smtClean="0"/>
              <a:t>’</a:t>
            </a:r>
            <a:endParaRPr lang="en-US" sz="3200" dirty="0"/>
          </a:p>
        </p:txBody>
      </p:sp>
      <p:sp>
        <p:nvSpPr>
          <p:cNvPr id="6" name="Chevron 5"/>
          <p:cNvSpPr/>
          <p:nvPr/>
        </p:nvSpPr>
        <p:spPr>
          <a:xfrm>
            <a:off x="1541441" y="2203634"/>
            <a:ext cx="1436364" cy="497670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5623417" y="2203634"/>
            <a:ext cx="527842" cy="497670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τ</a:t>
            </a:r>
            <a:endParaRPr lang="en-US" sz="3200" dirty="0"/>
          </a:p>
        </p:txBody>
      </p:sp>
      <p:sp>
        <p:nvSpPr>
          <p:cNvPr id="8" name="Pentagon 7"/>
          <p:cNvSpPr/>
          <p:nvPr/>
        </p:nvSpPr>
        <p:spPr>
          <a:xfrm>
            <a:off x="7625558" y="2203634"/>
            <a:ext cx="527842" cy="497670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τ</a:t>
            </a:r>
            <a:r>
              <a:rPr lang="en-US" sz="3200" dirty="0" smtClean="0"/>
              <a:t>’</a:t>
            </a:r>
            <a:endParaRPr lang="en-US" sz="3200" dirty="0"/>
          </a:p>
        </p:txBody>
      </p:sp>
      <p:sp>
        <p:nvSpPr>
          <p:cNvPr id="9" name="Chevron 8"/>
          <p:cNvSpPr/>
          <p:nvPr/>
        </p:nvSpPr>
        <p:spPr>
          <a:xfrm>
            <a:off x="6110937" y="2203634"/>
            <a:ext cx="908049" cy="497670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781328" y="2088150"/>
            <a:ext cx="1133035" cy="72863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US" sz="2400" dirty="0" smtClean="0"/>
              <a:t>map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7100003" y="2203634"/>
            <a:ext cx="525555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 smtClean="0"/>
              <a:t>P</a:t>
            </a:r>
            <a:r>
              <a:rPr lang="el-GR" sz="3200" baseline="-25000" dirty="0" smtClean="0">
                <a:latin typeface="Cambria Math"/>
                <a:ea typeface="Cambria Math"/>
              </a:rPr>
              <a:t>ε</a:t>
            </a:r>
            <a:endParaRPr lang="en-US" sz="320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5097862" y="2203636"/>
            <a:ext cx="525555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 smtClean="0"/>
              <a:t>P</a:t>
            </a:r>
            <a:r>
              <a:rPr lang="el-GR" sz="3200" baseline="-25000" dirty="0" smtClean="0">
                <a:latin typeface="Cambria Math"/>
                <a:ea typeface="Cambria Math"/>
              </a:rPr>
              <a:t>ε</a:t>
            </a:r>
            <a:endParaRPr lang="en-US" sz="3200" baseline="-25000" dirty="0"/>
          </a:p>
        </p:txBody>
      </p:sp>
      <p:sp>
        <p:nvSpPr>
          <p:cNvPr id="13" name="Chevron 12"/>
          <p:cNvSpPr/>
          <p:nvPr/>
        </p:nvSpPr>
        <p:spPr>
          <a:xfrm>
            <a:off x="3765278" y="3328863"/>
            <a:ext cx="1077076" cy="497670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join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90203" y="3328865"/>
            <a:ext cx="525555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 smtClean="0"/>
              <a:t>P</a:t>
            </a:r>
            <a:r>
              <a:rPr lang="el-GR" sz="3200" baseline="-25000" dirty="0" smtClean="0">
                <a:latin typeface="Cambria Math"/>
                <a:ea typeface="Cambria Math"/>
              </a:rPr>
              <a:t>ε</a:t>
            </a:r>
            <a:r>
              <a:rPr lang="en-US" sz="3200" baseline="-25000" dirty="0" smtClean="0">
                <a:latin typeface="Cambria Math"/>
                <a:ea typeface="Cambria Math"/>
              </a:rPr>
              <a:t>’’</a:t>
            </a:r>
            <a:endParaRPr lang="en-US" sz="3200" baseline="-25000" dirty="0"/>
          </a:p>
        </p:txBody>
      </p:sp>
      <p:sp>
        <p:nvSpPr>
          <p:cNvPr id="15" name="Pentagon 14"/>
          <p:cNvSpPr/>
          <p:nvPr/>
        </p:nvSpPr>
        <p:spPr>
          <a:xfrm>
            <a:off x="3260910" y="3328858"/>
            <a:ext cx="527842" cy="497670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τ</a:t>
            </a:r>
            <a:endParaRPr lang="en-US" sz="3200" dirty="0"/>
          </a:p>
        </p:txBody>
      </p:sp>
      <p:sp>
        <p:nvSpPr>
          <p:cNvPr id="16" name="Pentagon 15"/>
          <p:cNvSpPr/>
          <p:nvPr/>
        </p:nvSpPr>
        <p:spPr>
          <a:xfrm>
            <a:off x="5415758" y="3328857"/>
            <a:ext cx="527842" cy="497670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τ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2735355" y="3328855"/>
            <a:ext cx="525555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 smtClean="0"/>
              <a:t>P</a:t>
            </a:r>
            <a:r>
              <a:rPr lang="el-GR" sz="3200" baseline="-25000" dirty="0" smtClean="0">
                <a:latin typeface="Cambria Math"/>
                <a:ea typeface="Cambria Math"/>
              </a:rPr>
              <a:t>ε</a:t>
            </a:r>
            <a:r>
              <a:rPr lang="en-US" sz="3200" baseline="-25000" dirty="0" smtClean="0">
                <a:latin typeface="Cambria Math"/>
                <a:ea typeface="Cambria Math"/>
              </a:rPr>
              <a:t>’</a:t>
            </a:r>
            <a:endParaRPr lang="en-US" sz="32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2209800" y="3328865"/>
            <a:ext cx="525555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 smtClean="0"/>
              <a:t>P</a:t>
            </a:r>
            <a:r>
              <a:rPr lang="el-GR" sz="3200" baseline="-25000" dirty="0" smtClean="0">
                <a:latin typeface="Cambria Math"/>
                <a:ea typeface="Cambria Math"/>
              </a:rPr>
              <a:t>ε</a:t>
            </a:r>
            <a:endParaRPr lang="en-US" sz="3200" baseline="-25000" dirty="0"/>
          </a:p>
        </p:txBody>
      </p:sp>
      <p:sp>
        <p:nvSpPr>
          <p:cNvPr id="19" name="Chevron 18"/>
          <p:cNvSpPr/>
          <p:nvPr/>
        </p:nvSpPr>
        <p:spPr>
          <a:xfrm>
            <a:off x="3765278" y="4458892"/>
            <a:ext cx="1077076" cy="497670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coerce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90203" y="4458894"/>
            <a:ext cx="525555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 smtClean="0"/>
              <a:t>P</a:t>
            </a:r>
            <a:r>
              <a:rPr lang="el-GR" sz="3200" baseline="-25000" dirty="0" smtClean="0">
                <a:latin typeface="Cambria Math"/>
                <a:ea typeface="Cambria Math"/>
              </a:rPr>
              <a:t>ε</a:t>
            </a:r>
            <a:r>
              <a:rPr lang="en-US" sz="3200" baseline="-25000" dirty="0" smtClean="0">
                <a:latin typeface="Cambria Math"/>
                <a:ea typeface="Cambria Math"/>
              </a:rPr>
              <a:t>’</a:t>
            </a:r>
            <a:endParaRPr lang="en-US" sz="3200" baseline="-25000" dirty="0"/>
          </a:p>
        </p:txBody>
      </p:sp>
      <p:sp>
        <p:nvSpPr>
          <p:cNvPr id="21" name="Pentagon 20"/>
          <p:cNvSpPr/>
          <p:nvPr/>
        </p:nvSpPr>
        <p:spPr>
          <a:xfrm>
            <a:off x="3260910" y="4458887"/>
            <a:ext cx="527842" cy="497670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τ</a:t>
            </a:r>
            <a:endParaRPr lang="en-US" sz="3200" dirty="0"/>
          </a:p>
        </p:txBody>
      </p:sp>
      <p:sp>
        <p:nvSpPr>
          <p:cNvPr id="22" name="Pentagon 21"/>
          <p:cNvSpPr/>
          <p:nvPr/>
        </p:nvSpPr>
        <p:spPr>
          <a:xfrm>
            <a:off x="5415758" y="4458886"/>
            <a:ext cx="527842" cy="497670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τ</a:t>
            </a:r>
            <a:endParaRPr lang="en-US" sz="3200" dirty="0"/>
          </a:p>
        </p:txBody>
      </p:sp>
      <p:sp>
        <p:nvSpPr>
          <p:cNvPr id="23" name="Rectangle 22"/>
          <p:cNvSpPr/>
          <p:nvPr/>
        </p:nvSpPr>
        <p:spPr>
          <a:xfrm>
            <a:off x="2735355" y="4458884"/>
            <a:ext cx="525555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 smtClean="0"/>
              <a:t>P</a:t>
            </a:r>
            <a:r>
              <a:rPr lang="el-GR" sz="3200" baseline="-25000" dirty="0" smtClean="0">
                <a:latin typeface="Cambria Math"/>
                <a:ea typeface="Cambria Math"/>
              </a:rPr>
              <a:t>ε</a:t>
            </a:r>
            <a:endParaRPr lang="en-US" sz="3200" baseline="-25000" dirty="0"/>
          </a:p>
        </p:txBody>
      </p:sp>
      <p:sp>
        <p:nvSpPr>
          <p:cNvPr id="25" name="Chevron 24"/>
          <p:cNvSpPr/>
          <p:nvPr/>
        </p:nvSpPr>
        <p:spPr>
          <a:xfrm>
            <a:off x="3765278" y="5559045"/>
            <a:ext cx="1077076" cy="497670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unit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90203" y="5559047"/>
            <a:ext cx="525555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 smtClean="0"/>
              <a:t>P</a:t>
            </a:r>
            <a:r>
              <a:rPr lang="el-GR" sz="3200" baseline="-25000" dirty="0" smtClean="0">
                <a:latin typeface="Cambria Math"/>
                <a:ea typeface="Cambria Math"/>
              </a:rPr>
              <a:t>ε</a:t>
            </a:r>
            <a:endParaRPr lang="en-US" sz="3200" baseline="-25000" dirty="0"/>
          </a:p>
        </p:txBody>
      </p:sp>
      <p:sp>
        <p:nvSpPr>
          <p:cNvPr id="27" name="Pentagon 26"/>
          <p:cNvSpPr/>
          <p:nvPr/>
        </p:nvSpPr>
        <p:spPr>
          <a:xfrm>
            <a:off x="3260910" y="5559040"/>
            <a:ext cx="527842" cy="497670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τ</a:t>
            </a:r>
            <a:endParaRPr lang="en-US" sz="3200" dirty="0"/>
          </a:p>
        </p:txBody>
      </p:sp>
      <p:sp>
        <p:nvSpPr>
          <p:cNvPr id="28" name="Pentagon 27"/>
          <p:cNvSpPr/>
          <p:nvPr/>
        </p:nvSpPr>
        <p:spPr>
          <a:xfrm>
            <a:off x="5415758" y="5559039"/>
            <a:ext cx="527842" cy="497670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τ</a:t>
            </a:r>
            <a:endParaRPr lang="en-US" sz="3200" dirty="0"/>
          </a:p>
        </p:txBody>
      </p:sp>
      <p:sp>
        <p:nvSpPr>
          <p:cNvPr id="29" name="Line Callout 1 28"/>
          <p:cNvSpPr/>
          <p:nvPr/>
        </p:nvSpPr>
        <p:spPr>
          <a:xfrm>
            <a:off x="4360886" y="1662331"/>
            <a:ext cx="3261893" cy="471269"/>
          </a:xfrm>
          <a:prstGeom prst="borderCallout1">
            <a:avLst>
              <a:gd name="adj1" fmla="val 92535"/>
              <a:gd name="adj2" fmla="val 12511"/>
              <a:gd name="adj3" fmla="val 156225"/>
              <a:gd name="adj4" fmla="val 198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Propagate effects</a:t>
            </a:r>
            <a:endParaRPr lang="en-US" sz="2800" dirty="0"/>
          </a:p>
        </p:txBody>
      </p:sp>
      <p:sp>
        <p:nvSpPr>
          <p:cNvPr id="30" name="Line Callout 1 29"/>
          <p:cNvSpPr/>
          <p:nvPr/>
        </p:nvSpPr>
        <p:spPr>
          <a:xfrm>
            <a:off x="4360886" y="2805331"/>
            <a:ext cx="3261893" cy="471269"/>
          </a:xfrm>
          <a:prstGeom prst="borderCallout1">
            <a:avLst>
              <a:gd name="adj1" fmla="val 100734"/>
              <a:gd name="adj2" fmla="val 8870"/>
              <a:gd name="adj3" fmla="val 156225"/>
              <a:gd name="adj4" fmla="val 37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Sequence effects</a:t>
            </a:r>
            <a:endParaRPr lang="en-US" sz="2800" dirty="0"/>
          </a:p>
        </p:txBody>
      </p:sp>
      <p:sp>
        <p:nvSpPr>
          <p:cNvPr id="31" name="Line Callout 1 30"/>
          <p:cNvSpPr/>
          <p:nvPr/>
        </p:nvSpPr>
        <p:spPr>
          <a:xfrm>
            <a:off x="4360886" y="5029200"/>
            <a:ext cx="3261893" cy="471269"/>
          </a:xfrm>
          <a:prstGeom prst="borderCallout1">
            <a:avLst>
              <a:gd name="adj1" fmla="val 100734"/>
              <a:gd name="adj2" fmla="val 9660"/>
              <a:gd name="adj3" fmla="val 158958"/>
              <a:gd name="adj4" fmla="val 37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Impurify</a:t>
            </a:r>
            <a:r>
              <a:rPr lang="en-US" sz="2800" dirty="0" smtClean="0"/>
              <a:t> into effects</a:t>
            </a:r>
            <a:endParaRPr lang="en-US" sz="2800" dirty="0"/>
          </a:p>
        </p:txBody>
      </p:sp>
      <p:sp>
        <p:nvSpPr>
          <p:cNvPr id="32" name="Line Callout 1 31"/>
          <p:cNvSpPr/>
          <p:nvPr/>
        </p:nvSpPr>
        <p:spPr>
          <a:xfrm>
            <a:off x="4360886" y="3922573"/>
            <a:ext cx="3261893" cy="471269"/>
          </a:xfrm>
          <a:prstGeom prst="borderCallout1">
            <a:avLst>
              <a:gd name="adj1" fmla="val 92535"/>
              <a:gd name="adj2" fmla="val 10054"/>
              <a:gd name="adj3" fmla="val 158958"/>
              <a:gd name="adj4" fmla="val -2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Convert effects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55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90"/>
    </mc:Choice>
    <mc:Fallback xmlns="">
      <p:transition spd="slow" advTm="624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4331" y="1764186"/>
            <a:ext cx="6361938" cy="18414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</a:t>
            </a:r>
            <a:r>
              <a:rPr lang="en-US" sz="3600" dirty="0">
                <a:solidFill>
                  <a:schemeClr val="accent1"/>
                </a:solidFill>
              </a:rPr>
              <a:t>sequential</a:t>
            </a:r>
            <a:r>
              <a:rPr lang="en-US" sz="3600" dirty="0"/>
              <a:t> semantics of </a:t>
            </a:r>
            <a:r>
              <a:rPr lang="en-US" sz="3600" dirty="0">
                <a:solidFill>
                  <a:schemeClr val="accent1"/>
                </a:solidFill>
              </a:rPr>
              <a:t>any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producer</a:t>
            </a:r>
            <a:r>
              <a:rPr lang="en-US" sz="3600" dirty="0"/>
              <a:t> effect system forms a </a:t>
            </a:r>
            <a:r>
              <a:rPr lang="en-US" sz="3600" dirty="0" err="1">
                <a:solidFill>
                  <a:schemeClr val="accent1"/>
                </a:solidFill>
              </a:rPr>
              <a:t>productor</a:t>
            </a:r>
            <a:r>
              <a:rPr lang="en-US" sz="36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569525" y="4025958"/>
            <a:ext cx="7471550" cy="18414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Any</a:t>
            </a:r>
            <a:r>
              <a:rPr lang="en-US" sz="3600" dirty="0"/>
              <a:t> </a:t>
            </a:r>
            <a:r>
              <a:rPr lang="en-US" sz="3600" dirty="0" err="1"/>
              <a:t>effectful</a:t>
            </a:r>
            <a:r>
              <a:rPr lang="en-US" sz="3600" dirty="0"/>
              <a:t> language </a:t>
            </a:r>
            <a:r>
              <a:rPr lang="en-US" sz="3600" dirty="0" smtClean="0"/>
              <a:t>that can</a:t>
            </a:r>
          </a:p>
          <a:p>
            <a:pPr algn="ctr"/>
            <a:r>
              <a:rPr lang="en-US" sz="3600" dirty="0" err="1" smtClean="0">
                <a:solidFill>
                  <a:schemeClr val="accent1"/>
                </a:solidFill>
              </a:rPr>
              <a:t>thunk</a:t>
            </a:r>
            <a:r>
              <a:rPr lang="en-US" sz="3600" dirty="0" smtClean="0"/>
              <a:t> </a:t>
            </a:r>
            <a:r>
              <a:rPr lang="en-US" sz="3600" dirty="0"/>
              <a:t>computations into </a:t>
            </a:r>
            <a:r>
              <a:rPr lang="en-US" sz="3600" dirty="0">
                <a:solidFill>
                  <a:schemeClr val="accent1"/>
                </a:solidFill>
              </a:rPr>
              <a:t>pure</a:t>
            </a:r>
            <a:r>
              <a:rPr lang="en-US" sz="3600" dirty="0"/>
              <a:t> </a:t>
            </a:r>
            <a:r>
              <a:rPr lang="en-US" sz="3600" dirty="0" smtClean="0"/>
              <a:t>values</a:t>
            </a:r>
          </a:p>
          <a:p>
            <a:pPr algn="ctr"/>
            <a:r>
              <a:rPr lang="en-US" sz="3600" dirty="0" smtClean="0"/>
              <a:t>has </a:t>
            </a:r>
            <a:r>
              <a:rPr lang="en-US" sz="3600" dirty="0"/>
              <a:t>only </a:t>
            </a:r>
            <a:r>
              <a:rPr lang="en-US" sz="3600" dirty="0">
                <a:solidFill>
                  <a:schemeClr val="accent1"/>
                </a:solidFill>
              </a:rPr>
              <a:t>producer</a:t>
            </a:r>
            <a:r>
              <a:rPr lang="en-US" sz="3600" dirty="0"/>
              <a:t> effects.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071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660"/>
    </mc:Choice>
    <mc:Fallback xmlns="">
      <p:transition spd="slow" advTm="786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Productors</a:t>
            </a:r>
            <a:r>
              <a:rPr lang="en-US" dirty="0" smtClean="0"/>
              <a:t> built from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82000" cy="4873752"/>
          </a:xfrm>
        </p:spPr>
        <p:txBody>
          <a:bodyPr/>
          <a:lstStyle/>
          <a:p>
            <a:r>
              <a:rPr lang="en-US" dirty="0" smtClean="0"/>
              <a:t> a single effect</a:t>
            </a:r>
          </a:p>
          <a:p>
            <a:pPr lvl="1"/>
            <a:r>
              <a:rPr lang="en-US" dirty="0" smtClean="0"/>
              <a:t>are monads [</a:t>
            </a:r>
            <a:r>
              <a:rPr lang="en-US" dirty="0" err="1" smtClean="0"/>
              <a:t>Moggi</a:t>
            </a:r>
            <a:r>
              <a:rPr lang="en-US" dirty="0" smtClean="0"/>
              <a:t>]</a:t>
            </a:r>
          </a:p>
          <a:p>
            <a:r>
              <a:rPr lang="en-US" dirty="0"/>
              <a:t> </a:t>
            </a:r>
            <a:r>
              <a:rPr lang="en-US" dirty="0" smtClean="0"/>
              <a:t>a join semi-lattice of effects</a:t>
            </a:r>
          </a:p>
          <a:p>
            <a:pPr lvl="1"/>
            <a:r>
              <a:rPr lang="en-US" dirty="0" smtClean="0"/>
              <a:t>are indexed monads [</a:t>
            </a:r>
            <a:r>
              <a:rPr lang="en-US" dirty="0" err="1" smtClean="0"/>
              <a:t>Wadler</a:t>
            </a:r>
            <a:r>
              <a:rPr lang="en-US" dirty="0" smtClean="0"/>
              <a:t> &amp; Thiemann]</a:t>
            </a:r>
          </a:p>
          <a:p>
            <a:r>
              <a:rPr lang="en-US" dirty="0"/>
              <a:t> </a:t>
            </a:r>
            <a:r>
              <a:rPr lang="en-US" dirty="0" smtClean="0"/>
              <a:t>a partial join semi-lattice of effects</a:t>
            </a:r>
          </a:p>
          <a:p>
            <a:pPr lvl="1"/>
            <a:r>
              <a:rPr lang="en-US" dirty="0" smtClean="0"/>
              <a:t>are layered monads in action [</a:t>
            </a:r>
            <a:r>
              <a:rPr lang="en-US" dirty="0" err="1" smtClean="0"/>
              <a:t>Filinski</a:t>
            </a:r>
            <a:r>
              <a:rPr lang="en-US" dirty="0"/>
              <a:t>]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a state-transition effect system</a:t>
            </a:r>
          </a:p>
          <a:p>
            <a:pPr lvl="1"/>
            <a:r>
              <a:rPr lang="en-US" dirty="0" smtClean="0"/>
              <a:t>are parameterized monads [</a:t>
            </a:r>
            <a:r>
              <a:rPr lang="en-US" dirty="0" err="1" smtClean="0"/>
              <a:t>Atkey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3510" y="5963793"/>
            <a:ext cx="5783580" cy="645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These are </a:t>
            </a:r>
            <a:r>
              <a:rPr lang="en-US" sz="3600" dirty="0" smtClean="0">
                <a:solidFill>
                  <a:schemeClr val="accent1"/>
                </a:solidFill>
              </a:rPr>
              <a:t>all</a:t>
            </a:r>
            <a:r>
              <a:rPr lang="en-US" sz="3600" dirty="0" smtClean="0"/>
              <a:t> if and </a:t>
            </a:r>
            <a:r>
              <a:rPr lang="en-US" sz="3600" dirty="0" smtClean="0">
                <a:solidFill>
                  <a:schemeClr val="accent1"/>
                </a:solidFill>
              </a:rPr>
              <a:t>only</a:t>
            </a:r>
            <a:r>
              <a:rPr lang="en-US" sz="3600" dirty="0" smtClean="0"/>
              <a:t> ifs.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55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21"/>
    </mc:Choice>
    <mc:Fallback xmlns="">
      <p:transition spd="slow" advTm="644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</a:t>
            </a:r>
            <a:r>
              <a:rPr lang="en-US" dirty="0" err="1" smtClean="0"/>
              <a:t>Productors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Abstract Operations: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acquire : L </a:t>
            </a:r>
            <a:r>
              <a:rPr lang="en-US" dirty="0" smtClean="0">
                <a:latin typeface="Cambria Math"/>
                <a:ea typeface="Cambria Math"/>
              </a:rPr>
              <a:t>⊸</a:t>
            </a:r>
            <a:r>
              <a:rPr lang="en-US" dirty="0" smtClean="0"/>
              <a:t> C</a:t>
            </a:r>
          </a:p>
          <a:p>
            <a:pPr lvl="1"/>
            <a:r>
              <a:rPr lang="en-US" dirty="0" smtClean="0"/>
              <a:t> release : C </a:t>
            </a:r>
            <a:r>
              <a:rPr lang="en-US" dirty="0" smtClean="0">
                <a:latin typeface="Cambria Math"/>
                <a:ea typeface="Cambria Math"/>
              </a:rPr>
              <a:t>⊸</a:t>
            </a:r>
            <a:r>
              <a:rPr lang="en-US" dirty="0" smtClean="0"/>
              <a:t> L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get : C </a:t>
            </a:r>
            <a:r>
              <a:rPr lang="en-US" dirty="0" smtClean="0">
                <a:latin typeface="Cambria Math"/>
                <a:ea typeface="Cambria Math"/>
              </a:rPr>
              <a:t>⊸</a:t>
            </a:r>
            <a:r>
              <a:rPr lang="en-US" dirty="0" smtClean="0"/>
              <a:t> C </a:t>
            </a:r>
            <a:r>
              <a:rPr lang="en-US" dirty="0" smtClean="0">
                <a:latin typeface="Cambria Math"/>
                <a:ea typeface="Cambria Math"/>
              </a:rPr>
              <a:t>⨂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set : C </a:t>
            </a:r>
            <a:r>
              <a:rPr lang="en-US" dirty="0" smtClean="0">
                <a:latin typeface="Cambria Math"/>
                <a:ea typeface="Cambria Math"/>
              </a:rPr>
              <a:t>⨂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⊸</a:t>
            </a:r>
            <a:r>
              <a:rPr lang="en-US" dirty="0" smtClean="0"/>
              <a:t> C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err="1" smtClean="0"/>
              <a:t>Productor</a:t>
            </a:r>
            <a:r>
              <a:rPr lang="en-US" dirty="0" smtClean="0"/>
              <a:t> using linear type theory ensures:</a:t>
            </a:r>
          </a:p>
          <a:p>
            <a:pPr lvl="1"/>
            <a:r>
              <a:rPr lang="en-US" dirty="0" smtClean="0"/>
              <a:t>shared memory accessed only in critical regions</a:t>
            </a:r>
          </a:p>
          <a:p>
            <a:pPr lvl="1"/>
            <a:r>
              <a:rPr lang="en-US" dirty="0"/>
              <a:t>no deadlocks possible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4038601" y="2107080"/>
            <a:ext cx="1869955" cy="473142"/>
          </a:xfrm>
          <a:prstGeom prst="wedgeRoundRectCallout">
            <a:avLst>
              <a:gd name="adj1" fmla="val -63523"/>
              <a:gd name="adj2" fmla="val 1750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dirty="0" smtClean="0">
                <a:latin typeface="Cambria Math"/>
                <a:ea typeface="Cambria Math"/>
              </a:rPr>
              <a:t>locking</a:t>
            </a:r>
            <a:endParaRPr lang="en-US" sz="28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042894" y="2621159"/>
            <a:ext cx="1869955" cy="473142"/>
          </a:xfrm>
          <a:prstGeom prst="wedgeRoundRectCallout">
            <a:avLst>
              <a:gd name="adj1" fmla="val -63523"/>
              <a:gd name="adj2" fmla="val 1750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dirty="0" smtClean="0">
                <a:latin typeface="Cambria Math"/>
                <a:ea typeface="Cambria Math"/>
              </a:rPr>
              <a:t>unlocking</a:t>
            </a:r>
            <a:endParaRPr lang="en-US" sz="28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042894" y="3137079"/>
            <a:ext cx="1869955" cy="473142"/>
          </a:xfrm>
          <a:prstGeom prst="wedgeRoundRectCallout">
            <a:avLst>
              <a:gd name="adj1" fmla="val -63523"/>
              <a:gd name="adj2" fmla="val 1750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dirty="0" smtClean="0">
                <a:latin typeface="Cambria Math"/>
                <a:ea typeface="Cambria Math"/>
              </a:rPr>
              <a:t>critical</a:t>
            </a:r>
            <a:endParaRPr lang="en-US" sz="28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038600" y="3657600"/>
            <a:ext cx="1869955" cy="473142"/>
          </a:xfrm>
          <a:prstGeom prst="wedgeRoundRectCallout">
            <a:avLst>
              <a:gd name="adj1" fmla="val -63523"/>
              <a:gd name="adj2" fmla="val 1750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dirty="0" smtClean="0">
                <a:latin typeface="Cambria Math"/>
                <a:ea typeface="Cambria Math"/>
              </a:rPr>
              <a:t>critical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971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273"/>
    </mc:Choice>
    <mc:Fallback xmlns="">
      <p:transition spd="slow" advTm="512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Lockless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Linear Strength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l-GR" dirty="0" smtClean="0">
                <a:latin typeface="Cambria Math"/>
                <a:ea typeface="Cambria Math"/>
              </a:rPr>
              <a:t>α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⨂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>
                <a:ln>
                  <a:solidFill>
                    <a:schemeClr val="tx1"/>
                  </a:solidFill>
                </a:ln>
                <a:latin typeface="rossbb" pitchFamily="82" charset="0"/>
              </a:rPr>
              <a:t>e</a:t>
            </a:r>
            <a:r>
              <a:rPr lang="en-US" dirty="0" smtClean="0"/>
              <a:t>(</a:t>
            </a:r>
            <a:r>
              <a:rPr lang="el-GR" dirty="0" smtClean="0">
                <a:latin typeface="Cambria Math"/>
                <a:ea typeface="Cambria Math"/>
              </a:rPr>
              <a:t>τ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⊸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>
                <a:ln>
                  <a:solidFill>
                    <a:schemeClr val="tx1"/>
                  </a:solidFill>
                </a:ln>
                <a:latin typeface="rossbb" pitchFamily="82" charset="0"/>
              </a:rPr>
              <a:t>e</a:t>
            </a:r>
            <a:r>
              <a:rPr lang="en-US" dirty="0" smtClean="0"/>
              <a:t>(</a:t>
            </a:r>
            <a:r>
              <a:rPr lang="el-GR" dirty="0" smtClean="0">
                <a:latin typeface="Cambria Math"/>
                <a:ea typeface="Cambria Math"/>
              </a:rPr>
              <a:t>α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⨂</a:t>
            </a:r>
            <a:r>
              <a:rPr lang="en-US" dirty="0" smtClean="0"/>
              <a:t> </a:t>
            </a:r>
            <a:r>
              <a:rPr lang="el-GR" dirty="0" smtClean="0">
                <a:latin typeface="Cambria Math"/>
                <a:ea typeface="Cambria Math"/>
              </a:rPr>
              <a:t>τ</a:t>
            </a:r>
            <a:r>
              <a:rPr lang="en-US" dirty="0" smtClean="0"/>
              <a:t>)</a:t>
            </a:r>
          </a:p>
          <a:p>
            <a:pPr>
              <a:lnSpc>
                <a:spcPct val="300000"/>
              </a:lnSpc>
            </a:pPr>
            <a:r>
              <a:rPr lang="en-US" dirty="0"/>
              <a:t> </a:t>
            </a:r>
            <a:r>
              <a:rPr lang="en-US" dirty="0" smtClean="0"/>
              <a:t>lockless cannot include exceptions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292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618"/>
    </mc:Choice>
    <mc:Fallback xmlns="">
      <p:transition spd="slow" advTm="1136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Productoid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For each 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 For each 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/>
              <a:t> </a:t>
            </a:r>
            <a:r>
              <a:rPr lang="en-US" dirty="0" smtClean="0">
                <a:ln>
                  <a:solidFill>
                    <a:schemeClr val="tx1"/>
                  </a:solidFill>
                </a:ln>
                <a:latin typeface="rossbb" pitchFamily="82" charset="0"/>
              </a:rPr>
              <a:t>;</a:t>
            </a:r>
            <a:r>
              <a:rPr lang="en-US" dirty="0" smtClean="0"/>
              <a:t> 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/>
              <a:t>’ </a:t>
            </a:r>
            <a:r>
              <a:rPr lang="en-US" dirty="0" smtClean="0">
                <a:latin typeface="Cambria Math"/>
                <a:ea typeface="Cambria Math"/>
              </a:rPr>
              <a:t>↦</a:t>
            </a:r>
            <a:r>
              <a:rPr lang="en-US" dirty="0" smtClean="0"/>
              <a:t> 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/>
              <a:t>’’:</a:t>
            </a:r>
          </a:p>
          <a:p>
            <a:endParaRPr lang="en-US" dirty="0"/>
          </a:p>
          <a:p>
            <a:r>
              <a:rPr lang="en-US" dirty="0" smtClean="0"/>
              <a:t> For each 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/>
              <a:t>’: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For each </a:t>
            </a:r>
            <a:r>
              <a:rPr lang="en-US" dirty="0" smtClean="0">
                <a:ln>
                  <a:solidFill>
                    <a:schemeClr val="tx1"/>
                  </a:solidFill>
                </a:ln>
                <a:latin typeface="rossbb" pitchFamily="82" charset="0"/>
              </a:rPr>
              <a:t>e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↦</a:t>
            </a:r>
            <a:r>
              <a:rPr lang="en-US" dirty="0" smtClean="0"/>
              <a:t> 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/>
              <a:t>:</a:t>
            </a:r>
          </a:p>
        </p:txBody>
      </p:sp>
      <p:sp>
        <p:nvSpPr>
          <p:cNvPr id="4" name="Pentagon 3"/>
          <p:cNvSpPr/>
          <p:nvPr/>
        </p:nvSpPr>
        <p:spPr>
          <a:xfrm>
            <a:off x="1066800" y="2203634"/>
            <a:ext cx="527842" cy="497670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τ</a:t>
            </a:r>
            <a:endParaRPr lang="en-US" sz="3200" dirty="0"/>
          </a:p>
        </p:txBody>
      </p:sp>
      <p:sp>
        <p:nvSpPr>
          <p:cNvPr id="5" name="Pentagon 4"/>
          <p:cNvSpPr/>
          <p:nvPr/>
        </p:nvSpPr>
        <p:spPr>
          <a:xfrm>
            <a:off x="3068941" y="2203634"/>
            <a:ext cx="527842" cy="497670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τ</a:t>
            </a:r>
            <a:r>
              <a:rPr lang="en-US" sz="3200" dirty="0" smtClean="0"/>
              <a:t>’</a:t>
            </a:r>
            <a:endParaRPr lang="en-US" sz="3200" dirty="0"/>
          </a:p>
        </p:txBody>
      </p:sp>
      <p:sp>
        <p:nvSpPr>
          <p:cNvPr id="6" name="Chevron 5"/>
          <p:cNvSpPr/>
          <p:nvPr/>
        </p:nvSpPr>
        <p:spPr>
          <a:xfrm>
            <a:off x="1541441" y="2203634"/>
            <a:ext cx="1436364" cy="497670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5623417" y="2203634"/>
            <a:ext cx="527842" cy="497670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τ</a:t>
            </a:r>
            <a:endParaRPr lang="en-US" sz="3200" dirty="0"/>
          </a:p>
        </p:txBody>
      </p:sp>
      <p:sp>
        <p:nvSpPr>
          <p:cNvPr id="8" name="Pentagon 7"/>
          <p:cNvSpPr/>
          <p:nvPr/>
        </p:nvSpPr>
        <p:spPr>
          <a:xfrm>
            <a:off x="7625558" y="2203634"/>
            <a:ext cx="527842" cy="497670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τ</a:t>
            </a:r>
            <a:r>
              <a:rPr lang="en-US" sz="3200" dirty="0" smtClean="0"/>
              <a:t>’</a:t>
            </a:r>
            <a:endParaRPr lang="en-US" sz="3200" dirty="0"/>
          </a:p>
        </p:txBody>
      </p:sp>
      <p:sp>
        <p:nvSpPr>
          <p:cNvPr id="9" name="Chevron 8"/>
          <p:cNvSpPr/>
          <p:nvPr/>
        </p:nvSpPr>
        <p:spPr>
          <a:xfrm>
            <a:off x="6110937" y="2203634"/>
            <a:ext cx="908049" cy="497670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781328" y="2088150"/>
            <a:ext cx="1133035" cy="72863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US" sz="2400" dirty="0" smtClean="0"/>
              <a:t>map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7100003" y="2203634"/>
            <a:ext cx="525555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 smtClean="0"/>
              <a:t>P</a:t>
            </a:r>
            <a:r>
              <a:rPr lang="el-GR" sz="3200" baseline="-25000" dirty="0" smtClean="0">
                <a:latin typeface="Cambria Math"/>
                <a:ea typeface="Cambria Math"/>
              </a:rPr>
              <a:t>ε</a:t>
            </a:r>
            <a:endParaRPr lang="en-US" sz="320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5097862" y="2203636"/>
            <a:ext cx="525555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 smtClean="0"/>
              <a:t>P</a:t>
            </a:r>
            <a:r>
              <a:rPr lang="el-GR" sz="3200" baseline="-25000" dirty="0" smtClean="0">
                <a:latin typeface="Cambria Math"/>
                <a:ea typeface="Cambria Math"/>
              </a:rPr>
              <a:t>ε</a:t>
            </a:r>
            <a:endParaRPr lang="en-US" sz="3200" baseline="-25000" dirty="0"/>
          </a:p>
        </p:txBody>
      </p:sp>
      <p:sp>
        <p:nvSpPr>
          <p:cNvPr id="13" name="Chevron 12"/>
          <p:cNvSpPr/>
          <p:nvPr/>
        </p:nvSpPr>
        <p:spPr>
          <a:xfrm>
            <a:off x="3765278" y="3328863"/>
            <a:ext cx="1077076" cy="497670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join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90203" y="3328865"/>
            <a:ext cx="525555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 smtClean="0"/>
              <a:t>P</a:t>
            </a:r>
            <a:r>
              <a:rPr lang="el-GR" sz="3200" baseline="-25000" dirty="0" smtClean="0">
                <a:latin typeface="Cambria Math"/>
                <a:ea typeface="Cambria Math"/>
              </a:rPr>
              <a:t>ε</a:t>
            </a:r>
            <a:r>
              <a:rPr lang="en-US" sz="3200" baseline="-25000" dirty="0" smtClean="0">
                <a:latin typeface="Cambria Math"/>
                <a:ea typeface="Cambria Math"/>
              </a:rPr>
              <a:t>’’</a:t>
            </a:r>
            <a:endParaRPr lang="en-US" sz="3200" baseline="-25000" dirty="0"/>
          </a:p>
        </p:txBody>
      </p:sp>
      <p:sp>
        <p:nvSpPr>
          <p:cNvPr id="15" name="Pentagon 14"/>
          <p:cNvSpPr/>
          <p:nvPr/>
        </p:nvSpPr>
        <p:spPr>
          <a:xfrm>
            <a:off x="3260910" y="3328858"/>
            <a:ext cx="527842" cy="497670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τ</a:t>
            </a:r>
            <a:endParaRPr lang="en-US" sz="3200" dirty="0"/>
          </a:p>
        </p:txBody>
      </p:sp>
      <p:sp>
        <p:nvSpPr>
          <p:cNvPr id="16" name="Pentagon 15"/>
          <p:cNvSpPr/>
          <p:nvPr/>
        </p:nvSpPr>
        <p:spPr>
          <a:xfrm>
            <a:off x="5415758" y="3328857"/>
            <a:ext cx="527842" cy="497670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τ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2735355" y="3328855"/>
            <a:ext cx="525555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 smtClean="0"/>
              <a:t>P</a:t>
            </a:r>
            <a:r>
              <a:rPr lang="el-GR" sz="3200" baseline="-25000" dirty="0" smtClean="0">
                <a:latin typeface="Cambria Math"/>
                <a:ea typeface="Cambria Math"/>
              </a:rPr>
              <a:t>ε</a:t>
            </a:r>
            <a:r>
              <a:rPr lang="en-US" sz="3200" baseline="-25000" dirty="0" smtClean="0">
                <a:latin typeface="Cambria Math"/>
                <a:ea typeface="Cambria Math"/>
              </a:rPr>
              <a:t>’</a:t>
            </a:r>
            <a:endParaRPr lang="en-US" sz="32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2209800" y="3328865"/>
            <a:ext cx="525555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 smtClean="0"/>
              <a:t>P</a:t>
            </a:r>
            <a:r>
              <a:rPr lang="el-GR" sz="3200" baseline="-25000" dirty="0" smtClean="0">
                <a:latin typeface="Cambria Math"/>
                <a:ea typeface="Cambria Math"/>
              </a:rPr>
              <a:t>ε</a:t>
            </a:r>
            <a:endParaRPr lang="en-US" sz="3200" baseline="-25000" dirty="0"/>
          </a:p>
        </p:txBody>
      </p:sp>
      <p:sp>
        <p:nvSpPr>
          <p:cNvPr id="19" name="Chevron 18"/>
          <p:cNvSpPr/>
          <p:nvPr/>
        </p:nvSpPr>
        <p:spPr>
          <a:xfrm>
            <a:off x="3765278" y="4458892"/>
            <a:ext cx="1077076" cy="497670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coerce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90203" y="4458894"/>
            <a:ext cx="525555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 smtClean="0"/>
              <a:t>P</a:t>
            </a:r>
            <a:r>
              <a:rPr lang="el-GR" sz="3200" baseline="-25000" dirty="0" smtClean="0">
                <a:latin typeface="Cambria Math"/>
                <a:ea typeface="Cambria Math"/>
              </a:rPr>
              <a:t>ε</a:t>
            </a:r>
            <a:r>
              <a:rPr lang="en-US" sz="3200" baseline="-25000" dirty="0" smtClean="0">
                <a:latin typeface="Cambria Math"/>
                <a:ea typeface="Cambria Math"/>
              </a:rPr>
              <a:t>’</a:t>
            </a:r>
            <a:endParaRPr lang="en-US" sz="3200" baseline="-25000" dirty="0"/>
          </a:p>
        </p:txBody>
      </p:sp>
      <p:sp>
        <p:nvSpPr>
          <p:cNvPr id="21" name="Pentagon 20"/>
          <p:cNvSpPr/>
          <p:nvPr/>
        </p:nvSpPr>
        <p:spPr>
          <a:xfrm>
            <a:off x="3260910" y="4458887"/>
            <a:ext cx="527842" cy="497670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τ</a:t>
            </a:r>
            <a:endParaRPr lang="en-US" sz="3200" dirty="0"/>
          </a:p>
        </p:txBody>
      </p:sp>
      <p:sp>
        <p:nvSpPr>
          <p:cNvPr id="22" name="Pentagon 21"/>
          <p:cNvSpPr/>
          <p:nvPr/>
        </p:nvSpPr>
        <p:spPr>
          <a:xfrm>
            <a:off x="5415758" y="4458886"/>
            <a:ext cx="527842" cy="497670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τ</a:t>
            </a:r>
            <a:endParaRPr lang="en-US" sz="3200" dirty="0"/>
          </a:p>
        </p:txBody>
      </p:sp>
      <p:sp>
        <p:nvSpPr>
          <p:cNvPr id="23" name="Rectangle 22"/>
          <p:cNvSpPr/>
          <p:nvPr/>
        </p:nvSpPr>
        <p:spPr>
          <a:xfrm>
            <a:off x="2735355" y="4458884"/>
            <a:ext cx="525555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 smtClean="0"/>
              <a:t>P</a:t>
            </a:r>
            <a:r>
              <a:rPr lang="el-GR" sz="3200" baseline="-25000" dirty="0" smtClean="0">
                <a:latin typeface="Cambria Math"/>
                <a:ea typeface="Cambria Math"/>
              </a:rPr>
              <a:t>ε</a:t>
            </a:r>
            <a:endParaRPr lang="en-US" sz="3200" baseline="-25000" dirty="0"/>
          </a:p>
        </p:txBody>
      </p:sp>
      <p:sp>
        <p:nvSpPr>
          <p:cNvPr id="25" name="Chevron 24"/>
          <p:cNvSpPr/>
          <p:nvPr/>
        </p:nvSpPr>
        <p:spPr>
          <a:xfrm>
            <a:off x="3765278" y="5559045"/>
            <a:ext cx="1077076" cy="497670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unit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90203" y="5559047"/>
            <a:ext cx="525555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 smtClean="0"/>
              <a:t>P</a:t>
            </a:r>
            <a:r>
              <a:rPr lang="el-GR" sz="3200" baseline="-25000" dirty="0" smtClean="0">
                <a:latin typeface="Cambria Math"/>
                <a:ea typeface="Cambria Math"/>
              </a:rPr>
              <a:t>ε</a:t>
            </a:r>
            <a:endParaRPr lang="en-US" sz="3200" baseline="-25000" dirty="0"/>
          </a:p>
        </p:txBody>
      </p:sp>
      <p:sp>
        <p:nvSpPr>
          <p:cNvPr id="27" name="Pentagon 26"/>
          <p:cNvSpPr/>
          <p:nvPr/>
        </p:nvSpPr>
        <p:spPr>
          <a:xfrm>
            <a:off x="3260910" y="5559040"/>
            <a:ext cx="527842" cy="497670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τ</a:t>
            </a:r>
            <a:endParaRPr lang="en-US" sz="3200" dirty="0"/>
          </a:p>
        </p:txBody>
      </p:sp>
      <p:sp>
        <p:nvSpPr>
          <p:cNvPr id="28" name="Pentagon 27"/>
          <p:cNvSpPr/>
          <p:nvPr/>
        </p:nvSpPr>
        <p:spPr>
          <a:xfrm>
            <a:off x="5415758" y="5559039"/>
            <a:ext cx="527842" cy="497670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τ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210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31"/>
    </mc:Choice>
    <mc:Fallback xmlns="">
      <p:transition spd="slow" advTm="572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Productor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For each 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>
                <a:ln>
                  <a:solidFill>
                    <a:schemeClr val="tx1"/>
                  </a:solidFill>
                </a:ln>
                <a:latin typeface="rossbb" pitchFamily="82" charset="0"/>
              </a:rPr>
              <a:t>;</a:t>
            </a:r>
            <a:r>
              <a:rPr lang="en-US" dirty="0" smtClean="0"/>
              <a:t> … </a:t>
            </a:r>
            <a:r>
              <a:rPr lang="en-US" dirty="0" smtClean="0">
                <a:ln>
                  <a:solidFill>
                    <a:schemeClr val="tx1"/>
                  </a:solidFill>
                </a:ln>
                <a:latin typeface="rossbb" pitchFamily="82" charset="0"/>
              </a:rPr>
              <a:t>;</a:t>
            </a:r>
            <a:r>
              <a:rPr lang="en-US" dirty="0" smtClean="0"/>
              <a:t> 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baseline="-25000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↦</a:t>
            </a:r>
            <a:r>
              <a:rPr lang="en-US" dirty="0" smtClean="0"/>
              <a:t> 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 For each 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/>
              <a:t> </a:t>
            </a:r>
            <a:r>
              <a:rPr lang="en-US" dirty="0" smtClean="0">
                <a:ln>
                  <a:solidFill>
                    <a:schemeClr val="tx1"/>
                  </a:solidFill>
                </a:ln>
                <a:latin typeface="rossbb" pitchFamily="82" charset="0"/>
              </a:rPr>
              <a:t>;</a:t>
            </a:r>
            <a:r>
              <a:rPr lang="en-US" dirty="0" smtClean="0"/>
              <a:t> 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/>
              <a:t>’ </a:t>
            </a:r>
            <a:r>
              <a:rPr lang="en-US" dirty="0" smtClean="0">
                <a:latin typeface="Cambria Math"/>
                <a:ea typeface="Cambria Math"/>
              </a:rPr>
              <a:t>↦</a:t>
            </a:r>
            <a:r>
              <a:rPr lang="en-US" dirty="0" smtClean="0"/>
              <a:t> 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/>
              <a:t>’’:</a:t>
            </a:r>
          </a:p>
          <a:p>
            <a:endParaRPr lang="en-US" dirty="0"/>
          </a:p>
          <a:p>
            <a:r>
              <a:rPr lang="en-US" dirty="0" smtClean="0"/>
              <a:t> For each 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/>
              <a:t>’: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For each </a:t>
            </a:r>
            <a:r>
              <a:rPr lang="en-US" dirty="0" smtClean="0">
                <a:ln>
                  <a:solidFill>
                    <a:schemeClr val="tx1"/>
                  </a:solidFill>
                </a:ln>
                <a:latin typeface="rossbb" pitchFamily="82" charset="0"/>
              </a:rPr>
              <a:t>e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↦</a:t>
            </a:r>
            <a:r>
              <a:rPr lang="en-US" dirty="0" smtClean="0"/>
              <a:t> 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/>
              <a:t>:</a:t>
            </a:r>
          </a:p>
        </p:txBody>
      </p:sp>
      <p:sp>
        <p:nvSpPr>
          <p:cNvPr id="13" name="Chevron 12"/>
          <p:cNvSpPr/>
          <p:nvPr/>
        </p:nvSpPr>
        <p:spPr>
          <a:xfrm>
            <a:off x="3765278" y="3328863"/>
            <a:ext cx="1077076" cy="497670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join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90203" y="3328865"/>
            <a:ext cx="525555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 smtClean="0"/>
              <a:t>P</a:t>
            </a:r>
            <a:r>
              <a:rPr lang="el-GR" sz="3200" baseline="-25000" dirty="0" smtClean="0">
                <a:latin typeface="Cambria Math"/>
                <a:ea typeface="Cambria Math"/>
              </a:rPr>
              <a:t>ε</a:t>
            </a:r>
            <a:r>
              <a:rPr lang="en-US" sz="3200" baseline="-25000" dirty="0" smtClean="0">
                <a:latin typeface="Cambria Math"/>
                <a:ea typeface="Cambria Math"/>
              </a:rPr>
              <a:t>’’</a:t>
            </a:r>
            <a:endParaRPr lang="en-US" sz="3200" baseline="-25000" dirty="0"/>
          </a:p>
        </p:txBody>
      </p:sp>
      <p:sp>
        <p:nvSpPr>
          <p:cNvPr id="15" name="Pentagon 14"/>
          <p:cNvSpPr/>
          <p:nvPr/>
        </p:nvSpPr>
        <p:spPr>
          <a:xfrm>
            <a:off x="3260910" y="3328858"/>
            <a:ext cx="527842" cy="497670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τ</a:t>
            </a:r>
            <a:endParaRPr lang="en-US" sz="3200" dirty="0"/>
          </a:p>
        </p:txBody>
      </p:sp>
      <p:sp>
        <p:nvSpPr>
          <p:cNvPr id="16" name="Pentagon 15"/>
          <p:cNvSpPr/>
          <p:nvPr/>
        </p:nvSpPr>
        <p:spPr>
          <a:xfrm>
            <a:off x="5415758" y="3328857"/>
            <a:ext cx="527842" cy="497670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τ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2735355" y="3328855"/>
            <a:ext cx="525555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 smtClean="0"/>
              <a:t>P</a:t>
            </a:r>
            <a:r>
              <a:rPr lang="el-GR" sz="3200" baseline="-25000" dirty="0" smtClean="0">
                <a:latin typeface="Cambria Math"/>
                <a:ea typeface="Cambria Math"/>
              </a:rPr>
              <a:t>ε</a:t>
            </a:r>
            <a:r>
              <a:rPr lang="en-US" sz="3200" baseline="-25000" dirty="0" smtClean="0">
                <a:latin typeface="Cambria Math"/>
                <a:ea typeface="Cambria Math"/>
              </a:rPr>
              <a:t>’</a:t>
            </a:r>
            <a:endParaRPr lang="en-US" sz="32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2209800" y="3328865"/>
            <a:ext cx="525555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 smtClean="0"/>
              <a:t>P</a:t>
            </a:r>
            <a:r>
              <a:rPr lang="el-GR" sz="3200" baseline="-25000" dirty="0" smtClean="0">
                <a:latin typeface="Cambria Math"/>
                <a:ea typeface="Cambria Math"/>
              </a:rPr>
              <a:t>ε</a:t>
            </a:r>
            <a:endParaRPr lang="en-US" sz="3200" baseline="-25000" dirty="0"/>
          </a:p>
        </p:txBody>
      </p:sp>
      <p:sp>
        <p:nvSpPr>
          <p:cNvPr id="19" name="Chevron 18"/>
          <p:cNvSpPr/>
          <p:nvPr/>
        </p:nvSpPr>
        <p:spPr>
          <a:xfrm>
            <a:off x="3765278" y="4458892"/>
            <a:ext cx="1077076" cy="497670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coerce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90203" y="4458894"/>
            <a:ext cx="525555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 smtClean="0"/>
              <a:t>P</a:t>
            </a:r>
            <a:r>
              <a:rPr lang="el-GR" sz="3200" baseline="-25000" dirty="0" smtClean="0">
                <a:latin typeface="Cambria Math"/>
                <a:ea typeface="Cambria Math"/>
              </a:rPr>
              <a:t>ε</a:t>
            </a:r>
            <a:r>
              <a:rPr lang="en-US" sz="3200" baseline="-25000" dirty="0" smtClean="0">
                <a:latin typeface="Cambria Math"/>
                <a:ea typeface="Cambria Math"/>
              </a:rPr>
              <a:t>’</a:t>
            </a:r>
            <a:endParaRPr lang="en-US" sz="3200" baseline="-25000" dirty="0"/>
          </a:p>
        </p:txBody>
      </p:sp>
      <p:sp>
        <p:nvSpPr>
          <p:cNvPr id="21" name="Pentagon 20"/>
          <p:cNvSpPr/>
          <p:nvPr/>
        </p:nvSpPr>
        <p:spPr>
          <a:xfrm>
            <a:off x="3260910" y="4458887"/>
            <a:ext cx="527842" cy="497670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τ</a:t>
            </a:r>
            <a:endParaRPr lang="en-US" sz="3200" dirty="0"/>
          </a:p>
        </p:txBody>
      </p:sp>
      <p:sp>
        <p:nvSpPr>
          <p:cNvPr id="22" name="Pentagon 21"/>
          <p:cNvSpPr/>
          <p:nvPr/>
        </p:nvSpPr>
        <p:spPr>
          <a:xfrm>
            <a:off x="5415758" y="4458886"/>
            <a:ext cx="527842" cy="497670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τ</a:t>
            </a:r>
            <a:endParaRPr lang="en-US" sz="3200" dirty="0"/>
          </a:p>
        </p:txBody>
      </p:sp>
      <p:sp>
        <p:nvSpPr>
          <p:cNvPr id="23" name="Rectangle 22"/>
          <p:cNvSpPr/>
          <p:nvPr/>
        </p:nvSpPr>
        <p:spPr>
          <a:xfrm>
            <a:off x="2735355" y="4458884"/>
            <a:ext cx="525555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 smtClean="0"/>
              <a:t>P</a:t>
            </a:r>
            <a:r>
              <a:rPr lang="el-GR" sz="3200" baseline="-25000" dirty="0" smtClean="0">
                <a:latin typeface="Cambria Math"/>
                <a:ea typeface="Cambria Math"/>
              </a:rPr>
              <a:t>ε</a:t>
            </a:r>
            <a:endParaRPr lang="en-US" sz="3200" baseline="-25000" dirty="0"/>
          </a:p>
        </p:txBody>
      </p:sp>
      <p:sp>
        <p:nvSpPr>
          <p:cNvPr id="25" name="Chevron 24"/>
          <p:cNvSpPr/>
          <p:nvPr/>
        </p:nvSpPr>
        <p:spPr>
          <a:xfrm>
            <a:off x="3765278" y="5559045"/>
            <a:ext cx="1077076" cy="497670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unit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90203" y="5559047"/>
            <a:ext cx="525555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 smtClean="0"/>
              <a:t>P</a:t>
            </a:r>
            <a:r>
              <a:rPr lang="el-GR" sz="3200" baseline="-25000" dirty="0" smtClean="0">
                <a:latin typeface="Cambria Math"/>
                <a:ea typeface="Cambria Math"/>
              </a:rPr>
              <a:t>ε</a:t>
            </a:r>
            <a:endParaRPr lang="en-US" sz="3200" baseline="-25000" dirty="0"/>
          </a:p>
        </p:txBody>
      </p:sp>
      <p:sp>
        <p:nvSpPr>
          <p:cNvPr id="27" name="Pentagon 26"/>
          <p:cNvSpPr/>
          <p:nvPr/>
        </p:nvSpPr>
        <p:spPr>
          <a:xfrm>
            <a:off x="3260910" y="5559040"/>
            <a:ext cx="527842" cy="497670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τ</a:t>
            </a:r>
            <a:endParaRPr lang="en-US" sz="3200" dirty="0"/>
          </a:p>
        </p:txBody>
      </p:sp>
      <p:sp>
        <p:nvSpPr>
          <p:cNvPr id="28" name="Pentagon 27"/>
          <p:cNvSpPr/>
          <p:nvPr/>
        </p:nvSpPr>
        <p:spPr>
          <a:xfrm>
            <a:off x="5415758" y="5559039"/>
            <a:ext cx="527842" cy="497670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τ</a:t>
            </a:r>
            <a:endParaRPr lang="en-US" sz="3200" dirty="0"/>
          </a:p>
        </p:txBody>
      </p:sp>
      <p:sp>
        <p:nvSpPr>
          <p:cNvPr id="29" name="Chevron 28"/>
          <p:cNvSpPr/>
          <p:nvPr/>
        </p:nvSpPr>
        <p:spPr>
          <a:xfrm>
            <a:off x="3765278" y="2209800"/>
            <a:ext cx="1077076" cy="497670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join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90203" y="2209802"/>
            <a:ext cx="525555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 smtClean="0"/>
              <a:t>P</a:t>
            </a:r>
            <a:r>
              <a:rPr lang="el-GR" sz="3200" baseline="-25000" dirty="0" smtClean="0">
                <a:latin typeface="Cambria Math"/>
                <a:ea typeface="Cambria Math"/>
              </a:rPr>
              <a:t>ε</a:t>
            </a:r>
            <a:endParaRPr lang="en-US" sz="3200" baseline="-25000" dirty="0"/>
          </a:p>
        </p:txBody>
      </p:sp>
      <p:sp>
        <p:nvSpPr>
          <p:cNvPr id="31" name="Pentagon 30"/>
          <p:cNvSpPr/>
          <p:nvPr/>
        </p:nvSpPr>
        <p:spPr>
          <a:xfrm>
            <a:off x="3260910" y="2209795"/>
            <a:ext cx="527842" cy="497670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τ</a:t>
            </a:r>
            <a:endParaRPr lang="en-US" sz="3200" dirty="0"/>
          </a:p>
        </p:txBody>
      </p:sp>
      <p:sp>
        <p:nvSpPr>
          <p:cNvPr id="32" name="Pentagon 31"/>
          <p:cNvSpPr/>
          <p:nvPr/>
        </p:nvSpPr>
        <p:spPr>
          <a:xfrm>
            <a:off x="5415758" y="2209794"/>
            <a:ext cx="527842" cy="497670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τ</a:t>
            </a:r>
            <a:endParaRPr lang="en-US" sz="3200" dirty="0"/>
          </a:p>
        </p:txBody>
      </p:sp>
      <p:sp>
        <p:nvSpPr>
          <p:cNvPr id="33" name="Rectangle 32"/>
          <p:cNvSpPr/>
          <p:nvPr/>
        </p:nvSpPr>
        <p:spPr>
          <a:xfrm>
            <a:off x="2735355" y="2209792"/>
            <a:ext cx="525555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 err="1" smtClean="0"/>
              <a:t>P</a:t>
            </a:r>
            <a:r>
              <a:rPr lang="en-US" sz="3200" baseline="-25000" dirty="0" err="1" smtClean="0">
                <a:latin typeface="Cambria Math"/>
                <a:ea typeface="Cambria Math"/>
              </a:rPr>
              <a:t>n</a:t>
            </a:r>
            <a:endParaRPr lang="en-US" sz="3200" baseline="-25000" dirty="0"/>
          </a:p>
        </p:txBody>
      </p:sp>
      <p:sp>
        <p:nvSpPr>
          <p:cNvPr id="34" name="Rectangle 33"/>
          <p:cNvSpPr/>
          <p:nvPr/>
        </p:nvSpPr>
        <p:spPr>
          <a:xfrm>
            <a:off x="1684245" y="2209792"/>
            <a:ext cx="525555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 smtClean="0"/>
              <a:t>P</a:t>
            </a:r>
            <a:r>
              <a:rPr lang="en-US" sz="3200" baseline="-25000" dirty="0" smtClean="0">
                <a:latin typeface="Cambria Math"/>
                <a:ea typeface="Cambria Math"/>
              </a:rPr>
              <a:t>1</a:t>
            </a:r>
            <a:endParaRPr lang="en-US" sz="3200" baseline="-25000" dirty="0"/>
          </a:p>
        </p:txBody>
      </p:sp>
      <p:sp>
        <p:nvSpPr>
          <p:cNvPr id="35" name="Rectangle 34"/>
          <p:cNvSpPr/>
          <p:nvPr/>
        </p:nvSpPr>
        <p:spPr>
          <a:xfrm>
            <a:off x="2209799" y="2209802"/>
            <a:ext cx="525555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rIns="0" bIns="91440" rtlCol="0" anchor="ctr"/>
          <a:lstStyle/>
          <a:p>
            <a:pPr algn="ctr"/>
            <a:r>
              <a:rPr lang="en-US" sz="3200" dirty="0" smtClean="0"/>
              <a:t>…</a:t>
            </a:r>
            <a:endParaRPr lang="en-US" sz="3200" baseline="-25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021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2138"/>
    </mc:Choice>
    <mc:Fallback xmlns="">
      <p:transition advTm="921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Productor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914274"/>
            <a:ext cx="525555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tIns="0" rIns="0" bIns="91440" rtlCol="0" anchor="ctr"/>
          <a:lstStyle/>
          <a:p>
            <a:pPr algn="ctr"/>
            <a:r>
              <a:rPr lang="en-US" sz="3200" dirty="0" smtClean="0"/>
              <a:t>P</a:t>
            </a:r>
            <a:r>
              <a:rPr lang="el-GR" sz="3200" baseline="-25000" dirty="0" smtClean="0">
                <a:latin typeface="Cambria Math"/>
                <a:ea typeface="Cambria Math"/>
              </a:rPr>
              <a:t>ε</a:t>
            </a:r>
            <a:r>
              <a:rPr lang="en-US" sz="1400" baseline="-25000" dirty="0" smtClean="0">
                <a:latin typeface="Cambria Math"/>
                <a:ea typeface="Cambria Math"/>
              </a:rPr>
              <a:t>1</a:t>
            </a:r>
            <a:endParaRPr lang="en-US" sz="32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1453812" y="2914274"/>
            <a:ext cx="525555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tIns="0" rIns="0" bIns="91440" rtlCol="0" anchor="ctr"/>
          <a:lstStyle/>
          <a:p>
            <a:pPr algn="ctr"/>
            <a:r>
              <a:rPr lang="en-US" sz="3200" dirty="0" smtClean="0"/>
              <a:t>P</a:t>
            </a:r>
            <a:r>
              <a:rPr lang="el-GR" sz="3200" baseline="-25000" dirty="0" smtClean="0">
                <a:latin typeface="Cambria Math"/>
                <a:ea typeface="Cambria Math"/>
              </a:rPr>
              <a:t>ε</a:t>
            </a:r>
            <a:r>
              <a:rPr lang="en-US" sz="1400" baseline="-25000" dirty="0" err="1" smtClean="0">
                <a:latin typeface="Cambria Math"/>
                <a:ea typeface="Cambria Math"/>
              </a:rPr>
              <a:t>i</a:t>
            </a:r>
            <a:endParaRPr lang="en-US" sz="32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3803988" y="2914274"/>
            <a:ext cx="525555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tIns="0" rIns="0" bIns="91440" rtlCol="0" anchor="ctr"/>
          <a:lstStyle/>
          <a:p>
            <a:pPr algn="ctr"/>
            <a:r>
              <a:rPr lang="en-US" sz="3200" dirty="0" smtClean="0"/>
              <a:t>P</a:t>
            </a:r>
            <a:r>
              <a:rPr lang="el-GR" sz="3200" baseline="-25000" dirty="0" smtClean="0">
                <a:latin typeface="Cambria Math"/>
                <a:ea typeface="Cambria Math"/>
              </a:rPr>
              <a:t>ε</a:t>
            </a:r>
            <a:r>
              <a:rPr lang="en-US" sz="1400" baseline="-25000" dirty="0" smtClean="0">
                <a:latin typeface="Cambria Math"/>
                <a:ea typeface="Cambria Math"/>
              </a:rPr>
              <a:t>m</a:t>
            </a:r>
            <a:endParaRPr lang="en-US" sz="32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4724400" y="2914274"/>
            <a:ext cx="525555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tIns="0" rIns="0" bIns="91440" rtlCol="0" anchor="ctr"/>
          <a:lstStyle/>
          <a:p>
            <a:pPr algn="ctr"/>
            <a:r>
              <a:rPr lang="en-US" sz="3200" dirty="0" smtClean="0"/>
              <a:t>P</a:t>
            </a:r>
            <a:r>
              <a:rPr lang="el-GR" sz="3200" baseline="-25000" dirty="0" smtClean="0">
                <a:latin typeface="Cambria Math"/>
                <a:ea typeface="Cambria Math"/>
              </a:rPr>
              <a:t>ε</a:t>
            </a:r>
            <a:r>
              <a:rPr lang="en-US" sz="1400" baseline="-25000" dirty="0" smtClean="0">
                <a:latin typeface="Cambria Math"/>
                <a:ea typeface="Cambria Math"/>
              </a:rPr>
              <a:t>n</a:t>
            </a:r>
            <a:endParaRPr lang="en-US" sz="32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1058955" y="2914274"/>
            <a:ext cx="394857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45720" tIns="0" rIns="0" bIns="91440" rtlCol="0" anchor="ctr"/>
          <a:lstStyle/>
          <a:p>
            <a:pPr algn="ctr"/>
            <a:r>
              <a:rPr lang="en-US" sz="3200" dirty="0" smtClean="0"/>
              <a:t>…</a:t>
            </a:r>
            <a:endParaRPr lang="en-US" sz="3200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1979367" y="2914274"/>
            <a:ext cx="1824621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45720" tIns="0" rIns="0" bIns="91440" rtlCol="0" anchor="ctr"/>
          <a:lstStyle/>
          <a:p>
            <a:pPr algn="ctr"/>
            <a:r>
              <a:rPr lang="en-US" sz="3200" dirty="0" smtClean="0"/>
              <a:t>…</a:t>
            </a:r>
            <a:endParaRPr lang="en-US" sz="320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4329543" y="2914274"/>
            <a:ext cx="394857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45720" tIns="0" rIns="0" bIns="91440" rtlCol="0" anchor="ctr"/>
          <a:lstStyle/>
          <a:p>
            <a:pPr algn="ctr"/>
            <a:r>
              <a:rPr lang="en-US" sz="3200" dirty="0" smtClean="0"/>
              <a:t>…</a:t>
            </a:r>
            <a:endParaRPr lang="en-US" sz="3200" baseline="-25000" dirty="0"/>
          </a:p>
        </p:txBody>
      </p:sp>
      <p:sp>
        <p:nvSpPr>
          <p:cNvPr id="13" name="Pentagon 12"/>
          <p:cNvSpPr/>
          <p:nvPr/>
        </p:nvSpPr>
        <p:spPr>
          <a:xfrm>
            <a:off x="5249955" y="2914266"/>
            <a:ext cx="527842" cy="497670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tIns="0" rIns="0" bIns="91440" rtlCol="0" anchor="ctr"/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τ</a:t>
            </a:r>
            <a:endParaRPr lang="en-US" sz="3200" dirty="0"/>
          </a:p>
        </p:txBody>
      </p:sp>
      <p:sp>
        <p:nvSpPr>
          <p:cNvPr id="14" name="Flowchart: Manual Operation 13"/>
          <p:cNvSpPr/>
          <p:nvPr/>
        </p:nvSpPr>
        <p:spPr>
          <a:xfrm>
            <a:off x="533399" y="3411942"/>
            <a:ext cx="1445967" cy="1217626"/>
          </a:xfrm>
          <a:prstGeom prst="flowChartManualOpera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join</a:t>
            </a:r>
            <a:endParaRPr lang="en-US" sz="3200" dirty="0"/>
          </a:p>
        </p:txBody>
      </p:sp>
      <p:sp>
        <p:nvSpPr>
          <p:cNvPr id="15" name="Flowchart: Manual Operation 14"/>
          <p:cNvSpPr/>
          <p:nvPr/>
        </p:nvSpPr>
        <p:spPr>
          <a:xfrm>
            <a:off x="3803987" y="3411936"/>
            <a:ext cx="1445967" cy="1217632"/>
          </a:xfrm>
          <a:prstGeom prst="flowChartManualOpera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join</a:t>
            </a:r>
            <a:endParaRPr lang="en-US" sz="3200" dirty="0"/>
          </a:p>
        </p:txBody>
      </p:sp>
      <p:sp>
        <p:nvSpPr>
          <p:cNvPr id="16" name="Flowchart: Manual Operation 15"/>
          <p:cNvSpPr/>
          <p:nvPr/>
        </p:nvSpPr>
        <p:spPr>
          <a:xfrm>
            <a:off x="1979367" y="3411936"/>
            <a:ext cx="1824621" cy="1217632"/>
          </a:xfrm>
          <a:prstGeom prst="flowChartManualOpera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pPr algn="ctr"/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21" name="Flowchart: Manual Operation 20"/>
          <p:cNvSpPr/>
          <p:nvPr/>
        </p:nvSpPr>
        <p:spPr>
          <a:xfrm>
            <a:off x="837126" y="4636394"/>
            <a:ext cx="4108361" cy="1210806"/>
          </a:xfrm>
          <a:prstGeom prst="flowChartManualOpera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join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1979367" y="4380734"/>
            <a:ext cx="1824621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45720" tIns="0" rIns="0" bIns="91440" rtlCol="0" anchor="ctr"/>
          <a:lstStyle/>
          <a:p>
            <a:pPr algn="ctr"/>
            <a:r>
              <a:rPr lang="en-US" sz="3200" dirty="0" smtClean="0"/>
              <a:t>…</a:t>
            </a:r>
            <a:endParaRPr lang="en-US" sz="32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33399" y="4380740"/>
                <a:ext cx="1445968" cy="49766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lIns="45720" tIns="0" rIns="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/>
                            </a:rPr>
                            <m:t>P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" y="4380740"/>
                <a:ext cx="1445968" cy="4976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803988" y="4380740"/>
                <a:ext cx="1445968" cy="49766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lIns="45720" tIns="0" rIns="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200">
                              <a:latin typeface="Cambria Math"/>
                            </a:rPr>
                            <m:t>P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3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988" y="4380740"/>
                <a:ext cx="1445968" cy="4976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Pentagon 19"/>
          <p:cNvSpPr/>
          <p:nvPr/>
        </p:nvSpPr>
        <p:spPr>
          <a:xfrm>
            <a:off x="5249956" y="4380740"/>
            <a:ext cx="527842" cy="497670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tIns="0" rIns="0" bIns="91440" rtlCol="0" anchor="ctr"/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τ</a:t>
            </a:r>
            <a:endParaRPr lang="en-US" sz="3200" dirty="0"/>
          </a:p>
        </p:txBody>
      </p:sp>
      <p:sp>
        <p:nvSpPr>
          <p:cNvPr id="22" name="Rectangle 21"/>
          <p:cNvSpPr/>
          <p:nvPr/>
        </p:nvSpPr>
        <p:spPr>
          <a:xfrm>
            <a:off x="533400" y="5847200"/>
            <a:ext cx="4716554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45720" tIns="0" rIns="0" bIns="91440" rtlCol="0" anchor="ctr"/>
          <a:lstStyle/>
          <a:p>
            <a:pPr algn="ctr"/>
            <a:r>
              <a:rPr lang="en-US" sz="3200" dirty="0"/>
              <a:t>P</a:t>
            </a:r>
            <a:r>
              <a:rPr lang="el-GR" sz="3200" baseline="-25000" dirty="0" smtClean="0">
                <a:latin typeface="Cambria Math"/>
                <a:ea typeface="Cambria Math"/>
              </a:rPr>
              <a:t>ε</a:t>
            </a:r>
            <a:endParaRPr lang="en-US" sz="3200" baseline="-25000" dirty="0"/>
          </a:p>
        </p:txBody>
      </p:sp>
      <p:sp>
        <p:nvSpPr>
          <p:cNvPr id="23" name="Pentagon 22"/>
          <p:cNvSpPr/>
          <p:nvPr/>
        </p:nvSpPr>
        <p:spPr>
          <a:xfrm>
            <a:off x="5249956" y="5847200"/>
            <a:ext cx="527842" cy="497670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tIns="0" rIns="0" bIns="91440" rtlCol="0" anchor="ctr"/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τ</a:t>
            </a:r>
            <a:endParaRPr lang="en-US" sz="3200" dirty="0"/>
          </a:p>
        </p:txBody>
      </p:sp>
      <p:sp>
        <p:nvSpPr>
          <p:cNvPr id="24" name="Trapezoid 23"/>
          <p:cNvSpPr/>
          <p:nvPr/>
        </p:nvSpPr>
        <p:spPr>
          <a:xfrm>
            <a:off x="533398" y="1945468"/>
            <a:ext cx="4716556" cy="968798"/>
          </a:xfrm>
          <a:prstGeom prst="trapezoid">
            <a:avLst>
              <a:gd name="adj" fmla="val 1041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join</a:t>
            </a:r>
            <a:endParaRPr lang="en-US" sz="3200" dirty="0"/>
          </a:p>
        </p:txBody>
      </p:sp>
      <p:sp>
        <p:nvSpPr>
          <p:cNvPr id="25" name="Rectangle 24"/>
          <p:cNvSpPr/>
          <p:nvPr/>
        </p:nvSpPr>
        <p:spPr>
          <a:xfrm>
            <a:off x="533402" y="1447800"/>
            <a:ext cx="4716554" cy="497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45720" tIns="0" rIns="0" bIns="91440" rtlCol="0" anchor="ctr"/>
          <a:lstStyle/>
          <a:p>
            <a:pPr algn="ctr"/>
            <a:r>
              <a:rPr lang="en-US" sz="3200" dirty="0"/>
              <a:t>P</a:t>
            </a:r>
            <a:r>
              <a:rPr lang="el-GR" sz="3200" baseline="-25000" dirty="0" smtClean="0">
                <a:latin typeface="Cambria Math"/>
                <a:ea typeface="Cambria Math"/>
              </a:rPr>
              <a:t>ε</a:t>
            </a:r>
            <a:endParaRPr lang="en-US" sz="3200" baseline="-25000" dirty="0"/>
          </a:p>
        </p:txBody>
      </p:sp>
      <p:sp>
        <p:nvSpPr>
          <p:cNvPr id="26" name="Pentagon 25"/>
          <p:cNvSpPr/>
          <p:nvPr/>
        </p:nvSpPr>
        <p:spPr>
          <a:xfrm>
            <a:off x="5249958" y="1447800"/>
            <a:ext cx="527842" cy="497670"/>
          </a:xfrm>
          <a:prstGeom prst="homePlate">
            <a:avLst>
              <a:gd name="adj" fmla="val 30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tIns="0" rIns="0" bIns="91440" rtlCol="0" anchor="ctr"/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τ</a:t>
            </a:r>
            <a:endParaRPr lang="en-US" sz="3200" dirty="0"/>
          </a:p>
        </p:txBody>
      </p:sp>
      <p:sp>
        <p:nvSpPr>
          <p:cNvPr id="31" name="Bent Arrow 30"/>
          <p:cNvSpPr/>
          <p:nvPr/>
        </p:nvSpPr>
        <p:spPr>
          <a:xfrm rot="10800000">
            <a:off x="4219219" y="3998501"/>
            <a:ext cx="3240772" cy="1030699"/>
          </a:xfrm>
          <a:prstGeom prst="bentArrow">
            <a:avLst>
              <a:gd name="adj1" fmla="val 22339"/>
              <a:gd name="adj2" fmla="val 38047"/>
              <a:gd name="adj3" fmla="val 50000"/>
              <a:gd name="adj4" fmla="val 4375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 flipH="1">
            <a:off x="4219217" y="2057400"/>
            <a:ext cx="3240772" cy="1030699"/>
          </a:xfrm>
          <a:prstGeom prst="bentArrow">
            <a:avLst>
              <a:gd name="adj1" fmla="val 19729"/>
              <a:gd name="adj2" fmla="val 38047"/>
              <a:gd name="adj3" fmla="val 50000"/>
              <a:gd name="adj4" fmla="val 4375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Equal 35"/>
          <p:cNvSpPr/>
          <p:nvPr/>
        </p:nvSpPr>
        <p:spPr>
          <a:xfrm>
            <a:off x="6934200" y="3124200"/>
            <a:ext cx="838200" cy="83820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348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5722">
        <p:fade/>
      </p:transition>
    </mc:Choice>
    <mc:Fallback xmlns="">
      <p:transition spd="med" advTm="11572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 animBg="1"/>
      <p:bldP spid="23" grpId="0" animBg="1"/>
      <p:bldP spid="24" grpId="0" animBg="1"/>
      <p:bldP spid="25" grpId="0" animBg="1"/>
      <p:bldP spid="26" grpId="0" animBg="1"/>
      <p:bldP spid="31" grpId="0" animBg="1"/>
      <p:bldP spid="32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Effect?</a:t>
            </a:r>
            <a:endParaRPr lang="en-US" dirty="0"/>
          </a:p>
        </p:txBody>
      </p:sp>
      <p:sp>
        <p:nvSpPr>
          <p:cNvPr id="6" name="Pentagon 5"/>
          <p:cNvSpPr/>
          <p:nvPr/>
        </p:nvSpPr>
        <p:spPr>
          <a:xfrm>
            <a:off x="7022013" y="3227017"/>
            <a:ext cx="646325" cy="1419911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Outputs</a:t>
            </a:r>
            <a:endParaRPr lang="en-US" sz="2800" dirty="0"/>
          </a:p>
        </p:txBody>
      </p:sp>
      <p:sp>
        <p:nvSpPr>
          <p:cNvPr id="8" name="Pentagon 7"/>
          <p:cNvSpPr/>
          <p:nvPr/>
        </p:nvSpPr>
        <p:spPr>
          <a:xfrm>
            <a:off x="1475687" y="3227018"/>
            <a:ext cx="646325" cy="1419911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Inputs</a:t>
            </a:r>
            <a:endParaRPr lang="en-US" sz="2800" dirty="0"/>
          </a:p>
        </p:txBody>
      </p:sp>
      <p:sp>
        <p:nvSpPr>
          <p:cNvPr id="11" name="Chevron 10"/>
          <p:cNvSpPr/>
          <p:nvPr/>
        </p:nvSpPr>
        <p:spPr>
          <a:xfrm>
            <a:off x="2069014" y="3227017"/>
            <a:ext cx="4800600" cy="1419911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Computation</a:t>
            </a:r>
            <a:endParaRPr lang="en-US" sz="4400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55505" y="4719934"/>
            <a:ext cx="6151419" cy="1528466"/>
            <a:chOff x="1355505" y="4719934"/>
            <a:chExt cx="6151419" cy="1528466"/>
          </a:xfrm>
        </p:grpSpPr>
        <p:sp>
          <p:nvSpPr>
            <p:cNvPr id="12" name="TextBox 11"/>
            <p:cNvSpPr txBox="1"/>
            <p:nvPr/>
          </p:nvSpPr>
          <p:spPr>
            <a:xfrm>
              <a:off x="3482293" y="5325070"/>
              <a:ext cx="18632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dirty="0" smtClean="0"/>
                <a:t>Types</a:t>
              </a:r>
              <a:endParaRPr lang="en-US" sz="5400" dirty="0"/>
            </a:p>
          </p:txBody>
        </p:sp>
        <p:sp>
          <p:nvSpPr>
            <p:cNvPr id="13" name="Bent Arrow 12"/>
            <p:cNvSpPr/>
            <p:nvPr/>
          </p:nvSpPr>
          <p:spPr>
            <a:xfrm rot="16200000">
              <a:off x="1837009" y="4238430"/>
              <a:ext cx="1219200" cy="2182208"/>
            </a:xfrm>
            <a:prstGeom prst="bentArrow">
              <a:avLst>
                <a:gd name="adj1" fmla="val 13206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Bent Arrow 13"/>
            <p:cNvSpPr/>
            <p:nvPr/>
          </p:nvSpPr>
          <p:spPr>
            <a:xfrm rot="5400000" flipH="1">
              <a:off x="5806220" y="4238430"/>
              <a:ext cx="1219200" cy="2182208"/>
            </a:xfrm>
            <a:prstGeom prst="bentArrow">
              <a:avLst>
                <a:gd name="adj1" fmla="val 13206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Oval Callout 14"/>
          <p:cNvSpPr/>
          <p:nvPr/>
        </p:nvSpPr>
        <p:spPr>
          <a:xfrm>
            <a:off x="457200" y="1974258"/>
            <a:ext cx="2781668" cy="1221677"/>
          </a:xfrm>
          <a:prstGeom prst="wedgeEllipseCallout">
            <a:avLst>
              <a:gd name="adj1" fmla="val 52440"/>
              <a:gd name="adj2" fmla="val 626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/>
              <a:t>Ignores</a:t>
            </a:r>
          </a:p>
          <a:p>
            <a:pPr algn="ctr"/>
            <a:r>
              <a:rPr lang="en-US" sz="2800" dirty="0" smtClean="0"/>
              <a:t>Inputs</a:t>
            </a:r>
            <a:endParaRPr lang="en-US" sz="2800" dirty="0"/>
          </a:p>
        </p:txBody>
      </p:sp>
      <p:sp>
        <p:nvSpPr>
          <p:cNvPr id="16" name="Oval Callout 15"/>
          <p:cNvSpPr/>
          <p:nvPr/>
        </p:nvSpPr>
        <p:spPr>
          <a:xfrm>
            <a:off x="3059614" y="1443335"/>
            <a:ext cx="2781668" cy="1221677"/>
          </a:xfrm>
          <a:prstGeom prst="wedgeEllipseCallout">
            <a:avLst>
              <a:gd name="adj1" fmla="val -1185"/>
              <a:gd name="adj2" fmla="val 10728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/>
              <a:t>Leaks</a:t>
            </a:r>
          </a:p>
          <a:p>
            <a:pPr algn="ctr"/>
            <a:r>
              <a:rPr lang="en-US" sz="2800" dirty="0" smtClean="0"/>
              <a:t>Information</a:t>
            </a:r>
            <a:endParaRPr lang="en-US" sz="2800" dirty="0"/>
          </a:p>
        </p:txBody>
      </p:sp>
      <p:sp>
        <p:nvSpPr>
          <p:cNvPr id="17" name="Oval Callout 16"/>
          <p:cNvSpPr/>
          <p:nvPr/>
        </p:nvSpPr>
        <p:spPr>
          <a:xfrm>
            <a:off x="5650414" y="1976735"/>
            <a:ext cx="2781668" cy="1221677"/>
          </a:xfrm>
          <a:prstGeom prst="wedgeEllipseCallout">
            <a:avLst>
              <a:gd name="adj1" fmla="val -57790"/>
              <a:gd name="adj2" fmla="val 6040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/>
              <a:t>Throws</a:t>
            </a:r>
          </a:p>
          <a:p>
            <a:pPr algn="ctr"/>
            <a:r>
              <a:rPr lang="en-US" sz="2800" dirty="0" smtClean="0"/>
              <a:t>Exception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6993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3125">
        <p:fade/>
      </p:transition>
    </mc:Choice>
    <mc:Fallback>
      <p:transition spd="med" advTm="6312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5" grpId="0" animBg="1"/>
      <p:bldP spid="16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/>
          <a:lstStyle/>
          <a:p>
            <a:r>
              <a:rPr lang="en-US" dirty="0" smtClean="0"/>
              <a:t> Formalized sequential structure of</a:t>
            </a:r>
          </a:p>
          <a:p>
            <a:pPr lvl="1"/>
            <a:r>
              <a:rPr lang="en-US" dirty="0" smtClean="0"/>
              <a:t>Effects:		effectors</a:t>
            </a:r>
          </a:p>
          <a:p>
            <a:pPr lvl="1"/>
            <a:r>
              <a:rPr lang="en-US" dirty="0" smtClean="0"/>
              <a:t>Semantics:	</a:t>
            </a:r>
            <a:r>
              <a:rPr lang="en-US" dirty="0" err="1" smtClean="0"/>
              <a:t>productors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Proved generality/applicability of </a:t>
            </a:r>
            <a:r>
              <a:rPr lang="en-US" dirty="0" err="1" smtClean="0"/>
              <a:t>productors</a:t>
            </a:r>
            <a:endParaRPr lang="en-US" dirty="0" smtClean="0"/>
          </a:p>
          <a:p>
            <a:pPr lvl="1"/>
            <a:r>
              <a:rPr lang="en-US" dirty="0" smtClean="0"/>
              <a:t>All producer effect systems</a:t>
            </a:r>
          </a:p>
          <a:p>
            <a:pPr lvl="1"/>
            <a:r>
              <a:rPr lang="en-US" dirty="0" err="1" smtClean="0"/>
              <a:t>Thunking</a:t>
            </a:r>
            <a:r>
              <a:rPr lang="en-US" dirty="0" smtClean="0"/>
              <a:t> guarantees producer effects</a:t>
            </a:r>
          </a:p>
          <a:p>
            <a:r>
              <a:rPr lang="en-US" dirty="0"/>
              <a:t> </a:t>
            </a:r>
            <a:r>
              <a:rPr lang="en-US" dirty="0" smtClean="0"/>
              <a:t>Opportunities for future research</a:t>
            </a:r>
          </a:p>
          <a:p>
            <a:pPr lvl="1"/>
            <a:r>
              <a:rPr lang="en-US" dirty="0" smtClean="0"/>
              <a:t>Consumer effects: how are inputs used?</a:t>
            </a:r>
          </a:p>
          <a:p>
            <a:pPr lvl="1"/>
            <a:r>
              <a:rPr lang="en-US" dirty="0" err="1" smtClean="0"/>
              <a:t>Consumptors</a:t>
            </a:r>
            <a:r>
              <a:rPr lang="en-US" dirty="0" smtClean="0"/>
              <a:t>: </a:t>
            </a:r>
            <a:r>
              <a:rPr lang="en-US" dirty="0" err="1" smtClean="0"/>
              <a:t>dualize</a:t>
            </a:r>
            <a:r>
              <a:rPr lang="en-US" dirty="0" smtClean="0"/>
              <a:t> </a:t>
            </a:r>
            <a:r>
              <a:rPr lang="en-US" dirty="0" err="1" smtClean="0"/>
              <a:t>productors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11699" y="2806273"/>
            <a:ext cx="1484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700" dirty="0" smtClean="0">
                <a:solidFill>
                  <a:schemeClr val="accent1"/>
                </a:solidFill>
              </a:rPr>
              <a:t>?</a:t>
            </a:r>
            <a:endParaRPr lang="en-US" sz="28700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282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542"/>
    </mc:Choice>
    <mc:Fallback xmlns="">
      <p:transition spd="slow" advTm="1375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ruina.tam.cornell.edu/research/topics/locomotion_and_robotics/ranger/Ranger2010/Cornell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648200"/>
            <a:ext cx="1828800" cy="183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991838"/>
            <a:ext cx="7962900" cy="1894362"/>
          </a:xfrm>
        </p:spPr>
        <p:txBody>
          <a:bodyPr rIns="0">
            <a:noAutofit/>
          </a:bodyPr>
          <a:lstStyle/>
          <a:p>
            <a:r>
              <a:rPr lang="en-US" sz="5400" dirty="0" smtClean="0"/>
              <a:t>The</a:t>
            </a:r>
            <a:br>
              <a:rPr lang="en-US" sz="5400" dirty="0" smtClean="0"/>
            </a:br>
            <a:r>
              <a:rPr lang="en-US" sz="5400" dirty="0" smtClean="0"/>
              <a:t>Sequential Semantics </a:t>
            </a:r>
            <a:br>
              <a:rPr lang="en-US" sz="5400" dirty="0" smtClean="0"/>
            </a:br>
            <a:r>
              <a:rPr lang="en-US" sz="5400" dirty="0" smtClean="0"/>
              <a:t>of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>Producer Effect Systems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419600"/>
            <a:ext cx="6172200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Ross Tate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778358" y="685800"/>
            <a:ext cx="6553200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91284" y="3175662"/>
            <a:ext cx="2770632" cy="544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73982" y="3175661"/>
            <a:ext cx="2493818" cy="544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956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237">
        <p:fade/>
      </p:transition>
    </mc:Choice>
    <mc:Fallback xmlns="">
      <p:transition spd="med" advTm="1823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System for Locking</a:t>
            </a:r>
            <a:endParaRPr lang="en-US" dirty="0"/>
          </a:p>
        </p:txBody>
      </p:sp>
      <p:sp>
        <p:nvSpPr>
          <p:cNvPr id="3" name="Chevron 2"/>
          <p:cNvSpPr/>
          <p:nvPr/>
        </p:nvSpPr>
        <p:spPr>
          <a:xfrm>
            <a:off x="1861306" y="2159927"/>
            <a:ext cx="2313278" cy="728639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acquire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4144405" y="2159926"/>
            <a:ext cx="2313278" cy="728639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acquire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756906" y="1447800"/>
            <a:ext cx="2024894" cy="762000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600" dirty="0" smtClean="0">
                <a:latin typeface="Cambria Math"/>
                <a:ea typeface="Cambria Math"/>
              </a:rPr>
              <a:t>locking</a:t>
            </a:r>
            <a:endParaRPr lang="en-US" sz="3600" dirty="0"/>
          </a:p>
        </p:txBody>
      </p:sp>
      <p:sp>
        <p:nvSpPr>
          <p:cNvPr id="6" name="&quot;No&quot; Symbol 5"/>
          <p:cNvSpPr/>
          <p:nvPr/>
        </p:nvSpPr>
        <p:spPr>
          <a:xfrm>
            <a:off x="3704175" y="2064435"/>
            <a:ext cx="900331" cy="900331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2470906" y="1447800"/>
            <a:ext cx="2024894" cy="762000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600" dirty="0" smtClean="0">
                <a:latin typeface="Cambria Math"/>
                <a:ea typeface="Cambria Math"/>
              </a:rPr>
              <a:t>locking</a:t>
            </a:r>
            <a:endParaRPr lang="en-US" sz="3600" dirty="0"/>
          </a:p>
        </p:txBody>
      </p:sp>
      <p:sp>
        <p:nvSpPr>
          <p:cNvPr id="8" name="Chevron 7"/>
          <p:cNvSpPr/>
          <p:nvPr/>
        </p:nvSpPr>
        <p:spPr>
          <a:xfrm>
            <a:off x="3156706" y="5595961"/>
            <a:ext cx="2313278" cy="728639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get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439805" y="5595960"/>
            <a:ext cx="2313278" cy="728639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release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5434577" y="4883834"/>
            <a:ext cx="2272154" cy="762000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>
                <a:latin typeface="Cambria Math"/>
                <a:ea typeface="Cambria Math"/>
              </a:rPr>
              <a:t>unlocking</a:t>
            </a:r>
            <a:endParaRPr lang="en-US" sz="3000" dirty="0"/>
          </a:p>
        </p:txBody>
      </p:sp>
      <p:sp>
        <p:nvSpPr>
          <p:cNvPr id="12" name="Oval Callout 11"/>
          <p:cNvSpPr/>
          <p:nvPr/>
        </p:nvSpPr>
        <p:spPr>
          <a:xfrm>
            <a:off x="3135698" y="4883834"/>
            <a:ext cx="2272154" cy="762000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>
                <a:latin typeface="Cambria Math"/>
                <a:ea typeface="Cambria Math"/>
              </a:rPr>
              <a:t>critical</a:t>
            </a:r>
            <a:endParaRPr lang="en-US" sz="3000" dirty="0"/>
          </a:p>
        </p:txBody>
      </p:sp>
      <p:sp>
        <p:nvSpPr>
          <p:cNvPr id="13" name="Chevron 12"/>
          <p:cNvSpPr/>
          <p:nvPr/>
        </p:nvSpPr>
        <p:spPr>
          <a:xfrm>
            <a:off x="843428" y="5595959"/>
            <a:ext cx="2313278" cy="728639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acquire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838200" y="4883833"/>
            <a:ext cx="2272154" cy="762000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>
                <a:latin typeface="Cambria Math"/>
                <a:ea typeface="Cambria Math"/>
              </a:rPr>
              <a:t>locking</a:t>
            </a:r>
            <a:endParaRPr lang="en-US" sz="30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1910150" y="-173357"/>
            <a:ext cx="3999813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500" dirty="0" smtClean="0">
                <a:latin typeface="DFKai-SB" pitchFamily="65" charset="-120"/>
                <a:ea typeface="DFKai-SB" pitchFamily="65" charset="-120"/>
              </a:rPr>
              <a:t>}</a:t>
            </a:r>
            <a:endParaRPr lang="en-US" sz="59500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3684297" y="3200400"/>
            <a:ext cx="2024894" cy="762000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latin typeface="Cambria Math"/>
                <a:ea typeface="Cambria Math"/>
              </a:rPr>
              <a:t>entrant</a:t>
            </a:r>
            <a:endParaRPr lang="en-US" sz="3200" dirty="0"/>
          </a:p>
        </p:txBody>
      </p:sp>
      <p:sp>
        <p:nvSpPr>
          <p:cNvPr id="17" name="&quot;No&quot; Symbol 16"/>
          <p:cNvSpPr/>
          <p:nvPr/>
        </p:nvSpPr>
        <p:spPr>
          <a:xfrm>
            <a:off x="4356652" y="1555631"/>
            <a:ext cx="546337" cy="546337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7046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33496">
        <p:fade/>
      </p:transition>
    </mc:Choice>
    <mc:Fallback>
      <p:transition spd="med" advTm="13349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Effect System?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33192" y="1550129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/>
              <a:t>lockless</a:t>
            </a:r>
            <a:endParaRPr lang="en-US" sz="24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3028264" y="1550129"/>
            <a:ext cx="5580288" cy="454819"/>
            <a:chOff x="3028264" y="1550129"/>
            <a:chExt cx="5580288" cy="454819"/>
          </a:xfrm>
        </p:grpSpPr>
        <p:sp>
          <p:nvSpPr>
            <p:cNvPr id="18" name="Rectangle 17"/>
            <p:cNvSpPr/>
            <p:nvPr/>
          </p:nvSpPr>
          <p:spPr>
            <a:xfrm>
              <a:off x="3028264" y="1550129"/>
              <a:ext cx="1395072" cy="45481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b="1" dirty="0" smtClean="0"/>
                <a:t>locking</a:t>
              </a:r>
              <a:endParaRPr lang="en-US" sz="2400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23336" y="1550129"/>
              <a:ext cx="1395072" cy="45481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b="1" dirty="0" smtClean="0"/>
                <a:t>unlocking</a:t>
              </a:r>
              <a:endParaRPr lang="en-US" sz="2400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18408" y="1550129"/>
              <a:ext cx="1395072" cy="45481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b="1" dirty="0" smtClean="0"/>
                <a:t>critical</a:t>
              </a:r>
              <a:endParaRPr lang="en-US" sz="2400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13480" y="1550129"/>
              <a:ext cx="1395072" cy="45481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b="1" dirty="0" smtClean="0"/>
                <a:t>entrant</a:t>
              </a:r>
              <a:endParaRPr lang="en-US" sz="2400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8120" y="1550129"/>
            <a:ext cx="1395072" cy="2728914"/>
            <a:chOff x="238120" y="1550129"/>
            <a:chExt cx="1395072" cy="2728914"/>
          </a:xfrm>
        </p:grpSpPr>
        <p:sp>
          <p:nvSpPr>
            <p:cNvPr id="8" name="Rectangle 7"/>
            <p:cNvSpPr/>
            <p:nvPr/>
          </p:nvSpPr>
          <p:spPr>
            <a:xfrm>
              <a:off x="238120" y="1550129"/>
              <a:ext cx="1395072" cy="4548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91440" rtlCol="0" anchor="ctr"/>
            <a:lstStyle/>
            <a:p>
              <a:pPr algn="r"/>
              <a:r>
                <a:rPr lang="en-US" sz="2800" b="1" dirty="0" smtClean="0">
                  <a:latin typeface="Cambria Math"/>
                  <a:ea typeface="Cambria Math"/>
                </a:rPr>
                <a:t>↓</a:t>
              </a:r>
              <a:r>
                <a:rPr lang="en-US" sz="2800" b="1" dirty="0" smtClean="0"/>
                <a:t> </a:t>
              </a:r>
              <a:r>
                <a:rPr lang="en-US" sz="2800" b="1" dirty="0" smtClean="0">
                  <a:latin typeface="rossbb" pitchFamily="82" charset="0"/>
                </a:rPr>
                <a:t>;</a:t>
              </a:r>
              <a:r>
                <a:rPr lang="en-US" sz="2800" b="1" dirty="0" smtClean="0"/>
                <a:t> </a:t>
              </a:r>
              <a:r>
                <a:rPr lang="en-US" sz="2800" b="1" dirty="0" smtClean="0">
                  <a:latin typeface="Cambria Math"/>
                  <a:ea typeface="Cambria Math"/>
                </a:rPr>
                <a:t>→</a:t>
              </a:r>
              <a:endParaRPr lang="en-US" sz="2800" b="1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38120" y="2004948"/>
              <a:ext cx="1395072" cy="45481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91440" rtlCol="0" anchor="ctr"/>
            <a:lstStyle/>
            <a:p>
              <a:pPr algn="r"/>
              <a:r>
                <a:rPr lang="en-US" sz="2400" b="1" dirty="0" smtClean="0">
                  <a:ea typeface="Cambria Math"/>
                </a:rPr>
                <a:t>lockless</a:t>
              </a:r>
              <a:endParaRPr lang="en-US" sz="2400" b="1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38120" y="2459767"/>
              <a:ext cx="1395072" cy="45481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91440" rtlCol="0" anchor="ctr"/>
            <a:lstStyle/>
            <a:p>
              <a:pPr algn="r"/>
              <a:r>
                <a:rPr lang="en-US" sz="2400" b="1" dirty="0" smtClean="0">
                  <a:ea typeface="Cambria Math"/>
                </a:rPr>
                <a:t>locking</a:t>
              </a:r>
              <a:endParaRPr lang="en-US" sz="2400" b="1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38120" y="2914586"/>
              <a:ext cx="1395072" cy="45481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91440" rtlCol="0" anchor="ctr"/>
            <a:lstStyle/>
            <a:p>
              <a:pPr algn="r"/>
              <a:r>
                <a:rPr lang="en-US" sz="2400" b="1" dirty="0" smtClean="0">
                  <a:ea typeface="Cambria Math"/>
                </a:rPr>
                <a:t>unlocking</a:t>
              </a:r>
              <a:endParaRPr lang="en-US" sz="2400" b="1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38120" y="3369405"/>
              <a:ext cx="1395072" cy="45481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91440" rtlCol="0" anchor="ctr"/>
            <a:lstStyle/>
            <a:p>
              <a:pPr algn="r"/>
              <a:r>
                <a:rPr lang="en-US" sz="2400" b="1" dirty="0" smtClean="0">
                  <a:ea typeface="Cambria Math"/>
                </a:rPr>
                <a:t>critical</a:t>
              </a:r>
              <a:endParaRPr lang="en-US" sz="2400" b="1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38120" y="3824224"/>
              <a:ext cx="1395072" cy="45481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91440" rtlCol="0" anchor="ctr"/>
            <a:lstStyle/>
            <a:p>
              <a:pPr algn="r"/>
              <a:r>
                <a:rPr lang="en-US" sz="2400" b="1" dirty="0" smtClean="0">
                  <a:ea typeface="Cambria Math"/>
                </a:rPr>
                <a:t>entrant</a:t>
              </a:r>
              <a:endParaRPr lang="en-US" sz="2400" b="1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633192" y="2004948"/>
            <a:ext cx="6975360" cy="2274095"/>
            <a:chOff x="1633192" y="2004948"/>
            <a:chExt cx="6975360" cy="2274095"/>
          </a:xfrm>
        </p:grpSpPr>
        <p:sp>
          <p:nvSpPr>
            <p:cNvPr id="63" name="Rectangle 62"/>
            <p:cNvSpPr/>
            <p:nvPr/>
          </p:nvSpPr>
          <p:spPr>
            <a:xfrm>
              <a:off x="1633192" y="2004948"/>
              <a:ext cx="1395072" cy="4548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lockless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028264" y="2004948"/>
              <a:ext cx="1395072" cy="4548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locking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423336" y="2004948"/>
              <a:ext cx="1395072" cy="4548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unlocking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818408" y="2004948"/>
              <a:ext cx="1395072" cy="4548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critical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213480" y="2004948"/>
              <a:ext cx="1395072" cy="4548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entrant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633192" y="2459767"/>
              <a:ext cx="1395072" cy="4548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locking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028264" y="2459767"/>
              <a:ext cx="1395072" cy="4548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423336" y="2459767"/>
              <a:ext cx="1395072" cy="4548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entrant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818408" y="2459767"/>
              <a:ext cx="1395072" cy="4548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locking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213480" y="2459767"/>
              <a:ext cx="1395072" cy="4548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633192" y="2914586"/>
              <a:ext cx="1395072" cy="4548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unlocking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028264" y="2914586"/>
              <a:ext cx="1395072" cy="4548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critical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423336" y="2914586"/>
              <a:ext cx="1395072" cy="4548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818408" y="2914586"/>
              <a:ext cx="1395072" cy="4548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213480" y="2914586"/>
              <a:ext cx="1395072" cy="4548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unlocking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&quot;No&quot; Symbol 86"/>
            <p:cNvSpPr/>
            <p:nvPr/>
          </p:nvSpPr>
          <p:spPr>
            <a:xfrm>
              <a:off x="3547266" y="2508642"/>
              <a:ext cx="357067" cy="357067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&quot;No&quot; Symbol 96"/>
            <p:cNvSpPr/>
            <p:nvPr/>
          </p:nvSpPr>
          <p:spPr>
            <a:xfrm>
              <a:off x="7732482" y="2508641"/>
              <a:ext cx="357067" cy="357067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&quot;No&quot; Symbol 97"/>
            <p:cNvSpPr/>
            <p:nvPr/>
          </p:nvSpPr>
          <p:spPr>
            <a:xfrm>
              <a:off x="4942338" y="2963461"/>
              <a:ext cx="357067" cy="357067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&quot;No&quot; Symbol 98"/>
            <p:cNvSpPr/>
            <p:nvPr/>
          </p:nvSpPr>
          <p:spPr>
            <a:xfrm>
              <a:off x="6337410" y="2963461"/>
              <a:ext cx="357067" cy="357067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633192" y="3369405"/>
              <a:ext cx="1395072" cy="4548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critical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028264" y="3369405"/>
              <a:ext cx="1395072" cy="4548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423336" y="3369405"/>
              <a:ext cx="1395072" cy="4548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unlocking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818408" y="3369405"/>
              <a:ext cx="1395072" cy="4548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critical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213480" y="3369405"/>
              <a:ext cx="1395072" cy="4548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633192" y="3824224"/>
              <a:ext cx="1395072" cy="4548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entrant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028264" y="3824224"/>
              <a:ext cx="1395072" cy="4548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locking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423336" y="3824224"/>
              <a:ext cx="1395072" cy="4548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818408" y="3824224"/>
              <a:ext cx="1395072" cy="4548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213480" y="3824224"/>
              <a:ext cx="1395072" cy="4548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entrant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&quot;No&quot; Symbol 113"/>
            <p:cNvSpPr/>
            <p:nvPr/>
          </p:nvSpPr>
          <p:spPr>
            <a:xfrm>
              <a:off x="3547266" y="3418280"/>
              <a:ext cx="357067" cy="357067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5" name="&quot;No&quot; Symbol 114"/>
            <p:cNvSpPr/>
            <p:nvPr/>
          </p:nvSpPr>
          <p:spPr>
            <a:xfrm>
              <a:off x="7732482" y="3418279"/>
              <a:ext cx="357067" cy="357067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6" name="&quot;No&quot; Symbol 115"/>
            <p:cNvSpPr/>
            <p:nvPr/>
          </p:nvSpPr>
          <p:spPr>
            <a:xfrm>
              <a:off x="4942338" y="3873099"/>
              <a:ext cx="357067" cy="357067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7" name="&quot;No&quot; Symbol 116"/>
            <p:cNvSpPr/>
            <p:nvPr/>
          </p:nvSpPr>
          <p:spPr>
            <a:xfrm>
              <a:off x="6337410" y="3873099"/>
              <a:ext cx="357067" cy="357067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3324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16"/>
    </mc:Choice>
    <mc:Fallback xmlns="">
      <p:transition spd="slow" advTm="753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for Pure code</a:t>
            </a:r>
            <a:endParaRPr lang="en-US" dirty="0"/>
          </a:p>
        </p:txBody>
      </p:sp>
      <p:sp>
        <p:nvSpPr>
          <p:cNvPr id="3" name="Chevron 2"/>
          <p:cNvSpPr/>
          <p:nvPr/>
        </p:nvSpPr>
        <p:spPr>
          <a:xfrm>
            <a:off x="3276600" y="3538561"/>
            <a:ext cx="2313278" cy="728639"/>
          </a:xfrm>
          <a:prstGeom prst="chevron">
            <a:avLst>
              <a:gd name="adj" fmla="val 18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Cambria Math"/>
                <a:ea typeface="Cambria Math"/>
              </a:rPr>
              <a:t>÷</a:t>
            </a:r>
            <a:r>
              <a:rPr lang="en-US" sz="4400" dirty="0" smtClean="0">
                <a:solidFill>
                  <a:schemeClr val="bg1"/>
                </a:solidFill>
              </a:rPr>
              <a:t> 2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319548" y="2590800"/>
            <a:ext cx="2227383" cy="762000"/>
          </a:xfrm>
          <a:prstGeom prst="wedgeEllipseCallout">
            <a:avLst>
              <a:gd name="adj1" fmla="val -1752"/>
              <a:gd name="adj2" fmla="val 641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600" dirty="0" smtClean="0">
                <a:latin typeface="Cambria Math"/>
                <a:ea typeface="Cambria Math"/>
              </a:rPr>
              <a:t>lockless</a:t>
            </a:r>
            <a:endParaRPr lang="en-US" sz="3600" dirty="0"/>
          </a:p>
        </p:txBody>
      </p:sp>
      <p:sp>
        <p:nvSpPr>
          <p:cNvPr id="5" name="Oval Callout 4"/>
          <p:cNvSpPr/>
          <p:nvPr/>
        </p:nvSpPr>
        <p:spPr>
          <a:xfrm>
            <a:off x="1049217" y="2590800"/>
            <a:ext cx="2227383" cy="762000"/>
          </a:xfrm>
          <a:prstGeom prst="wedgeEllipseCallout">
            <a:avLst>
              <a:gd name="adj1" fmla="val 49130"/>
              <a:gd name="adj2" fmla="val 62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600" dirty="0" smtClean="0"/>
              <a:t>critical</a:t>
            </a:r>
            <a:endParaRPr lang="en-US" sz="3600" dirty="0"/>
          </a:p>
        </p:txBody>
      </p:sp>
      <p:sp>
        <p:nvSpPr>
          <p:cNvPr id="6" name="Oval Callout 5"/>
          <p:cNvSpPr/>
          <p:nvPr/>
        </p:nvSpPr>
        <p:spPr>
          <a:xfrm>
            <a:off x="5621217" y="2590800"/>
            <a:ext cx="2227383" cy="762000"/>
          </a:xfrm>
          <a:prstGeom prst="wedgeEllipseCallout">
            <a:avLst>
              <a:gd name="adj1" fmla="val -52634"/>
              <a:gd name="adj2" fmla="val 641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600" dirty="0" smtClean="0"/>
              <a:t>entrant</a:t>
            </a:r>
            <a:endParaRPr lang="en-US" sz="3600" dirty="0"/>
          </a:p>
        </p:txBody>
      </p:sp>
      <p:sp>
        <p:nvSpPr>
          <p:cNvPr id="7" name="Left Arrow 6"/>
          <p:cNvSpPr/>
          <p:nvPr/>
        </p:nvSpPr>
        <p:spPr>
          <a:xfrm>
            <a:off x="2971800" y="2829608"/>
            <a:ext cx="533400" cy="28438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flipH="1">
            <a:off x="5372637" y="2829608"/>
            <a:ext cx="533400" cy="28438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/>
          <p:cNvSpPr/>
          <p:nvPr/>
        </p:nvSpPr>
        <p:spPr>
          <a:xfrm>
            <a:off x="1600200" y="4419600"/>
            <a:ext cx="2737800" cy="762000"/>
          </a:xfrm>
          <a:prstGeom prst="wedgeEllipseCallout">
            <a:avLst>
              <a:gd name="adj1" fmla="val 31206"/>
              <a:gd name="adj2" fmla="val -6088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600" dirty="0" smtClean="0">
                <a:latin typeface="Cambria Math"/>
                <a:ea typeface="Cambria Math"/>
              </a:rPr>
              <a:t>locking</a:t>
            </a:r>
            <a:endParaRPr lang="en-US" sz="3600" dirty="0"/>
          </a:p>
        </p:txBody>
      </p:sp>
      <p:sp>
        <p:nvSpPr>
          <p:cNvPr id="10" name="Oval Callout 9"/>
          <p:cNvSpPr/>
          <p:nvPr/>
        </p:nvSpPr>
        <p:spPr>
          <a:xfrm>
            <a:off x="4490400" y="4419600"/>
            <a:ext cx="2737800" cy="762000"/>
          </a:xfrm>
          <a:prstGeom prst="wedgeEllipseCallout">
            <a:avLst>
              <a:gd name="adj1" fmla="val -29947"/>
              <a:gd name="adj2" fmla="val -625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600" dirty="0" smtClean="0">
                <a:latin typeface="Cambria Math"/>
                <a:ea typeface="Cambria Math"/>
              </a:rPr>
              <a:t>unlocking</a:t>
            </a:r>
            <a:endParaRPr lang="en-US" sz="3600" dirty="0"/>
          </a:p>
        </p:txBody>
      </p:sp>
      <p:sp>
        <p:nvSpPr>
          <p:cNvPr id="13" name="&quot;No&quot; Symbol 12"/>
          <p:cNvSpPr/>
          <p:nvPr/>
        </p:nvSpPr>
        <p:spPr>
          <a:xfrm>
            <a:off x="3605333" y="4191000"/>
            <a:ext cx="357067" cy="357067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&quot;No&quot; Symbol 13"/>
          <p:cNvSpPr/>
          <p:nvPr/>
        </p:nvSpPr>
        <p:spPr>
          <a:xfrm>
            <a:off x="4876800" y="4190999"/>
            <a:ext cx="357067" cy="357067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373909" y="1347178"/>
            <a:ext cx="2118660" cy="111564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“May” Properties</a:t>
            </a:r>
            <a:endParaRPr lang="en-US" sz="3200" dirty="0"/>
          </a:p>
        </p:txBody>
      </p:sp>
      <p:sp>
        <p:nvSpPr>
          <p:cNvPr id="16" name="Rounded Rectangle 15"/>
          <p:cNvSpPr/>
          <p:nvPr/>
        </p:nvSpPr>
        <p:spPr>
          <a:xfrm>
            <a:off x="3373909" y="5257800"/>
            <a:ext cx="2118660" cy="111564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“Must” Properties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01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624"/>
    </mc:Choice>
    <mc:Fallback xmlns="">
      <p:transition spd="slow" advTm="1026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Effect System?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9283" y="5446776"/>
            <a:ext cx="6243412" cy="11064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Cannot</a:t>
            </a:r>
            <a:r>
              <a:rPr lang="en-US" sz="3200" dirty="0" smtClean="0"/>
              <a:t> be formalized semantically</a:t>
            </a:r>
          </a:p>
          <a:p>
            <a:pPr algn="ctr"/>
            <a:r>
              <a:rPr lang="en-US" sz="3200" dirty="0" smtClean="0"/>
              <a:t>by </a:t>
            </a:r>
            <a:r>
              <a:rPr lang="en-US" sz="3200" dirty="0" smtClean="0">
                <a:solidFill>
                  <a:schemeClr val="accent1"/>
                </a:solidFill>
              </a:rPr>
              <a:t>any</a:t>
            </a:r>
            <a:r>
              <a:rPr lang="en-US" sz="3200" dirty="0" smtClean="0"/>
              <a:t> preexisting framework</a:t>
            </a:r>
            <a:endParaRPr lang="en-US" sz="3200" dirty="0"/>
          </a:p>
        </p:txBody>
      </p:sp>
      <p:sp>
        <p:nvSpPr>
          <p:cNvPr id="61" name="TextBox 60"/>
          <p:cNvSpPr txBox="1"/>
          <p:nvPr/>
        </p:nvSpPr>
        <p:spPr>
          <a:xfrm>
            <a:off x="1807017" y="4702314"/>
            <a:ext cx="5133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rossbb" pitchFamily="82" charset="0"/>
              </a:rPr>
              <a:t>e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Cambria Math"/>
                <a:ea typeface="Cambria Math"/>
              </a:rPr>
              <a:t>↦</a:t>
            </a:r>
            <a:r>
              <a:rPr lang="en-US" sz="3200" dirty="0" smtClean="0"/>
              <a:t> lockless, critical, entrant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2041855" y="4321314"/>
            <a:ext cx="4663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lockless </a:t>
            </a:r>
            <a:r>
              <a:rPr lang="en-US" sz="3200" dirty="0" smtClean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Cambria Math"/>
                <a:ea typeface="Cambria Math"/>
              </a:rPr>
              <a:t>≤</a:t>
            </a:r>
            <a:r>
              <a:rPr lang="en-US" sz="3200" dirty="0" smtClean="0"/>
              <a:t> critical, entrant</a:t>
            </a:r>
            <a:endParaRPr lang="en-US" sz="3200" dirty="0"/>
          </a:p>
        </p:txBody>
      </p:sp>
      <p:sp>
        <p:nvSpPr>
          <p:cNvPr id="63" name="Rectangle 62"/>
          <p:cNvSpPr/>
          <p:nvPr/>
        </p:nvSpPr>
        <p:spPr>
          <a:xfrm>
            <a:off x="1633192" y="1550129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/>
              <a:t>lockless</a:t>
            </a:r>
            <a:endParaRPr lang="en-US" sz="2400" b="1" dirty="0"/>
          </a:p>
        </p:txBody>
      </p:sp>
      <p:sp>
        <p:nvSpPr>
          <p:cNvPr id="64" name="Rectangle 63"/>
          <p:cNvSpPr/>
          <p:nvPr/>
        </p:nvSpPr>
        <p:spPr>
          <a:xfrm>
            <a:off x="3028264" y="1550129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/>
              <a:t>locking</a:t>
            </a:r>
            <a:endParaRPr lang="en-US" sz="2400" b="1" dirty="0"/>
          </a:p>
        </p:txBody>
      </p:sp>
      <p:sp>
        <p:nvSpPr>
          <p:cNvPr id="65" name="Rectangle 64"/>
          <p:cNvSpPr/>
          <p:nvPr/>
        </p:nvSpPr>
        <p:spPr>
          <a:xfrm>
            <a:off x="4423336" y="1550129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/>
              <a:t>unlocking</a:t>
            </a:r>
            <a:endParaRPr lang="en-US" sz="2400" b="1" dirty="0"/>
          </a:p>
        </p:txBody>
      </p:sp>
      <p:sp>
        <p:nvSpPr>
          <p:cNvPr id="66" name="Rectangle 65"/>
          <p:cNvSpPr/>
          <p:nvPr/>
        </p:nvSpPr>
        <p:spPr>
          <a:xfrm>
            <a:off x="5818408" y="1550129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/>
              <a:t>critical</a:t>
            </a:r>
            <a:endParaRPr lang="en-US" sz="2400" b="1" dirty="0"/>
          </a:p>
        </p:txBody>
      </p:sp>
      <p:sp>
        <p:nvSpPr>
          <p:cNvPr id="67" name="Rectangle 66"/>
          <p:cNvSpPr/>
          <p:nvPr/>
        </p:nvSpPr>
        <p:spPr>
          <a:xfrm>
            <a:off x="7213480" y="1550129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/>
              <a:t>entrant</a:t>
            </a:r>
            <a:endParaRPr lang="en-US" sz="2400" b="1" dirty="0"/>
          </a:p>
        </p:txBody>
      </p:sp>
      <p:sp>
        <p:nvSpPr>
          <p:cNvPr id="68" name="Rectangle 67"/>
          <p:cNvSpPr/>
          <p:nvPr/>
        </p:nvSpPr>
        <p:spPr>
          <a:xfrm>
            <a:off x="238120" y="1550129"/>
            <a:ext cx="1395072" cy="45481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1440" rtlCol="0" anchor="ctr"/>
          <a:lstStyle/>
          <a:p>
            <a:pPr algn="r"/>
            <a:r>
              <a:rPr lang="en-US" sz="2800" b="1" dirty="0" smtClean="0">
                <a:latin typeface="Cambria Math"/>
                <a:ea typeface="Cambria Math"/>
              </a:rPr>
              <a:t>↓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rossbb" pitchFamily="82" charset="0"/>
              </a:rPr>
              <a:t>;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Cambria Math"/>
                <a:ea typeface="Cambria Math"/>
              </a:rPr>
              <a:t>→</a:t>
            </a:r>
            <a:endParaRPr lang="en-US" sz="2800" b="1" dirty="0"/>
          </a:p>
        </p:txBody>
      </p:sp>
      <p:sp>
        <p:nvSpPr>
          <p:cNvPr id="69" name="Rectangle 68"/>
          <p:cNvSpPr/>
          <p:nvPr/>
        </p:nvSpPr>
        <p:spPr>
          <a:xfrm>
            <a:off x="1633192" y="2004948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lockless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028264" y="2004948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locking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423336" y="2004948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unlocking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818408" y="2004948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critical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213480" y="2004948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entrant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8120" y="2004948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1440" rtlCol="0" anchor="ctr"/>
          <a:lstStyle/>
          <a:p>
            <a:pPr algn="r"/>
            <a:r>
              <a:rPr lang="en-US" sz="2400" b="1" dirty="0" smtClean="0">
                <a:ea typeface="Cambria Math"/>
              </a:rPr>
              <a:t>lockless</a:t>
            </a:r>
            <a:endParaRPr lang="en-US" sz="2400" b="1" dirty="0"/>
          </a:p>
        </p:txBody>
      </p:sp>
      <p:sp>
        <p:nvSpPr>
          <p:cNvPr id="75" name="Rectangle 74"/>
          <p:cNvSpPr/>
          <p:nvPr/>
        </p:nvSpPr>
        <p:spPr>
          <a:xfrm>
            <a:off x="1633192" y="2459767"/>
            <a:ext cx="1395072" cy="454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locking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28264" y="2459767"/>
            <a:ext cx="1395072" cy="454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23336" y="2459767"/>
            <a:ext cx="1395072" cy="454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entrant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818408" y="2459767"/>
            <a:ext cx="1395072" cy="454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locking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213480" y="2459767"/>
            <a:ext cx="1395072" cy="454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8120" y="2459767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1440" rtlCol="0" anchor="ctr"/>
          <a:lstStyle/>
          <a:p>
            <a:pPr algn="r"/>
            <a:r>
              <a:rPr lang="en-US" sz="2400" b="1" dirty="0" smtClean="0">
                <a:ea typeface="Cambria Math"/>
              </a:rPr>
              <a:t>locking</a:t>
            </a:r>
            <a:endParaRPr lang="en-US" sz="2400" b="1" dirty="0"/>
          </a:p>
        </p:txBody>
      </p:sp>
      <p:sp>
        <p:nvSpPr>
          <p:cNvPr id="81" name="Rectangle 80"/>
          <p:cNvSpPr/>
          <p:nvPr/>
        </p:nvSpPr>
        <p:spPr>
          <a:xfrm>
            <a:off x="1633192" y="2914586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unlocking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028264" y="2914586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critical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423336" y="2914586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818408" y="2914586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213480" y="2914586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unlocking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38120" y="2914586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1440" rtlCol="0" anchor="ctr"/>
          <a:lstStyle/>
          <a:p>
            <a:pPr algn="r"/>
            <a:r>
              <a:rPr lang="en-US" sz="2400" b="1" dirty="0" smtClean="0">
                <a:ea typeface="Cambria Math"/>
              </a:rPr>
              <a:t>unlocking</a:t>
            </a:r>
            <a:endParaRPr lang="en-US" sz="2400" b="1" dirty="0"/>
          </a:p>
        </p:txBody>
      </p:sp>
      <p:sp>
        <p:nvSpPr>
          <p:cNvPr id="87" name="&quot;No&quot; Symbol 86"/>
          <p:cNvSpPr/>
          <p:nvPr/>
        </p:nvSpPr>
        <p:spPr>
          <a:xfrm>
            <a:off x="3547266" y="2508642"/>
            <a:ext cx="357067" cy="357067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&quot;No&quot; Symbol 96"/>
          <p:cNvSpPr/>
          <p:nvPr/>
        </p:nvSpPr>
        <p:spPr>
          <a:xfrm>
            <a:off x="7732482" y="2508641"/>
            <a:ext cx="357067" cy="357067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&quot;No&quot; Symbol 97"/>
          <p:cNvSpPr/>
          <p:nvPr/>
        </p:nvSpPr>
        <p:spPr>
          <a:xfrm>
            <a:off x="4942338" y="2963461"/>
            <a:ext cx="357067" cy="357067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&quot;No&quot; Symbol 98"/>
          <p:cNvSpPr/>
          <p:nvPr/>
        </p:nvSpPr>
        <p:spPr>
          <a:xfrm>
            <a:off x="6337410" y="2963461"/>
            <a:ext cx="357067" cy="357067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633192" y="3369405"/>
            <a:ext cx="1395072" cy="454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critical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028264" y="3369405"/>
            <a:ext cx="1395072" cy="454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423336" y="3369405"/>
            <a:ext cx="1395072" cy="454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unlocking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818408" y="3369405"/>
            <a:ext cx="1395072" cy="454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critical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213480" y="3369405"/>
            <a:ext cx="1395072" cy="454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38120" y="3369405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1440" rtlCol="0" anchor="ctr"/>
          <a:lstStyle/>
          <a:p>
            <a:pPr algn="r"/>
            <a:r>
              <a:rPr lang="en-US" sz="2400" b="1" dirty="0" smtClean="0">
                <a:ea typeface="Cambria Math"/>
              </a:rPr>
              <a:t>critical</a:t>
            </a:r>
            <a:endParaRPr lang="en-US" sz="2400" b="1" dirty="0"/>
          </a:p>
        </p:txBody>
      </p:sp>
      <p:sp>
        <p:nvSpPr>
          <p:cNvPr id="108" name="Rectangle 107"/>
          <p:cNvSpPr/>
          <p:nvPr/>
        </p:nvSpPr>
        <p:spPr>
          <a:xfrm>
            <a:off x="1633192" y="3824224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entrant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028264" y="3824224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locking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423336" y="3824224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818408" y="3824224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213480" y="3824224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entrant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38120" y="3824224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1440" rtlCol="0" anchor="ctr"/>
          <a:lstStyle/>
          <a:p>
            <a:pPr algn="r"/>
            <a:r>
              <a:rPr lang="en-US" sz="2400" b="1" dirty="0" smtClean="0">
                <a:ea typeface="Cambria Math"/>
              </a:rPr>
              <a:t>entrant</a:t>
            </a:r>
            <a:endParaRPr lang="en-US" sz="2400" b="1" dirty="0"/>
          </a:p>
        </p:txBody>
      </p:sp>
      <p:sp>
        <p:nvSpPr>
          <p:cNvPr id="114" name="&quot;No&quot; Symbol 113"/>
          <p:cNvSpPr/>
          <p:nvPr/>
        </p:nvSpPr>
        <p:spPr>
          <a:xfrm>
            <a:off x="3547266" y="3418280"/>
            <a:ext cx="357067" cy="357067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&quot;No&quot; Symbol 114"/>
          <p:cNvSpPr/>
          <p:nvPr/>
        </p:nvSpPr>
        <p:spPr>
          <a:xfrm>
            <a:off x="7732482" y="3418279"/>
            <a:ext cx="357067" cy="357067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&quot;No&quot; Symbol 115"/>
          <p:cNvSpPr/>
          <p:nvPr/>
        </p:nvSpPr>
        <p:spPr>
          <a:xfrm>
            <a:off x="4942338" y="3873099"/>
            <a:ext cx="357067" cy="357067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&quot;No&quot; Symbol 116"/>
          <p:cNvSpPr/>
          <p:nvPr/>
        </p:nvSpPr>
        <p:spPr>
          <a:xfrm>
            <a:off x="6337410" y="3873099"/>
            <a:ext cx="357067" cy="357067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028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78"/>
    </mc:Choice>
    <mc:Fallback xmlns="">
      <p:transition spd="slow" advTm="487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1" grpId="0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Effect System?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15605" y="5466588"/>
            <a:ext cx="4690769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Monad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07017" y="4702314"/>
            <a:ext cx="5133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rossbb" pitchFamily="82" charset="0"/>
              </a:rPr>
              <a:t>e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Cambria Math"/>
                <a:ea typeface="Cambria Math"/>
              </a:rPr>
              <a:t>↦</a:t>
            </a:r>
            <a:r>
              <a:rPr lang="en-US" sz="3200" dirty="0" smtClean="0"/>
              <a:t> lockless</a:t>
            </a:r>
            <a:r>
              <a:rPr lang="en-US" sz="3200" dirty="0" smtClean="0">
                <a:solidFill>
                  <a:schemeClr val="bg1"/>
                </a:solidFill>
              </a:rPr>
              <a:t>, critical, entrant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33192" y="1550129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/>
              <a:t>lockless</a:t>
            </a:r>
            <a:endParaRPr lang="en-US" sz="2400" b="1" dirty="0"/>
          </a:p>
        </p:txBody>
      </p:sp>
      <p:sp>
        <p:nvSpPr>
          <p:cNvPr id="68" name="Rectangle 67"/>
          <p:cNvSpPr/>
          <p:nvPr/>
        </p:nvSpPr>
        <p:spPr>
          <a:xfrm>
            <a:off x="238120" y="1550129"/>
            <a:ext cx="1395072" cy="45481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1440" rtlCol="0" anchor="ctr"/>
          <a:lstStyle/>
          <a:p>
            <a:pPr algn="r"/>
            <a:r>
              <a:rPr lang="en-US" sz="2800" b="1" dirty="0" smtClean="0">
                <a:latin typeface="Cambria Math"/>
                <a:ea typeface="Cambria Math"/>
              </a:rPr>
              <a:t>↓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rossbb" pitchFamily="82" charset="0"/>
              </a:rPr>
              <a:t>;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Cambria Math"/>
                <a:ea typeface="Cambria Math"/>
              </a:rPr>
              <a:t>→</a:t>
            </a:r>
            <a:endParaRPr lang="en-US" sz="2800" b="1" dirty="0"/>
          </a:p>
        </p:txBody>
      </p:sp>
      <p:sp>
        <p:nvSpPr>
          <p:cNvPr id="69" name="Rectangle 68"/>
          <p:cNvSpPr/>
          <p:nvPr/>
        </p:nvSpPr>
        <p:spPr>
          <a:xfrm>
            <a:off x="1633192" y="2004948"/>
            <a:ext cx="1395072" cy="454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lockless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8120" y="2004948"/>
            <a:ext cx="1395072" cy="45481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1440" rtlCol="0" anchor="ctr"/>
          <a:lstStyle/>
          <a:p>
            <a:pPr algn="r"/>
            <a:r>
              <a:rPr lang="en-US" sz="2400" b="1" dirty="0" smtClean="0">
                <a:ea typeface="Cambria Math"/>
              </a:rPr>
              <a:t>lockless</a:t>
            </a:r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649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84">
        <p:fade/>
      </p:transition>
    </mc:Choice>
    <mc:Fallback xmlns="">
      <p:transition spd="med" advTm="548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2.5|18.2|3.7|8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13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0.8|9.7|7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13.4|35.6|9.3|14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9.6|44.8|9.7|16.3|1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5.6|11.9|15.8|18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4.1|17.6|19.4|16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6|17|8.2|20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4.7|8.4|10|7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.6|3.1|4.5|6.6|5.1|4.3|3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26.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1|26.5|24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15.2|38.3|13.6|2.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3.2|51.3|62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19.3|16.4|13.3|29.3|10.5|9.6|8.4|7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5.8|25.4|2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8.1|13.1|8.7|6.3|21.2|11.5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9.2|15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82945</TotalTime>
  <Words>935</Words>
  <Application>Microsoft Office PowerPoint</Application>
  <PresentationFormat>On-screen Show (4:3)</PresentationFormat>
  <Paragraphs>444</Paragraphs>
  <Slides>30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rossbb</vt:lpstr>
      <vt:lpstr>Wingdings</vt:lpstr>
      <vt:lpstr>Wingdings 2</vt:lpstr>
      <vt:lpstr>Cambria Math</vt:lpstr>
      <vt:lpstr>Candara</vt:lpstr>
      <vt:lpstr>DFKai-SB</vt:lpstr>
      <vt:lpstr>Oriel</vt:lpstr>
      <vt:lpstr>The Sequential Semantics  of Producer Effect Systems</vt:lpstr>
      <vt:lpstr>The Sequential Semantics  of Producer Effect Systems</vt:lpstr>
      <vt:lpstr>What is an Effect?</vt:lpstr>
      <vt:lpstr>The Sequential Semantics  of Producer Effect Systems</vt:lpstr>
      <vt:lpstr>Effect System for Locking</vt:lpstr>
      <vt:lpstr>What is an Effect System?</vt:lpstr>
      <vt:lpstr>Effects for Pure code</vt:lpstr>
      <vt:lpstr>What is an Effect System?</vt:lpstr>
      <vt:lpstr>What is an Effect System?</vt:lpstr>
      <vt:lpstr>What is an Effect System?</vt:lpstr>
      <vt:lpstr>What is an Effect System?</vt:lpstr>
      <vt:lpstr>What is an Effect System?</vt:lpstr>
      <vt:lpstr>What is an Effect System?</vt:lpstr>
      <vt:lpstr>The Sequential Semantics  of Producer Effect Systems</vt:lpstr>
      <vt:lpstr>What is a Producer Effect?</vt:lpstr>
      <vt:lpstr>Locking-Effect Productions</vt:lpstr>
      <vt:lpstr>The Sequential Semantics  of Producer Effect Systems</vt:lpstr>
      <vt:lpstr>Sequencing Effectful with Pure</vt:lpstr>
      <vt:lpstr>Sequcencing Effectful Together</vt:lpstr>
      <vt:lpstr>Coercing Effects</vt:lpstr>
      <vt:lpstr>Impurifying Code</vt:lpstr>
      <vt:lpstr>What is a Productoid?</vt:lpstr>
      <vt:lpstr>Generality</vt:lpstr>
      <vt:lpstr>Productors built from …</vt:lpstr>
      <vt:lpstr>Applying Productors</vt:lpstr>
      <vt:lpstr>Lockless Effects</vt:lpstr>
      <vt:lpstr>What is a Productoid?</vt:lpstr>
      <vt:lpstr>What is a Productor?</vt:lpstr>
      <vt:lpstr>What is a Productor?</vt:lpstr>
      <vt:lpstr>Conclusion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Sequential Semantics  of Producer Effect Systems</dc:title>
  <dc:creator>ross</dc:creator>
  <cp:lastModifiedBy>Ross Tate</cp:lastModifiedBy>
  <cp:revision>349</cp:revision>
  <dcterms:created xsi:type="dcterms:W3CDTF">2012-12-18T05:34:41Z</dcterms:created>
  <dcterms:modified xsi:type="dcterms:W3CDTF">2013-04-22T18:27:46Z</dcterms:modified>
</cp:coreProperties>
</file>