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14" r:id="rId3"/>
    <p:sldId id="257" r:id="rId4"/>
    <p:sldId id="260" r:id="rId5"/>
    <p:sldId id="261" r:id="rId6"/>
    <p:sldId id="262" r:id="rId7"/>
    <p:sldId id="317" r:id="rId8"/>
    <p:sldId id="336" r:id="rId9"/>
    <p:sldId id="326" r:id="rId10"/>
    <p:sldId id="280" r:id="rId11"/>
    <p:sldId id="295" r:id="rId12"/>
    <p:sldId id="285" r:id="rId13"/>
    <p:sldId id="335" r:id="rId14"/>
    <p:sldId id="328" r:id="rId15"/>
    <p:sldId id="286" r:id="rId16"/>
    <p:sldId id="304" r:id="rId17"/>
    <p:sldId id="333" r:id="rId18"/>
    <p:sldId id="305" r:id="rId19"/>
    <p:sldId id="334" r:id="rId20"/>
    <p:sldId id="319" r:id="rId21"/>
    <p:sldId id="306" r:id="rId22"/>
    <p:sldId id="329" r:id="rId23"/>
    <p:sldId id="337" r:id="rId24"/>
    <p:sldId id="307" r:id="rId25"/>
    <p:sldId id="330" r:id="rId26"/>
    <p:sldId id="323" r:id="rId27"/>
    <p:sldId id="331" r:id="rId28"/>
    <p:sldId id="302" r:id="rId29"/>
    <p:sldId id="324" r:id="rId30"/>
    <p:sldId id="322" r:id="rId31"/>
    <p:sldId id="308" r:id="rId32"/>
    <p:sldId id="311" r:id="rId33"/>
    <p:sldId id="310" r:id="rId34"/>
    <p:sldId id="316" r:id="rId35"/>
    <p:sldId id="332" r:id="rId36"/>
    <p:sldId id="33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614"/>
    <a:srgbClr val="D2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224" y="64"/>
      </p:cViewPr>
      <p:guideLst/>
    </p:cSldViewPr>
  </p:slideViewPr>
  <p:outlineViewPr>
    <p:cViewPr>
      <p:scale>
        <a:sx n="33" d="100"/>
        <a:sy n="33" d="100"/>
      </p:scale>
      <p:origin x="0" y="-13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DFF62-6684-45A0-A2DD-A596B5D08E7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21B93-D076-46F9-AF74-33A12D3A7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4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having them makes it use all inputs once, produce all outputs once – pure = 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5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Stress:</a:t>
            </a:r>
            <a:r>
              <a:rPr lang="en-US" baseline="0" dirty="0"/>
              <a:t> </a:t>
            </a:r>
            <a:r>
              <a:rPr lang="en-US" dirty="0" err="1"/>
              <a:t>Layerings</a:t>
            </a:r>
            <a:r>
              <a:rPr lang="en-US" dirty="0"/>
              <a:t> discovered before (in CT, by Brookes and van Stone), but they aren’t the default way of doing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20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second for </a:t>
            </a:r>
            <a:r>
              <a:rPr lang="en-US" dirty="0" err="1"/>
              <a:t>comonad</a:t>
            </a:r>
            <a:r>
              <a:rPr lang="en-US" dirty="0"/>
              <a:t> – effect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8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in tech report about strong monad gives interaction with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9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Stress: “Strict” and “Lazy” are just monikers, with crazy monad/</a:t>
            </a:r>
            <a:r>
              <a:rPr lang="en-US" dirty="0" err="1"/>
              <a:t>comonad</a:t>
            </a:r>
            <a:r>
              <a:rPr lang="en-US" dirty="0"/>
              <a:t> pairs it could be anything.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7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a second for </a:t>
            </a:r>
            <a:r>
              <a:rPr lang="en-US" dirty="0" err="1"/>
              <a:t>comonad</a:t>
            </a:r>
            <a:r>
              <a:rPr lang="en-US" dirty="0"/>
              <a:t> – effect connection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3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Stress:</a:t>
            </a:r>
            <a:r>
              <a:rPr lang="en-US" baseline="0" dirty="0"/>
              <a:t> </a:t>
            </a:r>
            <a:r>
              <a:rPr lang="en-US" dirty="0" err="1"/>
              <a:t>Layerings</a:t>
            </a:r>
            <a:r>
              <a:rPr lang="en-US" dirty="0"/>
              <a:t> discovered before (in CT, by Brookes and van Stone), but they aren’t the default way of doing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4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 clouds</a:t>
            </a:r>
          </a:p>
          <a:p>
            <a:pPr marL="171450" indent="-171450">
              <a:buFontTx/>
              <a:buChar char="-"/>
            </a:pPr>
            <a:r>
              <a:rPr lang="en-US" dirty="0"/>
              <a:t>Arrows to lollipop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25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Stress:</a:t>
            </a:r>
            <a:r>
              <a:rPr lang="en-US" baseline="0" dirty="0"/>
              <a:t> </a:t>
            </a:r>
            <a:r>
              <a:rPr lang="en-US" dirty="0" err="1"/>
              <a:t>Layerings</a:t>
            </a:r>
            <a:r>
              <a:rPr lang="en-US" dirty="0"/>
              <a:t> discovered before (in CT, by Brookes and van Stone), but they aren’t the default way of doing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Stress:</a:t>
            </a:r>
            <a:r>
              <a:rPr lang="en-US" baseline="0" dirty="0"/>
              <a:t> </a:t>
            </a:r>
            <a:r>
              <a:rPr lang="en-US" dirty="0" err="1"/>
              <a:t>Layerings</a:t>
            </a:r>
            <a:r>
              <a:rPr lang="en-US" dirty="0"/>
              <a:t> discovered before (in CT, by Brookes and van Stone), but they aren’t the default way of doing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95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Stress:</a:t>
            </a:r>
            <a:r>
              <a:rPr lang="en-US" baseline="0" dirty="0"/>
              <a:t> </a:t>
            </a:r>
            <a:r>
              <a:rPr lang="en-US" dirty="0" err="1"/>
              <a:t>Layerings</a:t>
            </a:r>
            <a:r>
              <a:rPr lang="en-US" dirty="0"/>
              <a:t> discovered before (in CT, by Brookes and van Stone), but they aren’t the default way of doing 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35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Commuting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06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Commuting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21B93-D076-46F9-AF74-33A12D3A76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2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B411-44FD-4785-9142-87990117EFF3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5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3AF13-89F3-437E-9DEF-A5F2B5F91176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0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C750-E127-4A99-A2D2-3F95FCBB6383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1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10FDA-8E20-46F5-9ADF-EEFBF0C9F8C1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9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8241-61F7-4E2C-99A3-EC79E610C678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8747C-6231-4F8F-B583-2DD74D7027DD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0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FCE0A-EE46-4C3E-B72A-10D8223560D2}" type="datetime1">
              <a:rPr lang="en-US" smtClean="0"/>
              <a:t>9/25/2018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4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9203-ABD1-4D43-926A-E3B14E82D5D2}" type="datetime1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E1645-7987-4671-B827-E0EBBE260AAE}" type="datetime1">
              <a:rPr lang="en-US" smtClean="0"/>
              <a:t>9/25/2018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4510-1B93-43C3-BE0C-F20986DB7CFC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1D95-99C5-4A25-8AC7-004DBC9597FA}" type="datetime1">
              <a:rPr lang="en-US" smtClean="0"/>
              <a:t>9/25/2018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52B9-D3DF-4FA0-A3B0-095FBE6974AD}" type="datetime1">
              <a:rPr lang="en-US" smtClean="0"/>
              <a:t>9/25/2018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785E-771C-49E5-9D08-A49BD574C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27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46.png"/><Relationship Id="rId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0.png"/><Relationship Id="rId7" Type="http://schemas.openxmlformats.org/officeDocument/2006/relationships/image" Target="../media/image62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4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0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5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image" Target="../media/image580.png"/><Relationship Id="rId7" Type="http://schemas.openxmlformats.org/officeDocument/2006/relationships/image" Target="../media/image91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0.png"/><Relationship Id="rId11" Type="http://schemas.openxmlformats.org/officeDocument/2006/relationships/image" Target="../media/image95.png"/><Relationship Id="rId5" Type="http://schemas.openxmlformats.org/officeDocument/2006/relationships/image" Target="../media/image60.png"/><Relationship Id="rId10" Type="http://schemas.openxmlformats.org/officeDocument/2006/relationships/image" Target="../media/image94.png"/><Relationship Id="rId4" Type="http://schemas.openxmlformats.org/officeDocument/2006/relationships/image" Target="../media/image59.png"/><Relationship Id="rId9" Type="http://schemas.openxmlformats.org/officeDocument/2006/relationships/image" Target="../media/image9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9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46.png"/><Relationship Id="rId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58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580.png"/><Relationship Id="rId7" Type="http://schemas.openxmlformats.org/officeDocument/2006/relationships/image" Target="../media/image97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0.png"/><Relationship Id="rId11" Type="http://schemas.openxmlformats.org/officeDocument/2006/relationships/image" Target="../media/image101.png"/><Relationship Id="rId5" Type="http://schemas.openxmlformats.org/officeDocument/2006/relationships/image" Target="../media/image60.png"/><Relationship Id="rId10" Type="http://schemas.openxmlformats.org/officeDocument/2006/relationships/image" Target="../media/image100.png"/><Relationship Id="rId4" Type="http://schemas.openxmlformats.org/officeDocument/2006/relationships/image" Target="../media/image59.png"/><Relationship Id="rId9" Type="http://schemas.openxmlformats.org/officeDocument/2006/relationships/image" Target="../media/image9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9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9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46.png"/><Relationship Id="rId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20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41.png"/><Relationship Id="rId10" Type="http://schemas.openxmlformats.org/officeDocument/2006/relationships/image" Target="../media/image111.png"/><Relationship Id="rId4" Type="http://schemas.openxmlformats.org/officeDocument/2006/relationships/image" Target="../media/image1030.png"/><Relationship Id="rId9" Type="http://schemas.openxmlformats.org/officeDocument/2006/relationships/image" Target="../media/image1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020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png"/><Relationship Id="rId5" Type="http://schemas.openxmlformats.org/officeDocument/2006/relationships/image" Target="../media/image1040.png"/><Relationship Id="rId4" Type="http://schemas.openxmlformats.org/officeDocument/2006/relationships/image" Target="../media/image1030.png"/><Relationship Id="rId9" Type="http://schemas.openxmlformats.org/officeDocument/2006/relationships/image" Target="../media/image116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0.png"/><Relationship Id="rId7" Type="http://schemas.openxmlformats.org/officeDocument/2006/relationships/image" Target="../media/image121.png"/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0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037B-9C25-483A-BED0-908B0604E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865"/>
            <a:ext cx="12192000" cy="2914565"/>
          </a:xfrm>
        </p:spPr>
        <p:txBody>
          <a:bodyPr>
            <a:noAutofit/>
          </a:bodyPr>
          <a:lstStyle/>
          <a:p>
            <a:r>
              <a:rPr lang="en-US" sz="63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Strict and Lazy Semantics for Effects</a:t>
            </a:r>
            <a:br>
              <a:rPr lang="en-US" sz="63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4800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Layering Monads and </a:t>
            </a:r>
            <a:r>
              <a:rPr lang="en-US" sz="4800" b="1" i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Comonads</a:t>
            </a:r>
            <a:endParaRPr lang="en-US" sz="6300" b="1" i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CCC75-A738-4A0F-9A17-8DAD82D1B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837" y="3330058"/>
            <a:ext cx="6916327" cy="699629"/>
          </a:xfrm>
        </p:spPr>
        <p:txBody>
          <a:bodyPr>
            <a:normAutofit fontScale="92500"/>
          </a:bodyPr>
          <a:lstStyle/>
          <a:p>
            <a:r>
              <a:rPr lang="en-US" sz="40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Andrew K. Hirsch </a:t>
            </a:r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and Ross Tate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4A9F7-F60E-415A-BB52-0FE718B2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1836C5-23AC-40CD-A57E-3BB6293F9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752" y="4437314"/>
            <a:ext cx="5284495" cy="151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47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49AEBA01-A5AB-4F79-AA77-7962D594FC22}"/>
              </a:ext>
            </a:extLst>
          </p:cNvPr>
          <p:cNvSpPr/>
          <p:nvPr/>
        </p:nvSpPr>
        <p:spPr>
          <a:xfrm>
            <a:off x="5374640" y="4654313"/>
            <a:ext cx="6751206" cy="7957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F44CA5-5707-45B9-87D7-56281C45828E}"/>
              </a:ext>
            </a:extLst>
          </p:cNvPr>
          <p:cNvSpPr/>
          <p:nvPr/>
        </p:nvSpPr>
        <p:spPr>
          <a:xfrm>
            <a:off x="316975" y="4537772"/>
            <a:ext cx="4838274" cy="92055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4601F4-3C22-4B18-9820-D0E06DBE0B3E}"/>
              </a:ext>
            </a:extLst>
          </p:cNvPr>
          <p:cNvSpPr/>
          <p:nvPr/>
        </p:nvSpPr>
        <p:spPr>
          <a:xfrm>
            <a:off x="1259660" y="124554"/>
            <a:ext cx="2554664" cy="92055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B5DE2-2DEB-4F99-92AF-CD19FA4EABFC}"/>
                  </a:ext>
                </a:extLst>
              </p:cNvPr>
              <p:cNvSpPr txBox="1"/>
              <p:nvPr/>
            </p:nvSpPr>
            <p:spPr>
              <a:xfrm>
                <a:off x="1384931" y="0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CB5DE2-2DEB-4F99-92AF-CD19FA4EA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31" y="0"/>
                <a:ext cx="53912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BB710E-BE6B-47FF-AC19-D78B953CD614}"/>
                  </a:ext>
                </a:extLst>
              </p:cNvPr>
              <p:cNvSpPr txBox="1"/>
              <p:nvPr/>
            </p:nvSpPr>
            <p:spPr>
              <a:xfrm>
                <a:off x="3101588" y="0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BB710E-BE6B-47FF-AC19-D78B953CD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588" y="0"/>
                <a:ext cx="63914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C2DE9F-5B01-47EC-A4CA-787594A5368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924053" y="461665"/>
            <a:ext cx="117753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4C8A3D-D6D6-4A62-9186-AADED934BF03}"/>
              </a:ext>
            </a:extLst>
          </p:cNvPr>
          <p:cNvSpPr txBox="1"/>
          <p:nvPr/>
        </p:nvSpPr>
        <p:spPr>
          <a:xfrm>
            <a:off x="2225209" y="0"/>
            <a:ext cx="62356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dirty="0" err="1">
                <a:latin typeface="Cambria Math" panose="02040503050406030204" pitchFamily="18" charset="0"/>
              </a:rPr>
              <a:t>exn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1E42B7-B26E-42A1-8F60-5C844B4D4876}"/>
                  </a:ext>
                </a:extLst>
              </p:cNvPr>
              <p:cNvSpPr txBox="1"/>
              <p:nvPr/>
            </p:nvSpPr>
            <p:spPr>
              <a:xfrm>
                <a:off x="443566" y="4445052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1E42B7-B26E-42A1-8F60-5C844B4D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66" y="4445052"/>
                <a:ext cx="539122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AE6799-6D5F-40CA-96AF-CE01B17AADEC}"/>
                  </a:ext>
                </a:extLst>
              </p:cNvPr>
              <p:cNvSpPr txBox="1"/>
              <p:nvPr/>
            </p:nvSpPr>
            <p:spPr>
              <a:xfrm>
                <a:off x="2160223" y="4445052"/>
                <a:ext cx="299556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Maybe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AE6799-6D5F-40CA-96AF-CE01B17AA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23" y="4445052"/>
                <a:ext cx="299556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5F1A78-5F40-4447-816C-22C0D79A456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982688" y="4906717"/>
            <a:ext cx="1177535" cy="0"/>
          </a:xfrm>
          <a:prstGeom prst="straightConnector1">
            <a:avLst/>
          </a:prstGeom>
          <a:ln w="57150" cmpd="sng">
            <a:solidFill>
              <a:schemeClr val="tx1"/>
            </a:solidFill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7954AA0-F0E0-4A62-B110-D052C2B2E104}"/>
              </a:ext>
            </a:extLst>
          </p:cNvPr>
          <p:cNvSpPr/>
          <p:nvPr/>
        </p:nvSpPr>
        <p:spPr>
          <a:xfrm>
            <a:off x="2304197" y="1112331"/>
            <a:ext cx="368938" cy="33582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292C47A-DC11-4EF4-8666-95B6FDCDEDFE}"/>
                  </a:ext>
                </a:extLst>
              </p:cNvPr>
              <p:cNvSpPr/>
              <p:nvPr/>
            </p:nvSpPr>
            <p:spPr>
              <a:xfrm>
                <a:off x="3529326" y="1653699"/>
                <a:ext cx="2995564" cy="2686073"/>
              </a:xfrm>
              <a:prstGeom prst="wedgeRectCallout">
                <a:avLst>
                  <a:gd name="adj1" fmla="val -33464"/>
                  <a:gd name="adj2" fmla="val 6644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Maybe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Some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Nothing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b="0" dirty="0"/>
              </a:p>
              <a:p>
                <a:pPr algn="ctr"/>
                <a:r>
                  <a:rPr lang="en-US" sz="4000" b="0" dirty="0"/>
                  <a:t>A monad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5292C47A-DC11-4EF4-8666-95B6FDCDE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26" y="1653699"/>
                <a:ext cx="2995564" cy="2686073"/>
              </a:xfrm>
              <a:prstGeom prst="wedgeRectCallout">
                <a:avLst>
                  <a:gd name="adj1" fmla="val -33464"/>
                  <a:gd name="adj2" fmla="val 66442"/>
                </a:avLst>
              </a:prstGeom>
              <a:blipFill>
                <a:blip r:embed="rId7"/>
                <a:stretch>
                  <a:fillRect l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EE7B-5711-49E6-B7CF-0E6DCBA9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CDF785E-771C-49E5-9D08-A49BD574C6BB}" type="slidenum">
              <a:rPr lang="en-US" smtClean="0"/>
              <a:t>10</a:t>
            </a:fld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CCF7F4-2685-4989-B000-93AC65EAB1B3}"/>
              </a:ext>
            </a:extLst>
          </p:cNvPr>
          <p:cNvSpPr/>
          <p:nvPr/>
        </p:nvSpPr>
        <p:spPr>
          <a:xfrm>
            <a:off x="6865975" y="2307244"/>
            <a:ext cx="4598811" cy="7664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5E54848-4B2F-4E21-85A2-5CA6EB851B39}"/>
              </a:ext>
            </a:extLst>
          </p:cNvPr>
          <p:cNvSpPr/>
          <p:nvPr/>
        </p:nvSpPr>
        <p:spPr>
          <a:xfrm>
            <a:off x="7632969" y="124554"/>
            <a:ext cx="2554664" cy="9205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5DE31C-5317-46CC-899F-024DD5DD3FD0}"/>
                  </a:ext>
                </a:extLst>
              </p:cNvPr>
              <p:cNvSpPr txBox="1"/>
              <p:nvPr/>
            </p:nvSpPr>
            <p:spPr>
              <a:xfrm>
                <a:off x="7758240" y="0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5DE31C-5317-46CC-899F-024DD5DD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240" y="0"/>
                <a:ext cx="639149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EDAAAF-FD5A-4CC4-A0A0-A6ADA053416B}"/>
                  </a:ext>
                </a:extLst>
              </p:cNvPr>
              <p:cNvSpPr txBox="1"/>
              <p:nvPr/>
            </p:nvSpPr>
            <p:spPr>
              <a:xfrm>
                <a:off x="9474897" y="0"/>
                <a:ext cx="61369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1EDAAAF-FD5A-4CC4-A0A0-A6ADA0534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97" y="0"/>
                <a:ext cx="613693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42E707-78EB-4D83-B2DB-C09D45D3013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8397389" y="461665"/>
            <a:ext cx="1077508" cy="0"/>
          </a:xfrm>
          <a:prstGeom prst="straightConnector1">
            <a:avLst/>
          </a:prstGeom>
          <a:ln w="57150">
            <a:solidFill>
              <a:schemeClr val="tx1"/>
            </a:solidFill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E28DEF-D368-44F2-9972-22BCFB0BA7CC}"/>
              </a:ext>
            </a:extLst>
          </p:cNvPr>
          <p:cNvSpPr txBox="1"/>
          <p:nvPr/>
        </p:nvSpPr>
        <p:spPr>
          <a:xfrm>
            <a:off x="8598518" y="0"/>
            <a:ext cx="62356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dirty="0" err="1">
                <a:latin typeface="Cambria Math" panose="02040503050406030204" pitchFamily="18" charset="0"/>
              </a:rPr>
              <a:t>exn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E7EA79-4002-4154-9529-002BD05AAD97}"/>
                  </a:ext>
                </a:extLst>
              </p:cNvPr>
              <p:cNvSpPr txBox="1"/>
              <p:nvPr/>
            </p:nvSpPr>
            <p:spPr>
              <a:xfrm>
                <a:off x="6865976" y="2224408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E7EA79-4002-4154-9529-002BD05AA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976" y="2224408"/>
                <a:ext cx="639149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ADD9B0-9D6A-41DE-9B21-73807697380F}"/>
                  </a:ext>
                </a:extLst>
              </p:cNvPr>
              <p:cNvSpPr txBox="1"/>
              <p:nvPr/>
            </p:nvSpPr>
            <p:spPr>
              <a:xfrm>
                <a:off x="8582633" y="2224408"/>
                <a:ext cx="297010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Maybe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0ADD9B0-9D6A-41DE-9B21-738076973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633" y="2224408"/>
                <a:ext cx="2970108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20B57D-0D10-44F2-8661-1FEDF71F39B1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7505125" y="2686073"/>
            <a:ext cx="1077508" cy="0"/>
          </a:xfrm>
          <a:prstGeom prst="straightConnector1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rrow: Down 44">
            <a:extLst>
              <a:ext uri="{FF2B5EF4-FFF2-40B4-BE49-F238E27FC236}">
                <a16:creationId xmlns:a16="http://schemas.microsoft.com/office/drawing/2014/main" id="{E4D0F72A-188C-4512-A6D8-33D146A742C9}"/>
              </a:ext>
            </a:extLst>
          </p:cNvPr>
          <p:cNvSpPr/>
          <p:nvPr/>
        </p:nvSpPr>
        <p:spPr>
          <a:xfrm>
            <a:off x="8726607" y="1126045"/>
            <a:ext cx="319043" cy="1137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958990-B803-4DAA-BA0A-49282483D577}"/>
              </a:ext>
            </a:extLst>
          </p:cNvPr>
          <p:cNvGrpSpPr/>
          <p:nvPr/>
        </p:nvGrpSpPr>
        <p:grpSpPr>
          <a:xfrm>
            <a:off x="5281840" y="4565945"/>
            <a:ext cx="6593185" cy="923330"/>
            <a:chOff x="-44654" y="1004977"/>
            <a:chExt cx="6607664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37C3E42-3E27-49C6-BB4F-5F822FA8F6E0}"/>
                    </a:ext>
                  </a:extLst>
                </p:cNvPr>
                <p:cNvSpPr txBox="1"/>
                <p:nvPr/>
              </p:nvSpPr>
              <p:spPr>
                <a:xfrm>
                  <a:off x="-44654" y="1004977"/>
                  <a:ext cx="2995564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Maybe</m:t>
                        </m:r>
                        <m:r>
                          <m:rPr>
                            <m:nor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m:oMathPara>
                  </a14:m>
                  <a:endParaRPr lang="en-US" sz="6000" b="0" dirty="0" err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37C3E42-3E27-49C6-BB4F-5F822FA8F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4654" y="1004977"/>
                  <a:ext cx="2995564" cy="9233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6CB2C65-7411-4CAF-ABBB-10BB86B8340C}"/>
                    </a:ext>
                  </a:extLst>
                </p:cNvPr>
                <p:cNvSpPr txBox="1"/>
                <p:nvPr/>
              </p:nvSpPr>
              <p:spPr>
                <a:xfrm>
                  <a:off x="3592902" y="1004977"/>
                  <a:ext cx="2970108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6000" b="0" i="0" smtClean="0">
                            <a:latin typeface="Cambria Math" panose="02040503050406030204" pitchFamily="18" charset="0"/>
                          </a:rPr>
                          <m:t>Maybe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6000" b="0" dirty="0" err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6CB2C65-7411-4CAF-ABBB-10BB86B83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902" y="1004977"/>
                  <a:ext cx="2970108" cy="9233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E4595C9-2C65-4359-BF16-6E27DF4D32E3}"/>
                </a:ext>
              </a:extLst>
            </p:cNvPr>
            <p:cNvCxnSpPr>
              <a:cxnSpLocks/>
              <a:stCxn id="47" idx="3"/>
              <a:endCxn id="48" idx="1"/>
            </p:cNvCxnSpPr>
            <p:nvPr/>
          </p:nvCxnSpPr>
          <p:spPr>
            <a:xfrm>
              <a:off x="2950910" y="1466642"/>
              <a:ext cx="64199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Arrow: Down 49">
            <a:extLst>
              <a:ext uri="{FF2B5EF4-FFF2-40B4-BE49-F238E27FC236}">
                <a16:creationId xmlns:a16="http://schemas.microsoft.com/office/drawing/2014/main" id="{936ABE15-1E97-4044-8CAB-B681F5F0CA7C}"/>
              </a:ext>
            </a:extLst>
          </p:cNvPr>
          <p:cNvSpPr/>
          <p:nvPr/>
        </p:nvSpPr>
        <p:spPr>
          <a:xfrm>
            <a:off x="8338630" y="3337081"/>
            <a:ext cx="310533" cy="12680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BB7279-EEF6-4B3A-BD75-C53FCEDB143B}"/>
              </a:ext>
            </a:extLst>
          </p:cNvPr>
          <p:cNvSpPr txBox="1"/>
          <p:nvPr/>
        </p:nvSpPr>
        <p:spPr>
          <a:xfrm>
            <a:off x="8694211" y="3481297"/>
            <a:ext cx="119263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800" b="0" dirty="0">
                <a:latin typeface="Cambria Math" panose="02040503050406030204" pitchFamily="18" charset="0"/>
              </a:rPr>
              <a:t>bind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99488-0C84-419D-9B63-0446B7EFACE3}"/>
              </a:ext>
            </a:extLst>
          </p:cNvPr>
          <p:cNvSpPr txBox="1"/>
          <p:nvPr/>
        </p:nvSpPr>
        <p:spPr>
          <a:xfrm>
            <a:off x="838200" y="5666705"/>
            <a:ext cx="1028480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0" dirty="0"/>
              <a:t>Capturing Exceptions in a Monad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416B3CCB-BE6C-49AD-972A-E6C7BD90541B}"/>
              </a:ext>
            </a:extLst>
          </p:cNvPr>
          <p:cNvSpPr/>
          <p:nvPr/>
        </p:nvSpPr>
        <p:spPr>
          <a:xfrm>
            <a:off x="-9932" y="2735532"/>
            <a:ext cx="2357120" cy="1663160"/>
          </a:xfrm>
          <a:prstGeom prst="wedgeRectCallout">
            <a:avLst>
              <a:gd name="adj1" fmla="val -11350"/>
              <a:gd name="adj2" fmla="val 698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If this throws an exception 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A9010F46-06BA-4E5D-80C4-A24215090B07}"/>
              </a:ext>
            </a:extLst>
          </p:cNvPr>
          <p:cNvSpPr/>
          <p:nvPr/>
        </p:nvSpPr>
        <p:spPr>
          <a:xfrm>
            <a:off x="4333762" y="3205111"/>
            <a:ext cx="3776725" cy="1310123"/>
          </a:xfrm>
          <a:prstGeom prst="wedgeRectCallout">
            <a:avLst>
              <a:gd name="adj1" fmla="val 55568"/>
              <a:gd name="adj2" fmla="val 8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Bind propagates that exception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2814A78-CD95-44A3-9AA1-DC1A9F830AA5}"/>
              </a:ext>
            </a:extLst>
          </p:cNvPr>
          <p:cNvSpPr/>
          <p:nvPr/>
        </p:nvSpPr>
        <p:spPr>
          <a:xfrm>
            <a:off x="9634789" y="3007757"/>
            <a:ext cx="2614250" cy="165893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So this throws an exception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6B9010B-342F-4AF7-8741-589A5BA43F73}"/>
              </a:ext>
            </a:extLst>
          </p:cNvPr>
          <p:cNvSpPr/>
          <p:nvPr/>
        </p:nvSpPr>
        <p:spPr>
          <a:xfrm>
            <a:off x="8315139" y="930687"/>
            <a:ext cx="3798228" cy="1226375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And this program never runs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7DD931A-509C-4658-A8E8-57EE15E5A182}"/>
              </a:ext>
            </a:extLst>
          </p:cNvPr>
          <p:cNvSpPr/>
          <p:nvPr/>
        </p:nvSpPr>
        <p:spPr>
          <a:xfrm>
            <a:off x="246454" y="2335041"/>
            <a:ext cx="1971260" cy="1825562"/>
          </a:xfrm>
          <a:prstGeom prst="wedgeRectCallout">
            <a:avLst>
              <a:gd name="adj1" fmla="val 20111"/>
              <a:gd name="adj2" fmla="val 87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Linear Proc Program</a:t>
            </a:r>
          </a:p>
        </p:txBody>
      </p:sp>
    </p:spTree>
    <p:extLst>
      <p:ext uri="{BB962C8B-B14F-4D97-AF65-F5344CB8AC3E}">
        <p14:creationId xmlns:p14="http://schemas.microsoft.com/office/powerpoint/2010/main" val="323087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1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1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1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1" grpId="0" animBg="1"/>
      <p:bldP spid="31" grpId="1" animBg="1"/>
      <p:bldP spid="30" grpId="0" animBg="1"/>
      <p:bldP spid="2" grpId="0"/>
      <p:bldP spid="3" grpId="0"/>
      <p:bldP spid="6" grpId="0"/>
      <p:bldP spid="9" grpId="0"/>
      <p:bldP spid="9" grpId="1"/>
      <p:bldP spid="10" grpId="0"/>
      <p:bldP spid="10" grpId="1"/>
      <p:bldP spid="13" grpId="0" animBg="1"/>
      <p:bldP spid="15" grpId="0" uiExpand="1" build="p" animBg="1"/>
      <p:bldP spid="15" grpId="3" build="allAtOnce" animBg="1"/>
      <p:bldP spid="34" grpId="0" animBg="1"/>
      <p:bldP spid="34" grpId="1" animBg="1"/>
      <p:bldP spid="36" grpId="0" animBg="1"/>
      <p:bldP spid="36" grpId="1" animBg="1"/>
      <p:bldP spid="37" grpId="0"/>
      <p:bldP spid="37" grpId="1"/>
      <p:bldP spid="38" grpId="0"/>
      <p:bldP spid="38" grpId="1"/>
      <p:bldP spid="40" grpId="0"/>
      <p:bldP spid="40" grpId="1"/>
      <p:bldP spid="42" grpId="0"/>
      <p:bldP spid="42" grpId="1"/>
      <p:bldP spid="43" grpId="0"/>
      <p:bldP spid="43" grpId="1"/>
      <p:bldP spid="45" grpId="0" animBg="1"/>
      <p:bldP spid="50" grpId="0" animBg="1"/>
      <p:bldP spid="59" grpId="0"/>
      <p:bldP spid="8" grpId="0" animBg="1"/>
      <p:bldP spid="8" grpId="1" animBg="1"/>
      <p:bldP spid="8" grpId="2" animBg="1"/>
      <p:bldP spid="12" grpId="0" animBg="1"/>
      <p:bldP spid="12" grpId="1" animBg="1"/>
      <p:bldP spid="12" grpId="2" animBg="1"/>
      <p:bldP spid="14" grpId="0" animBg="1"/>
      <p:bldP spid="14" grpId="1" animBg="1"/>
      <p:bldP spid="14" grpId="2" animBg="1"/>
      <p:bldP spid="16" grpId="0" animBg="1"/>
      <p:bldP spid="17" grpId="0" animBg="1"/>
      <p:bldP spid="17" grpId="1" animBg="1"/>
      <p:bldP spid="17" grpId="2" animBg="1"/>
      <p:bldP spid="17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B32FB34-3E36-4E4C-850C-04ABE30AB9CB}"/>
              </a:ext>
            </a:extLst>
          </p:cNvPr>
          <p:cNvSpPr/>
          <p:nvPr/>
        </p:nvSpPr>
        <p:spPr>
          <a:xfrm>
            <a:off x="2811203" y="2672655"/>
            <a:ext cx="2460251" cy="63942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A85DF-D760-4524-B64B-E46AAAD88752}"/>
              </a:ext>
            </a:extLst>
          </p:cNvPr>
          <p:cNvSpPr/>
          <p:nvPr/>
        </p:nvSpPr>
        <p:spPr>
          <a:xfrm>
            <a:off x="2873537" y="196572"/>
            <a:ext cx="2397917" cy="9248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917FAE-19CB-4B64-A6E2-19FD3890F09E}"/>
                  </a:ext>
                </a:extLst>
              </p:cNvPr>
              <p:cNvSpPr txBox="1"/>
              <p:nvPr/>
            </p:nvSpPr>
            <p:spPr>
              <a:xfrm>
                <a:off x="2915648" y="198139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917FAE-19CB-4B64-A6E2-19FD3890F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648" y="198139"/>
                <a:ext cx="53912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471C69-D5B6-4793-897A-FBB74D53DB08}"/>
                  </a:ext>
                </a:extLst>
              </p:cNvPr>
              <p:cNvSpPr txBox="1"/>
              <p:nvPr/>
            </p:nvSpPr>
            <p:spPr>
              <a:xfrm>
                <a:off x="4632305" y="196572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F471C69-D5B6-4793-897A-FBB74D53D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05" y="196572"/>
                <a:ext cx="63914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C90D59-35C3-4A71-824F-CCD6D908C2D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3454770" y="658237"/>
            <a:ext cx="1177535" cy="15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C9589E7-E41A-4015-849F-EFD5F15856C0}"/>
              </a:ext>
            </a:extLst>
          </p:cNvPr>
          <p:cNvSpPr txBox="1"/>
          <p:nvPr/>
        </p:nvSpPr>
        <p:spPr>
          <a:xfrm>
            <a:off x="3525592" y="196573"/>
            <a:ext cx="83715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dirty="0">
                <a:latin typeface="Cambria Math" panose="02040503050406030204" pitchFamily="18" charset="0"/>
              </a:rPr>
              <a:t>drop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EAB9CB-1F9C-4BEE-B0D2-0719F65CFA0B}"/>
                  </a:ext>
                </a:extLst>
              </p:cNvPr>
              <p:cNvSpPr txBox="1"/>
              <p:nvPr/>
            </p:nvSpPr>
            <p:spPr>
              <a:xfrm>
                <a:off x="2924047" y="2525295"/>
                <a:ext cx="71051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EAB9CB-1F9C-4BEE-B0D2-0719F65CF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047" y="2525295"/>
                <a:ext cx="710516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1BD4EB-35F9-4C7C-A61A-92D5E4F9E210}"/>
                  </a:ext>
                </a:extLst>
              </p:cNvPr>
              <p:cNvSpPr txBox="1"/>
              <p:nvPr/>
            </p:nvSpPr>
            <p:spPr>
              <a:xfrm>
                <a:off x="4682815" y="2525295"/>
                <a:ext cx="639149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1BD4EB-35F9-4C7C-A61A-92D5E4F9E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15" y="2525295"/>
                <a:ext cx="63914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862990-A5B5-46C7-87AB-4567B4C0B22A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634563" y="2986960"/>
            <a:ext cx="1048252" cy="0"/>
          </a:xfrm>
          <a:prstGeom prst="straightConnector1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4BE9892-322A-4045-989B-93E7D1F6B9CA}"/>
              </a:ext>
            </a:extLst>
          </p:cNvPr>
          <p:cNvSpPr/>
          <p:nvPr/>
        </p:nvSpPr>
        <p:spPr>
          <a:xfrm>
            <a:off x="3850641" y="1254593"/>
            <a:ext cx="319043" cy="1137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67983149-4663-4E0A-A2A1-F37AFD85D738}"/>
              </a:ext>
            </a:extLst>
          </p:cNvPr>
          <p:cNvSpPr/>
          <p:nvPr/>
        </p:nvSpPr>
        <p:spPr>
          <a:xfrm>
            <a:off x="23887" y="2076442"/>
            <a:ext cx="2533168" cy="1634555"/>
          </a:xfrm>
          <a:prstGeom prst="wedgeRectCallout">
            <a:avLst>
              <a:gd name="adj1" fmla="val 64209"/>
              <a:gd name="adj2" fmla="val -3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From linear logic </a:t>
            </a:r>
          </a:p>
          <a:p>
            <a:pPr algn="ctr"/>
            <a:r>
              <a:rPr lang="en-US" sz="4000" dirty="0"/>
              <a:t>A </a:t>
            </a:r>
            <a:r>
              <a:rPr lang="en-US" sz="4000" dirty="0" err="1"/>
              <a:t>comonad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1EE7B-5711-49E6-B7CF-0E6DCBA9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11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3D5BB4-4040-4733-A028-1EBF236301F8}"/>
              </a:ext>
            </a:extLst>
          </p:cNvPr>
          <p:cNvSpPr/>
          <p:nvPr/>
        </p:nvSpPr>
        <p:spPr>
          <a:xfrm>
            <a:off x="17187" y="14123"/>
            <a:ext cx="2820939" cy="1989988"/>
          </a:xfrm>
          <a:prstGeom prst="rect">
            <a:avLst/>
          </a:prstGeom>
          <a:solidFill>
            <a:srgbClr val="DE6614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Connections to logic in paper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3F9DF6-6882-4DA5-9EB7-C980C33DC058}"/>
              </a:ext>
            </a:extLst>
          </p:cNvPr>
          <p:cNvSpPr/>
          <p:nvPr/>
        </p:nvSpPr>
        <p:spPr>
          <a:xfrm>
            <a:off x="7373230" y="4899008"/>
            <a:ext cx="2413846" cy="83023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2C6081-BD2F-47A4-8DB7-64E2138ADA30}"/>
              </a:ext>
            </a:extLst>
          </p:cNvPr>
          <p:cNvSpPr/>
          <p:nvPr/>
        </p:nvSpPr>
        <p:spPr>
          <a:xfrm>
            <a:off x="7440352" y="206398"/>
            <a:ext cx="2397917" cy="9248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39AF8B-46AA-4730-8CAB-B964C125F888}"/>
                  </a:ext>
                </a:extLst>
              </p:cNvPr>
              <p:cNvSpPr txBox="1"/>
              <p:nvPr/>
            </p:nvSpPr>
            <p:spPr>
              <a:xfrm>
                <a:off x="7482463" y="207965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B39AF8B-46AA-4730-8CAB-B964C125F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463" y="207965"/>
                <a:ext cx="63914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757597-B4D0-4FAE-9D3C-5D995A4B736A}"/>
                  </a:ext>
                </a:extLst>
              </p:cNvPr>
              <p:cNvSpPr txBox="1"/>
              <p:nvPr/>
            </p:nvSpPr>
            <p:spPr>
              <a:xfrm>
                <a:off x="9199120" y="207965"/>
                <a:ext cx="61369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757597-B4D0-4FAE-9D3C-5D995A4B7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120" y="207965"/>
                <a:ext cx="61369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CEE543-CB79-43CE-AC36-5CF6F3401D3A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8121612" y="669630"/>
            <a:ext cx="1077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388006-302C-4BFD-9BB0-2DFB5BD4716A}"/>
              </a:ext>
            </a:extLst>
          </p:cNvPr>
          <p:cNvSpPr txBox="1"/>
          <p:nvPr/>
        </p:nvSpPr>
        <p:spPr>
          <a:xfrm>
            <a:off x="8092407" y="206399"/>
            <a:ext cx="83715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dirty="0">
                <a:latin typeface="Cambria Math" panose="02040503050406030204" pitchFamily="18" charset="0"/>
              </a:rPr>
              <a:t>drop</a:t>
            </a:r>
            <a:endParaRPr lang="en-US" sz="2400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2730E9-A11C-43EB-A947-A2BF99BFC426}"/>
                  </a:ext>
                </a:extLst>
              </p:cNvPr>
              <p:cNvSpPr txBox="1"/>
              <p:nvPr/>
            </p:nvSpPr>
            <p:spPr>
              <a:xfrm>
                <a:off x="7360793" y="4805912"/>
                <a:ext cx="81833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2730E9-A11C-43EB-A947-A2BF99BFC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793" y="4805912"/>
                <a:ext cx="81833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D0F839-DDA6-4381-8EFF-347F5924E554}"/>
                  </a:ext>
                </a:extLst>
              </p:cNvPr>
              <p:cNvSpPr txBox="1"/>
              <p:nvPr/>
            </p:nvSpPr>
            <p:spPr>
              <a:xfrm>
                <a:off x="9252697" y="4805912"/>
                <a:ext cx="534379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6D0F839-DDA6-4381-8EFF-347F5924E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97" y="4805912"/>
                <a:ext cx="534379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A955218-342D-49F1-8027-93C13BB09C64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179129" y="5267577"/>
            <a:ext cx="1073568" cy="0"/>
          </a:xfrm>
          <a:prstGeom prst="straightConnector1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Arrow: Down 43">
            <a:extLst>
              <a:ext uri="{FF2B5EF4-FFF2-40B4-BE49-F238E27FC236}">
                <a16:creationId xmlns:a16="http://schemas.microsoft.com/office/drawing/2014/main" id="{23875931-118D-494D-86B3-F901F5AB2C7A}"/>
              </a:ext>
            </a:extLst>
          </p:cNvPr>
          <p:cNvSpPr/>
          <p:nvPr/>
        </p:nvSpPr>
        <p:spPr>
          <a:xfrm>
            <a:off x="8388745" y="1254593"/>
            <a:ext cx="425317" cy="34647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12AC2F6-DF00-4DF2-ABDB-2DAE77A96624}"/>
              </a:ext>
            </a:extLst>
          </p:cNvPr>
          <p:cNvSpPr/>
          <p:nvPr/>
        </p:nvSpPr>
        <p:spPr>
          <a:xfrm>
            <a:off x="2698997" y="4904556"/>
            <a:ext cx="2744208" cy="8246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630319-DCD4-471D-BB8B-7126ABA8A53D}"/>
                  </a:ext>
                </a:extLst>
              </p:cNvPr>
              <p:cNvSpPr txBox="1"/>
              <p:nvPr/>
            </p:nvSpPr>
            <p:spPr>
              <a:xfrm>
                <a:off x="2744254" y="4859240"/>
                <a:ext cx="71051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630319-DCD4-471D-BB8B-7126ABA8A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54" y="4859240"/>
                <a:ext cx="710516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9FB892-CBF0-404A-8B34-E1F7A54088FC}"/>
                  </a:ext>
                </a:extLst>
              </p:cNvPr>
              <p:cNvSpPr txBox="1"/>
              <p:nvPr/>
            </p:nvSpPr>
            <p:spPr>
              <a:xfrm>
                <a:off x="4624869" y="4857923"/>
                <a:ext cx="81833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E9FB892-CBF0-404A-8B34-E1F7A540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869" y="4857923"/>
                <a:ext cx="818336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BAD4E6-B5CA-4DD7-A5D4-78C76BDFA757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3454770" y="5320905"/>
            <a:ext cx="1086750" cy="0"/>
          </a:xfrm>
          <a:prstGeom prst="straightConnector1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Arrow: Down 49">
            <a:extLst>
              <a:ext uri="{FF2B5EF4-FFF2-40B4-BE49-F238E27FC236}">
                <a16:creationId xmlns:a16="http://schemas.microsoft.com/office/drawing/2014/main" id="{B5A096E9-4BD2-4911-99BC-E4CDBAD551F5}"/>
              </a:ext>
            </a:extLst>
          </p:cNvPr>
          <p:cNvSpPr/>
          <p:nvPr/>
        </p:nvSpPr>
        <p:spPr>
          <a:xfrm>
            <a:off x="3850641" y="3581749"/>
            <a:ext cx="319043" cy="11375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97CC25-2138-4416-844E-5FD0F79849F4}"/>
              </a:ext>
            </a:extLst>
          </p:cNvPr>
          <p:cNvSpPr txBox="1"/>
          <p:nvPr/>
        </p:nvSpPr>
        <p:spPr>
          <a:xfrm>
            <a:off x="2153613" y="3710997"/>
            <a:ext cx="1790555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800" b="0" dirty="0" err="1">
                <a:latin typeface="Cambria Math" panose="02040503050406030204" pitchFamily="18" charset="0"/>
              </a:rPr>
              <a:t>cobind</a:t>
            </a:r>
            <a:endParaRPr lang="en-US" sz="4800" b="0" dirty="0">
              <a:latin typeface="Cambria Math" panose="02040503050406030204" pitchFamily="18" charset="0"/>
            </a:endParaRP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702629A9-9736-4AE7-9DEF-E21C59D0E010}"/>
              </a:ext>
            </a:extLst>
          </p:cNvPr>
          <p:cNvSpPr/>
          <p:nvPr/>
        </p:nvSpPr>
        <p:spPr>
          <a:xfrm>
            <a:off x="8957144" y="3500600"/>
            <a:ext cx="2162486" cy="1137578"/>
          </a:xfrm>
          <a:prstGeom prst="wedgeRectCallout">
            <a:avLst>
              <a:gd name="adj1" fmla="val -81468"/>
              <a:gd name="adj2" fmla="val 83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If this is dropped</a:t>
            </a: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9EFFD2DE-5977-4BB2-80C5-6E1013EBF6D3}"/>
              </a:ext>
            </a:extLst>
          </p:cNvPr>
          <p:cNvSpPr/>
          <p:nvPr/>
        </p:nvSpPr>
        <p:spPr>
          <a:xfrm>
            <a:off x="5498101" y="1608087"/>
            <a:ext cx="2642972" cy="1722541"/>
          </a:xfrm>
          <a:prstGeom prst="wedgeRectCallout">
            <a:avLst>
              <a:gd name="adj1" fmla="val -58507"/>
              <a:gd name="adj2" fmla="val 16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And this does not need to run</a:t>
            </a:r>
          </a:p>
        </p:txBody>
      </p:sp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B3BECA85-AF6D-4BEE-87B0-CA7F58B9CC0D}"/>
              </a:ext>
            </a:extLst>
          </p:cNvPr>
          <p:cNvSpPr/>
          <p:nvPr/>
        </p:nvSpPr>
        <p:spPr>
          <a:xfrm>
            <a:off x="36773" y="3783328"/>
            <a:ext cx="2139623" cy="2373219"/>
          </a:xfrm>
          <a:prstGeom prst="wedgeRectCallout">
            <a:avLst>
              <a:gd name="adj1" fmla="val 79791"/>
              <a:gd name="adj2" fmla="val 11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So this should be dropped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35002-7292-4980-BE98-B71454032C59}"/>
              </a:ext>
            </a:extLst>
          </p:cNvPr>
          <p:cNvSpPr txBox="1"/>
          <p:nvPr/>
        </p:nvSpPr>
        <p:spPr>
          <a:xfrm>
            <a:off x="1322417" y="5982661"/>
            <a:ext cx="954716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0" dirty="0"/>
              <a:t>Capturing Drops in a </a:t>
            </a:r>
            <a:r>
              <a:rPr lang="en-US" sz="6000" dirty="0" err="1"/>
              <a:t>Comonad</a:t>
            </a:r>
            <a:endParaRPr lang="en-US" sz="6000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A636BB0-3E04-4F58-9B9E-24A4CB6F59D3}"/>
              </a:ext>
            </a:extLst>
          </p:cNvPr>
          <p:cNvSpPr/>
          <p:nvPr/>
        </p:nvSpPr>
        <p:spPr>
          <a:xfrm>
            <a:off x="4306122" y="3510309"/>
            <a:ext cx="4274031" cy="1221822"/>
          </a:xfrm>
          <a:prstGeom prst="wedgeRectCallout">
            <a:avLst>
              <a:gd name="adj1" fmla="val -55064"/>
              <a:gd name="adj2" fmla="val -6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Cobind</a:t>
            </a:r>
            <a:r>
              <a:rPr lang="en-US" sz="4000" dirty="0"/>
              <a:t> propagates that drop</a:t>
            </a:r>
          </a:p>
        </p:txBody>
      </p:sp>
    </p:spTree>
    <p:extLst>
      <p:ext uri="{BB962C8B-B14F-4D97-AF65-F5344CB8AC3E}">
        <p14:creationId xmlns:p14="http://schemas.microsoft.com/office/powerpoint/2010/main" val="386403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DB9CA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B9CA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DB9CA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B9CA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DB9CA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DB9CA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18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12" grpId="0" animBg="1"/>
      <p:bldP spid="17" grpId="0"/>
      <p:bldP spid="18" grpId="0"/>
      <p:bldP spid="20" grpId="0"/>
      <p:bldP spid="22" grpId="0"/>
      <p:bldP spid="22" grpId="1"/>
      <p:bldP spid="23" grpId="0"/>
      <p:bldP spid="23" grpId="1"/>
      <p:bldP spid="25" grpId="0" animBg="1"/>
      <p:bldP spid="35" grpId="0" uiExpand="1" build="p" animBg="1"/>
      <p:bldP spid="35" grpId="1" uiExpand="1" build="p" animBg="1"/>
      <p:bldP spid="35" grpId="2" build="p" animBg="1"/>
      <p:bldP spid="35" grpId="3" uiExpand="1" build="allAtOnce" animBg="1"/>
      <p:bldP spid="28" grpId="0" animBg="1"/>
      <p:bldP spid="28" grpId="3" animBg="1"/>
      <p:bldP spid="32" grpId="0" animBg="1"/>
      <p:bldP spid="32" grpId="1" animBg="1"/>
      <p:bldP spid="34" grpId="0" animBg="1"/>
      <p:bldP spid="34" grpId="1" animBg="1"/>
      <p:bldP spid="36" grpId="0"/>
      <p:bldP spid="36" grpId="1"/>
      <p:bldP spid="37" grpId="0"/>
      <p:bldP spid="37" grpId="1"/>
      <p:bldP spid="39" grpId="0"/>
      <p:bldP spid="39" grpId="1"/>
      <p:bldP spid="41" grpId="0"/>
      <p:bldP spid="41" grpId="1"/>
      <p:bldP spid="42" grpId="0"/>
      <p:bldP spid="42" grpId="1"/>
      <p:bldP spid="44" grpId="0" animBg="1"/>
      <p:bldP spid="45" grpId="0" animBg="1"/>
      <p:bldP spid="45" grpId="1" animBg="1"/>
      <p:bldP spid="47" grpId="0"/>
      <p:bldP spid="47" grpId="1"/>
      <p:bldP spid="48" grpId="0"/>
      <p:bldP spid="48" grpId="1"/>
      <p:bldP spid="50" grpId="0" animBg="1"/>
      <p:bldP spid="53" grpId="0"/>
      <p:bldP spid="54" grpId="0" animBg="1"/>
      <p:bldP spid="54" grpId="1" animBg="1"/>
      <p:bldP spid="55" grpId="0" animBg="1"/>
      <p:bldP spid="57" grpId="0" animBg="1"/>
      <p:bldP spid="57" grpId="1" animBg="1"/>
      <p:bldP spid="57" grpId="2" animBg="1"/>
      <p:bldP spid="3" grpId="0" animBg="1"/>
      <p:bldP spid="3" grpId="1" animBg="1"/>
      <p:bldP spid="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BE1DCD0-7689-471B-98D1-479D357EAC6D}"/>
              </a:ext>
            </a:extLst>
          </p:cNvPr>
          <p:cNvSpPr/>
          <p:nvPr/>
        </p:nvSpPr>
        <p:spPr>
          <a:xfrm>
            <a:off x="8186570" y="3787210"/>
            <a:ext cx="3436470" cy="1035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A72CC1-CFDF-4921-86B1-BA560D66CE8F}"/>
              </a:ext>
            </a:extLst>
          </p:cNvPr>
          <p:cNvSpPr/>
          <p:nvPr/>
        </p:nvSpPr>
        <p:spPr>
          <a:xfrm>
            <a:off x="8207230" y="2505836"/>
            <a:ext cx="3436470" cy="103505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3624E2-AA11-4095-B39D-01F148912748}"/>
              </a:ext>
            </a:extLst>
          </p:cNvPr>
          <p:cNvSpPr/>
          <p:nvPr/>
        </p:nvSpPr>
        <p:spPr>
          <a:xfrm>
            <a:off x="1110762" y="5058496"/>
            <a:ext cx="2887417" cy="1052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F47F46-9BE0-44FD-A959-8EBF4461BE89}"/>
              </a:ext>
            </a:extLst>
          </p:cNvPr>
          <p:cNvSpPr/>
          <p:nvPr/>
        </p:nvSpPr>
        <p:spPr>
          <a:xfrm>
            <a:off x="1126084" y="3787210"/>
            <a:ext cx="2897276" cy="1035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82BFFC-121A-4400-98DF-E2B72DEF8362}"/>
              </a:ext>
            </a:extLst>
          </p:cNvPr>
          <p:cNvSpPr/>
          <p:nvPr/>
        </p:nvSpPr>
        <p:spPr>
          <a:xfrm>
            <a:off x="1114999" y="2515924"/>
            <a:ext cx="2908361" cy="10350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6D71F2-F412-4FA3-BD16-C6A9B399BE5A}"/>
              </a:ext>
            </a:extLst>
          </p:cNvPr>
          <p:cNvSpPr/>
          <p:nvPr/>
        </p:nvSpPr>
        <p:spPr>
          <a:xfrm>
            <a:off x="896794" y="76490"/>
            <a:ext cx="3374168" cy="12638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86482C-8BD4-410F-8CE4-0C956694F29E}"/>
                  </a:ext>
                </a:extLst>
              </p:cNvPr>
              <p:cNvSpPr txBox="1"/>
              <p:nvPr/>
            </p:nvSpPr>
            <p:spPr>
              <a:xfrm>
                <a:off x="1255070" y="2571783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86482C-8BD4-410F-8CE4-0C956694F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70" y="2571783"/>
                <a:ext cx="53912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655F9-83C1-4140-AF79-35877AE6AA18}"/>
                  </a:ext>
                </a:extLst>
              </p:cNvPr>
              <p:cNvSpPr txBox="1"/>
              <p:nvPr/>
            </p:nvSpPr>
            <p:spPr>
              <a:xfrm>
                <a:off x="3359030" y="2564362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655F9-83C1-4140-AF79-35877AE6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30" y="2564362"/>
                <a:ext cx="63914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7027AA-8C42-4AE8-B782-723052F563F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794192" y="3026027"/>
            <a:ext cx="1564838" cy="742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2D85A8-D37B-490E-AB38-EE4C6AB1A33E}"/>
              </a:ext>
            </a:extLst>
          </p:cNvPr>
          <p:cNvSpPr txBox="1"/>
          <p:nvPr/>
        </p:nvSpPr>
        <p:spPr>
          <a:xfrm>
            <a:off x="2226842" y="2535704"/>
            <a:ext cx="62356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dirty="0" err="1">
                <a:latin typeface="Cambria Math" panose="02040503050406030204" pitchFamily="18" charset="0"/>
              </a:rPr>
              <a:t>exn</a:t>
            </a:r>
            <a:endParaRPr lang="en-US" sz="3200" b="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056F39-3440-4F0E-BC5D-41C7CFC6A21F}"/>
                  </a:ext>
                </a:extLst>
              </p:cNvPr>
              <p:cNvSpPr txBox="1"/>
              <p:nvPr/>
            </p:nvSpPr>
            <p:spPr>
              <a:xfrm>
                <a:off x="8256458" y="2526275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056F39-3440-4F0E-BC5D-41C7CFC6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458" y="2526275"/>
                <a:ext cx="53912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8A7D0-58F4-4CD4-A87C-58D2518D6768}"/>
                  </a:ext>
                </a:extLst>
              </p:cNvPr>
              <p:cNvSpPr txBox="1"/>
              <p:nvPr/>
            </p:nvSpPr>
            <p:spPr>
              <a:xfrm>
                <a:off x="10529828" y="2535704"/>
                <a:ext cx="109280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8A7D0-58F4-4CD4-A87C-58D2518D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828" y="2535704"/>
                <a:ext cx="1092800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59D23-9606-4E91-A4FB-9BA1BC9A35C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795580" y="2987940"/>
            <a:ext cx="1734248" cy="9429"/>
          </a:xfrm>
          <a:prstGeom prst="straightConnector1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3CC224-29BE-47F0-B7C6-60572098DDEF}"/>
              </a:ext>
            </a:extLst>
          </p:cNvPr>
          <p:cNvSpPr/>
          <p:nvPr/>
        </p:nvSpPr>
        <p:spPr>
          <a:xfrm>
            <a:off x="4903695" y="417530"/>
            <a:ext cx="2469214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E413F8-12DA-4FBD-AAA0-4589757A2944}"/>
              </a:ext>
            </a:extLst>
          </p:cNvPr>
          <p:cNvSpPr/>
          <p:nvPr/>
        </p:nvSpPr>
        <p:spPr>
          <a:xfrm>
            <a:off x="4922209" y="2803533"/>
            <a:ext cx="2402540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3CFF74-7B77-4250-9D44-034DD7D56AC5}"/>
                  </a:ext>
                </a:extLst>
              </p:cNvPr>
              <p:cNvSpPr txBox="1"/>
              <p:nvPr/>
            </p:nvSpPr>
            <p:spPr>
              <a:xfrm>
                <a:off x="1255070" y="3859491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3CFF74-7B77-4250-9D44-034DD7D5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70" y="3859491"/>
                <a:ext cx="53912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6FD63-8A31-44D9-9563-B7964DBC35F8}"/>
                  </a:ext>
                </a:extLst>
              </p:cNvPr>
              <p:cNvSpPr txBox="1"/>
              <p:nvPr/>
            </p:nvSpPr>
            <p:spPr>
              <a:xfrm>
                <a:off x="3359889" y="3858960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6FD63-8A31-44D9-9563-B7964DBC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889" y="3858960"/>
                <a:ext cx="639149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C282A0-2692-4A1A-B4C4-37590B6738E3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1794192" y="4320625"/>
            <a:ext cx="1565697" cy="5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2D02DF-62CE-464A-98DC-F7505E784DAC}"/>
              </a:ext>
            </a:extLst>
          </p:cNvPr>
          <p:cNvSpPr txBox="1"/>
          <p:nvPr/>
        </p:nvSpPr>
        <p:spPr>
          <a:xfrm>
            <a:off x="2020152" y="3790731"/>
            <a:ext cx="83715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dirty="0">
                <a:latin typeface="Cambria Math" panose="02040503050406030204" pitchFamily="18" charset="0"/>
              </a:rPr>
              <a:t>drop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9248D24-BF57-4759-84FC-F97AD4CD334C}"/>
              </a:ext>
            </a:extLst>
          </p:cNvPr>
          <p:cNvSpPr/>
          <p:nvPr/>
        </p:nvSpPr>
        <p:spPr>
          <a:xfrm>
            <a:off x="4903695" y="4076820"/>
            <a:ext cx="2402540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3C2DE1-317F-4D93-8218-24D266DFBF26}"/>
                  </a:ext>
                </a:extLst>
              </p:cNvPr>
              <p:cNvSpPr txBox="1"/>
              <p:nvPr/>
            </p:nvSpPr>
            <p:spPr>
              <a:xfrm>
                <a:off x="8318594" y="3848239"/>
                <a:ext cx="71051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3C2DE1-317F-4D93-8218-24D266DFB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94" y="3848239"/>
                <a:ext cx="71051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6C2531-D3D7-4BEA-B726-E3AB289F9778}"/>
                  </a:ext>
                </a:extLst>
              </p:cNvPr>
              <p:cNvSpPr txBox="1"/>
              <p:nvPr/>
            </p:nvSpPr>
            <p:spPr>
              <a:xfrm>
                <a:off x="10912112" y="3848239"/>
                <a:ext cx="71051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6C2531-D3D7-4BEA-B726-E3AB289F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112" y="3848239"/>
                <a:ext cx="710516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AE0121-8324-40E9-BFBC-B00899E03ED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029110" y="4309904"/>
            <a:ext cx="1883002" cy="10721"/>
          </a:xfrm>
          <a:prstGeom prst="straightConnector1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AE8E98-D9A3-4DB9-9466-47E0882E13D5}"/>
                  </a:ext>
                </a:extLst>
              </p:cNvPr>
              <p:cNvSpPr txBox="1"/>
              <p:nvPr/>
            </p:nvSpPr>
            <p:spPr>
              <a:xfrm>
                <a:off x="1110761" y="5209001"/>
                <a:ext cx="582154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AE8E98-D9A3-4DB9-9466-47E0882E1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61" y="5209001"/>
                <a:ext cx="582154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B68882-4053-4AF7-BF79-AEF474B600DB}"/>
                  </a:ext>
                </a:extLst>
              </p:cNvPr>
              <p:cNvSpPr txBox="1"/>
              <p:nvPr/>
            </p:nvSpPr>
            <p:spPr>
              <a:xfrm>
                <a:off x="3318803" y="5195862"/>
                <a:ext cx="67937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B68882-4053-4AF7-BF79-AEF474B6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03" y="5195862"/>
                <a:ext cx="679376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67FED7-3808-43B2-977E-FA0A8767E7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692915" y="5657527"/>
            <a:ext cx="1625888" cy="131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CAD1B1-13B2-42D7-97DD-DD4E48FF518C}"/>
              </a:ext>
            </a:extLst>
          </p:cNvPr>
          <p:cNvSpPr txBox="1"/>
          <p:nvPr/>
        </p:nvSpPr>
        <p:spPr>
          <a:xfrm>
            <a:off x="1648240" y="5137583"/>
            <a:ext cx="17659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latin typeface="Cambria Math" panose="02040503050406030204" pitchFamily="18" charset="0"/>
              </a:rPr>
              <a:t>, drop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C01D294-737D-4B56-93ED-9562D4EDBBD8}"/>
              </a:ext>
            </a:extLst>
          </p:cNvPr>
          <p:cNvSpPr/>
          <p:nvPr/>
        </p:nvSpPr>
        <p:spPr>
          <a:xfrm>
            <a:off x="4903695" y="5350107"/>
            <a:ext cx="2402540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DE7C6A7-4F91-4C47-B13F-720E8D99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12</a:t>
            </a:fld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7FD5217-7CE0-4FF0-A181-5B549B00AC3B}"/>
              </a:ext>
            </a:extLst>
          </p:cNvPr>
          <p:cNvSpPr/>
          <p:nvPr/>
        </p:nvSpPr>
        <p:spPr>
          <a:xfrm>
            <a:off x="7881937" y="1409833"/>
            <a:ext cx="4200525" cy="1125871"/>
          </a:xfrm>
          <a:prstGeom prst="wedgeRectCallout">
            <a:avLst>
              <a:gd name="adj1" fmla="val 18834"/>
              <a:gd name="adj2" fmla="val 64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Generalizes Maybe</a:t>
            </a:r>
          </a:p>
          <a:p>
            <a:pPr algn="ctr"/>
            <a:r>
              <a:rPr lang="en-US" sz="4000" dirty="0"/>
              <a:t>From Linear Logic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820C03D-DBF4-441C-8DEC-6A88FEBD4106}"/>
              </a:ext>
            </a:extLst>
          </p:cNvPr>
          <p:cNvSpPr/>
          <p:nvPr/>
        </p:nvSpPr>
        <p:spPr>
          <a:xfrm>
            <a:off x="8217721" y="76490"/>
            <a:ext cx="3374168" cy="126384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Proc</a:t>
            </a:r>
          </a:p>
        </p:txBody>
      </p:sp>
    </p:spTree>
    <p:extLst>
      <p:ext uri="{BB962C8B-B14F-4D97-AF65-F5344CB8AC3E}">
        <p14:creationId xmlns:p14="http://schemas.microsoft.com/office/powerpoint/2010/main" val="222322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EBF6"/>
                                      </p:to>
                                    </p:animClr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EBF6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EBF6"/>
                                      </p:to>
                                    </p:animClr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EBF6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45" grpId="0" animBg="1"/>
      <p:bldP spid="45" grpId="1" animBg="1"/>
      <p:bldP spid="44" grpId="0" animBg="1"/>
      <p:bldP spid="43" grpId="0" animBg="1"/>
      <p:bldP spid="43" grpId="1" animBg="1"/>
      <p:bldP spid="15" grpId="0" animBg="1"/>
      <p:bldP spid="15" grpId="1" animBg="1"/>
      <p:bldP spid="5" grpId="0"/>
      <p:bldP spid="5" grpId="1"/>
      <p:bldP spid="6" grpId="0"/>
      <p:bldP spid="6" grpId="1"/>
      <p:bldP spid="8" grpId="0"/>
      <p:bldP spid="8" grpId="1"/>
      <p:bldP spid="10" grpId="0"/>
      <p:bldP spid="10" grpId="1"/>
      <p:bldP spid="11" grpId="0"/>
      <p:bldP spid="11" grpId="1"/>
      <p:bldP spid="20" grpId="0" animBg="1"/>
      <p:bldP spid="20" grpId="1" animBg="1"/>
      <p:bldP spid="22" grpId="0"/>
      <p:bldP spid="22" grpId="1"/>
      <p:bldP spid="23" grpId="0"/>
      <p:bldP spid="23" grpId="1"/>
      <p:bldP spid="25" grpId="0"/>
      <p:bldP spid="25" grpId="1"/>
      <p:bldP spid="31" grpId="0" animBg="1"/>
      <p:bldP spid="31" grpId="1" animBg="1"/>
      <p:bldP spid="33" grpId="0"/>
      <p:bldP spid="33" grpId="1"/>
      <p:bldP spid="34" grpId="0"/>
      <p:bldP spid="34" grpId="1"/>
      <p:bldP spid="39" grpId="0"/>
      <p:bldP spid="40" grpId="0"/>
      <p:bldP spid="42" grpId="0"/>
      <p:bldP spid="46" grpId="0" animBg="1"/>
      <p:bldP spid="4" grpId="0" animBg="1"/>
      <p:bldP spid="4" grpId="1" animBg="1"/>
      <p:bldP spid="4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2F2E20-8E11-4AE6-8A4A-9B69FB53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3E2DD01-4B6E-40ED-98AE-D5153136FFA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16" y="0"/>
            <a:ext cx="3186968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CBC1F04-B56B-46E7-A7EB-50EFB64BBF22}"/>
              </a:ext>
            </a:extLst>
          </p:cNvPr>
          <p:cNvGrpSpPr/>
          <p:nvPr/>
        </p:nvGrpSpPr>
        <p:grpSpPr>
          <a:xfrm>
            <a:off x="593149" y="2035068"/>
            <a:ext cx="4503844" cy="4503844"/>
            <a:chOff x="7550131" y="573599"/>
            <a:chExt cx="4503844" cy="45038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C7FC25-A818-48B1-A387-58C8E5EBB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125" b="95508" l="977" r="96484">
                          <a14:foregroundMark x1="5469" y1="74414" x2="4883" y2="75000"/>
                          <a14:foregroundMark x1="977" y1="75000" x2="977" y2="75000"/>
                          <a14:foregroundMark x1="8594" y1="92188" x2="10938" y2="89258"/>
                          <a14:foregroundMark x1="7031" y1="95898" x2="6250" y2="90234"/>
                          <a14:foregroundMark x1="84375" y1="5469" x2="81055" y2="14258"/>
                          <a14:foregroundMark x1="81055" y1="14258" x2="81055" y2="14453"/>
                          <a14:foregroundMark x1="80859" y1="3320" x2="77148" y2="9375"/>
                          <a14:foregroundMark x1="92188" y1="28320" x2="84375" y2="22266"/>
                          <a14:foregroundMark x1="96484" y1="31445" x2="85547" y2="30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0131" y="573599"/>
              <a:ext cx="4503844" cy="45038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565D7C-5E59-4B4D-AF90-9033012D041B}"/>
                </a:ext>
              </a:extLst>
            </p:cNvPr>
            <p:cNvSpPr txBox="1"/>
            <p:nvPr/>
          </p:nvSpPr>
          <p:spPr>
            <a:xfrm rot="19403066">
              <a:off x="7791692" y="2859815"/>
              <a:ext cx="2763577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 err="1">
                  <a:solidFill>
                    <a:schemeClr val="bg1"/>
                  </a:solidFill>
                  <a:latin typeface="Cambria Math" panose="02040503050406030204" pitchFamily="18" charset="0"/>
                </a:rPr>
                <a:t>Comonads</a:t>
              </a:r>
              <a:endParaRPr lang="en-US" sz="4800" b="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6DC509C-3678-4BCA-A72B-952C8E1FBF3F}"/>
              </a:ext>
            </a:extLst>
          </p:cNvPr>
          <p:cNvSpPr/>
          <p:nvPr/>
        </p:nvSpPr>
        <p:spPr>
          <a:xfrm>
            <a:off x="7263771" y="393239"/>
            <a:ext cx="3610466" cy="1291472"/>
          </a:xfrm>
          <a:prstGeom prst="wedgeRectCallout">
            <a:avLst>
              <a:gd name="adj1" fmla="val -67636"/>
              <a:gd name="adj2" fmla="val 58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How do I use these together?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320FEB-B516-490C-B0D7-A69DEBC9C9E9}"/>
              </a:ext>
            </a:extLst>
          </p:cNvPr>
          <p:cNvGrpSpPr/>
          <p:nvPr/>
        </p:nvGrpSpPr>
        <p:grpSpPr>
          <a:xfrm>
            <a:off x="6882460" y="2505695"/>
            <a:ext cx="5050556" cy="2725735"/>
            <a:chOff x="4007180" y="922594"/>
            <a:chExt cx="5050556" cy="2725735"/>
          </a:xfrm>
        </p:grpSpPr>
        <p:pic>
          <p:nvPicPr>
            <p:cNvPr id="14" name="Picture 13" descr="A picture containing appliance, dryer&#10;&#10;Description generated with high confidence">
              <a:extLst>
                <a:ext uri="{FF2B5EF4-FFF2-40B4-BE49-F238E27FC236}">
                  <a16:creationId xmlns:a16="http://schemas.microsoft.com/office/drawing/2014/main" id="{64EB5575-FC98-42FC-9AD9-F699E5304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14070">
              <a:off x="5169590" y="-239816"/>
              <a:ext cx="2725735" cy="50505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A0B5FD-B71E-4610-B955-6F356E98A0D5}"/>
                </a:ext>
              </a:extLst>
            </p:cNvPr>
            <p:cNvSpPr txBox="1"/>
            <p:nvPr/>
          </p:nvSpPr>
          <p:spPr>
            <a:xfrm rot="19361273">
              <a:off x="4945635" y="2285240"/>
              <a:ext cx="2330396" cy="781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>
                  <a:latin typeface="Cambria Math" panose="02040503050406030204" pitchFamily="18" charset="0"/>
                </a:rPr>
                <a:t>Monads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63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BE1DCD0-7689-471B-98D1-479D357EAC6D}"/>
              </a:ext>
            </a:extLst>
          </p:cNvPr>
          <p:cNvSpPr/>
          <p:nvPr/>
        </p:nvSpPr>
        <p:spPr>
          <a:xfrm>
            <a:off x="8186570" y="3787210"/>
            <a:ext cx="3436470" cy="1035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A72CC1-CFDF-4921-86B1-BA560D66CE8F}"/>
              </a:ext>
            </a:extLst>
          </p:cNvPr>
          <p:cNvSpPr/>
          <p:nvPr/>
        </p:nvSpPr>
        <p:spPr>
          <a:xfrm>
            <a:off x="8207230" y="2505836"/>
            <a:ext cx="3436470" cy="1035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3624E2-AA11-4095-B39D-01F148912748}"/>
              </a:ext>
            </a:extLst>
          </p:cNvPr>
          <p:cNvSpPr/>
          <p:nvPr/>
        </p:nvSpPr>
        <p:spPr>
          <a:xfrm>
            <a:off x="1110762" y="5058496"/>
            <a:ext cx="2887417" cy="1052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F47F46-9BE0-44FD-A959-8EBF4461BE89}"/>
              </a:ext>
            </a:extLst>
          </p:cNvPr>
          <p:cNvSpPr/>
          <p:nvPr/>
        </p:nvSpPr>
        <p:spPr>
          <a:xfrm>
            <a:off x="1126084" y="3787210"/>
            <a:ext cx="2897276" cy="10350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82BFFC-121A-4400-98DF-E2B72DEF8362}"/>
              </a:ext>
            </a:extLst>
          </p:cNvPr>
          <p:cNvSpPr/>
          <p:nvPr/>
        </p:nvSpPr>
        <p:spPr>
          <a:xfrm>
            <a:off x="1114999" y="2515924"/>
            <a:ext cx="2908361" cy="10350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6D71F2-F412-4FA3-BD16-C6A9B399BE5A}"/>
              </a:ext>
            </a:extLst>
          </p:cNvPr>
          <p:cNvSpPr/>
          <p:nvPr/>
        </p:nvSpPr>
        <p:spPr>
          <a:xfrm>
            <a:off x="896794" y="76490"/>
            <a:ext cx="3374168" cy="12638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86482C-8BD4-410F-8CE4-0C956694F29E}"/>
                  </a:ext>
                </a:extLst>
              </p:cNvPr>
              <p:cNvSpPr txBox="1"/>
              <p:nvPr/>
            </p:nvSpPr>
            <p:spPr>
              <a:xfrm>
                <a:off x="1255070" y="2571783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86482C-8BD4-410F-8CE4-0C956694F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70" y="2571783"/>
                <a:ext cx="53912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655F9-83C1-4140-AF79-35877AE6AA18}"/>
                  </a:ext>
                </a:extLst>
              </p:cNvPr>
              <p:cNvSpPr txBox="1"/>
              <p:nvPr/>
            </p:nvSpPr>
            <p:spPr>
              <a:xfrm>
                <a:off x="3359030" y="2564362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655F9-83C1-4140-AF79-35877AE6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30" y="2564362"/>
                <a:ext cx="63914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7027AA-8C42-4AE8-B782-723052F563F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794192" y="3026027"/>
            <a:ext cx="1564838" cy="7421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2D85A8-D37B-490E-AB38-EE4C6AB1A33E}"/>
              </a:ext>
            </a:extLst>
          </p:cNvPr>
          <p:cNvSpPr txBox="1"/>
          <p:nvPr/>
        </p:nvSpPr>
        <p:spPr>
          <a:xfrm>
            <a:off x="2226842" y="2535704"/>
            <a:ext cx="62356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</a:rPr>
              <a:t>exn</a:t>
            </a:r>
            <a:endParaRPr lang="en-US" sz="3200" b="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056F39-3440-4F0E-BC5D-41C7CFC6A21F}"/>
                  </a:ext>
                </a:extLst>
              </p:cNvPr>
              <p:cNvSpPr txBox="1"/>
              <p:nvPr/>
            </p:nvSpPr>
            <p:spPr>
              <a:xfrm>
                <a:off x="8256458" y="2526275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056F39-3440-4F0E-BC5D-41C7CFC6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458" y="2526275"/>
                <a:ext cx="53912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8A7D0-58F4-4CD4-A87C-58D2518D6768}"/>
                  </a:ext>
                </a:extLst>
              </p:cNvPr>
              <p:cNvSpPr txBox="1"/>
              <p:nvPr/>
            </p:nvSpPr>
            <p:spPr>
              <a:xfrm>
                <a:off x="10529828" y="2535704"/>
                <a:ext cx="109280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8A7D0-58F4-4CD4-A87C-58D2518D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828" y="2535704"/>
                <a:ext cx="1092800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59D23-9606-4E91-A4FB-9BA1BC9A35C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795580" y="2987940"/>
            <a:ext cx="1734248" cy="9429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3CC224-29BE-47F0-B7C6-60572098DDEF}"/>
              </a:ext>
            </a:extLst>
          </p:cNvPr>
          <p:cNvSpPr/>
          <p:nvPr/>
        </p:nvSpPr>
        <p:spPr>
          <a:xfrm>
            <a:off x="4903695" y="417530"/>
            <a:ext cx="2469214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E413F8-12DA-4FBD-AAA0-4589757A2944}"/>
              </a:ext>
            </a:extLst>
          </p:cNvPr>
          <p:cNvSpPr/>
          <p:nvPr/>
        </p:nvSpPr>
        <p:spPr>
          <a:xfrm>
            <a:off x="4922209" y="2803533"/>
            <a:ext cx="2402540" cy="4661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3CFF74-7B77-4250-9D44-034DD7D56AC5}"/>
                  </a:ext>
                </a:extLst>
              </p:cNvPr>
              <p:cNvSpPr txBox="1"/>
              <p:nvPr/>
            </p:nvSpPr>
            <p:spPr>
              <a:xfrm>
                <a:off x="1255070" y="3859491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3CFF74-7B77-4250-9D44-034DD7D5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70" y="3859491"/>
                <a:ext cx="53912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6FD63-8A31-44D9-9563-B7964DBC35F8}"/>
                  </a:ext>
                </a:extLst>
              </p:cNvPr>
              <p:cNvSpPr txBox="1"/>
              <p:nvPr/>
            </p:nvSpPr>
            <p:spPr>
              <a:xfrm>
                <a:off x="3359889" y="3858960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6FD63-8A31-44D9-9563-B7964DBC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889" y="3858960"/>
                <a:ext cx="639149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C282A0-2692-4A1A-B4C4-37590B6738E3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1794192" y="4320625"/>
            <a:ext cx="1565697" cy="531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2D02DF-62CE-464A-98DC-F7505E784DAC}"/>
              </a:ext>
            </a:extLst>
          </p:cNvPr>
          <p:cNvSpPr txBox="1"/>
          <p:nvPr/>
        </p:nvSpPr>
        <p:spPr>
          <a:xfrm>
            <a:off x="2020152" y="3790731"/>
            <a:ext cx="83715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</a:rPr>
              <a:t>drop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9248D24-BF57-4759-84FC-F97AD4CD334C}"/>
              </a:ext>
            </a:extLst>
          </p:cNvPr>
          <p:cNvSpPr/>
          <p:nvPr/>
        </p:nvSpPr>
        <p:spPr>
          <a:xfrm>
            <a:off x="4903695" y="4076820"/>
            <a:ext cx="2402540" cy="4661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3C2DE1-317F-4D93-8218-24D266DFBF26}"/>
                  </a:ext>
                </a:extLst>
              </p:cNvPr>
              <p:cNvSpPr txBox="1"/>
              <p:nvPr/>
            </p:nvSpPr>
            <p:spPr>
              <a:xfrm>
                <a:off x="8318594" y="3848239"/>
                <a:ext cx="71051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3C2DE1-317F-4D93-8218-24D266DFB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94" y="3848239"/>
                <a:ext cx="71051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6C2531-D3D7-4BEA-B726-E3AB289F9778}"/>
                  </a:ext>
                </a:extLst>
              </p:cNvPr>
              <p:cNvSpPr txBox="1"/>
              <p:nvPr/>
            </p:nvSpPr>
            <p:spPr>
              <a:xfrm>
                <a:off x="10912112" y="3848239"/>
                <a:ext cx="71051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6C2531-D3D7-4BEA-B726-E3AB289F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112" y="3848239"/>
                <a:ext cx="710516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AE0121-8324-40E9-BFBC-B00899E03ED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029110" y="4309904"/>
            <a:ext cx="1883002" cy="10721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AE8E98-D9A3-4DB9-9466-47E0882E13D5}"/>
                  </a:ext>
                </a:extLst>
              </p:cNvPr>
              <p:cNvSpPr txBox="1"/>
              <p:nvPr/>
            </p:nvSpPr>
            <p:spPr>
              <a:xfrm>
                <a:off x="1110761" y="5209001"/>
                <a:ext cx="582154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AE8E98-D9A3-4DB9-9466-47E0882E1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61" y="5209001"/>
                <a:ext cx="582154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B68882-4053-4AF7-BF79-AEF474B600DB}"/>
                  </a:ext>
                </a:extLst>
              </p:cNvPr>
              <p:cNvSpPr txBox="1"/>
              <p:nvPr/>
            </p:nvSpPr>
            <p:spPr>
              <a:xfrm>
                <a:off x="3318803" y="5195862"/>
                <a:ext cx="67937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B68882-4053-4AF7-BF79-AEF474B6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03" y="5195862"/>
                <a:ext cx="679376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67FED7-3808-43B2-977E-FA0A8767E7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692915" y="5657527"/>
            <a:ext cx="1625888" cy="131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CAD1B1-13B2-42D7-97DD-DD4E48FF518C}"/>
              </a:ext>
            </a:extLst>
          </p:cNvPr>
          <p:cNvSpPr txBox="1"/>
          <p:nvPr/>
        </p:nvSpPr>
        <p:spPr>
          <a:xfrm>
            <a:off x="1648240" y="5137583"/>
            <a:ext cx="17659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latin typeface="Cambria Math" panose="02040503050406030204" pitchFamily="18" charset="0"/>
              </a:rPr>
              <a:t>, drop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C01D294-737D-4B56-93ED-9562D4EDBBD8}"/>
              </a:ext>
            </a:extLst>
          </p:cNvPr>
          <p:cNvSpPr/>
          <p:nvPr/>
        </p:nvSpPr>
        <p:spPr>
          <a:xfrm>
            <a:off x="4903695" y="5350107"/>
            <a:ext cx="2402540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DE7C6A7-4F91-4C47-B13F-720E8D99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14</a:t>
            </a:fld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7FD5217-7CE0-4FF0-A181-5B549B00AC3B}"/>
              </a:ext>
            </a:extLst>
          </p:cNvPr>
          <p:cNvSpPr/>
          <p:nvPr/>
        </p:nvSpPr>
        <p:spPr>
          <a:xfrm>
            <a:off x="7881937" y="1409833"/>
            <a:ext cx="4200525" cy="1125871"/>
          </a:xfrm>
          <a:prstGeom prst="wedgeRectCallout">
            <a:avLst>
              <a:gd name="adj1" fmla="val 18834"/>
              <a:gd name="adj2" fmla="val 649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Generalizes Maybe</a:t>
            </a:r>
          </a:p>
          <a:p>
            <a:pPr algn="ctr"/>
            <a:r>
              <a:rPr lang="en-US" sz="4000" dirty="0"/>
              <a:t>From Linear Logic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820C03D-DBF4-441C-8DEC-6A88FEBD4106}"/>
              </a:ext>
            </a:extLst>
          </p:cNvPr>
          <p:cNvSpPr/>
          <p:nvPr/>
        </p:nvSpPr>
        <p:spPr>
          <a:xfrm>
            <a:off x="8237642" y="76490"/>
            <a:ext cx="3374168" cy="126384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54EEF3-7B1C-40BA-8BDE-6BD4C87C4F5C}"/>
              </a:ext>
            </a:extLst>
          </p:cNvPr>
          <p:cNvSpPr/>
          <p:nvPr/>
        </p:nvSpPr>
        <p:spPr>
          <a:xfrm>
            <a:off x="8186570" y="5075626"/>
            <a:ext cx="3436470" cy="1035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344389-D218-4562-B4A0-34F4FCB43FB3}"/>
                  </a:ext>
                </a:extLst>
              </p:cNvPr>
              <p:cNvSpPr txBox="1"/>
              <p:nvPr/>
            </p:nvSpPr>
            <p:spPr>
              <a:xfrm>
                <a:off x="8318594" y="5136655"/>
                <a:ext cx="71051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344389-D218-4562-B4A0-34F4FCB43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94" y="5136655"/>
                <a:ext cx="710516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570C24-71FE-4531-9A9C-A8739E6EE211}"/>
                  </a:ext>
                </a:extLst>
              </p:cNvPr>
              <p:cNvSpPr txBox="1"/>
              <p:nvPr/>
            </p:nvSpPr>
            <p:spPr>
              <a:xfrm>
                <a:off x="10678160" y="5136655"/>
                <a:ext cx="944880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570C24-71FE-4531-9A9C-A8739E6E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160" y="5136655"/>
                <a:ext cx="944880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91CDCE-5233-45EF-B5C2-99E7D71F1CC3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9029110" y="5598320"/>
            <a:ext cx="1649050" cy="0"/>
          </a:xfrm>
          <a:prstGeom prst="straightConnector1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42D7AB-9514-4B3A-B081-6C5436BA6965}"/>
              </a:ext>
            </a:extLst>
          </p:cNvPr>
          <p:cNvSpPr txBox="1"/>
          <p:nvPr/>
        </p:nvSpPr>
        <p:spPr>
          <a:xfrm>
            <a:off x="4711614" y="4962779"/>
            <a:ext cx="2768771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>
                <a:latin typeface="Cambria Math" panose="02040503050406030204" pitchFamily="18" charset="0"/>
              </a:rPr>
              <a:t>straightforward</a:t>
            </a:r>
            <a:endParaRPr lang="en-US" sz="3200" b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/>
      <p:bldP spid="48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A10BDA8-AB98-496C-9849-AF0F3DB411AE}"/>
              </a:ext>
            </a:extLst>
          </p:cNvPr>
          <p:cNvGrpSpPr/>
          <p:nvPr/>
        </p:nvGrpSpPr>
        <p:grpSpPr>
          <a:xfrm>
            <a:off x="4613088" y="1598923"/>
            <a:ext cx="2965821" cy="1044291"/>
            <a:chOff x="4648431" y="1331264"/>
            <a:chExt cx="2965821" cy="10442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FED45D-4B64-4758-B3C0-2BDD8709FCA4}"/>
                </a:ext>
              </a:extLst>
            </p:cNvPr>
            <p:cNvSpPr/>
            <p:nvPr/>
          </p:nvSpPr>
          <p:spPr>
            <a:xfrm>
              <a:off x="4648431" y="1340691"/>
              <a:ext cx="1667754" cy="1034864"/>
            </a:xfrm>
            <a:custGeom>
              <a:avLst/>
              <a:gdLst>
                <a:gd name="connsiteX0" fmla="*/ 0 w 1667754"/>
                <a:gd name="connsiteY0" fmla="*/ 0 h 1034864"/>
                <a:gd name="connsiteX1" fmla="*/ 1667754 w 1667754"/>
                <a:gd name="connsiteY1" fmla="*/ 0 h 1034864"/>
                <a:gd name="connsiteX2" fmla="*/ 1667754 w 1667754"/>
                <a:gd name="connsiteY2" fmla="*/ 1034864 h 1034864"/>
                <a:gd name="connsiteX3" fmla="*/ 0 w 1667754"/>
                <a:gd name="connsiteY3" fmla="*/ 1034864 h 1034864"/>
                <a:gd name="connsiteX4" fmla="*/ 0 w 1667754"/>
                <a:gd name="connsiteY4" fmla="*/ 0 h 1034864"/>
                <a:gd name="connsiteX0" fmla="*/ 0 w 1667754"/>
                <a:gd name="connsiteY0" fmla="*/ 0 h 1034864"/>
                <a:gd name="connsiteX1" fmla="*/ 1667754 w 1667754"/>
                <a:gd name="connsiteY1" fmla="*/ 0 h 1034864"/>
                <a:gd name="connsiteX2" fmla="*/ 1309535 w 1667754"/>
                <a:gd name="connsiteY2" fmla="*/ 1025437 h 1034864"/>
                <a:gd name="connsiteX3" fmla="*/ 0 w 1667754"/>
                <a:gd name="connsiteY3" fmla="*/ 1034864 h 1034864"/>
                <a:gd name="connsiteX4" fmla="*/ 0 w 1667754"/>
                <a:gd name="connsiteY4" fmla="*/ 0 h 103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7754" h="1034864">
                  <a:moveTo>
                    <a:pt x="0" y="0"/>
                  </a:moveTo>
                  <a:lnTo>
                    <a:pt x="1667754" y="0"/>
                  </a:lnTo>
                  <a:lnTo>
                    <a:pt x="1309535" y="1025437"/>
                  </a:lnTo>
                  <a:lnTo>
                    <a:pt x="0" y="1034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9A7F0BE5-24FD-4031-A450-D565277C5FC5}"/>
                </a:ext>
              </a:extLst>
            </p:cNvPr>
            <p:cNvSpPr/>
            <p:nvPr/>
          </p:nvSpPr>
          <p:spPr>
            <a:xfrm flipH="1" flipV="1">
              <a:off x="5946498" y="1331264"/>
              <a:ext cx="1667754" cy="1034864"/>
            </a:xfrm>
            <a:custGeom>
              <a:avLst/>
              <a:gdLst>
                <a:gd name="connsiteX0" fmla="*/ 0 w 1667754"/>
                <a:gd name="connsiteY0" fmla="*/ 0 h 1034864"/>
                <a:gd name="connsiteX1" fmla="*/ 1667754 w 1667754"/>
                <a:gd name="connsiteY1" fmla="*/ 0 h 1034864"/>
                <a:gd name="connsiteX2" fmla="*/ 1667754 w 1667754"/>
                <a:gd name="connsiteY2" fmla="*/ 1034864 h 1034864"/>
                <a:gd name="connsiteX3" fmla="*/ 0 w 1667754"/>
                <a:gd name="connsiteY3" fmla="*/ 1034864 h 1034864"/>
                <a:gd name="connsiteX4" fmla="*/ 0 w 1667754"/>
                <a:gd name="connsiteY4" fmla="*/ 0 h 1034864"/>
                <a:gd name="connsiteX0" fmla="*/ 0 w 1667754"/>
                <a:gd name="connsiteY0" fmla="*/ 0 h 1034864"/>
                <a:gd name="connsiteX1" fmla="*/ 1667754 w 1667754"/>
                <a:gd name="connsiteY1" fmla="*/ 0 h 1034864"/>
                <a:gd name="connsiteX2" fmla="*/ 1309535 w 1667754"/>
                <a:gd name="connsiteY2" fmla="*/ 1025437 h 1034864"/>
                <a:gd name="connsiteX3" fmla="*/ 0 w 1667754"/>
                <a:gd name="connsiteY3" fmla="*/ 1034864 h 1034864"/>
                <a:gd name="connsiteX4" fmla="*/ 0 w 1667754"/>
                <a:gd name="connsiteY4" fmla="*/ 0 h 103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7754" h="1034864">
                  <a:moveTo>
                    <a:pt x="0" y="0"/>
                  </a:moveTo>
                  <a:lnTo>
                    <a:pt x="1667754" y="0"/>
                  </a:lnTo>
                  <a:lnTo>
                    <a:pt x="1309535" y="1025437"/>
                  </a:lnTo>
                  <a:lnTo>
                    <a:pt x="0" y="1034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C498DCD9-091D-4F2D-BE4A-E347441CC37C}"/>
              </a:ext>
            </a:extLst>
          </p:cNvPr>
          <p:cNvSpPr/>
          <p:nvPr/>
        </p:nvSpPr>
        <p:spPr>
          <a:xfrm>
            <a:off x="7962252" y="47580"/>
            <a:ext cx="3104198" cy="9205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18DCF-0C0B-4E75-ACD5-AEE05D15F840}"/>
              </a:ext>
            </a:extLst>
          </p:cNvPr>
          <p:cNvSpPr/>
          <p:nvPr/>
        </p:nvSpPr>
        <p:spPr>
          <a:xfrm>
            <a:off x="1334449" y="40367"/>
            <a:ext cx="2813346" cy="9248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688A52-B030-4827-8C25-91B9810D7F15}"/>
                  </a:ext>
                </a:extLst>
              </p:cNvPr>
              <p:cNvSpPr txBox="1"/>
              <p:nvPr/>
            </p:nvSpPr>
            <p:spPr>
              <a:xfrm>
                <a:off x="8040284" y="51074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688A52-B030-4827-8C25-91B9810D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84" y="51074"/>
                <a:ext cx="639149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374FD-2DED-4BBC-88AD-963BB5FE7441}"/>
                  </a:ext>
                </a:extLst>
              </p:cNvPr>
              <p:cNvSpPr txBox="1"/>
              <p:nvPr/>
            </p:nvSpPr>
            <p:spPr>
              <a:xfrm>
                <a:off x="10452757" y="51074"/>
                <a:ext cx="61369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374FD-2DED-4BBC-88AD-963BB5FE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757" y="51074"/>
                <a:ext cx="61369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6C8BF6-05C9-4ABA-9E21-71CBC801746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8679433" y="512739"/>
            <a:ext cx="17733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DC75CA-7AF0-43A5-B79A-380C6916BD10}"/>
              </a:ext>
            </a:extLst>
          </p:cNvPr>
          <p:cNvSpPr txBox="1"/>
          <p:nvPr/>
        </p:nvSpPr>
        <p:spPr>
          <a:xfrm>
            <a:off x="8739277" y="-31080"/>
            <a:ext cx="16354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latin typeface="Cambria Math" panose="02040503050406030204" pitchFamily="18" charset="0"/>
              </a:rPr>
              <a:t>, drop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E11D0-ABE2-4907-9659-F9CEFAEF0491}"/>
                  </a:ext>
                </a:extLst>
              </p:cNvPr>
              <p:cNvSpPr txBox="1"/>
              <p:nvPr/>
            </p:nvSpPr>
            <p:spPr>
              <a:xfrm>
                <a:off x="1278155" y="63174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E11D0-ABE2-4907-9659-F9CEFAE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55" y="63174"/>
                <a:ext cx="53912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45C2AC-583E-43D1-9B5B-49736802731A}"/>
                  </a:ext>
                </a:extLst>
              </p:cNvPr>
              <p:cNvSpPr txBox="1"/>
              <p:nvPr/>
            </p:nvSpPr>
            <p:spPr>
              <a:xfrm>
                <a:off x="3590601" y="51523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45C2AC-583E-43D1-9B5B-49736802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01" y="51523"/>
                <a:ext cx="63914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A42B2C-F8EB-4B4A-A25D-9C69C9247A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817277" y="513188"/>
            <a:ext cx="1773324" cy="11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DEF759-F0BB-4D0D-ADD5-FCD906243EAD}"/>
              </a:ext>
            </a:extLst>
          </p:cNvPr>
          <p:cNvSpPr txBox="1"/>
          <p:nvPr/>
        </p:nvSpPr>
        <p:spPr>
          <a:xfrm>
            <a:off x="1879619" y="0"/>
            <a:ext cx="16354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latin typeface="Cambria Math" panose="02040503050406030204" pitchFamily="18" charset="0"/>
              </a:rPr>
              <a:t>, drop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F0D465-D865-437D-AA55-389E02C05BCF}"/>
                  </a:ext>
                </a:extLst>
              </p:cNvPr>
              <p:cNvSpPr txBox="1"/>
              <p:nvPr/>
            </p:nvSpPr>
            <p:spPr>
              <a:xfrm rot="16200000">
                <a:off x="5650625" y="-4016444"/>
                <a:ext cx="908262" cy="10373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F0D465-D865-437D-AA55-389E02C05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50625" y="-4016444"/>
                <a:ext cx="908262" cy="1037348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827D47CE-E4DA-4AED-9AAE-D0244BB897FE}"/>
              </a:ext>
            </a:extLst>
          </p:cNvPr>
          <p:cNvGrpSpPr/>
          <p:nvPr/>
        </p:nvGrpSpPr>
        <p:grpSpPr>
          <a:xfrm>
            <a:off x="4648430" y="1598923"/>
            <a:ext cx="2895140" cy="923330"/>
            <a:chOff x="1876245" y="1004977"/>
            <a:chExt cx="2895140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5C39A0-4B87-4BC2-81AD-78D7A30303F6}"/>
                    </a:ext>
                  </a:extLst>
                </p:cNvPr>
                <p:cNvSpPr txBox="1"/>
                <p:nvPr/>
              </p:nvSpPr>
              <p:spPr>
                <a:xfrm>
                  <a:off x="1876245" y="1004977"/>
                  <a:ext cx="539122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sz="4800" b="0" dirty="0" err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95C39A0-4B87-4BC2-81AD-78D7A3030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245" y="1004977"/>
                  <a:ext cx="539122" cy="923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448777-2D20-4D05-84CC-C06A23C4FD70}"/>
                    </a:ext>
                  </a:extLst>
                </p:cNvPr>
                <p:cNvSpPr txBox="1"/>
                <p:nvPr/>
              </p:nvSpPr>
              <p:spPr>
                <a:xfrm>
                  <a:off x="4157692" y="1004977"/>
                  <a:ext cx="613693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4800" b="0" dirty="0" err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F448777-2D20-4D05-84CC-C06A23C4F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692" y="1004977"/>
                  <a:ext cx="613693" cy="923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301A07-5CB8-403D-96E9-57C21481AD65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2415367" y="1466642"/>
              <a:ext cx="174232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99E440-0E26-4A71-B472-8180BFCD1E97}"/>
                </a:ext>
              </a:extLst>
            </p:cNvPr>
            <p:cNvSpPr txBox="1"/>
            <p:nvPr/>
          </p:nvSpPr>
          <p:spPr>
            <a:xfrm>
              <a:off x="2450522" y="1008471"/>
              <a:ext cx="163544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200" dirty="0" err="1">
                  <a:latin typeface="Cambria Math" panose="02040503050406030204" pitchFamily="18" charset="0"/>
                </a:rPr>
                <a:t>e</a:t>
              </a:r>
              <a:r>
                <a:rPr lang="en-US" sz="3200" b="0" dirty="0" err="1">
                  <a:latin typeface="Cambria Math" panose="02040503050406030204" pitchFamily="18" charset="0"/>
                </a:rPr>
                <a:t>xn</a:t>
              </a:r>
              <a:r>
                <a:rPr lang="en-US" sz="3200" b="0" dirty="0">
                  <a:latin typeface="Cambria Math" panose="02040503050406030204" pitchFamily="18" charset="0"/>
                </a:rPr>
                <a:t>, drop</a:t>
              </a:r>
            </a:p>
          </p:txBody>
        </p:sp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29FAB85-29C6-4F0C-83D2-5292F70B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3" grpId="0"/>
      <p:bldP spid="4" grpId="0"/>
      <p:bldP spid="6" grpId="0"/>
      <p:bldP spid="8" grpId="0"/>
      <p:bldP spid="9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498DCD9-091D-4F2D-BE4A-E347441CC37C}"/>
              </a:ext>
            </a:extLst>
          </p:cNvPr>
          <p:cNvSpPr/>
          <p:nvPr/>
        </p:nvSpPr>
        <p:spPr>
          <a:xfrm>
            <a:off x="7962252" y="32164"/>
            <a:ext cx="3104198" cy="9205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18DCF-0C0B-4E75-ACD5-AEE05D15F840}"/>
              </a:ext>
            </a:extLst>
          </p:cNvPr>
          <p:cNvSpPr/>
          <p:nvPr/>
        </p:nvSpPr>
        <p:spPr>
          <a:xfrm>
            <a:off x="1334449" y="40367"/>
            <a:ext cx="2813346" cy="9248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688A52-B030-4827-8C25-91B9810D7F15}"/>
                  </a:ext>
                </a:extLst>
              </p:cNvPr>
              <p:cNvSpPr txBox="1"/>
              <p:nvPr/>
            </p:nvSpPr>
            <p:spPr>
              <a:xfrm>
                <a:off x="8040284" y="35658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688A52-B030-4827-8C25-91B9810D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84" y="35658"/>
                <a:ext cx="639149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374FD-2DED-4BBC-88AD-963BB5FE7441}"/>
                  </a:ext>
                </a:extLst>
              </p:cNvPr>
              <p:cNvSpPr txBox="1"/>
              <p:nvPr/>
            </p:nvSpPr>
            <p:spPr>
              <a:xfrm>
                <a:off x="10452757" y="35658"/>
                <a:ext cx="61369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374FD-2DED-4BBC-88AD-963BB5FE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757" y="35658"/>
                <a:ext cx="61369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6C8BF6-05C9-4ABA-9E21-71CBC801746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8679433" y="497323"/>
            <a:ext cx="17733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DC75CA-7AF0-43A5-B79A-380C6916BD10}"/>
              </a:ext>
            </a:extLst>
          </p:cNvPr>
          <p:cNvSpPr txBox="1"/>
          <p:nvPr/>
        </p:nvSpPr>
        <p:spPr>
          <a:xfrm>
            <a:off x="8739277" y="-46496"/>
            <a:ext cx="16354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latin typeface="Cambria Math" panose="02040503050406030204" pitchFamily="18" charset="0"/>
              </a:rPr>
              <a:t>, drop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E11D0-ABE2-4907-9659-F9CEFAEF0491}"/>
                  </a:ext>
                </a:extLst>
              </p:cNvPr>
              <p:cNvSpPr txBox="1"/>
              <p:nvPr/>
            </p:nvSpPr>
            <p:spPr>
              <a:xfrm>
                <a:off x="1278155" y="51523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E11D0-ABE2-4907-9659-F9CEFAE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55" y="51523"/>
                <a:ext cx="53912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45C2AC-583E-43D1-9B5B-49736802731A}"/>
                  </a:ext>
                </a:extLst>
              </p:cNvPr>
              <p:cNvSpPr txBox="1"/>
              <p:nvPr/>
            </p:nvSpPr>
            <p:spPr>
              <a:xfrm>
                <a:off x="3590601" y="51523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45C2AC-583E-43D1-9B5B-49736802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01" y="51523"/>
                <a:ext cx="63914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A42B2C-F8EB-4B4A-A25D-9C69C9247A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817277" y="513188"/>
            <a:ext cx="17733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DEF759-F0BB-4D0D-ADD5-FCD906243EAD}"/>
              </a:ext>
            </a:extLst>
          </p:cNvPr>
          <p:cNvSpPr txBox="1"/>
          <p:nvPr/>
        </p:nvSpPr>
        <p:spPr>
          <a:xfrm>
            <a:off x="1879619" y="0"/>
            <a:ext cx="16354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latin typeface="Cambria Math" panose="02040503050406030204" pitchFamily="18" charset="0"/>
              </a:rPr>
              <a:t>, drop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29FAB85-29C6-4F0C-83D2-5292F70B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16</a:t>
            </a:fld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DE7BC5C-3549-4A2A-96E6-4B16CB31EC3D}"/>
              </a:ext>
            </a:extLst>
          </p:cNvPr>
          <p:cNvSpPr/>
          <p:nvPr/>
        </p:nvSpPr>
        <p:spPr>
          <a:xfrm>
            <a:off x="2519691" y="1081201"/>
            <a:ext cx="431592" cy="1144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B6AB78D-2BC7-4EA0-80D9-3630D98B285F}"/>
              </a:ext>
            </a:extLst>
          </p:cNvPr>
          <p:cNvSpPr/>
          <p:nvPr/>
        </p:nvSpPr>
        <p:spPr>
          <a:xfrm>
            <a:off x="9323848" y="1081201"/>
            <a:ext cx="431592" cy="1144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A2AEEF-D90C-445D-9AA1-C6C82808B0F3}"/>
              </a:ext>
            </a:extLst>
          </p:cNvPr>
          <p:cNvSpPr/>
          <p:nvPr/>
        </p:nvSpPr>
        <p:spPr>
          <a:xfrm>
            <a:off x="1103914" y="2507070"/>
            <a:ext cx="3355070" cy="7457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1208AC-976C-4B67-AA07-BF44F61DD7FC}"/>
                  </a:ext>
                </a:extLst>
              </p:cNvPr>
              <p:cNvSpPr txBox="1"/>
              <p:nvPr/>
            </p:nvSpPr>
            <p:spPr>
              <a:xfrm>
                <a:off x="1103914" y="2354386"/>
                <a:ext cx="88697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1208AC-976C-4B67-AA07-BF44F61D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14" y="2354386"/>
                <a:ext cx="88697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4B186D-7430-4FC4-962C-38100088FD39}"/>
                  </a:ext>
                </a:extLst>
              </p:cNvPr>
              <p:cNvSpPr txBox="1"/>
              <p:nvPr/>
            </p:nvSpPr>
            <p:spPr>
              <a:xfrm>
                <a:off x="3452660" y="2354386"/>
                <a:ext cx="914400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4B186D-7430-4FC4-962C-38100088F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660" y="2354386"/>
                <a:ext cx="91440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BE3D9D-DA1B-4DDB-ACCD-84382FC66241}"/>
              </a:ext>
            </a:extLst>
          </p:cNvPr>
          <p:cNvCxnSpPr>
            <a:cxnSpLocks/>
          </p:cNvCxnSpPr>
          <p:nvPr/>
        </p:nvCxnSpPr>
        <p:spPr>
          <a:xfrm>
            <a:off x="1990888" y="2781355"/>
            <a:ext cx="14617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68FB44-A36D-4D25-A0C1-5D79B304767D}"/>
              </a:ext>
            </a:extLst>
          </p:cNvPr>
          <p:cNvSpPr/>
          <p:nvPr/>
        </p:nvSpPr>
        <p:spPr>
          <a:xfrm>
            <a:off x="7759893" y="2507070"/>
            <a:ext cx="3533381" cy="7457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8FB9EA-2247-4AC7-9342-058AFADA7A41}"/>
                  </a:ext>
                </a:extLst>
              </p:cNvPr>
              <p:cNvSpPr txBox="1"/>
              <p:nvPr/>
            </p:nvSpPr>
            <p:spPr>
              <a:xfrm>
                <a:off x="7866357" y="2351614"/>
                <a:ext cx="98700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8FB9EA-2247-4AC7-9342-058AFADA7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357" y="2351614"/>
                <a:ext cx="987001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70B700-74C7-409E-BCC0-0034E4824E02}"/>
                  </a:ext>
                </a:extLst>
              </p:cNvPr>
              <p:cNvSpPr txBox="1"/>
              <p:nvPr/>
            </p:nvSpPr>
            <p:spPr>
              <a:xfrm>
                <a:off x="10225931" y="2351614"/>
                <a:ext cx="106734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70B700-74C7-409E-BCC0-0034E4824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931" y="2351614"/>
                <a:ext cx="1067343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01BC6F-5B75-449B-952D-5EE50564218C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8853358" y="2813279"/>
            <a:ext cx="137257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row: Down 38">
            <a:extLst>
              <a:ext uri="{FF2B5EF4-FFF2-40B4-BE49-F238E27FC236}">
                <a16:creationId xmlns:a16="http://schemas.microsoft.com/office/drawing/2014/main" id="{3E871682-994D-4175-8CA5-25244C8621F7}"/>
              </a:ext>
            </a:extLst>
          </p:cNvPr>
          <p:cNvSpPr/>
          <p:nvPr/>
        </p:nvSpPr>
        <p:spPr>
          <a:xfrm>
            <a:off x="9323848" y="3589517"/>
            <a:ext cx="431592" cy="957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1C87E-DCAC-40CC-AF0B-2AC24F67E304}"/>
              </a:ext>
            </a:extLst>
          </p:cNvPr>
          <p:cNvSpPr txBox="1"/>
          <p:nvPr/>
        </p:nvSpPr>
        <p:spPr>
          <a:xfrm>
            <a:off x="9755440" y="3589517"/>
            <a:ext cx="119263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800" dirty="0">
                <a:latin typeface="Cambria Math" panose="02040503050406030204" pitchFamily="18" charset="0"/>
              </a:rPr>
              <a:t>bind</a:t>
            </a:r>
            <a:endParaRPr lang="en-US" sz="4800" b="0" dirty="0">
              <a:latin typeface="Cambria Math" panose="020405030504060302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78FF34-163E-4E0D-8D1A-FB34F257970E}"/>
              </a:ext>
            </a:extLst>
          </p:cNvPr>
          <p:cNvSpPr/>
          <p:nvPr/>
        </p:nvSpPr>
        <p:spPr>
          <a:xfrm>
            <a:off x="7759893" y="4852827"/>
            <a:ext cx="3669284" cy="75605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3900C5-9394-4C42-95BC-CD789A409508}"/>
                  </a:ext>
                </a:extLst>
              </p:cNvPr>
              <p:cNvSpPr txBox="1"/>
              <p:nvPr/>
            </p:nvSpPr>
            <p:spPr>
              <a:xfrm>
                <a:off x="7759893" y="4679791"/>
                <a:ext cx="144065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3900C5-9394-4C42-95BC-CD789A409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893" y="4679791"/>
                <a:ext cx="1440651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FDF4E6-C55B-4ADE-B04F-A39D587EF7F3}"/>
                  </a:ext>
                </a:extLst>
              </p:cNvPr>
              <p:cNvSpPr txBox="1"/>
              <p:nvPr/>
            </p:nvSpPr>
            <p:spPr>
              <a:xfrm>
                <a:off x="10361834" y="4679791"/>
                <a:ext cx="106734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FDF4E6-C55B-4ADE-B04F-A39D587EF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834" y="4679791"/>
                <a:ext cx="1067343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4791E2-CFF7-4D42-9FA6-D83B62AB79B9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9200544" y="5141456"/>
            <a:ext cx="116129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Arrow: Down 45">
            <a:extLst>
              <a:ext uri="{FF2B5EF4-FFF2-40B4-BE49-F238E27FC236}">
                <a16:creationId xmlns:a16="http://schemas.microsoft.com/office/drawing/2014/main" id="{C07D4476-CB38-4102-8838-C15C3D0569CD}"/>
              </a:ext>
            </a:extLst>
          </p:cNvPr>
          <p:cNvSpPr/>
          <p:nvPr/>
        </p:nvSpPr>
        <p:spPr>
          <a:xfrm>
            <a:off x="2525326" y="3589517"/>
            <a:ext cx="431592" cy="9606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6EA9C2-D67C-4F8A-A9BC-4CE91B4B87D2}"/>
              </a:ext>
            </a:extLst>
          </p:cNvPr>
          <p:cNvSpPr/>
          <p:nvPr/>
        </p:nvSpPr>
        <p:spPr>
          <a:xfrm>
            <a:off x="929286" y="4827664"/>
            <a:ext cx="3630898" cy="7313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A4EFD4-B44A-411D-BC99-87B1DB0CD5FF}"/>
                  </a:ext>
                </a:extLst>
              </p:cNvPr>
              <p:cNvSpPr txBox="1"/>
              <p:nvPr/>
            </p:nvSpPr>
            <p:spPr>
              <a:xfrm>
                <a:off x="929286" y="4686569"/>
                <a:ext cx="88697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A4EFD4-B44A-411D-BC99-87B1DB0CD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86" y="4686569"/>
                <a:ext cx="886974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5CFCF8-DDFC-4DB0-AA11-84927DE0451D}"/>
                  </a:ext>
                </a:extLst>
              </p:cNvPr>
              <p:cNvSpPr txBox="1"/>
              <p:nvPr/>
            </p:nvSpPr>
            <p:spPr>
              <a:xfrm>
                <a:off x="3278031" y="4686569"/>
                <a:ext cx="1282153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5CFCF8-DDFC-4DB0-AA11-84927DE04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031" y="4686569"/>
                <a:ext cx="1282153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1F1D07-D00D-4ACD-9033-68A0C37EE2DD}"/>
              </a:ext>
            </a:extLst>
          </p:cNvPr>
          <p:cNvCxnSpPr>
            <a:cxnSpLocks/>
          </p:cNvCxnSpPr>
          <p:nvPr/>
        </p:nvCxnSpPr>
        <p:spPr>
          <a:xfrm>
            <a:off x="1816260" y="5113538"/>
            <a:ext cx="1461772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ACDFA6-A520-42E0-B707-E737637D4789}"/>
              </a:ext>
            </a:extLst>
          </p:cNvPr>
          <p:cNvSpPr txBox="1"/>
          <p:nvPr/>
        </p:nvSpPr>
        <p:spPr>
          <a:xfrm>
            <a:off x="726759" y="3589517"/>
            <a:ext cx="180630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4800" dirty="0" err="1">
                <a:latin typeface="Cambria Math" panose="02040503050406030204" pitchFamily="18" charset="0"/>
              </a:rPr>
              <a:t>cobind</a:t>
            </a:r>
            <a:endParaRPr lang="en-US" sz="4800" b="0" dirty="0">
              <a:latin typeface="Cambria Math" panose="020405030504060302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D0FA39-1D99-4A4E-8F92-FCBBC468672D}"/>
              </a:ext>
            </a:extLst>
          </p:cNvPr>
          <p:cNvCxnSpPr>
            <a:cxnSpLocks/>
            <a:stCxn id="49" idx="3"/>
            <a:endCxn id="42" idx="1"/>
          </p:cNvCxnSpPr>
          <p:nvPr/>
        </p:nvCxnSpPr>
        <p:spPr>
          <a:xfrm flipV="1">
            <a:off x="4560184" y="5141456"/>
            <a:ext cx="3199709" cy="677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D562DBBA-3B01-4D57-B267-FB29F7EEC37A}"/>
              </a:ext>
            </a:extLst>
          </p:cNvPr>
          <p:cNvSpPr/>
          <p:nvPr/>
        </p:nvSpPr>
        <p:spPr>
          <a:xfrm>
            <a:off x="4850545" y="3459281"/>
            <a:ext cx="2574041" cy="1372910"/>
          </a:xfrm>
          <a:prstGeom prst="wedgeRectCallout">
            <a:avLst>
              <a:gd name="adj1" fmla="val -20833"/>
              <a:gd name="adj2" fmla="val 673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Distributive Law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71F8F95-52A7-4A00-A956-DD7A746F2530}"/>
              </a:ext>
            </a:extLst>
          </p:cNvPr>
          <p:cNvGrpSpPr/>
          <p:nvPr/>
        </p:nvGrpSpPr>
        <p:grpSpPr>
          <a:xfrm>
            <a:off x="4613088" y="5783517"/>
            <a:ext cx="2965821" cy="1044291"/>
            <a:chOff x="4648431" y="1331264"/>
            <a:chExt cx="2965821" cy="1044291"/>
          </a:xfrm>
        </p:grpSpPr>
        <p:sp>
          <p:nvSpPr>
            <p:cNvPr id="71" name="Rectangle 27">
              <a:extLst>
                <a:ext uri="{FF2B5EF4-FFF2-40B4-BE49-F238E27FC236}">
                  <a16:creationId xmlns:a16="http://schemas.microsoft.com/office/drawing/2014/main" id="{069B0BD9-2052-4F51-A229-E6E28B5D849C}"/>
                </a:ext>
              </a:extLst>
            </p:cNvPr>
            <p:cNvSpPr/>
            <p:nvPr/>
          </p:nvSpPr>
          <p:spPr>
            <a:xfrm>
              <a:off x="4648431" y="1340691"/>
              <a:ext cx="1667754" cy="1034864"/>
            </a:xfrm>
            <a:custGeom>
              <a:avLst/>
              <a:gdLst>
                <a:gd name="connsiteX0" fmla="*/ 0 w 1667754"/>
                <a:gd name="connsiteY0" fmla="*/ 0 h 1034864"/>
                <a:gd name="connsiteX1" fmla="*/ 1667754 w 1667754"/>
                <a:gd name="connsiteY1" fmla="*/ 0 h 1034864"/>
                <a:gd name="connsiteX2" fmla="*/ 1667754 w 1667754"/>
                <a:gd name="connsiteY2" fmla="*/ 1034864 h 1034864"/>
                <a:gd name="connsiteX3" fmla="*/ 0 w 1667754"/>
                <a:gd name="connsiteY3" fmla="*/ 1034864 h 1034864"/>
                <a:gd name="connsiteX4" fmla="*/ 0 w 1667754"/>
                <a:gd name="connsiteY4" fmla="*/ 0 h 1034864"/>
                <a:gd name="connsiteX0" fmla="*/ 0 w 1667754"/>
                <a:gd name="connsiteY0" fmla="*/ 0 h 1034864"/>
                <a:gd name="connsiteX1" fmla="*/ 1667754 w 1667754"/>
                <a:gd name="connsiteY1" fmla="*/ 0 h 1034864"/>
                <a:gd name="connsiteX2" fmla="*/ 1309535 w 1667754"/>
                <a:gd name="connsiteY2" fmla="*/ 1025437 h 1034864"/>
                <a:gd name="connsiteX3" fmla="*/ 0 w 1667754"/>
                <a:gd name="connsiteY3" fmla="*/ 1034864 h 1034864"/>
                <a:gd name="connsiteX4" fmla="*/ 0 w 1667754"/>
                <a:gd name="connsiteY4" fmla="*/ 0 h 103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7754" h="1034864">
                  <a:moveTo>
                    <a:pt x="0" y="0"/>
                  </a:moveTo>
                  <a:lnTo>
                    <a:pt x="1667754" y="0"/>
                  </a:lnTo>
                  <a:lnTo>
                    <a:pt x="1309535" y="1025437"/>
                  </a:lnTo>
                  <a:lnTo>
                    <a:pt x="0" y="1034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  <p:sp>
          <p:nvSpPr>
            <p:cNvPr id="72" name="Rectangle 27">
              <a:extLst>
                <a:ext uri="{FF2B5EF4-FFF2-40B4-BE49-F238E27FC236}">
                  <a16:creationId xmlns:a16="http://schemas.microsoft.com/office/drawing/2014/main" id="{FF5F36FC-186F-4BA4-83E5-16CE30037F8F}"/>
                </a:ext>
              </a:extLst>
            </p:cNvPr>
            <p:cNvSpPr/>
            <p:nvPr/>
          </p:nvSpPr>
          <p:spPr>
            <a:xfrm flipH="1" flipV="1">
              <a:off x="5946498" y="1331264"/>
              <a:ext cx="1667754" cy="1034864"/>
            </a:xfrm>
            <a:custGeom>
              <a:avLst/>
              <a:gdLst>
                <a:gd name="connsiteX0" fmla="*/ 0 w 1667754"/>
                <a:gd name="connsiteY0" fmla="*/ 0 h 1034864"/>
                <a:gd name="connsiteX1" fmla="*/ 1667754 w 1667754"/>
                <a:gd name="connsiteY1" fmla="*/ 0 h 1034864"/>
                <a:gd name="connsiteX2" fmla="*/ 1667754 w 1667754"/>
                <a:gd name="connsiteY2" fmla="*/ 1034864 h 1034864"/>
                <a:gd name="connsiteX3" fmla="*/ 0 w 1667754"/>
                <a:gd name="connsiteY3" fmla="*/ 1034864 h 1034864"/>
                <a:gd name="connsiteX4" fmla="*/ 0 w 1667754"/>
                <a:gd name="connsiteY4" fmla="*/ 0 h 1034864"/>
                <a:gd name="connsiteX0" fmla="*/ 0 w 1667754"/>
                <a:gd name="connsiteY0" fmla="*/ 0 h 1034864"/>
                <a:gd name="connsiteX1" fmla="*/ 1667754 w 1667754"/>
                <a:gd name="connsiteY1" fmla="*/ 0 h 1034864"/>
                <a:gd name="connsiteX2" fmla="*/ 1309535 w 1667754"/>
                <a:gd name="connsiteY2" fmla="*/ 1025437 h 1034864"/>
                <a:gd name="connsiteX3" fmla="*/ 0 w 1667754"/>
                <a:gd name="connsiteY3" fmla="*/ 1034864 h 1034864"/>
                <a:gd name="connsiteX4" fmla="*/ 0 w 1667754"/>
                <a:gd name="connsiteY4" fmla="*/ 0 h 103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7754" h="1034864">
                  <a:moveTo>
                    <a:pt x="0" y="0"/>
                  </a:moveTo>
                  <a:lnTo>
                    <a:pt x="1667754" y="0"/>
                  </a:lnTo>
                  <a:lnTo>
                    <a:pt x="1309535" y="1025437"/>
                  </a:lnTo>
                  <a:lnTo>
                    <a:pt x="0" y="1034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39DCFDD-3E6F-496A-9BC1-D2D324A32C15}"/>
                  </a:ext>
                </a:extLst>
              </p:cNvPr>
              <p:cNvSpPr txBox="1"/>
              <p:nvPr/>
            </p:nvSpPr>
            <p:spPr>
              <a:xfrm rot="16200000">
                <a:off x="5604583" y="-245074"/>
                <a:ext cx="908262" cy="11275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39DCFDD-3E6F-496A-9BC1-D2D324A32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04583" y="-245074"/>
                <a:ext cx="908262" cy="11275523"/>
              </a:xfrm>
              <a:prstGeom prst="rect">
                <a:avLst/>
              </a:prstGeom>
              <a:blipFill>
                <a:blip r:embed="rId14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3F678103-FEA4-41DE-AF75-42DA7C3EA867}"/>
              </a:ext>
            </a:extLst>
          </p:cNvPr>
          <p:cNvGrpSpPr/>
          <p:nvPr/>
        </p:nvGrpSpPr>
        <p:grpSpPr>
          <a:xfrm>
            <a:off x="4648430" y="5783517"/>
            <a:ext cx="2895140" cy="923330"/>
            <a:chOff x="1876245" y="1004977"/>
            <a:chExt cx="2895140" cy="923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FD4F498-D5B4-4EC8-AFEE-4EC1154533A2}"/>
                    </a:ext>
                  </a:extLst>
                </p:cNvPr>
                <p:cNvSpPr txBox="1"/>
                <p:nvPr/>
              </p:nvSpPr>
              <p:spPr>
                <a:xfrm>
                  <a:off x="1876245" y="1004977"/>
                  <a:ext cx="539122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US" sz="4800" b="0" dirty="0" err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FD4F498-D5B4-4EC8-AFEE-4EC115453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245" y="1004977"/>
                  <a:ext cx="539122" cy="92333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F1925F5-E068-4726-9E93-48B1A5F7770A}"/>
                    </a:ext>
                  </a:extLst>
                </p:cNvPr>
                <p:cNvSpPr txBox="1"/>
                <p:nvPr/>
              </p:nvSpPr>
              <p:spPr>
                <a:xfrm>
                  <a:off x="4157692" y="1004977"/>
                  <a:ext cx="613693" cy="923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sz="4800" b="0" dirty="0" err="1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F1925F5-E068-4726-9E93-48B1A5F77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692" y="1004977"/>
                  <a:ext cx="613693" cy="92333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478526F-DFF0-4B76-ABA1-100468657D80}"/>
                </a:ext>
              </a:extLst>
            </p:cNvPr>
            <p:cNvCxnSpPr>
              <a:cxnSpLocks/>
              <a:stCxn id="75" idx="3"/>
              <a:endCxn id="76" idx="1"/>
            </p:cNvCxnSpPr>
            <p:nvPr/>
          </p:nvCxnSpPr>
          <p:spPr>
            <a:xfrm>
              <a:off x="2415367" y="1466642"/>
              <a:ext cx="174232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5B596E9-337B-4133-802F-9AB9754E1AD1}"/>
                </a:ext>
              </a:extLst>
            </p:cNvPr>
            <p:cNvSpPr txBox="1"/>
            <p:nvPr/>
          </p:nvSpPr>
          <p:spPr>
            <a:xfrm>
              <a:off x="2450522" y="1008471"/>
              <a:ext cx="1635448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3200" dirty="0" err="1">
                  <a:latin typeface="Cambria Math" panose="02040503050406030204" pitchFamily="18" charset="0"/>
                </a:rPr>
                <a:t>e</a:t>
              </a:r>
              <a:r>
                <a:rPr lang="en-US" sz="3200" b="0" dirty="0" err="1">
                  <a:latin typeface="Cambria Math" panose="02040503050406030204" pitchFamily="18" charset="0"/>
                </a:rPr>
                <a:t>xn</a:t>
              </a:r>
              <a:r>
                <a:rPr lang="en-US" sz="3200" b="0" dirty="0">
                  <a:latin typeface="Cambria Math" panose="02040503050406030204" pitchFamily="18" charset="0"/>
                </a:rPr>
                <a:t>, 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20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3" grpId="0"/>
      <p:bldP spid="4" grpId="0"/>
      <p:bldP spid="6" grpId="0"/>
      <p:bldP spid="8" grpId="0"/>
      <p:bldP spid="9" grpId="0"/>
      <p:bldP spid="11" grpId="0"/>
      <p:bldP spid="22" grpId="0" animBg="1"/>
      <p:bldP spid="25" grpId="0" animBg="1"/>
      <p:bldP spid="26" grpId="0" animBg="1"/>
      <p:bldP spid="26" grpId="1" animBg="1"/>
      <p:bldP spid="2" grpId="0"/>
      <p:bldP spid="2" grpId="1"/>
      <p:bldP spid="7" grpId="0"/>
      <p:bldP spid="7" grpId="1"/>
      <p:bldP spid="33" grpId="0" animBg="1"/>
      <p:bldP spid="33" grpId="1" animBg="1"/>
      <p:bldP spid="32" grpId="0"/>
      <p:bldP spid="32" grpId="1"/>
      <p:bldP spid="36" grpId="0"/>
      <p:bldP spid="36" grpId="1"/>
      <p:bldP spid="39" grpId="0" animBg="1"/>
      <p:bldP spid="40" grpId="0"/>
      <p:bldP spid="41" grpId="1" animBg="1"/>
      <p:bldP spid="42" grpId="0"/>
      <p:bldP spid="43" grpId="0"/>
      <p:bldP spid="46" grpId="0" animBg="1"/>
      <p:bldP spid="47" grpId="1" animBg="1"/>
      <p:bldP spid="48" grpId="0"/>
      <p:bldP spid="49" grpId="0"/>
      <p:bldP spid="51" grpId="0"/>
      <p:bldP spid="63" grpId="0" animBg="1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2F2E20-8E11-4AE6-8A4A-9B69FB53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3E2DD01-4B6E-40ED-98AE-D5153136FFA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16" y="0"/>
            <a:ext cx="3186968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CBC1F04-B56B-46E7-A7EB-50EFB64BBF22}"/>
              </a:ext>
            </a:extLst>
          </p:cNvPr>
          <p:cNvGrpSpPr/>
          <p:nvPr/>
        </p:nvGrpSpPr>
        <p:grpSpPr>
          <a:xfrm>
            <a:off x="593149" y="2035068"/>
            <a:ext cx="4503844" cy="4503844"/>
            <a:chOff x="7550131" y="573599"/>
            <a:chExt cx="4503844" cy="45038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C7FC25-A818-48B1-A387-58C8E5EBB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125" b="95508" l="977" r="96484">
                          <a14:foregroundMark x1="5469" y1="74414" x2="4883" y2="75000"/>
                          <a14:foregroundMark x1="977" y1="75000" x2="977" y2="75000"/>
                          <a14:foregroundMark x1="8594" y1="92188" x2="10938" y2="89258"/>
                          <a14:foregroundMark x1="7031" y1="95898" x2="6250" y2="90234"/>
                          <a14:foregroundMark x1="84375" y1="5469" x2="81055" y2="14258"/>
                          <a14:foregroundMark x1="81055" y1="14258" x2="81055" y2="14453"/>
                          <a14:foregroundMark x1="80859" y1="3320" x2="77148" y2="9375"/>
                          <a14:foregroundMark x1="92188" y1="28320" x2="84375" y2="22266"/>
                          <a14:foregroundMark x1="96484" y1="31445" x2="85547" y2="30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0131" y="573599"/>
              <a:ext cx="4503844" cy="45038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565D7C-5E59-4B4D-AF90-9033012D041B}"/>
                </a:ext>
              </a:extLst>
            </p:cNvPr>
            <p:cNvSpPr txBox="1"/>
            <p:nvPr/>
          </p:nvSpPr>
          <p:spPr>
            <a:xfrm rot="19403066">
              <a:off x="7791692" y="2859815"/>
              <a:ext cx="2763577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 err="1">
                  <a:solidFill>
                    <a:schemeClr val="bg1"/>
                  </a:solidFill>
                  <a:latin typeface="Cambria Math" panose="02040503050406030204" pitchFamily="18" charset="0"/>
                </a:rPr>
                <a:t>Comonads</a:t>
              </a:r>
              <a:endParaRPr lang="en-US" sz="4800" b="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6DC509C-3678-4BCA-A72B-952C8E1FBF3F}"/>
              </a:ext>
            </a:extLst>
          </p:cNvPr>
          <p:cNvSpPr/>
          <p:nvPr/>
        </p:nvSpPr>
        <p:spPr>
          <a:xfrm>
            <a:off x="7263771" y="393239"/>
            <a:ext cx="3610466" cy="1291472"/>
          </a:xfrm>
          <a:prstGeom prst="wedgeRectCallout">
            <a:avLst>
              <a:gd name="adj1" fmla="val -67636"/>
              <a:gd name="adj2" fmla="val 58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How do I use these together?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39221C6-1A4D-40B0-BD84-F98583DE6C8C}"/>
              </a:ext>
            </a:extLst>
          </p:cNvPr>
          <p:cNvSpPr/>
          <p:nvPr/>
        </p:nvSpPr>
        <p:spPr>
          <a:xfrm>
            <a:off x="742600" y="424508"/>
            <a:ext cx="3610466" cy="1291472"/>
          </a:xfrm>
          <a:prstGeom prst="wedgeRectCallout">
            <a:avLst>
              <a:gd name="adj1" fmla="val 68733"/>
              <a:gd name="adj2" fmla="val 4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With a distributive law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320FEB-B516-490C-B0D7-A69DEBC9C9E9}"/>
              </a:ext>
            </a:extLst>
          </p:cNvPr>
          <p:cNvGrpSpPr/>
          <p:nvPr/>
        </p:nvGrpSpPr>
        <p:grpSpPr>
          <a:xfrm>
            <a:off x="6882460" y="2505695"/>
            <a:ext cx="5050556" cy="2725735"/>
            <a:chOff x="4007180" y="922594"/>
            <a:chExt cx="5050556" cy="2725735"/>
          </a:xfrm>
        </p:grpSpPr>
        <p:pic>
          <p:nvPicPr>
            <p:cNvPr id="14" name="Picture 13" descr="A picture containing appliance, dryer&#10;&#10;Description generated with high confidence">
              <a:extLst>
                <a:ext uri="{FF2B5EF4-FFF2-40B4-BE49-F238E27FC236}">
                  <a16:creationId xmlns:a16="http://schemas.microsoft.com/office/drawing/2014/main" id="{64EB5575-FC98-42FC-9AD9-F699E5304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14070">
              <a:off x="5169590" y="-239816"/>
              <a:ext cx="2725735" cy="50505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A0B5FD-B71E-4610-B955-6F356E98A0D5}"/>
                </a:ext>
              </a:extLst>
            </p:cNvPr>
            <p:cNvSpPr txBox="1"/>
            <p:nvPr/>
          </p:nvSpPr>
          <p:spPr>
            <a:xfrm rot="19361273">
              <a:off x="4945635" y="2285240"/>
              <a:ext cx="2330396" cy="781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>
                  <a:latin typeface="Cambria Math" panose="02040503050406030204" pitchFamily="18" charset="0"/>
                </a:rPr>
                <a:t>Monads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09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498DCD9-091D-4F2D-BE4A-E347441CC37C}"/>
              </a:ext>
            </a:extLst>
          </p:cNvPr>
          <p:cNvSpPr/>
          <p:nvPr/>
        </p:nvSpPr>
        <p:spPr>
          <a:xfrm>
            <a:off x="7962252" y="32164"/>
            <a:ext cx="3104198" cy="9205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18DCF-0C0B-4E75-ACD5-AEE05D15F840}"/>
              </a:ext>
            </a:extLst>
          </p:cNvPr>
          <p:cNvSpPr/>
          <p:nvPr/>
        </p:nvSpPr>
        <p:spPr>
          <a:xfrm>
            <a:off x="1334449" y="40367"/>
            <a:ext cx="2813346" cy="924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688A52-B030-4827-8C25-91B9810D7F15}"/>
                  </a:ext>
                </a:extLst>
              </p:cNvPr>
              <p:cNvSpPr txBox="1"/>
              <p:nvPr/>
            </p:nvSpPr>
            <p:spPr>
              <a:xfrm>
                <a:off x="8040284" y="35658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688A52-B030-4827-8C25-91B9810D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84" y="35658"/>
                <a:ext cx="639149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374FD-2DED-4BBC-88AD-963BB5FE7441}"/>
                  </a:ext>
                </a:extLst>
              </p:cNvPr>
              <p:cNvSpPr txBox="1"/>
              <p:nvPr/>
            </p:nvSpPr>
            <p:spPr>
              <a:xfrm>
                <a:off x="10452757" y="35658"/>
                <a:ext cx="61369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374FD-2DED-4BBC-88AD-963BB5FE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757" y="35658"/>
                <a:ext cx="61369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6C8BF6-05C9-4ABA-9E21-71CBC801746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8679433" y="497323"/>
            <a:ext cx="1773324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DC75CA-7AF0-43A5-B79A-380C6916BD10}"/>
              </a:ext>
            </a:extLst>
          </p:cNvPr>
          <p:cNvSpPr txBox="1"/>
          <p:nvPr/>
        </p:nvSpPr>
        <p:spPr>
          <a:xfrm>
            <a:off x="8739277" y="-46496"/>
            <a:ext cx="16354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</a:rPr>
              <a:t>, drop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E11D0-ABE2-4907-9659-F9CEFAEF0491}"/>
                  </a:ext>
                </a:extLst>
              </p:cNvPr>
              <p:cNvSpPr txBox="1"/>
              <p:nvPr/>
            </p:nvSpPr>
            <p:spPr>
              <a:xfrm>
                <a:off x="1278155" y="51523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E11D0-ABE2-4907-9659-F9CEFAE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55" y="51523"/>
                <a:ext cx="53912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45C2AC-583E-43D1-9B5B-49736802731A}"/>
                  </a:ext>
                </a:extLst>
              </p:cNvPr>
              <p:cNvSpPr txBox="1"/>
              <p:nvPr/>
            </p:nvSpPr>
            <p:spPr>
              <a:xfrm>
                <a:off x="3590601" y="51523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45C2AC-583E-43D1-9B5B-49736802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01" y="51523"/>
                <a:ext cx="63914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A42B2C-F8EB-4B4A-A25D-9C69C9247A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817277" y="513188"/>
            <a:ext cx="1773324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DEF759-F0BB-4D0D-ADD5-FCD906243EAD}"/>
              </a:ext>
            </a:extLst>
          </p:cNvPr>
          <p:cNvSpPr txBox="1"/>
          <p:nvPr/>
        </p:nvSpPr>
        <p:spPr>
          <a:xfrm>
            <a:off x="1879619" y="0"/>
            <a:ext cx="16354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</a:rPr>
              <a:t>, drop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29FAB85-29C6-4F0C-83D2-5292F70B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18</a:t>
            </a:fld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DE7BC5C-3549-4A2A-96E6-4B16CB31EC3D}"/>
              </a:ext>
            </a:extLst>
          </p:cNvPr>
          <p:cNvSpPr/>
          <p:nvPr/>
        </p:nvSpPr>
        <p:spPr>
          <a:xfrm>
            <a:off x="2519691" y="1081201"/>
            <a:ext cx="431592" cy="1144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7B6AB78D-2BC7-4EA0-80D9-3630D98B285F}"/>
              </a:ext>
            </a:extLst>
          </p:cNvPr>
          <p:cNvSpPr/>
          <p:nvPr/>
        </p:nvSpPr>
        <p:spPr>
          <a:xfrm>
            <a:off x="9323848" y="1081201"/>
            <a:ext cx="431592" cy="1144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A2AEEF-D90C-445D-9AA1-C6C82808B0F3}"/>
              </a:ext>
            </a:extLst>
          </p:cNvPr>
          <p:cNvSpPr/>
          <p:nvPr/>
        </p:nvSpPr>
        <p:spPr>
          <a:xfrm>
            <a:off x="1103914" y="2492565"/>
            <a:ext cx="3263146" cy="738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1208AC-976C-4B67-AA07-BF44F61DD7FC}"/>
                  </a:ext>
                </a:extLst>
              </p:cNvPr>
              <p:cNvSpPr txBox="1"/>
              <p:nvPr/>
            </p:nvSpPr>
            <p:spPr>
              <a:xfrm>
                <a:off x="1103914" y="2354386"/>
                <a:ext cx="88697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1208AC-976C-4B67-AA07-BF44F61D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914" y="2354386"/>
                <a:ext cx="886974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4B186D-7430-4FC4-962C-38100088FD39}"/>
                  </a:ext>
                </a:extLst>
              </p:cNvPr>
              <p:cNvSpPr txBox="1"/>
              <p:nvPr/>
            </p:nvSpPr>
            <p:spPr>
              <a:xfrm>
                <a:off x="3380059" y="2351614"/>
                <a:ext cx="987001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4B186D-7430-4FC4-962C-38100088F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59" y="2351614"/>
                <a:ext cx="987001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BE3D9D-DA1B-4DDB-ACCD-84382FC66241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1990888" y="2813279"/>
            <a:ext cx="1389171" cy="2772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headEnd type="none" w="med" len="me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68FB44-A36D-4D25-A0C1-5D79B304767D}"/>
              </a:ext>
            </a:extLst>
          </p:cNvPr>
          <p:cNvSpPr/>
          <p:nvPr/>
        </p:nvSpPr>
        <p:spPr>
          <a:xfrm>
            <a:off x="7866358" y="2482373"/>
            <a:ext cx="3351540" cy="7925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8FB9EA-2247-4AC7-9342-058AFADA7A41}"/>
                  </a:ext>
                </a:extLst>
              </p:cNvPr>
              <p:cNvSpPr txBox="1"/>
              <p:nvPr/>
            </p:nvSpPr>
            <p:spPr>
              <a:xfrm>
                <a:off x="7866357" y="2351614"/>
                <a:ext cx="98700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C8FB9EA-2247-4AC7-9342-058AFADA7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357" y="2351614"/>
                <a:ext cx="987001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70B700-74C7-409E-BCC0-0034E4824E02}"/>
                  </a:ext>
                </a:extLst>
              </p:cNvPr>
              <p:cNvSpPr txBox="1"/>
              <p:nvPr/>
            </p:nvSpPr>
            <p:spPr>
              <a:xfrm>
                <a:off x="10225931" y="2351614"/>
                <a:ext cx="106734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i="1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70B700-74C7-409E-BCC0-0034E4824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931" y="2351614"/>
                <a:ext cx="1067343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01BC6F-5B75-449B-952D-5EE50564218C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>
            <a:off x="8853358" y="2813279"/>
            <a:ext cx="1372573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headEnd type="none" w="med" len="me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Arrow: Down 38">
            <a:extLst>
              <a:ext uri="{FF2B5EF4-FFF2-40B4-BE49-F238E27FC236}">
                <a16:creationId xmlns:a16="http://schemas.microsoft.com/office/drawing/2014/main" id="{3E871682-994D-4175-8CA5-25244C8621F7}"/>
              </a:ext>
            </a:extLst>
          </p:cNvPr>
          <p:cNvSpPr/>
          <p:nvPr/>
        </p:nvSpPr>
        <p:spPr>
          <a:xfrm>
            <a:off x="9323848" y="3626770"/>
            <a:ext cx="431592" cy="923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1C87E-DCAC-40CC-AF0B-2AC24F67E304}"/>
              </a:ext>
            </a:extLst>
          </p:cNvPr>
          <p:cNvSpPr txBox="1"/>
          <p:nvPr/>
        </p:nvSpPr>
        <p:spPr>
          <a:xfrm>
            <a:off x="9755440" y="3625932"/>
            <a:ext cx="119263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800" dirty="0">
                <a:latin typeface="Cambria Math" panose="02040503050406030204" pitchFamily="18" charset="0"/>
              </a:rPr>
              <a:t>bind</a:t>
            </a:r>
            <a:endParaRPr lang="en-US" sz="4800" b="0" dirty="0">
              <a:latin typeface="Cambria Math" panose="020405030504060302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A78FF34-163E-4E0D-8D1A-FB34F257970E}"/>
              </a:ext>
            </a:extLst>
          </p:cNvPr>
          <p:cNvSpPr/>
          <p:nvPr/>
        </p:nvSpPr>
        <p:spPr>
          <a:xfrm>
            <a:off x="7759894" y="4828484"/>
            <a:ext cx="3612404" cy="7925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3900C5-9394-4C42-95BC-CD789A409508}"/>
                  </a:ext>
                </a:extLst>
              </p:cNvPr>
              <p:cNvSpPr txBox="1"/>
              <p:nvPr/>
            </p:nvSpPr>
            <p:spPr>
              <a:xfrm>
                <a:off x="7759893" y="4679791"/>
                <a:ext cx="144065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?!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3900C5-9394-4C42-95BC-CD789A409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893" y="4679791"/>
                <a:ext cx="1440651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FDF4E6-C55B-4ADE-B04F-A39D587EF7F3}"/>
                  </a:ext>
                </a:extLst>
              </p:cNvPr>
              <p:cNvSpPr txBox="1"/>
              <p:nvPr/>
            </p:nvSpPr>
            <p:spPr>
              <a:xfrm>
                <a:off x="10361834" y="4679791"/>
                <a:ext cx="106734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i="1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7FDF4E6-C55B-4ADE-B04F-A39D587EF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834" y="4679791"/>
                <a:ext cx="1067343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4791E2-CFF7-4D42-9FA6-D83B62AB79B9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9200544" y="5141456"/>
            <a:ext cx="1161290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headEnd type="none" w="med" len="me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Arrow: Down 45">
            <a:extLst>
              <a:ext uri="{FF2B5EF4-FFF2-40B4-BE49-F238E27FC236}">
                <a16:creationId xmlns:a16="http://schemas.microsoft.com/office/drawing/2014/main" id="{C07D4476-CB38-4102-8838-C15C3D0569CD}"/>
              </a:ext>
            </a:extLst>
          </p:cNvPr>
          <p:cNvSpPr/>
          <p:nvPr/>
        </p:nvSpPr>
        <p:spPr>
          <a:xfrm>
            <a:off x="2519691" y="3602486"/>
            <a:ext cx="431592" cy="9623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6EA9C2-D67C-4F8A-A9BC-4CE91B4B87D2}"/>
              </a:ext>
            </a:extLst>
          </p:cNvPr>
          <p:cNvSpPr/>
          <p:nvPr/>
        </p:nvSpPr>
        <p:spPr>
          <a:xfrm>
            <a:off x="929285" y="4824748"/>
            <a:ext cx="3612403" cy="738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A4EFD4-B44A-411D-BC99-87B1DB0CD5FF}"/>
                  </a:ext>
                </a:extLst>
              </p:cNvPr>
              <p:cNvSpPr txBox="1"/>
              <p:nvPr/>
            </p:nvSpPr>
            <p:spPr>
              <a:xfrm>
                <a:off x="929286" y="4686569"/>
                <a:ext cx="88697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AA4EFD4-B44A-411D-BC99-87B1DB0CD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86" y="4686569"/>
                <a:ext cx="886974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5CFCF8-DDFC-4DB0-AA11-84927DE0451D}"/>
                  </a:ext>
                </a:extLst>
              </p:cNvPr>
              <p:cNvSpPr txBox="1"/>
              <p:nvPr/>
            </p:nvSpPr>
            <p:spPr>
              <a:xfrm>
                <a:off x="3222660" y="4679791"/>
                <a:ext cx="1329238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?!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45CFCF8-DDFC-4DB0-AA11-84927DE04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660" y="4679791"/>
                <a:ext cx="1329238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11F1D07-D00D-4ACD-9033-68A0C37EE2DD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 flipV="1">
            <a:off x="1816260" y="5141456"/>
            <a:ext cx="1406400" cy="6778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headEnd type="none" w="med" len="med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9ACDFA6-A520-42E0-B707-E737637D4789}"/>
              </a:ext>
            </a:extLst>
          </p:cNvPr>
          <p:cNvSpPr txBox="1"/>
          <p:nvPr/>
        </p:nvSpPr>
        <p:spPr>
          <a:xfrm>
            <a:off x="707051" y="3626770"/>
            <a:ext cx="180630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4800" dirty="0" err="1">
                <a:latin typeface="Cambria Math" panose="02040503050406030204" pitchFamily="18" charset="0"/>
              </a:rPr>
              <a:t>cobind</a:t>
            </a:r>
            <a:endParaRPr lang="en-US" sz="4800" b="0" dirty="0">
              <a:latin typeface="Cambria Math" panose="02040503050406030204" pitchFamily="18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D0FA39-1D99-4A4E-8F92-FCBBC468672D}"/>
              </a:ext>
            </a:extLst>
          </p:cNvPr>
          <p:cNvCxnSpPr>
            <a:cxnSpLocks/>
            <a:stCxn id="49" idx="3"/>
            <a:endCxn id="42" idx="1"/>
          </p:cNvCxnSpPr>
          <p:nvPr/>
        </p:nvCxnSpPr>
        <p:spPr>
          <a:xfrm>
            <a:off x="4551898" y="5141456"/>
            <a:ext cx="3207995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D562DBBA-3B01-4D57-B267-FB29F7EEC37A}"/>
              </a:ext>
            </a:extLst>
          </p:cNvPr>
          <p:cNvSpPr/>
          <p:nvPr/>
        </p:nvSpPr>
        <p:spPr>
          <a:xfrm>
            <a:off x="4850545" y="3459281"/>
            <a:ext cx="2574041" cy="1372910"/>
          </a:xfrm>
          <a:prstGeom prst="wedgeRectCallout">
            <a:avLst>
              <a:gd name="adj1" fmla="val -20833"/>
              <a:gd name="adj2" fmla="val 6735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Distributive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Law</a:t>
            </a:r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CAD6F1C7-173F-4161-9C2C-5ACBB1A96D31}"/>
              </a:ext>
            </a:extLst>
          </p:cNvPr>
          <p:cNvSpPr/>
          <p:nvPr/>
        </p:nvSpPr>
        <p:spPr>
          <a:xfrm>
            <a:off x="5547645" y="3853936"/>
            <a:ext cx="1329239" cy="2694867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114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2F2E20-8E11-4AE6-8A4A-9B69FB53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3E2DD01-4B6E-40ED-98AE-D5153136FFA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16" y="0"/>
            <a:ext cx="3186968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CBC1F04-B56B-46E7-A7EB-50EFB64BBF22}"/>
              </a:ext>
            </a:extLst>
          </p:cNvPr>
          <p:cNvGrpSpPr/>
          <p:nvPr/>
        </p:nvGrpSpPr>
        <p:grpSpPr>
          <a:xfrm>
            <a:off x="593149" y="2035068"/>
            <a:ext cx="4503844" cy="4503844"/>
            <a:chOff x="7550131" y="573599"/>
            <a:chExt cx="4503844" cy="45038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C7FC25-A818-48B1-A387-58C8E5EBB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125" b="95508" l="977" r="96484">
                          <a14:foregroundMark x1="5469" y1="74414" x2="4883" y2="75000"/>
                          <a14:foregroundMark x1="977" y1="75000" x2="977" y2="75000"/>
                          <a14:foregroundMark x1="8594" y1="92188" x2="10938" y2="89258"/>
                          <a14:foregroundMark x1="7031" y1="95898" x2="6250" y2="90234"/>
                          <a14:foregroundMark x1="84375" y1="5469" x2="81055" y2="14258"/>
                          <a14:foregroundMark x1="81055" y1="14258" x2="81055" y2="14453"/>
                          <a14:foregroundMark x1="80859" y1="3320" x2="77148" y2="9375"/>
                          <a14:foregroundMark x1="92188" y1="28320" x2="84375" y2="22266"/>
                          <a14:foregroundMark x1="96484" y1="31445" x2="85547" y2="30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0131" y="573599"/>
              <a:ext cx="4503844" cy="45038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565D7C-5E59-4B4D-AF90-9033012D041B}"/>
                </a:ext>
              </a:extLst>
            </p:cNvPr>
            <p:cNvSpPr txBox="1"/>
            <p:nvPr/>
          </p:nvSpPr>
          <p:spPr>
            <a:xfrm rot="19403066">
              <a:off x="7791692" y="2859815"/>
              <a:ext cx="2763577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 err="1">
                  <a:solidFill>
                    <a:schemeClr val="bg1"/>
                  </a:solidFill>
                  <a:latin typeface="Cambria Math" panose="02040503050406030204" pitchFamily="18" charset="0"/>
                </a:rPr>
                <a:t>Comonads</a:t>
              </a:r>
              <a:endParaRPr lang="en-US" sz="4800" b="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6DC509C-3678-4BCA-A72B-952C8E1FBF3F}"/>
              </a:ext>
            </a:extLst>
          </p:cNvPr>
          <p:cNvSpPr/>
          <p:nvPr/>
        </p:nvSpPr>
        <p:spPr>
          <a:xfrm>
            <a:off x="7263771" y="393239"/>
            <a:ext cx="3610466" cy="1291472"/>
          </a:xfrm>
          <a:prstGeom prst="wedgeRectCallout">
            <a:avLst>
              <a:gd name="adj1" fmla="val -67636"/>
              <a:gd name="adj2" fmla="val 589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How do I use these together?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39221C6-1A4D-40B0-BD84-F98583DE6C8C}"/>
              </a:ext>
            </a:extLst>
          </p:cNvPr>
          <p:cNvSpPr/>
          <p:nvPr/>
        </p:nvSpPr>
        <p:spPr>
          <a:xfrm>
            <a:off x="742600" y="424508"/>
            <a:ext cx="3610466" cy="1291472"/>
          </a:xfrm>
          <a:prstGeom prst="wedgeRectCallout">
            <a:avLst>
              <a:gd name="adj1" fmla="val 68733"/>
              <a:gd name="adj2" fmla="val 4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With a distributive law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320FEB-B516-490C-B0D7-A69DEBC9C9E9}"/>
              </a:ext>
            </a:extLst>
          </p:cNvPr>
          <p:cNvGrpSpPr/>
          <p:nvPr/>
        </p:nvGrpSpPr>
        <p:grpSpPr>
          <a:xfrm>
            <a:off x="6882460" y="2505695"/>
            <a:ext cx="5050556" cy="2725735"/>
            <a:chOff x="4007180" y="922594"/>
            <a:chExt cx="5050556" cy="2725735"/>
          </a:xfrm>
        </p:grpSpPr>
        <p:pic>
          <p:nvPicPr>
            <p:cNvPr id="14" name="Picture 13" descr="A picture containing appliance, dryer&#10;&#10;Description generated with high confidence">
              <a:extLst>
                <a:ext uri="{FF2B5EF4-FFF2-40B4-BE49-F238E27FC236}">
                  <a16:creationId xmlns:a16="http://schemas.microsoft.com/office/drawing/2014/main" id="{64EB5575-FC98-42FC-9AD9-F699E5304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14070">
              <a:off x="5169590" y="-239816"/>
              <a:ext cx="2725735" cy="50505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A0B5FD-B71E-4610-B955-6F356E98A0D5}"/>
                </a:ext>
              </a:extLst>
            </p:cNvPr>
            <p:cNvSpPr txBox="1"/>
            <p:nvPr/>
          </p:nvSpPr>
          <p:spPr>
            <a:xfrm rot="19361273">
              <a:off x="4945635" y="2285240"/>
              <a:ext cx="2330396" cy="781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>
                  <a:latin typeface="Cambria Math" panose="02040503050406030204" pitchFamily="18" charset="0"/>
                </a:rPr>
                <a:t>Monads</a:t>
              </a:r>
            </a:p>
          </p:txBody>
        </p:sp>
      </p:grp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9B7022F3-4A70-40F9-83E4-299E62869667}"/>
              </a:ext>
            </a:extLst>
          </p:cNvPr>
          <p:cNvSpPr/>
          <p:nvPr/>
        </p:nvSpPr>
        <p:spPr>
          <a:xfrm>
            <a:off x="1910025" y="-277190"/>
            <a:ext cx="1329239" cy="2694867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781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33C0B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9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472C4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6" grpId="0" animBg="1"/>
      <p:bldP spid="1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608E3FA-AF07-4126-A605-AED494C4D3D6}"/>
              </a:ext>
            </a:extLst>
          </p:cNvPr>
          <p:cNvSpPr/>
          <p:nvPr/>
        </p:nvSpPr>
        <p:spPr>
          <a:xfrm>
            <a:off x="6163950" y="3801272"/>
            <a:ext cx="5983646" cy="23318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62B4E0-1873-4502-82BE-84A394A31F33}"/>
              </a:ext>
            </a:extLst>
          </p:cNvPr>
          <p:cNvSpPr/>
          <p:nvPr/>
        </p:nvSpPr>
        <p:spPr>
          <a:xfrm>
            <a:off x="6159041" y="1497131"/>
            <a:ext cx="5983646" cy="23427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898F36-D58D-4F0A-8484-3DAEADF513DE}"/>
              </a:ext>
            </a:extLst>
          </p:cNvPr>
          <p:cNvSpPr/>
          <p:nvPr/>
        </p:nvSpPr>
        <p:spPr>
          <a:xfrm>
            <a:off x="29519" y="3800473"/>
            <a:ext cx="6132576" cy="23427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86B912-CE86-4EDF-92DE-B7033769DBB0}"/>
              </a:ext>
            </a:extLst>
          </p:cNvPr>
          <p:cNvSpPr/>
          <p:nvPr/>
        </p:nvSpPr>
        <p:spPr>
          <a:xfrm>
            <a:off x="29519" y="1496365"/>
            <a:ext cx="6132576" cy="23427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D38E6C-A9E0-49C2-9C29-501DE00AD9F0}"/>
                  </a:ext>
                </a:extLst>
              </p:cNvPr>
              <p:cNvSpPr txBox="1"/>
              <p:nvPr/>
            </p:nvSpPr>
            <p:spPr>
              <a:xfrm>
                <a:off x="1324245" y="475969"/>
                <a:ext cx="954351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≔3;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D38E6C-A9E0-49C2-9C29-501DE00AD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45" y="475969"/>
                <a:ext cx="9543510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00174D-4120-4ABF-8B23-E1D1A3507ABB}"/>
                  </a:ext>
                </a:extLst>
              </p:cNvPr>
              <p:cNvSpPr txBox="1"/>
              <p:nvPr/>
            </p:nvSpPr>
            <p:spPr>
              <a:xfrm>
                <a:off x="184469" y="2487552"/>
                <a:ext cx="5848492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00174D-4120-4ABF-8B23-E1D1A3507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69" y="2487552"/>
                <a:ext cx="5848492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E5AE4B-DE02-4DAC-8665-A3B587539BA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08715" y="1399299"/>
            <a:ext cx="2987285" cy="108825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C7C605-84FE-461F-8276-70167DCB63CC}"/>
              </a:ext>
            </a:extLst>
          </p:cNvPr>
          <p:cNvSpPr txBox="1"/>
          <p:nvPr/>
        </p:nvSpPr>
        <p:spPr>
          <a:xfrm>
            <a:off x="2111567" y="1720356"/>
            <a:ext cx="245927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 b="0" i="1" dirty="0">
                <a:latin typeface="Cambria Math" panose="02040503050406030204" pitchFamily="18" charset="0"/>
              </a:rPr>
              <a:t>Reduce 1</a:t>
            </a:r>
            <a:r>
              <a:rPr lang="en-US" sz="3600" b="0" i="1" baseline="30000" dirty="0">
                <a:latin typeface="Cambria Math" panose="02040503050406030204" pitchFamily="18" charset="0"/>
              </a:rPr>
              <a:t>st</a:t>
            </a:r>
            <a:r>
              <a:rPr lang="en-US" sz="3600" b="0" i="1" dirty="0">
                <a:latin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5CF404-977A-446F-99BF-4BAB4A746724}"/>
                  </a:ext>
                </a:extLst>
              </p:cNvPr>
              <p:cNvSpPr txBox="1"/>
              <p:nvPr/>
            </p:nvSpPr>
            <p:spPr>
              <a:xfrm>
                <a:off x="1989017" y="4605917"/>
                <a:ext cx="223939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throw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5CF404-977A-446F-99BF-4BAB4A746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017" y="4605917"/>
                <a:ext cx="223939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48EB61-9B0D-4411-BEC6-8D81247015E9}"/>
              </a:ext>
            </a:extLst>
          </p:cNvPr>
          <p:cNvCxnSpPr>
            <a:cxnSpLocks/>
            <a:stCxn id="34" idx="0"/>
            <a:endCxn id="12" idx="0"/>
          </p:cNvCxnSpPr>
          <p:nvPr/>
        </p:nvCxnSpPr>
        <p:spPr>
          <a:xfrm>
            <a:off x="3095807" y="3800473"/>
            <a:ext cx="12908" cy="8054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9355A0-506D-410A-A724-72BEEF55E07B}"/>
              </a:ext>
            </a:extLst>
          </p:cNvPr>
          <p:cNvSpPr txBox="1"/>
          <p:nvPr/>
        </p:nvSpPr>
        <p:spPr>
          <a:xfrm>
            <a:off x="603747" y="3909003"/>
            <a:ext cx="253825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 b="0" i="1" dirty="0">
                <a:latin typeface="Cambria Math" panose="02040503050406030204" pitchFamily="18" charset="0"/>
              </a:rPr>
              <a:t>Reduce 1</a:t>
            </a:r>
            <a:r>
              <a:rPr lang="en-US" sz="3600" b="0" i="1" baseline="30000" dirty="0">
                <a:latin typeface="Cambria Math" panose="02040503050406030204" pitchFamily="18" charset="0"/>
              </a:rPr>
              <a:t>st</a:t>
            </a:r>
            <a:r>
              <a:rPr lang="en-US" sz="3600" b="0" i="1" dirty="0">
                <a:latin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6DC0CF-C2E7-4C7F-8A35-BB4622D4A6BA}"/>
                  </a:ext>
                </a:extLst>
              </p:cNvPr>
              <p:cNvSpPr txBox="1"/>
              <p:nvPr/>
            </p:nvSpPr>
            <p:spPr>
              <a:xfrm>
                <a:off x="6392092" y="2460786"/>
                <a:ext cx="575305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48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6DC0CF-C2E7-4C7F-8A35-BB4622D4A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092" y="2460786"/>
                <a:ext cx="575305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167A21-1C8F-4C5F-9A41-B8EFD83FE002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6096000" y="1399299"/>
            <a:ext cx="3172617" cy="10614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D8F9EF-96A4-47AF-8E92-520858BAA682}"/>
                  </a:ext>
                </a:extLst>
              </p:cNvPr>
              <p:cNvSpPr txBox="1"/>
              <p:nvPr/>
            </p:nvSpPr>
            <p:spPr>
              <a:xfrm>
                <a:off x="8343887" y="1695496"/>
                <a:ext cx="210161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3600" b="0" i="1" dirty="0">
                    <a:latin typeface="Cambria Math" panose="02040503050406030204" pitchFamily="18" charset="0"/>
                  </a:rPr>
                  <a:t>Reduce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D8F9EF-96A4-47AF-8E92-520858BAA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887" y="1695496"/>
                <a:ext cx="2101619" cy="553998"/>
              </a:xfrm>
              <a:prstGeom prst="rect">
                <a:avLst/>
              </a:prstGeom>
              <a:blipFill>
                <a:blip r:embed="rId6"/>
                <a:stretch>
                  <a:fillRect l="-13333" t="-25275" b="-49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D97208-ACDA-4D1C-AD92-4891ACAF240B}"/>
              </a:ext>
            </a:extLst>
          </p:cNvPr>
          <p:cNvCxnSpPr>
            <a:cxnSpLocks/>
          </p:cNvCxnSpPr>
          <p:nvPr/>
        </p:nvCxnSpPr>
        <p:spPr>
          <a:xfrm flipH="1">
            <a:off x="10080433" y="1374465"/>
            <a:ext cx="95153" cy="563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4A7D08-E25A-4BF5-9292-02982537C267}"/>
                  </a:ext>
                </a:extLst>
              </p:cNvPr>
              <p:cNvSpPr txBox="1"/>
              <p:nvPr/>
            </p:nvSpPr>
            <p:spPr>
              <a:xfrm>
                <a:off x="7004856" y="4659044"/>
                <a:ext cx="267861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4A7D08-E25A-4BF5-9292-02982537C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4856" y="4659044"/>
                <a:ext cx="2678618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C091E4-3579-4B6C-B1ED-77A0BB470937}"/>
              </a:ext>
            </a:extLst>
          </p:cNvPr>
          <p:cNvCxnSpPr>
            <a:cxnSpLocks/>
          </p:cNvCxnSpPr>
          <p:nvPr/>
        </p:nvCxnSpPr>
        <p:spPr>
          <a:xfrm>
            <a:off x="8116444" y="3822292"/>
            <a:ext cx="0" cy="10576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774694-C464-4FAD-B431-C2114EC36532}"/>
              </a:ext>
            </a:extLst>
          </p:cNvPr>
          <p:cNvSpPr txBox="1"/>
          <p:nvPr/>
        </p:nvSpPr>
        <p:spPr>
          <a:xfrm>
            <a:off x="8448782" y="3720559"/>
            <a:ext cx="3453608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600" b="0" i="1" dirty="0">
                <a:latin typeface="Cambria Math" panose="02040503050406030204" pitchFamily="18" charset="0"/>
              </a:rPr>
              <a:t>Done reducing;</a:t>
            </a:r>
          </a:p>
          <a:p>
            <a:pPr algn="l"/>
            <a:r>
              <a:rPr lang="en-US" sz="3600" i="1" dirty="0">
                <a:latin typeface="Cambria Math" panose="02040503050406030204" pitchFamily="18" charset="0"/>
              </a:rPr>
              <a:t>Discard unused</a:t>
            </a:r>
            <a:endParaRPr lang="en-US" sz="3600" b="0" i="1" dirty="0">
              <a:latin typeface="Cambria Math" panose="020405030504060302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66E77-822D-4CF0-800B-EA1244A3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9" grpId="0" animBg="1"/>
      <p:bldP spid="29" grpId="1" animBg="1"/>
      <p:bldP spid="34" grpId="0" animBg="1"/>
      <p:bldP spid="27" grpId="0" animBg="1"/>
      <p:bldP spid="6" grpId="0"/>
      <p:bldP spid="6" grpId="1"/>
      <p:bldP spid="9" grpId="0"/>
      <p:bldP spid="9" grpId="1"/>
      <p:bldP spid="12" grpId="0"/>
      <p:bldP spid="12" grpId="1"/>
      <p:bldP spid="16" grpId="0"/>
      <p:bldP spid="16" grpId="1"/>
      <p:bldP spid="17" grpId="0"/>
      <p:bldP spid="17" grpId="1"/>
      <p:bldP spid="20" grpId="0"/>
      <p:bldP spid="20" grpId="1"/>
      <p:bldP spid="23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4176ACE-B6A0-4552-828A-92C6AAF61BF5}"/>
              </a:ext>
            </a:extLst>
          </p:cNvPr>
          <p:cNvGrpSpPr/>
          <p:nvPr/>
        </p:nvGrpSpPr>
        <p:grpSpPr>
          <a:xfrm>
            <a:off x="250595" y="646310"/>
            <a:ext cx="3600858" cy="2412930"/>
            <a:chOff x="-69903" y="812277"/>
            <a:chExt cx="3600858" cy="2412930"/>
          </a:xfrm>
        </p:grpSpPr>
        <p:pic>
          <p:nvPicPr>
            <p:cNvPr id="105" name="Picture 10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1475B61-AC42-4ADB-A728-D0B083F17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29" y="812277"/>
              <a:ext cx="1923714" cy="1845988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45D2E0-2D99-487B-88B9-3811A7D171A0}"/>
                </a:ext>
              </a:extLst>
            </p:cNvPr>
            <p:cNvSpPr txBox="1"/>
            <p:nvPr/>
          </p:nvSpPr>
          <p:spPr>
            <a:xfrm>
              <a:off x="-69903" y="2609654"/>
              <a:ext cx="360085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000" dirty="0">
                  <a:latin typeface="Cambria Math" panose="02040503050406030204" pitchFamily="18" charset="0"/>
                </a:rPr>
                <a:t>Producer Choice</a:t>
              </a:r>
              <a:endParaRPr lang="en-US" sz="4000" b="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F39347C-B482-4C3B-83F1-19E2277FFB7E}"/>
              </a:ext>
            </a:extLst>
          </p:cNvPr>
          <p:cNvGrpSpPr/>
          <p:nvPr/>
        </p:nvGrpSpPr>
        <p:grpSpPr>
          <a:xfrm>
            <a:off x="129647" y="3803764"/>
            <a:ext cx="3899428" cy="2413725"/>
            <a:chOff x="200167" y="3811661"/>
            <a:chExt cx="3899428" cy="2413725"/>
          </a:xfrm>
        </p:grpSpPr>
        <p:pic>
          <p:nvPicPr>
            <p:cNvPr id="106" name="Picture 10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3AF00CEA-4717-4EF1-A83F-E4473A9C1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48" y="3811661"/>
              <a:ext cx="1923714" cy="1845988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D1DAA1-33FA-42E2-91B3-ACFF8C8E0EA0}"/>
                </a:ext>
              </a:extLst>
            </p:cNvPr>
            <p:cNvSpPr txBox="1"/>
            <p:nvPr/>
          </p:nvSpPr>
          <p:spPr>
            <a:xfrm>
              <a:off x="200167" y="5609833"/>
              <a:ext cx="389942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4000" dirty="0">
                  <a:latin typeface="Cambria Math" panose="02040503050406030204" pitchFamily="18" charset="0"/>
                </a:rPr>
                <a:t>Consumer Choice</a:t>
              </a:r>
              <a:endParaRPr lang="en-US" sz="4000" b="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021C77B-2B46-4813-98AA-6C3D0962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20</a:t>
            </a:fld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04539E1-AEDA-4439-8F0D-59C96E8E625C}"/>
              </a:ext>
            </a:extLst>
          </p:cNvPr>
          <p:cNvGrpSpPr/>
          <p:nvPr/>
        </p:nvGrpSpPr>
        <p:grpSpPr>
          <a:xfrm>
            <a:off x="6620569" y="-160252"/>
            <a:ext cx="1659066" cy="7178504"/>
            <a:chOff x="7729934" y="-2017"/>
            <a:chExt cx="1659066" cy="717850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B5119-A5AB-4F52-997B-BE2CF3E0B0BC}"/>
                </a:ext>
              </a:extLst>
            </p:cNvPr>
            <p:cNvSpPr/>
            <p:nvPr/>
          </p:nvSpPr>
          <p:spPr>
            <a:xfrm flipV="1">
              <a:off x="8003311" y="580138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09E396C-FAA9-4EAF-A522-6BFB3E45B23E}"/>
                </a:ext>
              </a:extLst>
            </p:cNvPr>
            <p:cNvSpPr/>
            <p:nvPr/>
          </p:nvSpPr>
          <p:spPr>
            <a:xfrm flipV="1">
              <a:off x="8022145" y="4137135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CA62E9C-1615-4A9D-9D54-43466E02C6CF}"/>
                </a:ext>
              </a:extLst>
            </p:cNvPr>
            <p:cNvSpPr/>
            <p:nvPr/>
          </p:nvSpPr>
          <p:spPr>
            <a:xfrm>
              <a:off x="8276678" y="441484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29CB063-5C4E-4CCC-99C8-85004326A78E}"/>
                </a:ext>
              </a:extLst>
            </p:cNvPr>
            <p:cNvSpPr/>
            <p:nvPr/>
          </p:nvSpPr>
          <p:spPr>
            <a:xfrm>
              <a:off x="8559467" y="413126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E337E48-22AA-4A03-AAB5-A4AA3404EC86}"/>
                </a:ext>
              </a:extLst>
            </p:cNvPr>
            <p:cNvSpPr/>
            <p:nvPr/>
          </p:nvSpPr>
          <p:spPr>
            <a:xfrm>
              <a:off x="8550048" y="582568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268842A-B8A7-4A7D-B9CB-6234A02A81ED}"/>
                </a:ext>
              </a:extLst>
            </p:cNvPr>
            <p:cNvSpPr/>
            <p:nvPr/>
          </p:nvSpPr>
          <p:spPr>
            <a:xfrm>
              <a:off x="9096787" y="4133595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8835C71-9B00-4267-95D2-951F4D81B50E}"/>
                </a:ext>
              </a:extLst>
            </p:cNvPr>
            <p:cNvSpPr/>
            <p:nvPr/>
          </p:nvSpPr>
          <p:spPr>
            <a:xfrm>
              <a:off x="9125047" y="583630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928DD31-8A69-4524-9B67-1F22D95938F1}"/>
                </a:ext>
              </a:extLst>
            </p:cNvPr>
            <p:cNvGrpSpPr/>
            <p:nvPr/>
          </p:nvGrpSpPr>
          <p:grpSpPr>
            <a:xfrm>
              <a:off x="7729934" y="-2017"/>
              <a:ext cx="273372" cy="6914553"/>
              <a:chOff x="7701691" y="0"/>
              <a:chExt cx="273372" cy="6914553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3C629DCE-70BC-41A8-A867-E7D1CDE18015}"/>
                  </a:ext>
                </a:extLst>
              </p:cNvPr>
              <p:cNvGrpSpPr/>
              <p:nvPr/>
            </p:nvGrpSpPr>
            <p:grpSpPr>
              <a:xfrm>
                <a:off x="7701694" y="0"/>
                <a:ext cx="263952" cy="548326"/>
                <a:chOff x="7729978" y="169682"/>
                <a:chExt cx="263952" cy="548326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56F1770-8B0B-4508-854B-EE6E82817EC0}"/>
                    </a:ext>
                  </a:extLst>
                </p:cNvPr>
                <p:cNvSpPr/>
                <p:nvPr/>
              </p:nvSpPr>
              <p:spPr>
                <a:xfrm>
                  <a:off x="7729979" y="169682"/>
                  <a:ext cx="263951" cy="26395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C0FB94C-A5E7-4FAD-BC5B-10948DDA70A1}"/>
                    </a:ext>
                  </a:extLst>
                </p:cNvPr>
                <p:cNvSpPr/>
                <p:nvPr/>
              </p:nvSpPr>
              <p:spPr>
                <a:xfrm>
                  <a:off x="7729978" y="454057"/>
                  <a:ext cx="263951" cy="26395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/>
                </a:p>
              </p:txBody>
            </p:sp>
          </p:grp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8108EB46-F570-4838-8AE1-022CC031A409}"/>
                  </a:ext>
                </a:extLst>
              </p:cNvPr>
              <p:cNvSpPr/>
              <p:nvPr/>
            </p:nvSpPr>
            <p:spPr>
              <a:xfrm>
                <a:off x="7701693" y="548326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64D06F3-A001-401E-BAC3-CC5B8858F021}"/>
                  </a:ext>
                </a:extLst>
              </p:cNvPr>
              <p:cNvSpPr/>
              <p:nvPr/>
            </p:nvSpPr>
            <p:spPr>
              <a:xfrm>
                <a:off x="7701693" y="109665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F657CD9-AA9F-45AD-B6BE-2CD17DAFB4F2}"/>
                  </a:ext>
                </a:extLst>
              </p:cNvPr>
              <p:cNvSpPr/>
              <p:nvPr/>
            </p:nvSpPr>
            <p:spPr>
              <a:xfrm>
                <a:off x="7701693" y="1644978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4D699F6-F772-4D97-8F23-0671963A4C73}"/>
                  </a:ext>
                </a:extLst>
              </p:cNvPr>
              <p:cNvSpPr/>
              <p:nvPr/>
            </p:nvSpPr>
            <p:spPr>
              <a:xfrm>
                <a:off x="7701693" y="2193304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EB805FF-D884-4291-BBA7-3E0FE8940C7A}"/>
                  </a:ext>
                </a:extLst>
              </p:cNvPr>
              <p:cNvSpPr/>
              <p:nvPr/>
            </p:nvSpPr>
            <p:spPr>
              <a:xfrm>
                <a:off x="7701692" y="2741630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AAD35F83-CDAD-4FEF-B025-BF5A7DD22A8B}"/>
                  </a:ext>
                </a:extLst>
              </p:cNvPr>
              <p:cNvSpPr/>
              <p:nvPr/>
            </p:nvSpPr>
            <p:spPr>
              <a:xfrm>
                <a:off x="7701692" y="3289956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B840926-5E6D-4F2B-8C10-C136B080AFE3}"/>
                  </a:ext>
                </a:extLst>
              </p:cNvPr>
              <p:cNvSpPr/>
              <p:nvPr/>
            </p:nvSpPr>
            <p:spPr>
              <a:xfrm>
                <a:off x="7711112" y="3852420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DB9768B-8164-4A1B-850D-8505D1FB0C94}"/>
                  </a:ext>
                </a:extLst>
              </p:cNvPr>
              <p:cNvSpPr/>
              <p:nvPr/>
            </p:nvSpPr>
            <p:spPr>
              <a:xfrm>
                <a:off x="7711112" y="4400746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378BBFF-65FD-44E8-91B9-50329CAF7EB7}"/>
                  </a:ext>
                </a:extLst>
              </p:cNvPr>
              <p:cNvSpPr/>
              <p:nvPr/>
            </p:nvSpPr>
            <p:spPr>
              <a:xfrm>
                <a:off x="7711112" y="4963210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13458EE-1901-4302-A49F-C93AF3C3B072}"/>
                  </a:ext>
                </a:extLst>
              </p:cNvPr>
              <p:cNvSpPr/>
              <p:nvPr/>
            </p:nvSpPr>
            <p:spPr>
              <a:xfrm>
                <a:off x="7701692" y="5525674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F555569-3500-4475-A92D-24C3E7C97DA0}"/>
                  </a:ext>
                </a:extLst>
              </p:cNvPr>
              <p:cNvSpPr/>
              <p:nvPr/>
            </p:nvSpPr>
            <p:spPr>
              <a:xfrm>
                <a:off x="7701692" y="6088138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11C9E46-B949-4B35-B505-5C42F148CCD5}"/>
                  </a:ext>
                </a:extLst>
              </p:cNvPr>
              <p:cNvSpPr/>
              <p:nvPr/>
            </p:nvSpPr>
            <p:spPr>
              <a:xfrm>
                <a:off x="7701691" y="665060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5128335-0EDC-468C-854D-17BAFACFDC98}"/>
                </a:ext>
              </a:extLst>
            </p:cNvPr>
            <p:cNvGrpSpPr/>
            <p:nvPr/>
          </p:nvGrpSpPr>
          <p:grpSpPr>
            <a:xfrm flipV="1">
              <a:off x="8003310" y="6628161"/>
              <a:ext cx="263952" cy="548326"/>
              <a:chOff x="7729978" y="169682"/>
              <a:chExt cx="263952" cy="548326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4FAD993-F0C4-4EF0-B9DF-6103C3600235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204359D-C64D-48CB-99FC-E97981B4AEF8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21A3CB8-33CF-489A-9661-90E7FBE41F43}"/>
                </a:ext>
              </a:extLst>
            </p:cNvPr>
            <p:cNvSpPr/>
            <p:nvPr/>
          </p:nvSpPr>
          <p:spPr>
            <a:xfrm flipV="1">
              <a:off x="8003309" y="636421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B4B4182-DC95-49ED-A3D4-A35D32E6BECA}"/>
                </a:ext>
              </a:extLst>
            </p:cNvPr>
            <p:cNvSpPr/>
            <p:nvPr/>
          </p:nvSpPr>
          <p:spPr>
            <a:xfrm flipV="1">
              <a:off x="8003309" y="526755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70233F5-1F43-4598-916C-4B8D236D0119}"/>
                </a:ext>
              </a:extLst>
            </p:cNvPr>
            <p:cNvSpPr/>
            <p:nvPr/>
          </p:nvSpPr>
          <p:spPr>
            <a:xfrm flipV="1">
              <a:off x="8003309" y="471923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2059FCF-F10E-491D-B0E6-0DD5A2AFE3A9}"/>
                </a:ext>
              </a:extLst>
            </p:cNvPr>
            <p:cNvSpPr/>
            <p:nvPr/>
          </p:nvSpPr>
          <p:spPr>
            <a:xfrm flipV="1">
              <a:off x="8003308" y="362258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D5B8C32-FE38-4E05-ADBF-8BBE1651E085}"/>
                </a:ext>
              </a:extLst>
            </p:cNvPr>
            <p:cNvSpPr/>
            <p:nvPr/>
          </p:nvSpPr>
          <p:spPr>
            <a:xfrm flipV="1">
              <a:off x="8012728" y="306011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7089C4C-0AD8-498D-AB8C-9D8C099F0795}"/>
                </a:ext>
              </a:extLst>
            </p:cNvPr>
            <p:cNvSpPr/>
            <p:nvPr/>
          </p:nvSpPr>
          <p:spPr>
            <a:xfrm flipV="1">
              <a:off x="8012728" y="251179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0B02E59-8434-4D74-860C-21635A779DA9}"/>
                </a:ext>
              </a:extLst>
            </p:cNvPr>
            <p:cNvSpPr/>
            <p:nvPr/>
          </p:nvSpPr>
          <p:spPr>
            <a:xfrm flipV="1">
              <a:off x="8012728" y="194932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C64A1D3-9566-4B8F-8C35-401013E67038}"/>
                </a:ext>
              </a:extLst>
            </p:cNvPr>
            <p:cNvSpPr/>
            <p:nvPr/>
          </p:nvSpPr>
          <p:spPr>
            <a:xfrm flipV="1">
              <a:off x="8003308" y="138686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632613F-EB61-4E36-8691-59ECFAB7144D}"/>
                </a:ext>
              </a:extLst>
            </p:cNvPr>
            <p:cNvSpPr/>
            <p:nvPr/>
          </p:nvSpPr>
          <p:spPr>
            <a:xfrm flipV="1">
              <a:off x="8003308" y="82439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FCB487C-583A-428B-9A4A-1E8883913094}"/>
                </a:ext>
              </a:extLst>
            </p:cNvPr>
            <p:cNvSpPr/>
            <p:nvPr/>
          </p:nvSpPr>
          <p:spPr>
            <a:xfrm flipV="1">
              <a:off x="8003307" y="26193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0DF47A6-EBA7-4938-9A86-0041DCD147F8}"/>
                </a:ext>
              </a:extLst>
            </p:cNvPr>
            <p:cNvGrpSpPr/>
            <p:nvPr/>
          </p:nvGrpSpPr>
          <p:grpSpPr>
            <a:xfrm>
              <a:off x="8276679" y="-1242"/>
              <a:ext cx="263952" cy="548326"/>
              <a:chOff x="7729978" y="169682"/>
              <a:chExt cx="263952" cy="548326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C9C616C-30BF-4CE6-AC55-C7E1E88F7015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BBEDC66-C8F4-4746-8A19-73AED5D02E5D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7A1691B-7FD7-489D-8094-2A2B33E6F20B}"/>
                </a:ext>
              </a:extLst>
            </p:cNvPr>
            <p:cNvSpPr/>
            <p:nvPr/>
          </p:nvSpPr>
          <p:spPr>
            <a:xfrm>
              <a:off x="8276678" y="54708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112B521-7DE7-4284-B2B4-04C80881C091}"/>
                </a:ext>
              </a:extLst>
            </p:cNvPr>
            <p:cNvSpPr/>
            <p:nvPr/>
          </p:nvSpPr>
          <p:spPr>
            <a:xfrm>
              <a:off x="8276678" y="109541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5669E19-CD30-492D-8403-8B7E4C80EBFF}"/>
                </a:ext>
              </a:extLst>
            </p:cNvPr>
            <p:cNvSpPr/>
            <p:nvPr/>
          </p:nvSpPr>
          <p:spPr>
            <a:xfrm>
              <a:off x="8276678" y="164373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887C7C7-E9DA-4F10-B975-A4CF6214F681}"/>
                </a:ext>
              </a:extLst>
            </p:cNvPr>
            <p:cNvSpPr/>
            <p:nvPr/>
          </p:nvSpPr>
          <p:spPr>
            <a:xfrm>
              <a:off x="8276678" y="219206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691CC39-58C8-4436-9CD9-4415D471EFA1}"/>
                </a:ext>
              </a:extLst>
            </p:cNvPr>
            <p:cNvSpPr/>
            <p:nvPr/>
          </p:nvSpPr>
          <p:spPr>
            <a:xfrm>
              <a:off x="8276677" y="274038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629B52E-F5ED-4232-9F92-1B1BD3CD8734}"/>
                </a:ext>
              </a:extLst>
            </p:cNvPr>
            <p:cNvSpPr/>
            <p:nvPr/>
          </p:nvSpPr>
          <p:spPr>
            <a:xfrm>
              <a:off x="8276677" y="328871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217C109-ACD9-4758-A48C-B812FA531613}"/>
                </a:ext>
              </a:extLst>
            </p:cNvPr>
            <p:cNvSpPr/>
            <p:nvPr/>
          </p:nvSpPr>
          <p:spPr>
            <a:xfrm>
              <a:off x="8286097" y="385117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9BD57F2-4A63-467A-8959-5C9358D72E98}"/>
                </a:ext>
              </a:extLst>
            </p:cNvPr>
            <p:cNvSpPr/>
            <p:nvPr/>
          </p:nvSpPr>
          <p:spPr>
            <a:xfrm>
              <a:off x="8286097" y="496196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FC0F313-1EE0-4427-B86F-C4DD47EED3D8}"/>
                </a:ext>
              </a:extLst>
            </p:cNvPr>
            <p:cNvSpPr/>
            <p:nvPr/>
          </p:nvSpPr>
          <p:spPr>
            <a:xfrm>
              <a:off x="8276677" y="552443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FB34E56-0278-4BCB-A93F-8E07C8996986}"/>
                </a:ext>
              </a:extLst>
            </p:cNvPr>
            <p:cNvSpPr/>
            <p:nvPr/>
          </p:nvSpPr>
          <p:spPr>
            <a:xfrm>
              <a:off x="8276677" y="608689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B71DABE-EAA5-4CB0-B7C1-7867EA6D9DA3}"/>
                </a:ext>
              </a:extLst>
            </p:cNvPr>
            <p:cNvSpPr/>
            <p:nvPr/>
          </p:nvSpPr>
          <p:spPr>
            <a:xfrm>
              <a:off x="8276676" y="664936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753BC20-EC60-41D5-8A0C-C1FA106473AC}"/>
                </a:ext>
              </a:extLst>
            </p:cNvPr>
            <p:cNvGrpSpPr/>
            <p:nvPr/>
          </p:nvGrpSpPr>
          <p:grpSpPr>
            <a:xfrm>
              <a:off x="8559467" y="282358"/>
              <a:ext cx="263952" cy="548326"/>
              <a:chOff x="7729978" y="169682"/>
              <a:chExt cx="263952" cy="548326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ECDE412-44B2-4B55-BBE0-AA3F5D41B83D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732F853-D5A9-405A-9854-9F6F6DEB3ACB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91BB5FB-EC02-479D-8512-25924439688F}"/>
                </a:ext>
              </a:extLst>
            </p:cNvPr>
            <p:cNvSpPr/>
            <p:nvPr/>
          </p:nvSpPr>
          <p:spPr>
            <a:xfrm>
              <a:off x="8578305" y="83068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4B0482C-9EEB-4DA3-A311-289E04F09D27}"/>
                </a:ext>
              </a:extLst>
            </p:cNvPr>
            <p:cNvSpPr/>
            <p:nvPr/>
          </p:nvSpPr>
          <p:spPr>
            <a:xfrm>
              <a:off x="8559466" y="137901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86EB798-1D60-4A34-914B-A8EDCC7F7F57}"/>
                </a:ext>
              </a:extLst>
            </p:cNvPr>
            <p:cNvSpPr/>
            <p:nvPr/>
          </p:nvSpPr>
          <p:spPr>
            <a:xfrm>
              <a:off x="8559466" y="192733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56F0E8C-219D-4789-A1F6-D4CA79203428}"/>
                </a:ext>
              </a:extLst>
            </p:cNvPr>
            <p:cNvSpPr/>
            <p:nvPr/>
          </p:nvSpPr>
          <p:spPr>
            <a:xfrm>
              <a:off x="8559466" y="247566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5BDA52D-F819-43EA-9AC4-AAB75F01BA26}"/>
                </a:ext>
              </a:extLst>
            </p:cNvPr>
            <p:cNvSpPr/>
            <p:nvPr/>
          </p:nvSpPr>
          <p:spPr>
            <a:xfrm>
              <a:off x="8559465" y="302398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9E182F5-EABC-4FF9-874E-2E9AFDE74B2C}"/>
                </a:ext>
              </a:extLst>
            </p:cNvPr>
            <p:cNvSpPr/>
            <p:nvPr/>
          </p:nvSpPr>
          <p:spPr>
            <a:xfrm>
              <a:off x="8559465" y="357231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888C800-2405-4FB3-99EA-CD34172D956B}"/>
                </a:ext>
              </a:extLst>
            </p:cNvPr>
            <p:cNvSpPr/>
            <p:nvPr/>
          </p:nvSpPr>
          <p:spPr>
            <a:xfrm>
              <a:off x="8568885" y="468310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D3809AA-8FD9-4A67-AD60-F699774FC194}"/>
                </a:ext>
              </a:extLst>
            </p:cNvPr>
            <p:cNvSpPr/>
            <p:nvPr/>
          </p:nvSpPr>
          <p:spPr>
            <a:xfrm>
              <a:off x="8568885" y="524556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73A56-8872-4D2F-89A7-C8EFDD3EA195}"/>
                </a:ext>
              </a:extLst>
            </p:cNvPr>
            <p:cNvSpPr/>
            <p:nvPr/>
          </p:nvSpPr>
          <p:spPr>
            <a:xfrm>
              <a:off x="8559465" y="637049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A5EDCE9-64CB-424D-B647-C7EF0042390D}"/>
                </a:ext>
              </a:extLst>
            </p:cNvPr>
            <p:cNvSpPr/>
            <p:nvPr/>
          </p:nvSpPr>
          <p:spPr>
            <a:xfrm>
              <a:off x="8550041" y="689794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DDCD327-1161-48D4-8266-15E4AF09393A}"/>
                </a:ext>
              </a:extLst>
            </p:cNvPr>
            <p:cNvGrpSpPr/>
            <p:nvPr/>
          </p:nvGrpSpPr>
          <p:grpSpPr>
            <a:xfrm flipV="1">
              <a:off x="8832838" y="6364210"/>
              <a:ext cx="263952" cy="548326"/>
              <a:chOff x="7729978" y="169682"/>
              <a:chExt cx="263952" cy="548326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729E519-FB18-4D51-BDC7-74A05444DBCE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4858706-AF0E-4001-AA80-721CFC4861AA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F79F14-3183-4896-8C47-F9A8FAA3026D}"/>
                </a:ext>
              </a:extLst>
            </p:cNvPr>
            <p:cNvSpPr/>
            <p:nvPr/>
          </p:nvSpPr>
          <p:spPr>
            <a:xfrm flipV="1">
              <a:off x="8832837" y="610025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B99091C-6B19-40D4-8017-333D50EAFF5B}"/>
                </a:ext>
              </a:extLst>
            </p:cNvPr>
            <p:cNvSpPr/>
            <p:nvPr/>
          </p:nvSpPr>
          <p:spPr>
            <a:xfrm flipV="1">
              <a:off x="8832837" y="555193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9C040A0-FAC3-4B74-8EAE-1F865EFDE4FC}"/>
                </a:ext>
              </a:extLst>
            </p:cNvPr>
            <p:cNvSpPr/>
            <p:nvPr/>
          </p:nvSpPr>
          <p:spPr>
            <a:xfrm flipV="1">
              <a:off x="8832837" y="500360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C19B9DB-47A7-43B6-90E9-535C53882ED2}"/>
                </a:ext>
              </a:extLst>
            </p:cNvPr>
            <p:cNvSpPr/>
            <p:nvPr/>
          </p:nvSpPr>
          <p:spPr>
            <a:xfrm flipV="1">
              <a:off x="8832836" y="440757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30C3DB0-C078-4A41-ADD8-B17C5CFE0AEC}"/>
                </a:ext>
              </a:extLst>
            </p:cNvPr>
            <p:cNvSpPr/>
            <p:nvPr/>
          </p:nvSpPr>
          <p:spPr>
            <a:xfrm flipV="1">
              <a:off x="8823415" y="384922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7995ABE-23EA-4113-B5C7-F62FEA1D5BA9}"/>
                </a:ext>
              </a:extLst>
            </p:cNvPr>
            <p:cNvSpPr/>
            <p:nvPr/>
          </p:nvSpPr>
          <p:spPr>
            <a:xfrm flipV="1">
              <a:off x="8832836" y="333035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822E670-BF0D-4210-A63D-310F4FFB5AC4}"/>
                </a:ext>
              </a:extLst>
            </p:cNvPr>
            <p:cNvSpPr/>
            <p:nvPr/>
          </p:nvSpPr>
          <p:spPr>
            <a:xfrm flipV="1">
              <a:off x="8842255" y="275015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F736B6C-A818-4D74-A5D9-8FD45083061D}"/>
                </a:ext>
              </a:extLst>
            </p:cNvPr>
            <p:cNvSpPr/>
            <p:nvPr/>
          </p:nvSpPr>
          <p:spPr>
            <a:xfrm flipV="1">
              <a:off x="8832835" y="219997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8161EFF-6F5B-4D65-A2A8-C5914551D70B}"/>
                </a:ext>
              </a:extLst>
            </p:cNvPr>
            <p:cNvSpPr/>
            <p:nvPr/>
          </p:nvSpPr>
          <p:spPr>
            <a:xfrm flipV="1">
              <a:off x="8823414" y="165722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57318DB-54AE-4778-A521-B837A90031DD}"/>
                </a:ext>
              </a:extLst>
            </p:cNvPr>
            <p:cNvSpPr/>
            <p:nvPr/>
          </p:nvSpPr>
          <p:spPr>
            <a:xfrm flipV="1">
              <a:off x="8842254" y="110441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2164A2C-087C-487F-86F5-E9C383B59A33}"/>
                </a:ext>
              </a:extLst>
            </p:cNvPr>
            <p:cNvSpPr/>
            <p:nvPr/>
          </p:nvSpPr>
          <p:spPr>
            <a:xfrm flipV="1">
              <a:off x="8832835" y="56044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6FB4525-9F92-4DF1-88E1-0AB05D9F6B9B}"/>
                </a:ext>
              </a:extLst>
            </p:cNvPr>
            <p:cNvSpPr/>
            <p:nvPr/>
          </p:nvSpPr>
          <p:spPr>
            <a:xfrm flipV="1">
              <a:off x="8851674" y="-201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0C0B52E-98BA-4DB2-8708-E24E3D34E5CB}"/>
                </a:ext>
              </a:extLst>
            </p:cNvPr>
            <p:cNvGrpSpPr/>
            <p:nvPr/>
          </p:nvGrpSpPr>
          <p:grpSpPr>
            <a:xfrm>
              <a:off x="9125048" y="283133"/>
              <a:ext cx="263952" cy="548326"/>
              <a:chOff x="7729978" y="169682"/>
              <a:chExt cx="263952" cy="54832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381AFA5-2339-4EF6-AB65-4F27695D2496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B66C493A-4355-4853-A67C-B2AE5B9A620F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E8D0DF1-9DF2-47D6-AFD1-BFB4D027C1B4}"/>
                </a:ext>
              </a:extLst>
            </p:cNvPr>
            <p:cNvSpPr/>
            <p:nvPr/>
          </p:nvSpPr>
          <p:spPr>
            <a:xfrm>
              <a:off x="9125047" y="83145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065BEF9-C5E0-4463-AF23-0BC5247E2852}"/>
                </a:ext>
              </a:extLst>
            </p:cNvPr>
            <p:cNvSpPr/>
            <p:nvPr/>
          </p:nvSpPr>
          <p:spPr>
            <a:xfrm>
              <a:off x="9106208" y="1379785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CA1B8F5-0974-4FF5-80CA-D8D4E1D4A035}"/>
                </a:ext>
              </a:extLst>
            </p:cNvPr>
            <p:cNvSpPr/>
            <p:nvPr/>
          </p:nvSpPr>
          <p:spPr>
            <a:xfrm>
              <a:off x="9106208" y="192811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460E033-FA73-4DAA-9941-FE001FEC8517}"/>
                </a:ext>
              </a:extLst>
            </p:cNvPr>
            <p:cNvSpPr/>
            <p:nvPr/>
          </p:nvSpPr>
          <p:spPr>
            <a:xfrm>
              <a:off x="9106208" y="247643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C0F473B-222A-40AB-812C-540926017C83}"/>
                </a:ext>
              </a:extLst>
            </p:cNvPr>
            <p:cNvSpPr/>
            <p:nvPr/>
          </p:nvSpPr>
          <p:spPr>
            <a:xfrm>
              <a:off x="9106207" y="302476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8245C6C-4344-46AF-A5D6-CB92502693C8}"/>
                </a:ext>
              </a:extLst>
            </p:cNvPr>
            <p:cNvSpPr/>
            <p:nvPr/>
          </p:nvSpPr>
          <p:spPr>
            <a:xfrm>
              <a:off x="9106207" y="357308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FA59AA7-4EB1-477D-B4DF-2C349901DC67}"/>
                </a:ext>
              </a:extLst>
            </p:cNvPr>
            <p:cNvSpPr/>
            <p:nvPr/>
          </p:nvSpPr>
          <p:spPr>
            <a:xfrm>
              <a:off x="9115627" y="468387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799CCAA-2732-4BF9-8F14-8D58BF855A5B}"/>
                </a:ext>
              </a:extLst>
            </p:cNvPr>
            <p:cNvSpPr/>
            <p:nvPr/>
          </p:nvSpPr>
          <p:spPr>
            <a:xfrm>
              <a:off x="9115627" y="524634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75EE9D3-11D7-4F19-916B-3615447BB38A}"/>
                </a:ext>
              </a:extLst>
            </p:cNvPr>
            <p:cNvSpPr/>
            <p:nvPr/>
          </p:nvSpPr>
          <p:spPr>
            <a:xfrm>
              <a:off x="9106207" y="637127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CB05424-AB26-4062-8714-AD78EB704558}"/>
                </a:ext>
              </a:extLst>
            </p:cNvPr>
            <p:cNvSpPr/>
            <p:nvPr/>
          </p:nvSpPr>
          <p:spPr>
            <a:xfrm>
              <a:off x="9106206" y="690623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E147C320-1766-4D71-A13A-730CC7B0B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5784" y="3068452"/>
            <a:ext cx="1806653" cy="1599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B3AB4E-6638-4242-AC45-5B7206043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69708" y="408953"/>
            <a:ext cx="2182758" cy="11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7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498DCD9-091D-4F2D-BE4A-E347441CC37C}"/>
              </a:ext>
            </a:extLst>
          </p:cNvPr>
          <p:cNvSpPr/>
          <p:nvPr/>
        </p:nvSpPr>
        <p:spPr>
          <a:xfrm>
            <a:off x="7962252" y="47580"/>
            <a:ext cx="3104198" cy="9205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618DCF-0C0B-4E75-ACD5-AEE05D15F840}"/>
              </a:ext>
            </a:extLst>
          </p:cNvPr>
          <p:cNvSpPr/>
          <p:nvPr/>
        </p:nvSpPr>
        <p:spPr>
          <a:xfrm>
            <a:off x="1334449" y="40367"/>
            <a:ext cx="2813346" cy="9248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688A52-B030-4827-8C25-91B9810D7F15}"/>
                  </a:ext>
                </a:extLst>
              </p:cNvPr>
              <p:cNvSpPr txBox="1"/>
              <p:nvPr/>
            </p:nvSpPr>
            <p:spPr>
              <a:xfrm>
                <a:off x="8040284" y="51074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688A52-B030-4827-8C25-91B9810D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84" y="51074"/>
                <a:ext cx="639149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374FD-2DED-4BBC-88AD-963BB5FE7441}"/>
                  </a:ext>
                </a:extLst>
              </p:cNvPr>
              <p:cNvSpPr txBox="1"/>
              <p:nvPr/>
            </p:nvSpPr>
            <p:spPr>
              <a:xfrm>
                <a:off x="10452757" y="51074"/>
                <a:ext cx="61369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C374FD-2DED-4BBC-88AD-963BB5FE7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757" y="51074"/>
                <a:ext cx="61369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6C8BF6-05C9-4ABA-9E21-71CBC801746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8679433" y="512739"/>
            <a:ext cx="17733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DC75CA-7AF0-43A5-B79A-380C6916BD10}"/>
              </a:ext>
            </a:extLst>
          </p:cNvPr>
          <p:cNvSpPr txBox="1"/>
          <p:nvPr/>
        </p:nvSpPr>
        <p:spPr>
          <a:xfrm>
            <a:off x="8739277" y="-31080"/>
            <a:ext cx="16354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latin typeface="Cambria Math" panose="02040503050406030204" pitchFamily="18" charset="0"/>
              </a:rPr>
              <a:t>, drop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E11D0-ABE2-4907-9659-F9CEFAEF0491}"/>
                  </a:ext>
                </a:extLst>
              </p:cNvPr>
              <p:cNvSpPr txBox="1"/>
              <p:nvPr/>
            </p:nvSpPr>
            <p:spPr>
              <a:xfrm>
                <a:off x="1278155" y="63174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BE11D0-ABE2-4907-9659-F9CEFAE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55" y="63174"/>
                <a:ext cx="53912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45C2AC-583E-43D1-9B5B-49736802731A}"/>
                  </a:ext>
                </a:extLst>
              </p:cNvPr>
              <p:cNvSpPr txBox="1"/>
              <p:nvPr/>
            </p:nvSpPr>
            <p:spPr>
              <a:xfrm>
                <a:off x="3590601" y="51523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45C2AC-583E-43D1-9B5B-49736802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01" y="51523"/>
                <a:ext cx="63914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A42B2C-F8EB-4B4A-A25D-9C69C9247A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817277" y="513188"/>
            <a:ext cx="1773324" cy="11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ADEF759-F0BB-4D0D-ADD5-FCD906243EAD}"/>
              </a:ext>
            </a:extLst>
          </p:cNvPr>
          <p:cNvSpPr txBox="1"/>
          <p:nvPr/>
        </p:nvSpPr>
        <p:spPr>
          <a:xfrm>
            <a:off x="1879619" y="0"/>
            <a:ext cx="16354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latin typeface="Cambria Math" panose="02040503050406030204" pitchFamily="18" charset="0"/>
              </a:rPr>
              <a:t>, drop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29FAB85-29C6-4F0C-83D2-5292F70B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21</a:t>
            </a:fld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FF64E06-5EF0-4A63-9D6A-873DE88CC5D3}"/>
              </a:ext>
            </a:extLst>
          </p:cNvPr>
          <p:cNvSpPr/>
          <p:nvPr/>
        </p:nvSpPr>
        <p:spPr>
          <a:xfrm>
            <a:off x="9298555" y="1121315"/>
            <a:ext cx="431592" cy="11447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C13CB55-8204-4015-AE53-900B4140C181}"/>
              </a:ext>
            </a:extLst>
          </p:cNvPr>
          <p:cNvSpPr/>
          <p:nvPr/>
        </p:nvSpPr>
        <p:spPr>
          <a:xfrm>
            <a:off x="2525326" y="1121315"/>
            <a:ext cx="431592" cy="35100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CDC4D5-CE7C-4DE2-BE68-B608733FEF1C}"/>
              </a:ext>
            </a:extLst>
          </p:cNvPr>
          <p:cNvSpPr/>
          <p:nvPr/>
        </p:nvSpPr>
        <p:spPr>
          <a:xfrm>
            <a:off x="7630841" y="2505646"/>
            <a:ext cx="4029737" cy="9205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2589E8-D7F7-4301-825C-D0D69771EA67}"/>
                  </a:ext>
                </a:extLst>
              </p:cNvPr>
              <p:cNvSpPr txBox="1"/>
              <p:nvPr/>
            </p:nvSpPr>
            <p:spPr>
              <a:xfrm>
                <a:off x="7769318" y="2422692"/>
                <a:ext cx="98700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2589E8-D7F7-4301-825C-D0D69771E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318" y="2422692"/>
                <a:ext cx="987001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FF99AB-827D-4BCA-A376-54A0FDC39481}"/>
                  </a:ext>
                </a:extLst>
              </p:cNvPr>
              <p:cNvSpPr txBox="1"/>
              <p:nvPr/>
            </p:nvSpPr>
            <p:spPr>
              <a:xfrm>
                <a:off x="10181791" y="2422692"/>
                <a:ext cx="141519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DFF99AB-827D-4BCA-A376-54A0FDC39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791" y="2422692"/>
                <a:ext cx="141519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C1C395-5690-47B8-A3D2-143A33011554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8756319" y="2884357"/>
            <a:ext cx="1425472" cy="0"/>
          </a:xfrm>
          <a:prstGeom prst="straightConnector1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6B89488-A026-4472-A224-AD7D28FD325D}"/>
              </a:ext>
            </a:extLst>
          </p:cNvPr>
          <p:cNvSpPr/>
          <p:nvPr/>
        </p:nvSpPr>
        <p:spPr>
          <a:xfrm>
            <a:off x="9265696" y="3525931"/>
            <a:ext cx="431592" cy="1105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67B829-C024-478B-89CC-CA3BE360A472}"/>
              </a:ext>
            </a:extLst>
          </p:cNvPr>
          <p:cNvSpPr/>
          <p:nvPr/>
        </p:nvSpPr>
        <p:spPr>
          <a:xfrm>
            <a:off x="7597982" y="4870998"/>
            <a:ext cx="4029737" cy="89448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4BA6B9-B3E9-4C68-94AC-DED5448037B6}"/>
                  </a:ext>
                </a:extLst>
              </p:cNvPr>
              <p:cNvSpPr txBox="1"/>
              <p:nvPr/>
            </p:nvSpPr>
            <p:spPr>
              <a:xfrm>
                <a:off x="7639532" y="4788044"/>
                <a:ext cx="144065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4BA6B9-B3E9-4C68-94AC-DED544803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532" y="4788044"/>
                <a:ext cx="1440651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6C9B3E-BD64-42A4-A72C-5033D89E3438}"/>
                  </a:ext>
                </a:extLst>
              </p:cNvPr>
              <p:cNvSpPr txBox="1"/>
              <p:nvPr/>
            </p:nvSpPr>
            <p:spPr>
              <a:xfrm>
                <a:off x="10148932" y="4788044"/>
                <a:ext cx="1415196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56C9B3E-BD64-42A4-A72C-5033D89E3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932" y="4788044"/>
                <a:ext cx="1415196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F1357B-A12F-4F00-B2FC-95EADD5DBCB0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9080183" y="5249709"/>
            <a:ext cx="1068749" cy="0"/>
          </a:xfrm>
          <a:prstGeom prst="straightConnector1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10750F5-0F98-423A-899F-46660462ED94}"/>
              </a:ext>
            </a:extLst>
          </p:cNvPr>
          <p:cNvSpPr/>
          <p:nvPr/>
        </p:nvSpPr>
        <p:spPr>
          <a:xfrm>
            <a:off x="1098432" y="4870998"/>
            <a:ext cx="3753097" cy="9122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1E74F2-D33E-48EF-A081-FA5BCBE51381}"/>
                  </a:ext>
                </a:extLst>
              </p:cNvPr>
              <p:cNvSpPr txBox="1"/>
              <p:nvPr/>
            </p:nvSpPr>
            <p:spPr>
              <a:xfrm>
                <a:off x="1098432" y="4801113"/>
                <a:ext cx="88697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A1E74F2-D33E-48EF-A081-FA5BCBE51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32" y="4801113"/>
                <a:ext cx="886974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A85FE9-A505-40C1-8FC0-FD3381A01E2F}"/>
                  </a:ext>
                </a:extLst>
              </p:cNvPr>
              <p:cNvSpPr txBox="1"/>
              <p:nvPr/>
            </p:nvSpPr>
            <p:spPr>
              <a:xfrm>
                <a:off x="3410878" y="4789462"/>
                <a:ext cx="144065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A85FE9-A505-40C1-8FC0-FD3381A01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878" y="4789462"/>
                <a:ext cx="1440651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646724-E17B-4573-A321-615983698B0E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1985406" y="5251127"/>
            <a:ext cx="1425472" cy="11651"/>
          </a:xfrm>
          <a:prstGeom prst="straightConnector1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72F5B81-9035-458B-8FF7-F7B512CB96E9}"/>
              </a:ext>
            </a:extLst>
          </p:cNvPr>
          <p:cNvCxnSpPr>
            <a:stCxn id="41" idx="3"/>
            <a:endCxn id="36" idx="1"/>
          </p:cNvCxnSpPr>
          <p:nvPr/>
        </p:nvCxnSpPr>
        <p:spPr>
          <a:xfrm flipV="1">
            <a:off x="4851529" y="5249709"/>
            <a:ext cx="2788003" cy="141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8621A4-3207-4ED1-AD9C-78978D731358}"/>
              </a:ext>
            </a:extLst>
          </p:cNvPr>
          <p:cNvSpPr txBox="1"/>
          <p:nvPr/>
        </p:nvSpPr>
        <p:spPr>
          <a:xfrm>
            <a:off x="9755440" y="3697981"/>
            <a:ext cx="119263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800" dirty="0">
                <a:latin typeface="Cambria Math" panose="02040503050406030204" pitchFamily="18" charset="0"/>
              </a:rPr>
              <a:t>bind</a:t>
            </a:r>
            <a:endParaRPr lang="en-US" sz="4800" b="0" dirty="0">
              <a:latin typeface="Cambria Math" panose="02040503050406030204" pitchFamily="18" charset="0"/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B1695C2C-460B-4968-B105-E9E7568E2BB9}"/>
              </a:ext>
            </a:extLst>
          </p:cNvPr>
          <p:cNvSpPr/>
          <p:nvPr/>
        </p:nvSpPr>
        <p:spPr>
          <a:xfrm>
            <a:off x="159125" y="2486112"/>
            <a:ext cx="3355942" cy="1819373"/>
          </a:xfrm>
          <a:prstGeom prst="wedgeRectCallout">
            <a:avLst>
              <a:gd name="adj1" fmla="val 33942"/>
              <a:gd name="adj2" fmla="val 733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If this program throws an exception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FC899CB8-EF42-4907-B873-171AE1F4C73F}"/>
              </a:ext>
            </a:extLst>
          </p:cNvPr>
          <p:cNvSpPr/>
          <p:nvPr/>
        </p:nvSpPr>
        <p:spPr>
          <a:xfrm>
            <a:off x="4298171" y="2986998"/>
            <a:ext cx="3355942" cy="1819373"/>
          </a:xfrm>
          <a:prstGeom prst="wedgeRectCallout">
            <a:avLst>
              <a:gd name="adj1" fmla="val 97425"/>
              <a:gd name="adj2" fmla="val 16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Bind will propagate that exception</a:t>
            </a:r>
          </a:p>
        </p:txBody>
      </p:sp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88CCB50E-1464-4C12-8626-61A584379CB0}"/>
              </a:ext>
            </a:extLst>
          </p:cNvPr>
          <p:cNvSpPr/>
          <p:nvPr/>
        </p:nvSpPr>
        <p:spPr>
          <a:xfrm>
            <a:off x="4786944" y="378156"/>
            <a:ext cx="3039998" cy="1819373"/>
          </a:xfrm>
          <a:prstGeom prst="wedgeRectCallout">
            <a:avLst>
              <a:gd name="adj1" fmla="val 44335"/>
              <a:gd name="adj2" fmla="val 72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So this program never runs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6806A-ABD5-4B1A-818A-11D565CD43C9}"/>
              </a:ext>
            </a:extLst>
          </p:cNvPr>
          <p:cNvSpPr txBox="1"/>
          <p:nvPr/>
        </p:nvSpPr>
        <p:spPr>
          <a:xfrm>
            <a:off x="978614" y="5783234"/>
            <a:ext cx="9969460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0" dirty="0"/>
              <a:t>The Monad-Prioritizing Layering</a:t>
            </a:r>
          </a:p>
        </p:txBody>
      </p:sp>
    </p:spTree>
    <p:extLst>
      <p:ext uri="{BB962C8B-B14F-4D97-AF65-F5344CB8AC3E}">
        <p14:creationId xmlns:p14="http://schemas.microsoft.com/office/powerpoint/2010/main" val="15886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3" grpId="0"/>
      <p:bldP spid="4" grpId="0"/>
      <p:bldP spid="6" grpId="0"/>
      <p:bldP spid="8" grpId="0"/>
      <p:bldP spid="9" grpId="0"/>
      <p:bldP spid="11" grpId="0"/>
      <p:bldP spid="22" grpId="0" animBg="1"/>
      <p:bldP spid="25" grpId="0" animBg="1"/>
      <p:bldP spid="26" grpId="0" animBg="1"/>
      <p:bldP spid="26" grpId="1" animBg="1"/>
      <p:bldP spid="27" grpId="0"/>
      <p:bldP spid="27" grpId="1"/>
      <p:bldP spid="29" grpId="0"/>
      <p:bldP spid="29" grpId="1"/>
      <p:bldP spid="32" grpId="0" animBg="1"/>
      <p:bldP spid="33" grpId="0" animBg="1"/>
      <p:bldP spid="36" grpId="0"/>
      <p:bldP spid="37" grpId="0"/>
      <p:bldP spid="39" grpId="0" animBg="1"/>
      <p:bldP spid="40" grpId="0"/>
      <p:bldP spid="41" grpId="0"/>
      <p:bldP spid="44" grpId="0"/>
      <p:bldP spid="2" grpId="0" animBg="1"/>
      <p:bldP spid="2" grpId="1" animBg="1"/>
      <p:bldP spid="2" grpId="2" animBg="1"/>
      <p:bldP spid="34" grpId="0" animBg="1"/>
      <p:bldP spid="34" grpId="1" animBg="1"/>
      <p:bldP spid="34" grpId="2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BE1DCD0-7689-471B-98D1-479D357EAC6D}"/>
              </a:ext>
            </a:extLst>
          </p:cNvPr>
          <p:cNvSpPr/>
          <p:nvPr/>
        </p:nvSpPr>
        <p:spPr>
          <a:xfrm>
            <a:off x="8186570" y="3787210"/>
            <a:ext cx="3436470" cy="1035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A72CC1-CFDF-4921-86B1-BA560D66CE8F}"/>
              </a:ext>
            </a:extLst>
          </p:cNvPr>
          <p:cNvSpPr/>
          <p:nvPr/>
        </p:nvSpPr>
        <p:spPr>
          <a:xfrm>
            <a:off x="8207230" y="2505836"/>
            <a:ext cx="3436470" cy="1035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3624E2-AA11-4095-B39D-01F148912748}"/>
              </a:ext>
            </a:extLst>
          </p:cNvPr>
          <p:cNvSpPr/>
          <p:nvPr/>
        </p:nvSpPr>
        <p:spPr>
          <a:xfrm>
            <a:off x="1110762" y="5058496"/>
            <a:ext cx="2887417" cy="1052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F47F46-9BE0-44FD-A959-8EBF4461BE89}"/>
              </a:ext>
            </a:extLst>
          </p:cNvPr>
          <p:cNvSpPr/>
          <p:nvPr/>
        </p:nvSpPr>
        <p:spPr>
          <a:xfrm>
            <a:off x="1126084" y="3787210"/>
            <a:ext cx="2897276" cy="10350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82BFFC-121A-4400-98DF-E2B72DEF8362}"/>
              </a:ext>
            </a:extLst>
          </p:cNvPr>
          <p:cNvSpPr/>
          <p:nvPr/>
        </p:nvSpPr>
        <p:spPr>
          <a:xfrm>
            <a:off x="1114999" y="2515924"/>
            <a:ext cx="2908361" cy="10350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6D71F2-F412-4FA3-BD16-C6A9B399BE5A}"/>
              </a:ext>
            </a:extLst>
          </p:cNvPr>
          <p:cNvSpPr/>
          <p:nvPr/>
        </p:nvSpPr>
        <p:spPr>
          <a:xfrm>
            <a:off x="896794" y="76490"/>
            <a:ext cx="3374168" cy="12638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86482C-8BD4-410F-8CE4-0C956694F29E}"/>
                  </a:ext>
                </a:extLst>
              </p:cNvPr>
              <p:cNvSpPr txBox="1"/>
              <p:nvPr/>
            </p:nvSpPr>
            <p:spPr>
              <a:xfrm>
                <a:off x="1255070" y="2571783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86482C-8BD4-410F-8CE4-0C956694F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70" y="2571783"/>
                <a:ext cx="53912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655F9-83C1-4140-AF79-35877AE6AA18}"/>
                  </a:ext>
                </a:extLst>
              </p:cNvPr>
              <p:cNvSpPr txBox="1"/>
              <p:nvPr/>
            </p:nvSpPr>
            <p:spPr>
              <a:xfrm>
                <a:off x="3359030" y="2564362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655F9-83C1-4140-AF79-35877AE6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30" y="2564362"/>
                <a:ext cx="63914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7027AA-8C42-4AE8-B782-723052F563F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794192" y="3026027"/>
            <a:ext cx="1564838" cy="7421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2D85A8-D37B-490E-AB38-EE4C6AB1A33E}"/>
              </a:ext>
            </a:extLst>
          </p:cNvPr>
          <p:cNvSpPr txBox="1"/>
          <p:nvPr/>
        </p:nvSpPr>
        <p:spPr>
          <a:xfrm>
            <a:off x="2226842" y="2535704"/>
            <a:ext cx="62356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</a:rPr>
              <a:t>exn</a:t>
            </a:r>
            <a:endParaRPr lang="en-US" sz="3200" b="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056F39-3440-4F0E-BC5D-41C7CFC6A21F}"/>
                  </a:ext>
                </a:extLst>
              </p:cNvPr>
              <p:cNvSpPr txBox="1"/>
              <p:nvPr/>
            </p:nvSpPr>
            <p:spPr>
              <a:xfrm>
                <a:off x="8256458" y="2526275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056F39-3440-4F0E-BC5D-41C7CFC6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458" y="2526275"/>
                <a:ext cx="53912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8A7D0-58F4-4CD4-A87C-58D2518D6768}"/>
                  </a:ext>
                </a:extLst>
              </p:cNvPr>
              <p:cNvSpPr txBox="1"/>
              <p:nvPr/>
            </p:nvSpPr>
            <p:spPr>
              <a:xfrm>
                <a:off x="10529828" y="2535704"/>
                <a:ext cx="109280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8A7D0-58F4-4CD4-A87C-58D2518D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828" y="2535704"/>
                <a:ext cx="1092800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59D23-9606-4E91-A4FB-9BA1BC9A35C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795580" y="2987940"/>
            <a:ext cx="1734248" cy="9429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3CC224-29BE-47F0-B7C6-60572098DDEF}"/>
              </a:ext>
            </a:extLst>
          </p:cNvPr>
          <p:cNvSpPr/>
          <p:nvPr/>
        </p:nvSpPr>
        <p:spPr>
          <a:xfrm>
            <a:off x="4903695" y="417530"/>
            <a:ext cx="2469214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E413F8-12DA-4FBD-AAA0-4589757A2944}"/>
              </a:ext>
            </a:extLst>
          </p:cNvPr>
          <p:cNvSpPr/>
          <p:nvPr/>
        </p:nvSpPr>
        <p:spPr>
          <a:xfrm>
            <a:off x="4922209" y="2803533"/>
            <a:ext cx="2402540" cy="4661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3CFF74-7B77-4250-9D44-034DD7D56AC5}"/>
                  </a:ext>
                </a:extLst>
              </p:cNvPr>
              <p:cNvSpPr txBox="1"/>
              <p:nvPr/>
            </p:nvSpPr>
            <p:spPr>
              <a:xfrm>
                <a:off x="1255070" y="3859491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3CFF74-7B77-4250-9D44-034DD7D5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70" y="3859491"/>
                <a:ext cx="53912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6FD63-8A31-44D9-9563-B7964DBC35F8}"/>
                  </a:ext>
                </a:extLst>
              </p:cNvPr>
              <p:cNvSpPr txBox="1"/>
              <p:nvPr/>
            </p:nvSpPr>
            <p:spPr>
              <a:xfrm>
                <a:off x="3359889" y="3858960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6FD63-8A31-44D9-9563-B7964DBC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889" y="3858960"/>
                <a:ext cx="639149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C282A0-2692-4A1A-B4C4-37590B6738E3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1794192" y="4320625"/>
            <a:ext cx="1565697" cy="531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2D02DF-62CE-464A-98DC-F7505E784DAC}"/>
              </a:ext>
            </a:extLst>
          </p:cNvPr>
          <p:cNvSpPr txBox="1"/>
          <p:nvPr/>
        </p:nvSpPr>
        <p:spPr>
          <a:xfrm>
            <a:off x="2020152" y="3790731"/>
            <a:ext cx="83715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</a:rPr>
              <a:t>drop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9248D24-BF57-4759-84FC-F97AD4CD334C}"/>
              </a:ext>
            </a:extLst>
          </p:cNvPr>
          <p:cNvSpPr/>
          <p:nvPr/>
        </p:nvSpPr>
        <p:spPr>
          <a:xfrm>
            <a:off x="4903695" y="4076820"/>
            <a:ext cx="2402540" cy="4661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3C2DE1-317F-4D93-8218-24D266DFBF26}"/>
                  </a:ext>
                </a:extLst>
              </p:cNvPr>
              <p:cNvSpPr txBox="1"/>
              <p:nvPr/>
            </p:nvSpPr>
            <p:spPr>
              <a:xfrm>
                <a:off x="8318594" y="3848239"/>
                <a:ext cx="71051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3C2DE1-317F-4D93-8218-24D266DFB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94" y="3848239"/>
                <a:ext cx="71051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6C2531-D3D7-4BEA-B726-E3AB289F9778}"/>
                  </a:ext>
                </a:extLst>
              </p:cNvPr>
              <p:cNvSpPr txBox="1"/>
              <p:nvPr/>
            </p:nvSpPr>
            <p:spPr>
              <a:xfrm>
                <a:off x="10912112" y="3848239"/>
                <a:ext cx="71051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6C2531-D3D7-4BEA-B726-E3AB289F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112" y="3848239"/>
                <a:ext cx="710516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AE0121-8324-40E9-BFBC-B00899E03ED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029110" y="4309904"/>
            <a:ext cx="1883002" cy="10721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AE8E98-D9A3-4DB9-9466-47E0882E13D5}"/>
                  </a:ext>
                </a:extLst>
              </p:cNvPr>
              <p:cNvSpPr txBox="1"/>
              <p:nvPr/>
            </p:nvSpPr>
            <p:spPr>
              <a:xfrm>
                <a:off x="1110761" y="5209001"/>
                <a:ext cx="582154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AE8E98-D9A3-4DB9-9466-47E0882E1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61" y="5209001"/>
                <a:ext cx="582154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B68882-4053-4AF7-BF79-AEF474B600DB}"/>
                  </a:ext>
                </a:extLst>
              </p:cNvPr>
              <p:cNvSpPr txBox="1"/>
              <p:nvPr/>
            </p:nvSpPr>
            <p:spPr>
              <a:xfrm>
                <a:off x="3318803" y="5195862"/>
                <a:ext cx="67937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B68882-4053-4AF7-BF79-AEF474B6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03" y="5195862"/>
                <a:ext cx="679376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67FED7-3808-43B2-977E-FA0A8767E7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692915" y="5657527"/>
            <a:ext cx="1625888" cy="131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CAD1B1-13B2-42D7-97DD-DD4E48FF518C}"/>
              </a:ext>
            </a:extLst>
          </p:cNvPr>
          <p:cNvSpPr txBox="1"/>
          <p:nvPr/>
        </p:nvSpPr>
        <p:spPr>
          <a:xfrm>
            <a:off x="1648240" y="5137583"/>
            <a:ext cx="17659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latin typeface="Cambria Math" panose="02040503050406030204" pitchFamily="18" charset="0"/>
              </a:rPr>
              <a:t>, drop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C01D294-737D-4B56-93ED-9562D4EDBBD8}"/>
              </a:ext>
            </a:extLst>
          </p:cNvPr>
          <p:cNvSpPr/>
          <p:nvPr/>
        </p:nvSpPr>
        <p:spPr>
          <a:xfrm>
            <a:off x="4903695" y="5350107"/>
            <a:ext cx="2402540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DE7C6A7-4F91-4C47-B13F-720E8D99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22</a:t>
            </a:fld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7FD5217-7CE0-4FF0-A181-5B549B00AC3B}"/>
              </a:ext>
            </a:extLst>
          </p:cNvPr>
          <p:cNvSpPr/>
          <p:nvPr/>
        </p:nvSpPr>
        <p:spPr>
          <a:xfrm>
            <a:off x="7881937" y="1409833"/>
            <a:ext cx="4200525" cy="1125871"/>
          </a:xfrm>
          <a:prstGeom prst="wedgeRectCallout">
            <a:avLst>
              <a:gd name="adj1" fmla="val 18834"/>
              <a:gd name="adj2" fmla="val 649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Generalizes Maybe</a:t>
            </a:r>
          </a:p>
          <a:p>
            <a:pPr algn="ctr"/>
            <a:r>
              <a:rPr lang="en-US" sz="4000" dirty="0"/>
              <a:t>From Linear Logic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820C03D-DBF4-441C-8DEC-6A88FEBD4106}"/>
              </a:ext>
            </a:extLst>
          </p:cNvPr>
          <p:cNvSpPr/>
          <p:nvPr/>
        </p:nvSpPr>
        <p:spPr>
          <a:xfrm>
            <a:off x="8237642" y="76490"/>
            <a:ext cx="3374168" cy="126384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54EEF3-7B1C-40BA-8BDE-6BD4C87C4F5C}"/>
              </a:ext>
            </a:extLst>
          </p:cNvPr>
          <p:cNvSpPr/>
          <p:nvPr/>
        </p:nvSpPr>
        <p:spPr>
          <a:xfrm>
            <a:off x="8186570" y="5075626"/>
            <a:ext cx="3436470" cy="1035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344389-D218-4562-B4A0-34F4FCB43FB3}"/>
                  </a:ext>
                </a:extLst>
              </p:cNvPr>
              <p:cNvSpPr txBox="1"/>
              <p:nvPr/>
            </p:nvSpPr>
            <p:spPr>
              <a:xfrm>
                <a:off x="8318594" y="5136655"/>
                <a:ext cx="71051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344389-D218-4562-B4A0-34F4FCB43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94" y="5136655"/>
                <a:ext cx="710516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570C24-71FE-4531-9A9C-A8739E6EE211}"/>
                  </a:ext>
                </a:extLst>
              </p:cNvPr>
              <p:cNvSpPr txBox="1"/>
              <p:nvPr/>
            </p:nvSpPr>
            <p:spPr>
              <a:xfrm>
                <a:off x="10322490" y="5136655"/>
                <a:ext cx="1300138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570C24-71FE-4531-9A9C-A8739E6E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490" y="5136655"/>
                <a:ext cx="1300138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91CDCE-5233-45EF-B5C2-99E7D71F1CC3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9029110" y="5598320"/>
            <a:ext cx="1293380" cy="0"/>
          </a:xfrm>
          <a:prstGeom prst="straightConnector1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42D7AB-9514-4B3A-B081-6C5436BA6965}"/>
              </a:ext>
            </a:extLst>
          </p:cNvPr>
          <p:cNvSpPr txBox="1"/>
          <p:nvPr/>
        </p:nvSpPr>
        <p:spPr>
          <a:xfrm>
            <a:off x="4463164" y="4962779"/>
            <a:ext cx="335027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>
                <a:latin typeface="Cambria Math" panose="02040503050406030204" pitchFamily="18" charset="0"/>
              </a:rPr>
              <a:t>Monad-Prioritizing</a:t>
            </a:r>
            <a:endParaRPr lang="en-US" sz="3200" b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/>
      <p:bldP spid="48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4176ACE-B6A0-4552-828A-92C6AAF61BF5}"/>
              </a:ext>
            </a:extLst>
          </p:cNvPr>
          <p:cNvGrpSpPr/>
          <p:nvPr/>
        </p:nvGrpSpPr>
        <p:grpSpPr>
          <a:xfrm>
            <a:off x="250595" y="646310"/>
            <a:ext cx="3600858" cy="2412930"/>
            <a:chOff x="-69903" y="812277"/>
            <a:chExt cx="3600858" cy="2412930"/>
          </a:xfrm>
        </p:grpSpPr>
        <p:pic>
          <p:nvPicPr>
            <p:cNvPr id="105" name="Picture 10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1475B61-AC42-4ADB-A728-D0B083F17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29" y="812277"/>
              <a:ext cx="1923714" cy="1845988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45D2E0-2D99-487B-88B9-3811A7D171A0}"/>
                </a:ext>
              </a:extLst>
            </p:cNvPr>
            <p:cNvSpPr txBox="1"/>
            <p:nvPr/>
          </p:nvSpPr>
          <p:spPr>
            <a:xfrm>
              <a:off x="-69903" y="2609654"/>
              <a:ext cx="360085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000" dirty="0">
                  <a:latin typeface="Cambria Math" panose="02040503050406030204" pitchFamily="18" charset="0"/>
                </a:rPr>
                <a:t>Producer Choice</a:t>
              </a:r>
              <a:endParaRPr lang="en-US" sz="4000" b="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F39347C-B482-4C3B-83F1-19E2277FFB7E}"/>
              </a:ext>
            </a:extLst>
          </p:cNvPr>
          <p:cNvGrpSpPr/>
          <p:nvPr/>
        </p:nvGrpSpPr>
        <p:grpSpPr>
          <a:xfrm>
            <a:off x="129647" y="3803764"/>
            <a:ext cx="3899428" cy="2413725"/>
            <a:chOff x="200167" y="3811661"/>
            <a:chExt cx="3899428" cy="2413725"/>
          </a:xfrm>
        </p:grpSpPr>
        <p:pic>
          <p:nvPicPr>
            <p:cNvPr id="106" name="Picture 10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3AF00CEA-4717-4EF1-A83F-E4473A9C1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48" y="3811661"/>
              <a:ext cx="1923714" cy="1845988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D1DAA1-33FA-42E2-91B3-ACFF8C8E0EA0}"/>
                </a:ext>
              </a:extLst>
            </p:cNvPr>
            <p:cNvSpPr txBox="1"/>
            <p:nvPr/>
          </p:nvSpPr>
          <p:spPr>
            <a:xfrm>
              <a:off x="200167" y="5609833"/>
              <a:ext cx="3899428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4000" dirty="0">
                  <a:latin typeface="Cambria Math" panose="02040503050406030204" pitchFamily="18" charset="0"/>
                </a:rPr>
                <a:t>Consumer Choice</a:t>
              </a:r>
              <a:endParaRPr lang="en-US" sz="4000" b="0" dirty="0">
                <a:latin typeface="Cambria Math" panose="02040503050406030204" pitchFamily="18" charset="0"/>
              </a:endParaRPr>
            </a:p>
          </p:txBody>
        </p:sp>
      </p:grp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A021C77B-2B46-4813-98AA-6C3D0962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23</a:t>
            </a:fld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04539E1-AEDA-4439-8F0D-59C96E8E625C}"/>
              </a:ext>
            </a:extLst>
          </p:cNvPr>
          <p:cNvGrpSpPr/>
          <p:nvPr/>
        </p:nvGrpSpPr>
        <p:grpSpPr>
          <a:xfrm>
            <a:off x="6620569" y="-160252"/>
            <a:ext cx="1659066" cy="7178504"/>
            <a:chOff x="7729934" y="-2017"/>
            <a:chExt cx="1659066" cy="7178504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D4B5119-A5AB-4F52-997B-BE2CF3E0B0BC}"/>
                </a:ext>
              </a:extLst>
            </p:cNvPr>
            <p:cNvSpPr/>
            <p:nvPr/>
          </p:nvSpPr>
          <p:spPr>
            <a:xfrm flipV="1">
              <a:off x="8003311" y="580138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09E396C-FAA9-4EAF-A522-6BFB3E45B23E}"/>
                </a:ext>
              </a:extLst>
            </p:cNvPr>
            <p:cNvSpPr/>
            <p:nvPr/>
          </p:nvSpPr>
          <p:spPr>
            <a:xfrm flipV="1">
              <a:off x="8022145" y="4137135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CA62E9C-1615-4A9D-9D54-43466E02C6CF}"/>
                </a:ext>
              </a:extLst>
            </p:cNvPr>
            <p:cNvSpPr/>
            <p:nvPr/>
          </p:nvSpPr>
          <p:spPr>
            <a:xfrm>
              <a:off x="8276678" y="441484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29CB063-5C4E-4CCC-99C8-85004326A78E}"/>
                </a:ext>
              </a:extLst>
            </p:cNvPr>
            <p:cNvSpPr/>
            <p:nvPr/>
          </p:nvSpPr>
          <p:spPr>
            <a:xfrm>
              <a:off x="8559467" y="413126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E337E48-22AA-4A03-AAB5-A4AA3404EC86}"/>
                </a:ext>
              </a:extLst>
            </p:cNvPr>
            <p:cNvSpPr/>
            <p:nvPr/>
          </p:nvSpPr>
          <p:spPr>
            <a:xfrm>
              <a:off x="8550048" y="582568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268842A-B8A7-4A7D-B9CB-6234A02A81ED}"/>
                </a:ext>
              </a:extLst>
            </p:cNvPr>
            <p:cNvSpPr/>
            <p:nvPr/>
          </p:nvSpPr>
          <p:spPr>
            <a:xfrm>
              <a:off x="9096787" y="4133595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B8835C71-9B00-4267-95D2-951F4D81B50E}"/>
                </a:ext>
              </a:extLst>
            </p:cNvPr>
            <p:cNvSpPr/>
            <p:nvPr/>
          </p:nvSpPr>
          <p:spPr>
            <a:xfrm>
              <a:off x="9125047" y="583630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2928DD31-8A69-4524-9B67-1F22D95938F1}"/>
                </a:ext>
              </a:extLst>
            </p:cNvPr>
            <p:cNvGrpSpPr/>
            <p:nvPr/>
          </p:nvGrpSpPr>
          <p:grpSpPr>
            <a:xfrm>
              <a:off x="7729934" y="-2017"/>
              <a:ext cx="273372" cy="6914553"/>
              <a:chOff x="7701691" y="0"/>
              <a:chExt cx="273372" cy="6914553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3C629DCE-70BC-41A8-A867-E7D1CDE18015}"/>
                  </a:ext>
                </a:extLst>
              </p:cNvPr>
              <p:cNvGrpSpPr/>
              <p:nvPr/>
            </p:nvGrpSpPr>
            <p:grpSpPr>
              <a:xfrm>
                <a:off x="7701694" y="0"/>
                <a:ext cx="263952" cy="548326"/>
                <a:chOff x="7729978" y="169682"/>
                <a:chExt cx="263952" cy="548326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856F1770-8B0B-4508-854B-EE6E82817EC0}"/>
                    </a:ext>
                  </a:extLst>
                </p:cNvPr>
                <p:cNvSpPr/>
                <p:nvPr/>
              </p:nvSpPr>
              <p:spPr>
                <a:xfrm>
                  <a:off x="7729979" y="169682"/>
                  <a:ext cx="263951" cy="26395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7C0FB94C-A5E7-4FAD-BC5B-10948DDA70A1}"/>
                    </a:ext>
                  </a:extLst>
                </p:cNvPr>
                <p:cNvSpPr/>
                <p:nvPr/>
              </p:nvSpPr>
              <p:spPr>
                <a:xfrm>
                  <a:off x="7729978" y="454057"/>
                  <a:ext cx="263951" cy="26395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/>
                </a:p>
              </p:txBody>
            </p:sp>
          </p:grp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8108EB46-F570-4838-8AE1-022CC031A409}"/>
                  </a:ext>
                </a:extLst>
              </p:cNvPr>
              <p:cNvSpPr/>
              <p:nvPr/>
            </p:nvSpPr>
            <p:spPr>
              <a:xfrm>
                <a:off x="7701693" y="548326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D64D06F3-A001-401E-BAC3-CC5B8858F021}"/>
                  </a:ext>
                </a:extLst>
              </p:cNvPr>
              <p:cNvSpPr/>
              <p:nvPr/>
            </p:nvSpPr>
            <p:spPr>
              <a:xfrm>
                <a:off x="7701693" y="109665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F657CD9-AA9F-45AD-B6BE-2CD17DAFB4F2}"/>
                  </a:ext>
                </a:extLst>
              </p:cNvPr>
              <p:cNvSpPr/>
              <p:nvPr/>
            </p:nvSpPr>
            <p:spPr>
              <a:xfrm>
                <a:off x="7701693" y="1644978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4D699F6-F772-4D97-8F23-0671963A4C73}"/>
                  </a:ext>
                </a:extLst>
              </p:cNvPr>
              <p:cNvSpPr/>
              <p:nvPr/>
            </p:nvSpPr>
            <p:spPr>
              <a:xfrm>
                <a:off x="7701693" y="2193304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AEB805FF-D884-4291-BBA7-3E0FE8940C7A}"/>
                  </a:ext>
                </a:extLst>
              </p:cNvPr>
              <p:cNvSpPr/>
              <p:nvPr/>
            </p:nvSpPr>
            <p:spPr>
              <a:xfrm>
                <a:off x="7701692" y="2741630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AAD35F83-CDAD-4FEF-B025-BF5A7DD22A8B}"/>
                  </a:ext>
                </a:extLst>
              </p:cNvPr>
              <p:cNvSpPr/>
              <p:nvPr/>
            </p:nvSpPr>
            <p:spPr>
              <a:xfrm>
                <a:off x="7701692" y="3289956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B840926-5E6D-4F2B-8C10-C136B080AFE3}"/>
                  </a:ext>
                </a:extLst>
              </p:cNvPr>
              <p:cNvSpPr/>
              <p:nvPr/>
            </p:nvSpPr>
            <p:spPr>
              <a:xfrm>
                <a:off x="7711112" y="3852420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DB9768B-8164-4A1B-850D-8505D1FB0C94}"/>
                  </a:ext>
                </a:extLst>
              </p:cNvPr>
              <p:cNvSpPr/>
              <p:nvPr/>
            </p:nvSpPr>
            <p:spPr>
              <a:xfrm>
                <a:off x="7711112" y="4400746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0378BBFF-65FD-44E8-91B9-50329CAF7EB7}"/>
                  </a:ext>
                </a:extLst>
              </p:cNvPr>
              <p:cNvSpPr/>
              <p:nvPr/>
            </p:nvSpPr>
            <p:spPr>
              <a:xfrm>
                <a:off x="7711112" y="4963210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B13458EE-1901-4302-A49F-C93AF3C3B072}"/>
                  </a:ext>
                </a:extLst>
              </p:cNvPr>
              <p:cNvSpPr/>
              <p:nvPr/>
            </p:nvSpPr>
            <p:spPr>
              <a:xfrm>
                <a:off x="7701692" y="5525674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8F555569-3500-4475-A92D-24C3E7C97DA0}"/>
                  </a:ext>
                </a:extLst>
              </p:cNvPr>
              <p:cNvSpPr/>
              <p:nvPr/>
            </p:nvSpPr>
            <p:spPr>
              <a:xfrm>
                <a:off x="7701692" y="6088138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B11C9E46-B949-4B35-B505-5C42F148CCD5}"/>
                  </a:ext>
                </a:extLst>
              </p:cNvPr>
              <p:cNvSpPr/>
              <p:nvPr/>
            </p:nvSpPr>
            <p:spPr>
              <a:xfrm>
                <a:off x="7701691" y="665060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45128335-0EDC-468C-854D-17BAFACFDC98}"/>
                </a:ext>
              </a:extLst>
            </p:cNvPr>
            <p:cNvGrpSpPr/>
            <p:nvPr/>
          </p:nvGrpSpPr>
          <p:grpSpPr>
            <a:xfrm flipV="1">
              <a:off x="8003310" y="6628161"/>
              <a:ext cx="263952" cy="548326"/>
              <a:chOff x="7729978" y="169682"/>
              <a:chExt cx="263952" cy="548326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4FAD993-F0C4-4EF0-B9DF-6103C3600235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6204359D-C64D-48CB-99FC-E97981B4AEF8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21A3CB8-33CF-489A-9661-90E7FBE41F43}"/>
                </a:ext>
              </a:extLst>
            </p:cNvPr>
            <p:cNvSpPr/>
            <p:nvPr/>
          </p:nvSpPr>
          <p:spPr>
            <a:xfrm flipV="1">
              <a:off x="8003309" y="636421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B4B4182-DC95-49ED-A3D4-A35D32E6BECA}"/>
                </a:ext>
              </a:extLst>
            </p:cNvPr>
            <p:cNvSpPr/>
            <p:nvPr/>
          </p:nvSpPr>
          <p:spPr>
            <a:xfrm flipV="1">
              <a:off x="8003309" y="526755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70233F5-1F43-4598-916C-4B8D236D0119}"/>
                </a:ext>
              </a:extLst>
            </p:cNvPr>
            <p:cNvSpPr/>
            <p:nvPr/>
          </p:nvSpPr>
          <p:spPr>
            <a:xfrm flipV="1">
              <a:off x="8003309" y="471923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2059FCF-F10E-491D-B0E6-0DD5A2AFE3A9}"/>
                </a:ext>
              </a:extLst>
            </p:cNvPr>
            <p:cNvSpPr/>
            <p:nvPr/>
          </p:nvSpPr>
          <p:spPr>
            <a:xfrm flipV="1">
              <a:off x="8003308" y="362258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4D5B8C32-FE38-4E05-ADBF-8BBE1651E085}"/>
                </a:ext>
              </a:extLst>
            </p:cNvPr>
            <p:cNvSpPr/>
            <p:nvPr/>
          </p:nvSpPr>
          <p:spPr>
            <a:xfrm flipV="1">
              <a:off x="8012728" y="306011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7089C4C-0AD8-498D-AB8C-9D8C099F0795}"/>
                </a:ext>
              </a:extLst>
            </p:cNvPr>
            <p:cNvSpPr/>
            <p:nvPr/>
          </p:nvSpPr>
          <p:spPr>
            <a:xfrm flipV="1">
              <a:off x="8012728" y="251179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0B02E59-8434-4D74-860C-21635A779DA9}"/>
                </a:ext>
              </a:extLst>
            </p:cNvPr>
            <p:cNvSpPr/>
            <p:nvPr/>
          </p:nvSpPr>
          <p:spPr>
            <a:xfrm flipV="1">
              <a:off x="8012728" y="194932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C64A1D3-9566-4B8F-8C35-401013E67038}"/>
                </a:ext>
              </a:extLst>
            </p:cNvPr>
            <p:cNvSpPr/>
            <p:nvPr/>
          </p:nvSpPr>
          <p:spPr>
            <a:xfrm flipV="1">
              <a:off x="8003308" y="138686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632613F-EB61-4E36-8691-59ECFAB7144D}"/>
                </a:ext>
              </a:extLst>
            </p:cNvPr>
            <p:cNvSpPr/>
            <p:nvPr/>
          </p:nvSpPr>
          <p:spPr>
            <a:xfrm flipV="1">
              <a:off x="8003308" y="82439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FCB487C-583A-428B-9A4A-1E8883913094}"/>
                </a:ext>
              </a:extLst>
            </p:cNvPr>
            <p:cNvSpPr/>
            <p:nvPr/>
          </p:nvSpPr>
          <p:spPr>
            <a:xfrm flipV="1">
              <a:off x="8003307" y="26193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0DF47A6-EBA7-4938-9A86-0041DCD147F8}"/>
                </a:ext>
              </a:extLst>
            </p:cNvPr>
            <p:cNvGrpSpPr/>
            <p:nvPr/>
          </p:nvGrpSpPr>
          <p:grpSpPr>
            <a:xfrm>
              <a:off x="8276679" y="-1242"/>
              <a:ext cx="263952" cy="548326"/>
              <a:chOff x="7729978" y="169682"/>
              <a:chExt cx="263952" cy="548326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1C9C616C-30BF-4CE6-AC55-C7E1E88F7015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BBEDC66-C8F4-4746-8A19-73AED5D02E5D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7A1691B-7FD7-489D-8094-2A2B33E6F20B}"/>
                </a:ext>
              </a:extLst>
            </p:cNvPr>
            <p:cNvSpPr/>
            <p:nvPr/>
          </p:nvSpPr>
          <p:spPr>
            <a:xfrm>
              <a:off x="8276678" y="54708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1112B521-7DE7-4284-B2B4-04C80881C091}"/>
                </a:ext>
              </a:extLst>
            </p:cNvPr>
            <p:cNvSpPr/>
            <p:nvPr/>
          </p:nvSpPr>
          <p:spPr>
            <a:xfrm>
              <a:off x="8276678" y="109541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5669E19-CD30-492D-8403-8B7E4C80EBFF}"/>
                </a:ext>
              </a:extLst>
            </p:cNvPr>
            <p:cNvSpPr/>
            <p:nvPr/>
          </p:nvSpPr>
          <p:spPr>
            <a:xfrm>
              <a:off x="8276678" y="164373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887C7C7-E9DA-4F10-B975-A4CF6214F681}"/>
                </a:ext>
              </a:extLst>
            </p:cNvPr>
            <p:cNvSpPr/>
            <p:nvPr/>
          </p:nvSpPr>
          <p:spPr>
            <a:xfrm>
              <a:off x="8276678" y="219206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691CC39-58C8-4436-9CD9-4415D471EFA1}"/>
                </a:ext>
              </a:extLst>
            </p:cNvPr>
            <p:cNvSpPr/>
            <p:nvPr/>
          </p:nvSpPr>
          <p:spPr>
            <a:xfrm>
              <a:off x="8276677" y="274038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629B52E-F5ED-4232-9F92-1B1BD3CD8734}"/>
                </a:ext>
              </a:extLst>
            </p:cNvPr>
            <p:cNvSpPr/>
            <p:nvPr/>
          </p:nvSpPr>
          <p:spPr>
            <a:xfrm>
              <a:off x="8276677" y="328871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217C109-ACD9-4758-A48C-B812FA531613}"/>
                </a:ext>
              </a:extLst>
            </p:cNvPr>
            <p:cNvSpPr/>
            <p:nvPr/>
          </p:nvSpPr>
          <p:spPr>
            <a:xfrm>
              <a:off x="8286097" y="385117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9BD57F2-4A63-467A-8959-5C9358D72E98}"/>
                </a:ext>
              </a:extLst>
            </p:cNvPr>
            <p:cNvSpPr/>
            <p:nvPr/>
          </p:nvSpPr>
          <p:spPr>
            <a:xfrm>
              <a:off x="8286097" y="496196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FC0F313-1EE0-4427-B86F-C4DD47EED3D8}"/>
                </a:ext>
              </a:extLst>
            </p:cNvPr>
            <p:cNvSpPr/>
            <p:nvPr/>
          </p:nvSpPr>
          <p:spPr>
            <a:xfrm>
              <a:off x="8276677" y="552443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FB34E56-0278-4BCB-A93F-8E07C8996986}"/>
                </a:ext>
              </a:extLst>
            </p:cNvPr>
            <p:cNvSpPr/>
            <p:nvPr/>
          </p:nvSpPr>
          <p:spPr>
            <a:xfrm>
              <a:off x="8276677" y="608689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B71DABE-EAA5-4CB0-B7C1-7867EA6D9DA3}"/>
                </a:ext>
              </a:extLst>
            </p:cNvPr>
            <p:cNvSpPr/>
            <p:nvPr/>
          </p:nvSpPr>
          <p:spPr>
            <a:xfrm>
              <a:off x="8276676" y="664936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0753BC20-EC60-41D5-8A0C-C1FA106473AC}"/>
                </a:ext>
              </a:extLst>
            </p:cNvPr>
            <p:cNvGrpSpPr/>
            <p:nvPr/>
          </p:nvGrpSpPr>
          <p:grpSpPr>
            <a:xfrm>
              <a:off x="8559467" y="282358"/>
              <a:ext cx="263952" cy="548326"/>
              <a:chOff x="7729978" y="169682"/>
              <a:chExt cx="263952" cy="548326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ECDE412-44B2-4B55-BBE0-AA3F5D41B83D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732F853-D5A9-405A-9854-9F6F6DEB3ACB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991BB5FB-EC02-479D-8512-25924439688F}"/>
                </a:ext>
              </a:extLst>
            </p:cNvPr>
            <p:cNvSpPr/>
            <p:nvPr/>
          </p:nvSpPr>
          <p:spPr>
            <a:xfrm>
              <a:off x="8578305" y="83068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4B0482C-9EEB-4DA3-A311-289E04F09D27}"/>
                </a:ext>
              </a:extLst>
            </p:cNvPr>
            <p:cNvSpPr/>
            <p:nvPr/>
          </p:nvSpPr>
          <p:spPr>
            <a:xfrm>
              <a:off x="8559466" y="137901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686EB798-1D60-4A34-914B-A8EDCC7F7F57}"/>
                </a:ext>
              </a:extLst>
            </p:cNvPr>
            <p:cNvSpPr/>
            <p:nvPr/>
          </p:nvSpPr>
          <p:spPr>
            <a:xfrm>
              <a:off x="8559466" y="192733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56F0E8C-219D-4789-A1F6-D4CA79203428}"/>
                </a:ext>
              </a:extLst>
            </p:cNvPr>
            <p:cNvSpPr/>
            <p:nvPr/>
          </p:nvSpPr>
          <p:spPr>
            <a:xfrm>
              <a:off x="8559466" y="247566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5BDA52D-F819-43EA-9AC4-AAB75F01BA26}"/>
                </a:ext>
              </a:extLst>
            </p:cNvPr>
            <p:cNvSpPr/>
            <p:nvPr/>
          </p:nvSpPr>
          <p:spPr>
            <a:xfrm>
              <a:off x="8559465" y="302398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9E182F5-EABC-4FF9-874E-2E9AFDE74B2C}"/>
                </a:ext>
              </a:extLst>
            </p:cNvPr>
            <p:cNvSpPr/>
            <p:nvPr/>
          </p:nvSpPr>
          <p:spPr>
            <a:xfrm>
              <a:off x="8559465" y="357231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888C800-2405-4FB3-99EA-CD34172D956B}"/>
                </a:ext>
              </a:extLst>
            </p:cNvPr>
            <p:cNvSpPr/>
            <p:nvPr/>
          </p:nvSpPr>
          <p:spPr>
            <a:xfrm>
              <a:off x="8568885" y="468310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D3809AA-8FD9-4A67-AD60-F699774FC194}"/>
                </a:ext>
              </a:extLst>
            </p:cNvPr>
            <p:cNvSpPr/>
            <p:nvPr/>
          </p:nvSpPr>
          <p:spPr>
            <a:xfrm>
              <a:off x="8568885" y="524556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07F73A56-8872-4D2F-89A7-C8EFDD3EA195}"/>
                </a:ext>
              </a:extLst>
            </p:cNvPr>
            <p:cNvSpPr/>
            <p:nvPr/>
          </p:nvSpPr>
          <p:spPr>
            <a:xfrm>
              <a:off x="8559465" y="637049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A5EDCE9-64CB-424D-B647-C7EF0042390D}"/>
                </a:ext>
              </a:extLst>
            </p:cNvPr>
            <p:cNvSpPr/>
            <p:nvPr/>
          </p:nvSpPr>
          <p:spPr>
            <a:xfrm>
              <a:off x="8550041" y="689794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6DDCD327-1161-48D4-8266-15E4AF09393A}"/>
                </a:ext>
              </a:extLst>
            </p:cNvPr>
            <p:cNvGrpSpPr/>
            <p:nvPr/>
          </p:nvGrpSpPr>
          <p:grpSpPr>
            <a:xfrm flipV="1">
              <a:off x="8832838" y="6364210"/>
              <a:ext cx="263952" cy="548326"/>
              <a:chOff x="7729978" y="169682"/>
              <a:chExt cx="263952" cy="548326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5729E519-FB18-4D51-BDC7-74A05444DBCE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34858706-AF0E-4001-AA80-721CFC4861AA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DF79F14-3183-4896-8C47-F9A8FAA3026D}"/>
                </a:ext>
              </a:extLst>
            </p:cNvPr>
            <p:cNvSpPr/>
            <p:nvPr/>
          </p:nvSpPr>
          <p:spPr>
            <a:xfrm flipV="1">
              <a:off x="8832837" y="610025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B99091C-6B19-40D4-8017-333D50EAFF5B}"/>
                </a:ext>
              </a:extLst>
            </p:cNvPr>
            <p:cNvSpPr/>
            <p:nvPr/>
          </p:nvSpPr>
          <p:spPr>
            <a:xfrm flipV="1">
              <a:off x="8832837" y="555193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9C040A0-FAC3-4B74-8EAE-1F865EFDE4FC}"/>
                </a:ext>
              </a:extLst>
            </p:cNvPr>
            <p:cNvSpPr/>
            <p:nvPr/>
          </p:nvSpPr>
          <p:spPr>
            <a:xfrm flipV="1">
              <a:off x="8832837" y="500360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C19B9DB-47A7-43B6-90E9-535C53882ED2}"/>
                </a:ext>
              </a:extLst>
            </p:cNvPr>
            <p:cNvSpPr/>
            <p:nvPr/>
          </p:nvSpPr>
          <p:spPr>
            <a:xfrm flipV="1">
              <a:off x="8832836" y="440757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30C3DB0-C078-4A41-ADD8-B17C5CFE0AEC}"/>
                </a:ext>
              </a:extLst>
            </p:cNvPr>
            <p:cNvSpPr/>
            <p:nvPr/>
          </p:nvSpPr>
          <p:spPr>
            <a:xfrm flipV="1">
              <a:off x="8823415" y="384922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7995ABE-23EA-4113-B5C7-F62FEA1D5BA9}"/>
                </a:ext>
              </a:extLst>
            </p:cNvPr>
            <p:cNvSpPr/>
            <p:nvPr/>
          </p:nvSpPr>
          <p:spPr>
            <a:xfrm flipV="1">
              <a:off x="8832836" y="333035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822E670-BF0D-4210-A63D-310F4FFB5AC4}"/>
                </a:ext>
              </a:extLst>
            </p:cNvPr>
            <p:cNvSpPr/>
            <p:nvPr/>
          </p:nvSpPr>
          <p:spPr>
            <a:xfrm flipV="1">
              <a:off x="8842255" y="275015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F736B6C-A818-4D74-A5D9-8FD45083061D}"/>
                </a:ext>
              </a:extLst>
            </p:cNvPr>
            <p:cNvSpPr/>
            <p:nvPr/>
          </p:nvSpPr>
          <p:spPr>
            <a:xfrm flipV="1">
              <a:off x="8832835" y="219997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8161EFF-6F5B-4D65-A2A8-C5914551D70B}"/>
                </a:ext>
              </a:extLst>
            </p:cNvPr>
            <p:cNvSpPr/>
            <p:nvPr/>
          </p:nvSpPr>
          <p:spPr>
            <a:xfrm flipV="1">
              <a:off x="8823414" y="165722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57318DB-54AE-4778-A521-B837A90031DD}"/>
                </a:ext>
              </a:extLst>
            </p:cNvPr>
            <p:cNvSpPr/>
            <p:nvPr/>
          </p:nvSpPr>
          <p:spPr>
            <a:xfrm flipV="1">
              <a:off x="8842254" y="110441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2164A2C-087C-487F-86F5-E9C383B59A33}"/>
                </a:ext>
              </a:extLst>
            </p:cNvPr>
            <p:cNvSpPr/>
            <p:nvPr/>
          </p:nvSpPr>
          <p:spPr>
            <a:xfrm flipV="1">
              <a:off x="8832835" y="56044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6FB4525-9F92-4DF1-88E1-0AB05D9F6B9B}"/>
                </a:ext>
              </a:extLst>
            </p:cNvPr>
            <p:cNvSpPr/>
            <p:nvPr/>
          </p:nvSpPr>
          <p:spPr>
            <a:xfrm flipV="1">
              <a:off x="8851674" y="-201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D0C0B52E-98BA-4DB2-8708-E24E3D34E5CB}"/>
                </a:ext>
              </a:extLst>
            </p:cNvPr>
            <p:cNvGrpSpPr/>
            <p:nvPr/>
          </p:nvGrpSpPr>
          <p:grpSpPr>
            <a:xfrm>
              <a:off x="9125048" y="283133"/>
              <a:ext cx="263952" cy="548326"/>
              <a:chOff x="7729978" y="169682"/>
              <a:chExt cx="263952" cy="54832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C381AFA5-2339-4EF6-AB65-4F27695D2496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B66C493A-4355-4853-A67C-B2AE5B9A620F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1E8D0DF1-9DF2-47D6-AFD1-BFB4D027C1B4}"/>
                </a:ext>
              </a:extLst>
            </p:cNvPr>
            <p:cNvSpPr/>
            <p:nvPr/>
          </p:nvSpPr>
          <p:spPr>
            <a:xfrm>
              <a:off x="9125047" y="83145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065BEF9-C5E0-4463-AF23-0BC5247E2852}"/>
                </a:ext>
              </a:extLst>
            </p:cNvPr>
            <p:cNvSpPr/>
            <p:nvPr/>
          </p:nvSpPr>
          <p:spPr>
            <a:xfrm>
              <a:off x="9106208" y="1379785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CA1B8F5-0974-4FF5-80CA-D8D4E1D4A035}"/>
                </a:ext>
              </a:extLst>
            </p:cNvPr>
            <p:cNvSpPr/>
            <p:nvPr/>
          </p:nvSpPr>
          <p:spPr>
            <a:xfrm>
              <a:off x="9106208" y="192811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460E033-FA73-4DAA-9941-FE001FEC8517}"/>
                </a:ext>
              </a:extLst>
            </p:cNvPr>
            <p:cNvSpPr/>
            <p:nvPr/>
          </p:nvSpPr>
          <p:spPr>
            <a:xfrm>
              <a:off x="9106208" y="247643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FC0F473B-222A-40AB-812C-540926017C83}"/>
                </a:ext>
              </a:extLst>
            </p:cNvPr>
            <p:cNvSpPr/>
            <p:nvPr/>
          </p:nvSpPr>
          <p:spPr>
            <a:xfrm>
              <a:off x="9106207" y="302476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8245C6C-4344-46AF-A5D6-CB92502693C8}"/>
                </a:ext>
              </a:extLst>
            </p:cNvPr>
            <p:cNvSpPr/>
            <p:nvPr/>
          </p:nvSpPr>
          <p:spPr>
            <a:xfrm>
              <a:off x="9106207" y="357308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FA59AA7-4EB1-477D-B4DF-2C349901DC67}"/>
                </a:ext>
              </a:extLst>
            </p:cNvPr>
            <p:cNvSpPr/>
            <p:nvPr/>
          </p:nvSpPr>
          <p:spPr>
            <a:xfrm>
              <a:off x="9115627" y="468387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799CCAA-2732-4BF9-8F14-8D58BF855A5B}"/>
                </a:ext>
              </a:extLst>
            </p:cNvPr>
            <p:cNvSpPr/>
            <p:nvPr/>
          </p:nvSpPr>
          <p:spPr>
            <a:xfrm>
              <a:off x="9115627" y="524634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75EE9D3-11D7-4F19-916B-3615447BB38A}"/>
                </a:ext>
              </a:extLst>
            </p:cNvPr>
            <p:cNvSpPr/>
            <p:nvPr/>
          </p:nvSpPr>
          <p:spPr>
            <a:xfrm>
              <a:off x="9106207" y="637127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CB05424-AB26-4062-8714-AD78EB704558}"/>
                </a:ext>
              </a:extLst>
            </p:cNvPr>
            <p:cNvSpPr/>
            <p:nvPr/>
          </p:nvSpPr>
          <p:spPr>
            <a:xfrm>
              <a:off x="9106206" y="690623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E147C320-1766-4D71-A13A-730CC7B0B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0536" y="3068452"/>
            <a:ext cx="1806653" cy="1599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B3AB4E-6638-4242-AC45-5B7206043A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14460" y="408953"/>
            <a:ext cx="2182758" cy="110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9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-0.00612 -0.425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-2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0807 0.42362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1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BFFF9-1716-41F8-9BD2-DEB7D7A7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24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C784F7-3F61-4321-A44C-EE7F5ADA5EFD}"/>
              </a:ext>
            </a:extLst>
          </p:cNvPr>
          <p:cNvSpPr/>
          <p:nvPr/>
        </p:nvSpPr>
        <p:spPr>
          <a:xfrm>
            <a:off x="7962252" y="47580"/>
            <a:ext cx="3104198" cy="92055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D6B4D-841D-4D47-9545-FFA43BFC26D4}"/>
              </a:ext>
            </a:extLst>
          </p:cNvPr>
          <p:cNvSpPr/>
          <p:nvPr/>
        </p:nvSpPr>
        <p:spPr>
          <a:xfrm>
            <a:off x="1334449" y="40367"/>
            <a:ext cx="2813346" cy="9248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FB6F1-2BFA-450B-A559-90F40CB1AD7B}"/>
                  </a:ext>
                </a:extLst>
              </p:cNvPr>
              <p:cNvSpPr txBox="1"/>
              <p:nvPr/>
            </p:nvSpPr>
            <p:spPr>
              <a:xfrm>
                <a:off x="8040284" y="51074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8FB6F1-2BFA-450B-A559-90F40CB1A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84" y="51074"/>
                <a:ext cx="639149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DBCBB7-085E-43B4-9E40-09A9FB5B16DE}"/>
                  </a:ext>
                </a:extLst>
              </p:cNvPr>
              <p:cNvSpPr txBox="1"/>
              <p:nvPr/>
            </p:nvSpPr>
            <p:spPr>
              <a:xfrm>
                <a:off x="10452757" y="51074"/>
                <a:ext cx="61369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DBCBB7-085E-43B4-9E40-09A9FB5B1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757" y="51074"/>
                <a:ext cx="61369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478D6C-5386-4237-A036-BDEF3ED0D46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679433" y="512739"/>
            <a:ext cx="17733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94B476-17B7-4708-BA6E-134797DB0BE5}"/>
              </a:ext>
            </a:extLst>
          </p:cNvPr>
          <p:cNvSpPr txBox="1"/>
          <p:nvPr/>
        </p:nvSpPr>
        <p:spPr>
          <a:xfrm>
            <a:off x="8739277" y="-31080"/>
            <a:ext cx="16354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latin typeface="Cambria Math" panose="02040503050406030204" pitchFamily="18" charset="0"/>
              </a:rPr>
              <a:t>, drop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E58983-1E72-47EC-AFE2-09CEFCD95588}"/>
                  </a:ext>
                </a:extLst>
              </p:cNvPr>
              <p:cNvSpPr txBox="1"/>
              <p:nvPr/>
            </p:nvSpPr>
            <p:spPr>
              <a:xfrm>
                <a:off x="1278155" y="63174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FE58983-1E72-47EC-AFE2-09CEFCD95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155" y="63174"/>
                <a:ext cx="53912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3760E2-CAE1-467A-BEE0-E3D07B6BDF9F}"/>
                  </a:ext>
                </a:extLst>
              </p:cNvPr>
              <p:cNvSpPr txBox="1"/>
              <p:nvPr/>
            </p:nvSpPr>
            <p:spPr>
              <a:xfrm>
                <a:off x="3590601" y="51523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3760E2-CAE1-467A-BEE0-E3D07B6B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01" y="51523"/>
                <a:ext cx="639149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9E7B1B-969F-4EA7-BD4F-66B5C39F9CD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1817277" y="513188"/>
            <a:ext cx="1773324" cy="116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614109-F5B8-4DFF-9B88-0B1929B3B9F3}"/>
              </a:ext>
            </a:extLst>
          </p:cNvPr>
          <p:cNvSpPr txBox="1"/>
          <p:nvPr/>
        </p:nvSpPr>
        <p:spPr>
          <a:xfrm>
            <a:off x="1879619" y="0"/>
            <a:ext cx="16354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latin typeface="Cambria Math" panose="02040503050406030204" pitchFamily="18" charset="0"/>
              </a:rPr>
              <a:t>, drop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21AEB1-50A8-44B2-BE08-35E04EA6F81E}"/>
              </a:ext>
            </a:extLst>
          </p:cNvPr>
          <p:cNvSpPr/>
          <p:nvPr/>
        </p:nvSpPr>
        <p:spPr>
          <a:xfrm>
            <a:off x="671963" y="2307993"/>
            <a:ext cx="3958470" cy="8285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2666F1-1AA6-4E7B-8826-A60EAC68AAAE}"/>
                  </a:ext>
                </a:extLst>
              </p:cNvPr>
              <p:cNvSpPr txBox="1"/>
              <p:nvPr/>
            </p:nvSpPr>
            <p:spPr>
              <a:xfrm>
                <a:off x="671963" y="2213698"/>
                <a:ext cx="121238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2666F1-1AA6-4E7B-8826-A60EAC68A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63" y="2213698"/>
                <a:ext cx="121238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AF933B-A056-4DCF-BBBD-70A4175A67E7}"/>
                  </a:ext>
                </a:extLst>
              </p:cNvPr>
              <p:cNvSpPr txBox="1"/>
              <p:nvPr/>
            </p:nvSpPr>
            <p:spPr>
              <a:xfrm>
                <a:off x="3601395" y="2213698"/>
                <a:ext cx="109280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AF933B-A056-4DCF-BBBD-70A4175A6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95" y="2213698"/>
                <a:ext cx="1092800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F55C9-1553-4E93-9031-885BC8C8C1B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884346" y="2675363"/>
            <a:ext cx="17170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D3A5BFC-0CFA-4130-9130-7FA5A637F6B1}"/>
              </a:ext>
            </a:extLst>
          </p:cNvPr>
          <p:cNvSpPr/>
          <p:nvPr/>
        </p:nvSpPr>
        <p:spPr>
          <a:xfrm>
            <a:off x="2503914" y="1038997"/>
            <a:ext cx="400050" cy="1089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DFC634-456B-4EB7-B496-AE009255185B}"/>
              </a:ext>
            </a:extLst>
          </p:cNvPr>
          <p:cNvSpPr/>
          <p:nvPr/>
        </p:nvSpPr>
        <p:spPr>
          <a:xfrm>
            <a:off x="513848" y="4469673"/>
            <a:ext cx="4277342" cy="8285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29462F-4C3C-4272-A13D-EEC2CC50B334}"/>
                  </a:ext>
                </a:extLst>
              </p:cNvPr>
              <p:cNvSpPr txBox="1"/>
              <p:nvPr/>
            </p:nvSpPr>
            <p:spPr>
              <a:xfrm>
                <a:off x="513849" y="4375378"/>
                <a:ext cx="121238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29462F-4C3C-4272-A13D-EEC2CC50B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49" y="4375378"/>
                <a:ext cx="1212383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40A8F-BFD2-4E12-9195-E1252A129CCD}"/>
                  </a:ext>
                </a:extLst>
              </p:cNvPr>
              <p:cNvSpPr txBox="1"/>
              <p:nvPr/>
            </p:nvSpPr>
            <p:spPr>
              <a:xfrm>
                <a:off x="3443281" y="4375378"/>
                <a:ext cx="131241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D40A8F-BFD2-4E12-9195-E1252A129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281" y="4375378"/>
                <a:ext cx="1312411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7722EF-9579-49E4-8C4D-B0222D97EF84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1726232" y="4837043"/>
            <a:ext cx="17170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row: Down 26">
            <a:extLst>
              <a:ext uri="{FF2B5EF4-FFF2-40B4-BE49-F238E27FC236}">
                <a16:creationId xmlns:a16="http://schemas.microsoft.com/office/drawing/2014/main" id="{170C7310-54F5-4B0A-BEE6-41B374C0E52C}"/>
              </a:ext>
            </a:extLst>
          </p:cNvPr>
          <p:cNvSpPr/>
          <p:nvPr/>
        </p:nvSpPr>
        <p:spPr>
          <a:xfrm>
            <a:off x="2503914" y="3428999"/>
            <a:ext cx="400050" cy="8614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834B1C-D328-4FF0-B357-C2F04924A62A}"/>
              </a:ext>
            </a:extLst>
          </p:cNvPr>
          <p:cNvSpPr/>
          <p:nvPr/>
        </p:nvSpPr>
        <p:spPr>
          <a:xfrm>
            <a:off x="7668808" y="4473515"/>
            <a:ext cx="3587623" cy="82465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67CB9E-E6D5-44CC-BE91-5EC8B6C91628}"/>
                  </a:ext>
                </a:extLst>
              </p:cNvPr>
              <p:cNvSpPr txBox="1"/>
              <p:nvPr/>
            </p:nvSpPr>
            <p:spPr>
              <a:xfrm>
                <a:off x="7746841" y="4371560"/>
                <a:ext cx="131241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67CB9E-E6D5-44CC-BE91-5EC8B6C9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841" y="4371560"/>
                <a:ext cx="1312411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53B7A5-1707-4DDF-A59F-6A11D09E847A}"/>
                  </a:ext>
                </a:extLst>
              </p:cNvPr>
              <p:cNvSpPr txBox="1"/>
              <p:nvPr/>
            </p:nvSpPr>
            <p:spPr>
              <a:xfrm>
                <a:off x="10159314" y="4371560"/>
                <a:ext cx="106734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53B7A5-1707-4DDF-A59F-6A11D09E8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9314" y="4371560"/>
                <a:ext cx="1067343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CC8C21-A0A7-49C5-8359-9739D8E370BB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9059252" y="4833225"/>
            <a:ext cx="11000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56CED1A-3CD7-4103-8888-524D175C8141}"/>
              </a:ext>
            </a:extLst>
          </p:cNvPr>
          <p:cNvSpPr/>
          <p:nvPr/>
        </p:nvSpPr>
        <p:spPr>
          <a:xfrm>
            <a:off x="9314326" y="1038996"/>
            <a:ext cx="400050" cy="325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5417506-D080-4DF3-AE6F-120F67289475}"/>
              </a:ext>
            </a:extLst>
          </p:cNvPr>
          <p:cNvCxnSpPr>
            <a:stCxn id="25" idx="3"/>
            <a:endCxn id="29" idx="1"/>
          </p:cNvCxnSpPr>
          <p:nvPr/>
        </p:nvCxnSpPr>
        <p:spPr>
          <a:xfrm flipV="1">
            <a:off x="4755692" y="4833225"/>
            <a:ext cx="2991149" cy="381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F6B58B-DBA6-429C-A135-614D0D6618CF}"/>
              </a:ext>
            </a:extLst>
          </p:cNvPr>
          <p:cNvSpPr txBox="1"/>
          <p:nvPr/>
        </p:nvSpPr>
        <p:spPr>
          <a:xfrm>
            <a:off x="737526" y="3452378"/>
            <a:ext cx="180630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4800" dirty="0" err="1">
                <a:latin typeface="Cambria Math" panose="02040503050406030204" pitchFamily="18" charset="0"/>
              </a:rPr>
              <a:t>cobind</a:t>
            </a:r>
            <a:endParaRPr lang="en-US" sz="4800" b="0" dirty="0">
              <a:latin typeface="Cambria Math" panose="02040503050406030204" pitchFamily="18" charset="0"/>
            </a:endParaRP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03001D84-A1F4-4A58-A4E0-D0284BE79734}"/>
              </a:ext>
            </a:extLst>
          </p:cNvPr>
          <p:cNvSpPr/>
          <p:nvPr/>
        </p:nvSpPr>
        <p:spPr>
          <a:xfrm>
            <a:off x="8679433" y="2722262"/>
            <a:ext cx="3355942" cy="1354390"/>
          </a:xfrm>
          <a:prstGeom prst="wedgeRectCallout">
            <a:avLst>
              <a:gd name="adj1" fmla="val 5571"/>
              <a:gd name="adj2" fmla="val 79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If this program drops its input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5741ABF1-1F4C-4759-8001-0E6E4C46F1D3}"/>
              </a:ext>
            </a:extLst>
          </p:cNvPr>
          <p:cNvSpPr/>
          <p:nvPr/>
        </p:nvSpPr>
        <p:spPr>
          <a:xfrm>
            <a:off x="4741667" y="2649804"/>
            <a:ext cx="3355942" cy="1819373"/>
          </a:xfrm>
          <a:prstGeom prst="wedgeRectCallout">
            <a:avLst>
              <a:gd name="adj1" fmla="val -104906"/>
              <a:gd name="adj2" fmla="val 13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Cobind</a:t>
            </a:r>
            <a:r>
              <a:rPr lang="en-US" sz="4000" dirty="0"/>
              <a:t> will propagate that drop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7EA66B7E-EA4A-4E84-B4EF-7E5F2026C684}"/>
              </a:ext>
            </a:extLst>
          </p:cNvPr>
          <p:cNvSpPr/>
          <p:nvPr/>
        </p:nvSpPr>
        <p:spPr>
          <a:xfrm>
            <a:off x="4343458" y="215141"/>
            <a:ext cx="3039998" cy="1819373"/>
          </a:xfrm>
          <a:prstGeom prst="wedgeRectCallout">
            <a:avLst>
              <a:gd name="adj1" fmla="val -40320"/>
              <a:gd name="adj2" fmla="val 78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So this program never runs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82AA7B-7B15-4526-A21D-952C708740B7}"/>
              </a:ext>
            </a:extLst>
          </p:cNvPr>
          <p:cNvSpPr txBox="1"/>
          <p:nvPr/>
        </p:nvSpPr>
        <p:spPr>
          <a:xfrm>
            <a:off x="937349" y="5341614"/>
            <a:ext cx="10742108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0" dirty="0"/>
              <a:t>The </a:t>
            </a:r>
            <a:r>
              <a:rPr lang="en-US" sz="6000" dirty="0" err="1"/>
              <a:t>Comonad</a:t>
            </a:r>
            <a:r>
              <a:rPr lang="en-US" sz="6000" dirty="0"/>
              <a:t>-Prioritizing Layering</a:t>
            </a:r>
          </a:p>
        </p:txBody>
      </p:sp>
    </p:spTree>
    <p:extLst>
      <p:ext uri="{BB962C8B-B14F-4D97-AF65-F5344CB8AC3E}">
        <p14:creationId xmlns:p14="http://schemas.microsoft.com/office/powerpoint/2010/main" val="4017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2EFD9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8" grpId="0"/>
      <p:bldP spid="9" grpId="0"/>
      <p:bldP spid="10" grpId="0"/>
      <p:bldP spid="12" grpId="0"/>
      <p:bldP spid="13" grpId="0" animBg="1"/>
      <p:bldP spid="13" grpId="1" animBg="1"/>
      <p:bldP spid="14" grpId="0"/>
      <p:bldP spid="14" grpId="1"/>
      <p:bldP spid="15" grpId="0"/>
      <p:bldP spid="15" grpId="1"/>
      <p:bldP spid="22" grpId="0" animBg="1"/>
      <p:bldP spid="23" grpId="0" animBg="1"/>
      <p:bldP spid="24" grpId="0"/>
      <p:bldP spid="25" grpId="0"/>
      <p:bldP spid="27" grpId="0" animBg="1"/>
      <p:bldP spid="28" grpId="0" animBg="1"/>
      <p:bldP spid="29" grpId="0"/>
      <p:bldP spid="30" grpId="0"/>
      <p:bldP spid="33" grpId="0" animBg="1"/>
      <p:bldP spid="37" grpId="0"/>
      <p:bldP spid="32" grpId="0" animBg="1"/>
      <p:bldP spid="32" grpId="1" animBg="1"/>
      <p:bldP spid="32" grpId="2" animBg="1"/>
      <p:bldP spid="34" grpId="0" animBg="1"/>
      <p:bldP spid="34" grpId="1" animBg="1"/>
      <p:bldP spid="34" grpId="2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BE1DCD0-7689-471B-98D1-479D357EAC6D}"/>
              </a:ext>
            </a:extLst>
          </p:cNvPr>
          <p:cNvSpPr/>
          <p:nvPr/>
        </p:nvSpPr>
        <p:spPr>
          <a:xfrm>
            <a:off x="8186570" y="3787210"/>
            <a:ext cx="3436470" cy="1035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A72CC1-CFDF-4921-86B1-BA560D66CE8F}"/>
              </a:ext>
            </a:extLst>
          </p:cNvPr>
          <p:cNvSpPr/>
          <p:nvPr/>
        </p:nvSpPr>
        <p:spPr>
          <a:xfrm>
            <a:off x="8207230" y="2505836"/>
            <a:ext cx="3436470" cy="10350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3624E2-AA11-4095-B39D-01F148912748}"/>
              </a:ext>
            </a:extLst>
          </p:cNvPr>
          <p:cNvSpPr/>
          <p:nvPr/>
        </p:nvSpPr>
        <p:spPr>
          <a:xfrm>
            <a:off x="1110762" y="5058496"/>
            <a:ext cx="2887417" cy="10521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F47F46-9BE0-44FD-A959-8EBF4461BE89}"/>
              </a:ext>
            </a:extLst>
          </p:cNvPr>
          <p:cNvSpPr/>
          <p:nvPr/>
        </p:nvSpPr>
        <p:spPr>
          <a:xfrm>
            <a:off x="1126084" y="3787210"/>
            <a:ext cx="2897276" cy="10350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82BFFC-121A-4400-98DF-E2B72DEF8362}"/>
              </a:ext>
            </a:extLst>
          </p:cNvPr>
          <p:cNvSpPr/>
          <p:nvPr/>
        </p:nvSpPr>
        <p:spPr>
          <a:xfrm>
            <a:off x="1114999" y="2515924"/>
            <a:ext cx="2908361" cy="10350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6D71F2-F412-4FA3-BD16-C6A9B399BE5A}"/>
              </a:ext>
            </a:extLst>
          </p:cNvPr>
          <p:cNvSpPr/>
          <p:nvPr/>
        </p:nvSpPr>
        <p:spPr>
          <a:xfrm>
            <a:off x="896794" y="76490"/>
            <a:ext cx="3374168" cy="12638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86482C-8BD4-410F-8CE4-0C956694F29E}"/>
                  </a:ext>
                </a:extLst>
              </p:cNvPr>
              <p:cNvSpPr txBox="1"/>
              <p:nvPr/>
            </p:nvSpPr>
            <p:spPr>
              <a:xfrm>
                <a:off x="1255070" y="2571783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86482C-8BD4-410F-8CE4-0C956694F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70" y="2571783"/>
                <a:ext cx="53912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655F9-83C1-4140-AF79-35877AE6AA18}"/>
                  </a:ext>
                </a:extLst>
              </p:cNvPr>
              <p:cNvSpPr txBox="1"/>
              <p:nvPr/>
            </p:nvSpPr>
            <p:spPr>
              <a:xfrm>
                <a:off x="3359030" y="2564362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1655F9-83C1-4140-AF79-35877AE6A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030" y="2564362"/>
                <a:ext cx="639149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7027AA-8C42-4AE8-B782-723052F563F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794192" y="3026027"/>
            <a:ext cx="1564838" cy="7421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92D85A8-D37B-490E-AB38-EE4C6AB1A33E}"/>
              </a:ext>
            </a:extLst>
          </p:cNvPr>
          <p:cNvSpPr txBox="1"/>
          <p:nvPr/>
        </p:nvSpPr>
        <p:spPr>
          <a:xfrm>
            <a:off x="2226842" y="2535704"/>
            <a:ext cx="62356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dirty="0" err="1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</a:rPr>
              <a:t>exn</a:t>
            </a:r>
            <a:endParaRPr lang="en-US" sz="3200" b="0" dirty="0">
              <a:solidFill>
                <a:schemeClr val="tx1">
                  <a:lumMod val="50000"/>
                </a:schemeClr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056F39-3440-4F0E-BC5D-41C7CFC6A21F}"/>
                  </a:ext>
                </a:extLst>
              </p:cNvPr>
              <p:cNvSpPr txBox="1"/>
              <p:nvPr/>
            </p:nvSpPr>
            <p:spPr>
              <a:xfrm>
                <a:off x="8256458" y="2526275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056F39-3440-4F0E-BC5D-41C7CFC6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458" y="2526275"/>
                <a:ext cx="53912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8A7D0-58F4-4CD4-A87C-58D2518D6768}"/>
                  </a:ext>
                </a:extLst>
              </p:cNvPr>
              <p:cNvSpPr txBox="1"/>
              <p:nvPr/>
            </p:nvSpPr>
            <p:spPr>
              <a:xfrm>
                <a:off x="10529828" y="2535704"/>
                <a:ext cx="109280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8A7D0-58F4-4CD4-A87C-58D2518D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828" y="2535704"/>
                <a:ext cx="1092800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59D23-9606-4E91-A4FB-9BA1BC9A35C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795580" y="2987940"/>
            <a:ext cx="1734248" cy="9429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3CC224-29BE-47F0-B7C6-60572098DDEF}"/>
              </a:ext>
            </a:extLst>
          </p:cNvPr>
          <p:cNvSpPr/>
          <p:nvPr/>
        </p:nvSpPr>
        <p:spPr>
          <a:xfrm>
            <a:off x="4903695" y="417530"/>
            <a:ext cx="2469214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5E413F8-12DA-4FBD-AAA0-4589757A2944}"/>
              </a:ext>
            </a:extLst>
          </p:cNvPr>
          <p:cNvSpPr/>
          <p:nvPr/>
        </p:nvSpPr>
        <p:spPr>
          <a:xfrm>
            <a:off x="4922209" y="2803533"/>
            <a:ext cx="2402540" cy="4661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3CFF74-7B77-4250-9D44-034DD7D56AC5}"/>
                  </a:ext>
                </a:extLst>
              </p:cNvPr>
              <p:cNvSpPr txBox="1"/>
              <p:nvPr/>
            </p:nvSpPr>
            <p:spPr>
              <a:xfrm>
                <a:off x="1255070" y="3859491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3CFF74-7B77-4250-9D44-034DD7D5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070" y="3859491"/>
                <a:ext cx="53912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6FD63-8A31-44D9-9563-B7964DBC35F8}"/>
                  </a:ext>
                </a:extLst>
              </p:cNvPr>
              <p:cNvSpPr txBox="1"/>
              <p:nvPr/>
            </p:nvSpPr>
            <p:spPr>
              <a:xfrm>
                <a:off x="3359889" y="3858960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16FD63-8A31-44D9-9563-B7964DBC3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889" y="3858960"/>
                <a:ext cx="639149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C282A0-2692-4A1A-B4C4-37590B6738E3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1794192" y="4320625"/>
            <a:ext cx="1565697" cy="531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2D02DF-62CE-464A-98DC-F7505E784DAC}"/>
              </a:ext>
            </a:extLst>
          </p:cNvPr>
          <p:cNvSpPr txBox="1"/>
          <p:nvPr/>
        </p:nvSpPr>
        <p:spPr>
          <a:xfrm>
            <a:off x="2020152" y="3790731"/>
            <a:ext cx="83715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dirty="0">
                <a:solidFill>
                  <a:schemeClr val="tx1">
                    <a:lumMod val="50000"/>
                  </a:schemeClr>
                </a:solidFill>
                <a:latin typeface="Cambria Math" panose="02040503050406030204" pitchFamily="18" charset="0"/>
              </a:rPr>
              <a:t>drop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9248D24-BF57-4759-84FC-F97AD4CD334C}"/>
              </a:ext>
            </a:extLst>
          </p:cNvPr>
          <p:cNvSpPr/>
          <p:nvPr/>
        </p:nvSpPr>
        <p:spPr>
          <a:xfrm>
            <a:off x="4903695" y="4076820"/>
            <a:ext cx="2402540" cy="46616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3C2DE1-317F-4D93-8218-24D266DFBF26}"/>
                  </a:ext>
                </a:extLst>
              </p:cNvPr>
              <p:cNvSpPr txBox="1"/>
              <p:nvPr/>
            </p:nvSpPr>
            <p:spPr>
              <a:xfrm>
                <a:off x="8318594" y="3848239"/>
                <a:ext cx="71051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3C2DE1-317F-4D93-8218-24D266DFB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94" y="3848239"/>
                <a:ext cx="71051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6C2531-D3D7-4BEA-B726-E3AB289F9778}"/>
                  </a:ext>
                </a:extLst>
              </p:cNvPr>
              <p:cNvSpPr txBox="1"/>
              <p:nvPr/>
            </p:nvSpPr>
            <p:spPr>
              <a:xfrm>
                <a:off x="10912112" y="3848239"/>
                <a:ext cx="71051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solidFill>
                    <a:schemeClr val="tx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6C2531-D3D7-4BEA-B726-E3AB289F9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112" y="3848239"/>
                <a:ext cx="710516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AE0121-8324-40E9-BFBC-B00899E03ED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9029110" y="4309904"/>
            <a:ext cx="1883002" cy="10721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AE8E98-D9A3-4DB9-9466-47E0882E13D5}"/>
                  </a:ext>
                </a:extLst>
              </p:cNvPr>
              <p:cNvSpPr txBox="1"/>
              <p:nvPr/>
            </p:nvSpPr>
            <p:spPr>
              <a:xfrm>
                <a:off x="1110761" y="5209001"/>
                <a:ext cx="582154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1AE8E98-D9A3-4DB9-9466-47E0882E1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61" y="5209001"/>
                <a:ext cx="582154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B68882-4053-4AF7-BF79-AEF474B600DB}"/>
                  </a:ext>
                </a:extLst>
              </p:cNvPr>
              <p:cNvSpPr txBox="1"/>
              <p:nvPr/>
            </p:nvSpPr>
            <p:spPr>
              <a:xfrm>
                <a:off x="3318803" y="5195862"/>
                <a:ext cx="679376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8B68882-4053-4AF7-BF79-AEF474B60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803" y="5195862"/>
                <a:ext cx="679376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C67FED7-3808-43B2-977E-FA0A8767E777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1692915" y="5657527"/>
            <a:ext cx="1625888" cy="131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2CAD1B1-13B2-42D7-97DD-DD4E48FF518C}"/>
              </a:ext>
            </a:extLst>
          </p:cNvPr>
          <p:cNvSpPr txBox="1"/>
          <p:nvPr/>
        </p:nvSpPr>
        <p:spPr>
          <a:xfrm>
            <a:off x="1648240" y="5137583"/>
            <a:ext cx="176598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e</a:t>
            </a:r>
            <a:r>
              <a:rPr lang="en-US" sz="3200" b="0" dirty="0" err="1">
                <a:latin typeface="Cambria Math" panose="02040503050406030204" pitchFamily="18" charset="0"/>
              </a:rPr>
              <a:t>xn</a:t>
            </a:r>
            <a:r>
              <a:rPr lang="en-US" sz="3200" b="0" dirty="0">
                <a:latin typeface="Cambria Math" panose="02040503050406030204" pitchFamily="18" charset="0"/>
              </a:rPr>
              <a:t>, drop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AC01D294-737D-4B56-93ED-9562D4EDBBD8}"/>
              </a:ext>
            </a:extLst>
          </p:cNvPr>
          <p:cNvSpPr/>
          <p:nvPr/>
        </p:nvSpPr>
        <p:spPr>
          <a:xfrm>
            <a:off x="4903695" y="5350107"/>
            <a:ext cx="2402540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DE7C6A7-4F91-4C47-B13F-720E8D99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25</a:t>
            </a:fld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B7FD5217-7CE0-4FF0-A181-5B549B00AC3B}"/>
              </a:ext>
            </a:extLst>
          </p:cNvPr>
          <p:cNvSpPr/>
          <p:nvPr/>
        </p:nvSpPr>
        <p:spPr>
          <a:xfrm>
            <a:off x="7881937" y="1409833"/>
            <a:ext cx="4200525" cy="1125871"/>
          </a:xfrm>
          <a:prstGeom prst="wedgeRectCallout">
            <a:avLst>
              <a:gd name="adj1" fmla="val 18834"/>
              <a:gd name="adj2" fmla="val 649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Generalizes Maybe</a:t>
            </a:r>
          </a:p>
          <a:p>
            <a:pPr algn="ctr"/>
            <a:r>
              <a:rPr lang="en-US" sz="4000" dirty="0"/>
              <a:t>From Linear Logic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820C03D-DBF4-441C-8DEC-6A88FEBD4106}"/>
              </a:ext>
            </a:extLst>
          </p:cNvPr>
          <p:cNvSpPr/>
          <p:nvPr/>
        </p:nvSpPr>
        <p:spPr>
          <a:xfrm>
            <a:off x="8237642" y="76490"/>
            <a:ext cx="3374168" cy="1263844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54EEF3-7B1C-40BA-8BDE-6BD4C87C4F5C}"/>
              </a:ext>
            </a:extLst>
          </p:cNvPr>
          <p:cNvSpPr/>
          <p:nvPr/>
        </p:nvSpPr>
        <p:spPr>
          <a:xfrm>
            <a:off x="8186570" y="5075626"/>
            <a:ext cx="3436470" cy="10350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344389-D218-4562-B4A0-34F4FCB43FB3}"/>
                  </a:ext>
                </a:extLst>
              </p:cNvPr>
              <p:cNvSpPr txBox="1"/>
              <p:nvPr/>
            </p:nvSpPr>
            <p:spPr>
              <a:xfrm>
                <a:off x="8318594" y="5136655"/>
                <a:ext cx="1092800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2344389-D218-4562-B4A0-34F4FCB43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94" y="5136655"/>
                <a:ext cx="1092800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570C24-71FE-4531-9A9C-A8739E6EE211}"/>
                  </a:ext>
                </a:extLst>
              </p:cNvPr>
              <p:cNvSpPr txBox="1"/>
              <p:nvPr/>
            </p:nvSpPr>
            <p:spPr>
              <a:xfrm>
                <a:off x="10529828" y="5136655"/>
                <a:ext cx="1092800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dirty="0" err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D570C24-71FE-4531-9A9C-A8739E6EE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828" y="5136655"/>
                <a:ext cx="1092800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91CDCE-5233-45EF-B5C2-99E7D71F1CC3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9411394" y="5598320"/>
            <a:ext cx="1118434" cy="0"/>
          </a:xfrm>
          <a:prstGeom prst="straightConnector1">
            <a:avLst/>
          </a:prstGeom>
          <a:ln w="57150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42D7AB-9514-4B3A-B081-6C5436BA6965}"/>
              </a:ext>
            </a:extLst>
          </p:cNvPr>
          <p:cNvSpPr txBox="1"/>
          <p:nvPr/>
        </p:nvSpPr>
        <p:spPr>
          <a:xfrm>
            <a:off x="4189610" y="4952818"/>
            <a:ext cx="380552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Comonad</a:t>
            </a:r>
            <a:r>
              <a:rPr lang="en-US" sz="3200" dirty="0">
                <a:latin typeface="Cambria Math" panose="02040503050406030204" pitchFamily="18" charset="0"/>
              </a:rPr>
              <a:t>-Prioritizing</a:t>
            </a:r>
            <a:endParaRPr lang="en-US" sz="3200" b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7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7" grpId="0"/>
      <p:bldP spid="48" grpId="0"/>
      <p:bldP spid="5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897262-B27B-49D3-BCF1-22E402AE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80797"/>
            <a:ext cx="2743200" cy="365125"/>
          </a:xfrm>
        </p:spPr>
        <p:txBody>
          <a:bodyPr/>
          <a:lstStyle/>
          <a:p>
            <a:fld id="{ACDF785E-771C-49E5-9D08-A49BD574C6BB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C8F6F-2E5F-4A72-BABD-865AE269518A}"/>
              </a:ext>
            </a:extLst>
          </p:cNvPr>
          <p:cNvSpPr txBox="1"/>
          <p:nvPr/>
        </p:nvSpPr>
        <p:spPr>
          <a:xfrm>
            <a:off x="3412060" y="294640"/>
            <a:ext cx="318478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0" dirty="0">
                <a:latin typeface="Cambria Math" panose="02040503050406030204" pitchFamily="18" charset="0"/>
              </a:rPr>
              <a:t>Programs</a:t>
            </a:r>
            <a:endParaRPr lang="en-US" sz="6000" b="0" dirty="0">
              <a:latin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245CA-2B26-487F-87B5-AF75CB5457DD}"/>
              </a:ext>
            </a:extLst>
          </p:cNvPr>
          <p:cNvSpPr txBox="1"/>
          <p:nvPr/>
        </p:nvSpPr>
        <p:spPr>
          <a:xfrm>
            <a:off x="8915497" y="294640"/>
            <a:ext cx="213340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0" dirty="0">
                <a:latin typeface="Cambria Math" panose="02040503050406030204" pitchFamily="18" charset="0"/>
              </a:rPr>
              <a:t>Values</a:t>
            </a:r>
            <a:endParaRPr lang="en-US" sz="6000" b="0" dirty="0">
              <a:latin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2116F-F19D-439C-A49C-5CD5CAE451EA}"/>
              </a:ext>
            </a:extLst>
          </p:cNvPr>
          <p:cNvSpPr txBox="1"/>
          <p:nvPr/>
        </p:nvSpPr>
        <p:spPr>
          <a:xfrm flipH="1">
            <a:off x="375918" y="2105191"/>
            <a:ext cx="191008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0" dirty="0">
                <a:latin typeface="Cambria Math" panose="02040503050406030204" pitchFamily="18" charset="0"/>
              </a:rPr>
              <a:t>Comp</a:t>
            </a:r>
            <a:endParaRPr lang="en-US" sz="6000" b="0" dirty="0">
              <a:latin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F2645-5C1B-4D34-9B17-1D326EEF8D0C}"/>
              </a:ext>
            </a:extLst>
          </p:cNvPr>
          <p:cNvSpPr txBox="1"/>
          <p:nvPr/>
        </p:nvSpPr>
        <p:spPr>
          <a:xfrm>
            <a:off x="583991" y="4707381"/>
            <a:ext cx="149393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0" b="0" dirty="0">
                <a:latin typeface="Cambria Math" panose="02040503050406030204" pitchFamily="18" charset="0"/>
              </a:rPr>
              <a:t>Proc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A3CCF9-0480-4060-9873-AC83705A106B}"/>
                  </a:ext>
                </a:extLst>
              </p:cNvPr>
              <p:cNvSpPr txBox="1"/>
              <p:nvPr/>
            </p:nvSpPr>
            <p:spPr>
              <a:xfrm>
                <a:off x="3724725" y="2197524"/>
                <a:ext cx="25455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A3CCF9-0480-4060-9873-AC83705A1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5" y="2197524"/>
                <a:ext cx="2545569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04198A-90EB-4B03-84A2-96CB829022AE}"/>
                  </a:ext>
                </a:extLst>
              </p:cNvPr>
              <p:cNvSpPr txBox="1"/>
              <p:nvPr/>
            </p:nvSpPr>
            <p:spPr>
              <a:xfrm>
                <a:off x="3326925" y="4799714"/>
                <a:ext cx="334117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:!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⊸?!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04198A-90EB-4B03-84A2-96CB82902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925" y="4799714"/>
                <a:ext cx="3341171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0AD50B-A0CB-471F-ADFA-F195B6FE1F5E}"/>
                  </a:ext>
                </a:extLst>
              </p:cNvPr>
              <p:cNvSpPr txBox="1"/>
              <p:nvPr/>
            </p:nvSpPr>
            <p:spPr>
              <a:xfrm>
                <a:off x="9808669" y="2197524"/>
                <a:ext cx="48930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0AD50B-A0CB-471F-ADFA-F195B6FE1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669" y="2197524"/>
                <a:ext cx="48930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9852CB-E57E-4511-8A5C-0A401F3F0D0A}"/>
                  </a:ext>
                </a:extLst>
              </p:cNvPr>
              <p:cNvSpPr txBox="1"/>
              <p:nvPr/>
            </p:nvSpPr>
            <p:spPr>
              <a:xfrm>
                <a:off x="9819890" y="4799714"/>
                <a:ext cx="46685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9852CB-E57E-4511-8A5C-0A401F3F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890" y="4799714"/>
                <a:ext cx="466858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FB42387-FA78-4799-9257-34263A42E36D}"/>
              </a:ext>
            </a:extLst>
          </p:cNvPr>
          <p:cNvSpPr/>
          <p:nvPr/>
        </p:nvSpPr>
        <p:spPr>
          <a:xfrm>
            <a:off x="4764080" y="3028521"/>
            <a:ext cx="466858" cy="1771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8F10F62-A218-4D31-AEE5-0A360AD7DB73}"/>
              </a:ext>
            </a:extLst>
          </p:cNvPr>
          <p:cNvSpPr/>
          <p:nvPr/>
        </p:nvSpPr>
        <p:spPr>
          <a:xfrm>
            <a:off x="9819890" y="3028521"/>
            <a:ext cx="466858" cy="1771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26836-EB82-4DFB-8AD9-8EBAD23EC18D}"/>
              </a:ext>
            </a:extLst>
          </p:cNvPr>
          <p:cNvSpPr txBox="1"/>
          <p:nvPr/>
        </p:nvSpPr>
        <p:spPr>
          <a:xfrm rot="16200000">
            <a:off x="3317412" y="3375509"/>
            <a:ext cx="204416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>
                <a:latin typeface="Cambria Math" panose="02040503050406030204" pitchFamily="18" charset="0"/>
              </a:rPr>
              <a:t>Monad-Prioritizing</a:t>
            </a:r>
            <a:endParaRPr lang="en-US" sz="3200" b="0" dirty="0">
              <a:latin typeface="Cambria Math" panose="020405030504060302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E9253C9-4259-4900-A628-ADC2835389D5}"/>
              </a:ext>
            </a:extLst>
          </p:cNvPr>
          <p:cNvSpPr/>
          <p:nvPr/>
        </p:nvSpPr>
        <p:spPr>
          <a:xfrm>
            <a:off x="6953673" y="5022626"/>
            <a:ext cx="2580640" cy="46166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714E3A4-F967-4EC5-9CED-01FA9CD0CB7E}"/>
              </a:ext>
            </a:extLst>
          </p:cNvPr>
          <p:cNvSpPr/>
          <p:nvPr/>
        </p:nvSpPr>
        <p:spPr>
          <a:xfrm>
            <a:off x="6953673" y="2420437"/>
            <a:ext cx="2580640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B4531-6315-4258-9C4B-74BDA27DF090}"/>
              </a:ext>
            </a:extLst>
          </p:cNvPr>
          <p:cNvSpPr txBox="1"/>
          <p:nvPr/>
        </p:nvSpPr>
        <p:spPr>
          <a:xfrm>
            <a:off x="7726918" y="2001954"/>
            <a:ext cx="92012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dirty="0">
                <a:latin typeface="Cambria Math" panose="02040503050406030204" pitchFamily="18" charset="0"/>
              </a:rPr>
              <a:t>strict</a:t>
            </a:r>
            <a:endParaRPr lang="en-US" sz="2800" b="0" dirty="0">
              <a:latin typeface="Cambria Math" panose="02040503050406030204" pitchFamily="18" charset="0"/>
            </a:endParaRPr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2C725A77-F006-427E-98C9-549EDC233F73}"/>
              </a:ext>
            </a:extLst>
          </p:cNvPr>
          <p:cNvSpPr/>
          <p:nvPr/>
        </p:nvSpPr>
        <p:spPr>
          <a:xfrm rot="3340961">
            <a:off x="7154575" y="3147365"/>
            <a:ext cx="741680" cy="1652380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BEFED-F867-4AD5-909F-A37B4F52D263}"/>
              </a:ext>
            </a:extLst>
          </p:cNvPr>
          <p:cNvSpPr txBox="1"/>
          <p:nvPr/>
        </p:nvSpPr>
        <p:spPr>
          <a:xfrm rot="5400000">
            <a:off x="9742522" y="3375509"/>
            <a:ext cx="2044167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>
                <a:latin typeface="Cambria Math" panose="02040503050406030204" pitchFamily="18" charset="0"/>
              </a:rPr>
              <a:t>Monad-Prioritizing</a:t>
            </a:r>
            <a:endParaRPr lang="en-US" sz="3200" b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21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2" grpId="0" animBg="1"/>
      <p:bldP spid="13" grpId="0" animBg="1"/>
      <p:bldP spid="14" grpId="0"/>
      <p:bldP spid="20" grpId="0" animBg="1"/>
      <p:bldP spid="21" grpId="0" animBg="1"/>
      <p:bldP spid="22" grpId="0"/>
      <p:bldP spid="24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897262-B27B-49D3-BCF1-22E402AE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80797"/>
            <a:ext cx="2743200" cy="365125"/>
          </a:xfrm>
        </p:spPr>
        <p:txBody>
          <a:bodyPr/>
          <a:lstStyle/>
          <a:p>
            <a:fld id="{ACDF785E-771C-49E5-9D08-A49BD574C6BB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C8F6F-2E5F-4A72-BABD-865AE269518A}"/>
              </a:ext>
            </a:extLst>
          </p:cNvPr>
          <p:cNvSpPr txBox="1"/>
          <p:nvPr/>
        </p:nvSpPr>
        <p:spPr>
          <a:xfrm>
            <a:off x="3412060" y="294640"/>
            <a:ext cx="3184783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0" dirty="0">
                <a:latin typeface="Cambria Math" panose="02040503050406030204" pitchFamily="18" charset="0"/>
              </a:rPr>
              <a:t>Programs</a:t>
            </a:r>
            <a:endParaRPr lang="en-US" sz="6000" b="0" dirty="0">
              <a:latin typeface="Cambria Math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245CA-2B26-487F-87B5-AF75CB5457DD}"/>
              </a:ext>
            </a:extLst>
          </p:cNvPr>
          <p:cNvSpPr txBox="1"/>
          <p:nvPr/>
        </p:nvSpPr>
        <p:spPr>
          <a:xfrm>
            <a:off x="8915497" y="294640"/>
            <a:ext cx="213340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0" dirty="0">
                <a:latin typeface="Cambria Math" panose="02040503050406030204" pitchFamily="18" charset="0"/>
              </a:rPr>
              <a:t>Values</a:t>
            </a:r>
            <a:endParaRPr lang="en-US" sz="6000" b="0" dirty="0">
              <a:latin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2116F-F19D-439C-A49C-5CD5CAE451EA}"/>
              </a:ext>
            </a:extLst>
          </p:cNvPr>
          <p:cNvSpPr txBox="1"/>
          <p:nvPr/>
        </p:nvSpPr>
        <p:spPr>
          <a:xfrm flipH="1">
            <a:off x="375918" y="2105191"/>
            <a:ext cx="191008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0" dirty="0">
                <a:latin typeface="Cambria Math" panose="02040503050406030204" pitchFamily="18" charset="0"/>
              </a:rPr>
              <a:t>Comp</a:t>
            </a:r>
            <a:endParaRPr lang="en-US" sz="6000" b="0" dirty="0">
              <a:latin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F2645-5C1B-4D34-9B17-1D326EEF8D0C}"/>
              </a:ext>
            </a:extLst>
          </p:cNvPr>
          <p:cNvSpPr txBox="1"/>
          <p:nvPr/>
        </p:nvSpPr>
        <p:spPr>
          <a:xfrm>
            <a:off x="583991" y="4707381"/>
            <a:ext cx="1493935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0" b="0" dirty="0">
                <a:latin typeface="Cambria Math" panose="02040503050406030204" pitchFamily="18" charset="0"/>
              </a:rPr>
              <a:t>Proc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A3CCF9-0480-4060-9873-AC83705A106B}"/>
                  </a:ext>
                </a:extLst>
              </p:cNvPr>
              <p:cNvSpPr txBox="1"/>
              <p:nvPr/>
            </p:nvSpPr>
            <p:spPr>
              <a:xfrm>
                <a:off x="3724725" y="2197524"/>
                <a:ext cx="2545569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A3CCF9-0480-4060-9873-AC83705A1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725" y="2197524"/>
                <a:ext cx="2545569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04198A-90EB-4B03-84A2-96CB829022AE}"/>
                  </a:ext>
                </a:extLst>
              </p:cNvPr>
              <p:cNvSpPr txBox="1"/>
              <p:nvPr/>
            </p:nvSpPr>
            <p:spPr>
              <a:xfrm>
                <a:off x="3326925" y="4799714"/>
                <a:ext cx="3321935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:!?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⊸?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04198A-90EB-4B03-84A2-96CB82902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925" y="4799714"/>
                <a:ext cx="3321935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0AD50B-A0CB-471F-ADFA-F195B6FE1F5E}"/>
                  </a:ext>
                </a:extLst>
              </p:cNvPr>
              <p:cNvSpPr txBox="1"/>
              <p:nvPr/>
            </p:nvSpPr>
            <p:spPr>
              <a:xfrm>
                <a:off x="9808669" y="2197524"/>
                <a:ext cx="48930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0AD50B-A0CB-471F-ADFA-F195B6FE1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669" y="2197524"/>
                <a:ext cx="489300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9852CB-E57E-4511-8A5C-0A401F3F0D0A}"/>
                  </a:ext>
                </a:extLst>
              </p:cNvPr>
              <p:cNvSpPr txBox="1"/>
              <p:nvPr/>
            </p:nvSpPr>
            <p:spPr>
              <a:xfrm>
                <a:off x="9819890" y="4799714"/>
                <a:ext cx="466858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9852CB-E57E-4511-8A5C-0A401F3F0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890" y="4799714"/>
                <a:ext cx="466858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Down 11">
            <a:extLst>
              <a:ext uri="{FF2B5EF4-FFF2-40B4-BE49-F238E27FC236}">
                <a16:creationId xmlns:a16="http://schemas.microsoft.com/office/drawing/2014/main" id="{0FB42387-FA78-4799-9257-34263A42E36D}"/>
              </a:ext>
            </a:extLst>
          </p:cNvPr>
          <p:cNvSpPr/>
          <p:nvPr/>
        </p:nvSpPr>
        <p:spPr>
          <a:xfrm>
            <a:off x="4764080" y="3028521"/>
            <a:ext cx="466858" cy="1771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8F10F62-A218-4D31-AEE5-0A360AD7DB73}"/>
              </a:ext>
            </a:extLst>
          </p:cNvPr>
          <p:cNvSpPr/>
          <p:nvPr/>
        </p:nvSpPr>
        <p:spPr>
          <a:xfrm>
            <a:off x="9819890" y="3028521"/>
            <a:ext cx="466858" cy="1771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26836-EB82-4DFB-8AD9-8EBAD23EC18D}"/>
              </a:ext>
            </a:extLst>
          </p:cNvPr>
          <p:cNvSpPr txBox="1"/>
          <p:nvPr/>
        </p:nvSpPr>
        <p:spPr>
          <a:xfrm rot="16200000">
            <a:off x="3401407" y="3378809"/>
            <a:ext cx="19941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Comonad</a:t>
            </a:r>
            <a:r>
              <a:rPr lang="en-US" sz="3200" dirty="0">
                <a:latin typeface="Cambria Math" panose="02040503050406030204" pitchFamily="18" charset="0"/>
              </a:rPr>
              <a:t>-Prioritizing</a:t>
            </a:r>
            <a:endParaRPr lang="en-US" sz="3600" b="0" dirty="0">
              <a:latin typeface="Cambria Math" panose="02040503050406030204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E9253C9-4259-4900-A628-ADC2835389D5}"/>
              </a:ext>
            </a:extLst>
          </p:cNvPr>
          <p:cNvSpPr/>
          <p:nvPr/>
        </p:nvSpPr>
        <p:spPr>
          <a:xfrm>
            <a:off x="6953673" y="5022626"/>
            <a:ext cx="2580640" cy="461665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714E3A4-F967-4EC5-9CED-01FA9CD0CB7E}"/>
              </a:ext>
            </a:extLst>
          </p:cNvPr>
          <p:cNvSpPr/>
          <p:nvPr/>
        </p:nvSpPr>
        <p:spPr>
          <a:xfrm>
            <a:off x="6953673" y="2420437"/>
            <a:ext cx="2580640" cy="4616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7B4531-6315-4258-9C4B-74BDA27DF090}"/>
              </a:ext>
            </a:extLst>
          </p:cNvPr>
          <p:cNvSpPr txBox="1"/>
          <p:nvPr/>
        </p:nvSpPr>
        <p:spPr>
          <a:xfrm>
            <a:off x="7726918" y="2001954"/>
            <a:ext cx="79348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600" dirty="0">
                <a:latin typeface="Cambria Math" panose="02040503050406030204" pitchFamily="18" charset="0"/>
              </a:rPr>
              <a:t>lazy</a:t>
            </a:r>
            <a:endParaRPr lang="en-US" sz="3600" b="0" dirty="0">
              <a:latin typeface="Cambria Math" panose="02040503050406030204" pitchFamily="18" charset="0"/>
            </a:endParaRPr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2C725A77-F006-427E-98C9-549EDC233F73}"/>
              </a:ext>
            </a:extLst>
          </p:cNvPr>
          <p:cNvSpPr/>
          <p:nvPr/>
        </p:nvSpPr>
        <p:spPr>
          <a:xfrm rot="3340961">
            <a:off x="7154575" y="3147365"/>
            <a:ext cx="741680" cy="1652380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AD9A7B-CC2A-40AC-A7F6-5578173C56BF}"/>
              </a:ext>
            </a:extLst>
          </p:cNvPr>
          <p:cNvSpPr txBox="1"/>
          <p:nvPr/>
        </p:nvSpPr>
        <p:spPr>
          <a:xfrm rot="5400000">
            <a:off x="9713081" y="3378810"/>
            <a:ext cx="1994106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3200" dirty="0" err="1">
                <a:latin typeface="Cambria Math" panose="02040503050406030204" pitchFamily="18" charset="0"/>
              </a:rPr>
              <a:t>Comonad</a:t>
            </a:r>
            <a:r>
              <a:rPr lang="en-US" sz="3200" dirty="0">
                <a:latin typeface="Cambria Math" panose="02040503050406030204" pitchFamily="18" charset="0"/>
              </a:rPr>
              <a:t>-Prioritizing</a:t>
            </a:r>
            <a:endParaRPr lang="en-US" sz="3600" b="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2" grpId="0" animBg="1"/>
      <p:bldP spid="13" grpId="0" animBg="1"/>
      <p:bldP spid="14" grpId="0"/>
      <p:bldP spid="20" grpId="0" animBg="1"/>
      <p:bldP spid="21" grpId="0" animBg="1"/>
      <p:bldP spid="22" grpId="0"/>
      <p:bldP spid="24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2F2E20-8E11-4AE6-8A4A-9B69FB53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28</a:t>
            </a:fld>
            <a:endParaRPr lang="en-US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3E2DD01-4B6E-40ED-98AE-D5153136FFA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16" y="0"/>
            <a:ext cx="3186968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CBC1F04-B56B-46E7-A7EB-50EFB64BBF22}"/>
              </a:ext>
            </a:extLst>
          </p:cNvPr>
          <p:cNvGrpSpPr/>
          <p:nvPr/>
        </p:nvGrpSpPr>
        <p:grpSpPr>
          <a:xfrm>
            <a:off x="593149" y="2035068"/>
            <a:ext cx="4503844" cy="4503844"/>
            <a:chOff x="7550131" y="573599"/>
            <a:chExt cx="4503844" cy="45038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C7FC25-A818-48B1-A387-58C8E5EBB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125" b="95508" l="977" r="96484">
                          <a14:foregroundMark x1="5469" y1="74414" x2="4883" y2="75000"/>
                          <a14:foregroundMark x1="977" y1="75000" x2="977" y2="75000"/>
                          <a14:foregroundMark x1="8594" y1="92188" x2="10938" y2="89258"/>
                          <a14:foregroundMark x1="7031" y1="95898" x2="6250" y2="90234"/>
                          <a14:foregroundMark x1="84375" y1="5469" x2="81055" y2="14258"/>
                          <a14:foregroundMark x1="81055" y1="14258" x2="81055" y2="14453"/>
                          <a14:foregroundMark x1="80859" y1="3320" x2="77148" y2="9375"/>
                          <a14:foregroundMark x1="92188" y1="28320" x2="84375" y2="22266"/>
                          <a14:foregroundMark x1="96484" y1="31445" x2="85547" y2="30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0131" y="573599"/>
              <a:ext cx="4503844" cy="45038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565D7C-5E59-4B4D-AF90-9033012D041B}"/>
                </a:ext>
              </a:extLst>
            </p:cNvPr>
            <p:cNvSpPr txBox="1"/>
            <p:nvPr/>
          </p:nvSpPr>
          <p:spPr>
            <a:xfrm rot="19403066">
              <a:off x="7791692" y="2859815"/>
              <a:ext cx="2763577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 err="1">
                  <a:solidFill>
                    <a:schemeClr val="bg1"/>
                  </a:solidFill>
                  <a:latin typeface="Cambria Math" panose="02040503050406030204" pitchFamily="18" charset="0"/>
                </a:rPr>
                <a:t>Comonads</a:t>
              </a:r>
              <a:endParaRPr lang="en-US" sz="4800" b="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6DC509C-3678-4BCA-A72B-952C8E1FBF3F}"/>
              </a:ext>
            </a:extLst>
          </p:cNvPr>
          <p:cNvSpPr/>
          <p:nvPr/>
        </p:nvSpPr>
        <p:spPr>
          <a:xfrm>
            <a:off x="7263771" y="393239"/>
            <a:ext cx="3610466" cy="1291472"/>
          </a:xfrm>
          <a:prstGeom prst="wedgeRectCallout">
            <a:avLst>
              <a:gd name="adj1" fmla="val -67636"/>
              <a:gd name="adj2" fmla="val 58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How do I use these together?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139221C6-1A4D-40B0-BD84-F98583DE6C8C}"/>
              </a:ext>
            </a:extLst>
          </p:cNvPr>
          <p:cNvSpPr/>
          <p:nvPr/>
        </p:nvSpPr>
        <p:spPr>
          <a:xfrm>
            <a:off x="742600" y="424508"/>
            <a:ext cx="3610466" cy="1291472"/>
          </a:xfrm>
          <a:prstGeom prst="wedgeRectCallout">
            <a:avLst>
              <a:gd name="adj1" fmla="val 68733"/>
              <a:gd name="adj2" fmla="val 4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By choosing a layering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320FEB-B516-490C-B0D7-A69DEBC9C9E9}"/>
              </a:ext>
            </a:extLst>
          </p:cNvPr>
          <p:cNvGrpSpPr/>
          <p:nvPr/>
        </p:nvGrpSpPr>
        <p:grpSpPr>
          <a:xfrm>
            <a:off x="6882460" y="2505695"/>
            <a:ext cx="5050556" cy="2725735"/>
            <a:chOff x="4007180" y="922594"/>
            <a:chExt cx="5050556" cy="2725735"/>
          </a:xfrm>
        </p:grpSpPr>
        <p:pic>
          <p:nvPicPr>
            <p:cNvPr id="14" name="Picture 13" descr="A picture containing appliance, dryer&#10;&#10;Description generated with high confidence">
              <a:extLst>
                <a:ext uri="{FF2B5EF4-FFF2-40B4-BE49-F238E27FC236}">
                  <a16:creationId xmlns:a16="http://schemas.microsoft.com/office/drawing/2014/main" id="{64EB5575-FC98-42FC-9AD9-F699E5304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14070">
              <a:off x="5169590" y="-239816"/>
              <a:ext cx="2725735" cy="50505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A0B5FD-B71E-4610-B955-6F356E98A0D5}"/>
                </a:ext>
              </a:extLst>
            </p:cNvPr>
            <p:cNvSpPr txBox="1"/>
            <p:nvPr/>
          </p:nvSpPr>
          <p:spPr>
            <a:xfrm rot="19361273">
              <a:off x="4945635" y="2285240"/>
              <a:ext cx="2330396" cy="781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>
                  <a:latin typeface="Cambria Math" panose="02040503050406030204" pitchFamily="18" charset="0"/>
                </a:rPr>
                <a:t>Monads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991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B5B7A-B7CB-4F71-8B71-A54598DB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CDF785E-771C-49E5-9D08-A49BD574C6BB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2FC01-84E1-45C5-A702-EEF8264D933D}"/>
              </a:ext>
            </a:extLst>
          </p:cNvPr>
          <p:cNvGrpSpPr/>
          <p:nvPr/>
        </p:nvGrpSpPr>
        <p:grpSpPr>
          <a:xfrm>
            <a:off x="149377" y="1841503"/>
            <a:ext cx="5364520" cy="5016497"/>
            <a:chOff x="149377" y="1841503"/>
            <a:chExt cx="5364520" cy="5016497"/>
          </a:xfrm>
        </p:grpSpPr>
        <p:pic>
          <p:nvPicPr>
            <p:cNvPr id="25" name="Picture 24" descr="A close up of a box&#10;&#10;Description generated with high confidence">
              <a:extLst>
                <a:ext uri="{FF2B5EF4-FFF2-40B4-BE49-F238E27FC236}">
                  <a16:creationId xmlns:a16="http://schemas.microsoft.com/office/drawing/2014/main" id="{5B1183E0-EB98-4CCB-8A87-140BB416D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77" y="1841503"/>
              <a:ext cx="5364520" cy="501649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B1531E-67E8-4679-A465-0A50AB35F233}"/>
                </a:ext>
              </a:extLst>
            </p:cNvPr>
            <p:cNvSpPr txBox="1"/>
            <p:nvPr/>
          </p:nvSpPr>
          <p:spPr>
            <a:xfrm rot="1839010">
              <a:off x="1443550" y="3544479"/>
              <a:ext cx="176221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>
                  <a:latin typeface="Cambria Math" panose="02040503050406030204" pitchFamily="18" charset="0"/>
                </a:rPr>
                <a:t>Effects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1BEE22-F933-4A41-AE86-8697121F9B68}"/>
              </a:ext>
            </a:extLst>
          </p:cNvPr>
          <p:cNvGrpSpPr/>
          <p:nvPr/>
        </p:nvGrpSpPr>
        <p:grpSpPr>
          <a:xfrm>
            <a:off x="4007180" y="922594"/>
            <a:ext cx="5050556" cy="2725735"/>
            <a:chOff x="4007180" y="922594"/>
            <a:chExt cx="5050556" cy="2725735"/>
          </a:xfrm>
        </p:grpSpPr>
        <p:pic>
          <p:nvPicPr>
            <p:cNvPr id="19" name="Picture 18" descr="A picture containing appliance, dryer&#10;&#10;Description generated with high confidence">
              <a:extLst>
                <a:ext uri="{FF2B5EF4-FFF2-40B4-BE49-F238E27FC236}">
                  <a16:creationId xmlns:a16="http://schemas.microsoft.com/office/drawing/2014/main" id="{EEF5E8F9-ADDA-4871-8379-7C8C4A583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14070">
              <a:off x="5169590" y="-239816"/>
              <a:ext cx="2725735" cy="505055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2FDD85-E5C3-4074-9556-647332F8DC33}"/>
                </a:ext>
              </a:extLst>
            </p:cNvPr>
            <p:cNvSpPr txBox="1"/>
            <p:nvPr/>
          </p:nvSpPr>
          <p:spPr>
            <a:xfrm rot="19361273">
              <a:off x="4945635" y="2285240"/>
              <a:ext cx="2330396" cy="781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>
                  <a:latin typeface="Cambria Math" panose="02040503050406030204" pitchFamily="18" charset="0"/>
                </a:rPr>
                <a:t>Monads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F475BB-CFFE-459A-86E6-F8B5B173E3E9}"/>
              </a:ext>
            </a:extLst>
          </p:cNvPr>
          <p:cNvGrpSpPr/>
          <p:nvPr/>
        </p:nvGrpSpPr>
        <p:grpSpPr>
          <a:xfrm>
            <a:off x="7575937" y="197512"/>
            <a:ext cx="4503844" cy="4503844"/>
            <a:chOff x="7585364" y="638067"/>
            <a:chExt cx="4503844" cy="45038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28464C1-8CB2-40AB-A674-CDFE38A48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25" b="95508" l="977" r="96484">
                          <a14:foregroundMark x1="5469" y1="74414" x2="4883" y2="75000"/>
                          <a14:foregroundMark x1="977" y1="75000" x2="977" y2="75000"/>
                          <a14:foregroundMark x1="8594" y1="92188" x2="10938" y2="89258"/>
                          <a14:foregroundMark x1="7031" y1="95898" x2="6250" y2="90234"/>
                          <a14:foregroundMark x1="84375" y1="5469" x2="81055" y2="14258"/>
                          <a14:foregroundMark x1="81055" y1="14258" x2="81055" y2="14453"/>
                          <a14:foregroundMark x1="80859" y1="3320" x2="77148" y2="9375"/>
                          <a14:foregroundMark x1="92188" y1="28320" x2="84375" y2="22266"/>
                          <a14:foregroundMark x1="96484" y1="31445" x2="85547" y2="30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5364" y="638067"/>
              <a:ext cx="4503844" cy="450384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DF1257-71F8-4B3F-9223-46455BCDFA7D}"/>
                </a:ext>
              </a:extLst>
            </p:cNvPr>
            <p:cNvSpPr txBox="1"/>
            <p:nvPr/>
          </p:nvSpPr>
          <p:spPr>
            <a:xfrm rot="19403066">
              <a:off x="7791692" y="2859815"/>
              <a:ext cx="2763577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 err="1">
                  <a:solidFill>
                    <a:schemeClr val="bg1"/>
                  </a:solidFill>
                  <a:latin typeface="Cambria Math" panose="02040503050406030204" pitchFamily="18" charset="0"/>
                </a:rPr>
                <a:t>Comonads</a:t>
              </a:r>
              <a:endParaRPr lang="en-US" sz="4800" b="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DCFF5BDF-57EB-4791-9AA5-F4E7270218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97" y="3240681"/>
            <a:ext cx="7294326" cy="364716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7A18BD-3C8D-4673-BCE3-43A83930138E}"/>
              </a:ext>
            </a:extLst>
          </p:cNvPr>
          <p:cNvSpPr txBox="1"/>
          <p:nvPr/>
        </p:nvSpPr>
        <p:spPr>
          <a:xfrm rot="20036422">
            <a:off x="5791895" y="4422178"/>
            <a:ext cx="563740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0" dirty="0">
                <a:latin typeface="Cambria Math" panose="02040503050406030204" pitchFamily="18" charset="0"/>
              </a:rPr>
              <a:t>Strictness &amp; Laziness</a:t>
            </a:r>
          </a:p>
        </p:txBody>
      </p:sp>
    </p:spTree>
    <p:extLst>
      <p:ext uri="{BB962C8B-B14F-4D97-AF65-F5344CB8AC3E}">
        <p14:creationId xmlns:p14="http://schemas.microsoft.com/office/powerpoint/2010/main" val="3430058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0240997-C713-4579-9A7C-B57E515C27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42" t="17423" r="14659" b="13330"/>
          <a:stretch/>
        </p:blipFill>
        <p:spPr>
          <a:xfrm>
            <a:off x="7466728" y="2050868"/>
            <a:ext cx="4725272" cy="2658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D38E6C-A9E0-49C2-9C29-501DE00AD9F0}"/>
                  </a:ext>
                </a:extLst>
              </p:cNvPr>
              <p:cNvSpPr txBox="1"/>
              <p:nvPr/>
            </p:nvSpPr>
            <p:spPr>
              <a:xfrm>
                <a:off x="1324245" y="719089"/>
                <a:ext cx="954351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≔3;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D38E6C-A9E0-49C2-9C29-501DE00AD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45" y="719089"/>
                <a:ext cx="9543510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66E77-822D-4CF0-800B-EA1244A3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3</a:t>
            </a:fld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8FD54A1-2354-44DE-BC09-26591A5EC00B}"/>
              </a:ext>
            </a:extLst>
          </p:cNvPr>
          <p:cNvSpPr/>
          <p:nvPr/>
        </p:nvSpPr>
        <p:spPr>
          <a:xfrm>
            <a:off x="1855768" y="0"/>
            <a:ext cx="1863160" cy="734031"/>
          </a:xfrm>
          <a:prstGeom prst="wedgeRectCallout">
            <a:avLst>
              <a:gd name="adj1" fmla="val 64042"/>
              <a:gd name="adj2" fmla="val 99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Unused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F7FF23A9-5AF2-4670-A5FC-6F4606EB9E86}"/>
              </a:ext>
            </a:extLst>
          </p:cNvPr>
          <p:cNvSpPr/>
          <p:nvPr/>
        </p:nvSpPr>
        <p:spPr>
          <a:xfrm>
            <a:off x="4660362" y="-14095"/>
            <a:ext cx="4025243" cy="738664"/>
          </a:xfrm>
          <a:prstGeom prst="wedgeRectCallout">
            <a:avLst>
              <a:gd name="adj1" fmla="val 5858"/>
              <a:gd name="adj2" fmla="val 85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Throws Exception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AF4360-DE1F-4453-90EA-E5049E76AE47}"/>
              </a:ext>
            </a:extLst>
          </p:cNvPr>
          <p:cNvSpPr/>
          <p:nvPr/>
        </p:nvSpPr>
        <p:spPr>
          <a:xfrm>
            <a:off x="7792795" y="2041812"/>
            <a:ext cx="886360" cy="924566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933355-8E2D-4F4E-A1C8-3640D51F0535}"/>
                  </a:ext>
                </a:extLst>
              </p:cNvPr>
              <p:cNvSpPr/>
              <p:nvPr/>
            </p:nvSpPr>
            <p:spPr>
              <a:xfrm>
                <a:off x="97721" y="1975733"/>
                <a:ext cx="3261360" cy="41631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Types:</a:t>
                </a:r>
              </a:p>
              <a:p>
                <a:pPr algn="ctr"/>
                <a:r>
                  <a:rPr lang="en-US" sz="4000" dirty="0"/>
                  <a:t>Describe how programs can combine</a:t>
                </a:r>
              </a:p>
              <a:p>
                <a:pPr algn="ctr"/>
                <a:endParaRPr lang="en-US" sz="4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is an input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933355-8E2D-4F4E-A1C8-3640D51F0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21" y="1975733"/>
                <a:ext cx="3261360" cy="4163178"/>
              </a:xfrm>
              <a:prstGeom prst="rect">
                <a:avLst/>
              </a:prstGeom>
              <a:blipFill>
                <a:blip r:embed="rId5"/>
                <a:stretch>
                  <a:fillRect l="-2048" t="-4818" r="-5773" b="-8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A56827-29CF-46AE-85A4-658ADBC6DC09}"/>
                  </a:ext>
                </a:extLst>
              </p:cNvPr>
              <p:cNvSpPr/>
              <p:nvPr/>
            </p:nvSpPr>
            <p:spPr>
              <a:xfrm>
                <a:off x="3444239" y="3086586"/>
                <a:ext cx="4062805" cy="306363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/>
                  <a:t>Effects:</a:t>
                </a:r>
              </a:p>
              <a:p>
                <a:pPr algn="ctr"/>
                <a:r>
                  <a:rPr lang="en-US" sz="4000" dirty="0"/>
                  <a:t>Internal properties of programs</a:t>
                </a:r>
              </a:p>
              <a:p>
                <a:pPr algn="ctr"/>
                <a:endParaRPr lang="en-US" sz="4000" dirty="0"/>
              </a:p>
              <a:p>
                <a:pPr algn="ctr"/>
                <a:r>
                  <a:rPr lang="en-US" sz="4000" dirty="0"/>
                  <a:t>Drops its input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A56827-29CF-46AE-85A4-658ADBC6D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239" y="3086586"/>
                <a:ext cx="4062805" cy="3063636"/>
              </a:xfrm>
              <a:prstGeom prst="rect">
                <a:avLst/>
              </a:prstGeom>
              <a:blipFill>
                <a:blip r:embed="rId6"/>
                <a:stretch>
                  <a:fillRect l="-4940" t="-4554" r="-7784" b="-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F05029A-C087-44AE-A4F5-66C09E30CB89}"/>
              </a:ext>
            </a:extLst>
          </p:cNvPr>
          <p:cNvSpPr/>
          <p:nvPr/>
        </p:nvSpPr>
        <p:spPr>
          <a:xfrm>
            <a:off x="8317747" y="3086586"/>
            <a:ext cx="886360" cy="924565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BF7CF94-5405-48B3-B306-D8BE90ADE739}"/>
              </a:ext>
            </a:extLst>
          </p:cNvPr>
          <p:cNvCxnSpPr>
            <a:cxnSpLocks/>
            <a:stCxn id="10" idx="4"/>
            <a:endCxn id="9" idx="3"/>
          </p:cNvCxnSpPr>
          <p:nvPr/>
        </p:nvCxnSpPr>
        <p:spPr>
          <a:xfrm rot="5400000">
            <a:off x="7830360" y="3687836"/>
            <a:ext cx="607253" cy="1253883"/>
          </a:xfrm>
          <a:prstGeom prst="bentConnector2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D7E13D-1607-4C0E-9810-2154E5D3541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59081" y="2504095"/>
            <a:ext cx="4433714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32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24" grpId="1" animBg="1"/>
      <p:bldP spid="24" grpId="2" animBg="1"/>
      <p:bldP spid="6" grpId="0" animBg="1"/>
      <p:bldP spid="8" grpId="0" uiExpand="1" build="p" animBg="1"/>
      <p:bldP spid="8" grpId="1" build="allAtOnce" animBg="1"/>
      <p:bldP spid="8" grpId="2" build="allAtOnce"/>
      <p:bldP spid="9" grpId="0" uiExpand="1" build="p" animBg="1"/>
      <p:bldP spid="9" grpId="1" uiExpand="1" build="p"/>
      <p:bldP spid="9" grpId="3" uiExpand="1" build="allAtOnce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AA0480D-BBB4-4C9D-815F-AA23C9142BE2}"/>
              </a:ext>
            </a:extLst>
          </p:cNvPr>
          <p:cNvSpPr/>
          <p:nvPr/>
        </p:nvSpPr>
        <p:spPr>
          <a:xfrm>
            <a:off x="4798229" y="1081709"/>
            <a:ext cx="3136481" cy="11861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9278E-4BC4-4DE6-9F0E-C50D4982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FB7CCF-5E73-4A71-BE0E-6E24073FAC70}"/>
                  </a:ext>
                </a:extLst>
              </p:cNvPr>
              <p:cNvSpPr txBox="1"/>
              <p:nvPr/>
            </p:nvSpPr>
            <p:spPr>
              <a:xfrm>
                <a:off x="4916296" y="1257267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FB7CCF-5E73-4A71-BE0E-6E24073FA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296" y="1257267"/>
                <a:ext cx="53912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30DA45-583A-4186-B617-E3A216E21FEA}"/>
                  </a:ext>
                </a:extLst>
              </p:cNvPr>
              <p:cNvSpPr txBox="1"/>
              <p:nvPr/>
            </p:nvSpPr>
            <p:spPr>
              <a:xfrm>
                <a:off x="7277522" y="1257267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30DA45-583A-4186-B617-E3A216E21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22" y="1257267"/>
                <a:ext cx="63914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53010-AB4D-4935-BC28-23A6C58E0BE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55418" y="1718932"/>
            <a:ext cx="182210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682871-B9F0-4DD4-A36E-ED91BAE65700}"/>
                  </a:ext>
                </a:extLst>
              </p:cNvPr>
              <p:cNvSpPr txBox="1"/>
              <p:nvPr/>
            </p:nvSpPr>
            <p:spPr>
              <a:xfrm>
                <a:off x="5311095" y="933129"/>
                <a:ext cx="222772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drop</m:t>
                      </m:r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682871-B9F0-4DD4-A36E-ED91BAE65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095" y="933129"/>
                <a:ext cx="2227726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195ED88-1400-45B5-B00A-EAB27FFF9669}"/>
              </a:ext>
            </a:extLst>
          </p:cNvPr>
          <p:cNvSpPr/>
          <p:nvPr/>
        </p:nvSpPr>
        <p:spPr>
          <a:xfrm>
            <a:off x="7277522" y="3580417"/>
            <a:ext cx="4268808" cy="85477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1D9A01-9EA7-4D05-B5F1-0959FD9C3224}"/>
                  </a:ext>
                </a:extLst>
              </p:cNvPr>
              <p:cNvSpPr txBox="1"/>
              <p:nvPr/>
            </p:nvSpPr>
            <p:spPr>
              <a:xfrm>
                <a:off x="7277522" y="3534056"/>
                <a:ext cx="154260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1D9A01-9EA7-4D05-B5F1-0959FD9C3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22" y="3534056"/>
                <a:ext cx="1542602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D8A46A-CC72-4372-9E3A-A1DE8B3DD76F}"/>
                  </a:ext>
                </a:extLst>
              </p:cNvPr>
              <p:cNvSpPr txBox="1"/>
              <p:nvPr/>
            </p:nvSpPr>
            <p:spPr>
              <a:xfrm>
                <a:off x="10195234" y="3534056"/>
                <a:ext cx="129477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D8A46A-CC72-4372-9E3A-A1DE8B3DD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234" y="3534056"/>
                <a:ext cx="1294778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E32EC5-C56C-4805-A8A8-81945502B53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8820124" y="3995721"/>
            <a:ext cx="137511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5B5AD-E427-4C63-B958-17D2885F8EF4}"/>
              </a:ext>
            </a:extLst>
          </p:cNvPr>
          <p:cNvSpPr/>
          <p:nvPr/>
        </p:nvSpPr>
        <p:spPr>
          <a:xfrm>
            <a:off x="1756722" y="3580629"/>
            <a:ext cx="4145690" cy="8545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1C20BB-2846-476F-9487-AA73B504AE27}"/>
                  </a:ext>
                </a:extLst>
              </p:cNvPr>
              <p:cNvSpPr txBox="1"/>
              <p:nvPr/>
            </p:nvSpPr>
            <p:spPr>
              <a:xfrm>
                <a:off x="1657298" y="3539841"/>
                <a:ext cx="88697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1C20BB-2846-476F-9487-AA73B504A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298" y="3539841"/>
                <a:ext cx="886974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260290-1EB2-4CF8-88B4-58F1F4051797}"/>
                  </a:ext>
                </a:extLst>
              </p:cNvPr>
              <p:cNvSpPr txBox="1"/>
              <p:nvPr/>
            </p:nvSpPr>
            <p:spPr>
              <a:xfrm>
                <a:off x="4277909" y="3534268"/>
                <a:ext cx="166141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260290-1EB2-4CF8-88B4-58F1F405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909" y="3534268"/>
                <a:ext cx="1661417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E2C81F-BEBE-47CE-A4A7-0F35FB20CA6E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2544272" y="3995933"/>
            <a:ext cx="1733637" cy="55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C4718FC-E2B9-4BE6-A901-98EE18554FBD}"/>
              </a:ext>
            </a:extLst>
          </p:cNvPr>
          <p:cNvSpPr/>
          <p:nvPr/>
        </p:nvSpPr>
        <p:spPr>
          <a:xfrm>
            <a:off x="4780190" y="2368790"/>
            <a:ext cx="405667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2AB0706-A57B-4C58-8779-7958CCE040D7}"/>
              </a:ext>
            </a:extLst>
          </p:cNvPr>
          <p:cNvSpPr/>
          <p:nvPr/>
        </p:nvSpPr>
        <p:spPr>
          <a:xfrm>
            <a:off x="7713837" y="2419350"/>
            <a:ext cx="405667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94E9C4A1-189B-41CF-992B-EE97D56175B6}"/>
                  </a:ext>
                </a:extLst>
              </p:cNvPr>
              <p:cNvSpPr/>
              <p:nvPr/>
            </p:nvSpPr>
            <p:spPr>
              <a:xfrm>
                <a:off x="8579385" y="1539408"/>
                <a:ext cx="3340582" cy="1759884"/>
              </a:xfrm>
              <a:prstGeom prst="wedgeRectCallout">
                <a:avLst>
                  <a:gd name="adj1" fmla="val -23663"/>
                  <a:gd name="adj2" fmla="val 6297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4000" dirty="0"/>
                  <a:t> not run if program is not needed</a:t>
                </a:r>
              </a:p>
            </p:txBody>
          </p:sp>
        </mc:Choice>
        <mc:Fallback>
          <p:sp>
            <p:nvSpPr>
              <p:cNvPr id="33" name="Speech Bubble: Rectangle 32">
                <a:extLst>
                  <a:ext uri="{FF2B5EF4-FFF2-40B4-BE49-F238E27FC236}">
                    <a16:creationId xmlns:a16="http://schemas.microsoft.com/office/drawing/2014/main" id="{94E9C4A1-189B-41CF-992B-EE97D5617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385" y="1539408"/>
                <a:ext cx="3340582" cy="1759884"/>
              </a:xfrm>
              <a:prstGeom prst="wedgeRectCallout">
                <a:avLst>
                  <a:gd name="adj1" fmla="val -23663"/>
                  <a:gd name="adj2" fmla="val 62972"/>
                </a:avLst>
              </a:prstGeom>
              <a:blipFill>
                <a:blip r:embed="rId10"/>
                <a:stretch>
                  <a:fillRect l="-4000" t="-9451" r="-7455" b="-5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Speech Bubble: Rectangle 33">
                <a:extLst>
                  <a:ext uri="{FF2B5EF4-FFF2-40B4-BE49-F238E27FC236}">
                    <a16:creationId xmlns:a16="http://schemas.microsoft.com/office/drawing/2014/main" id="{EDD706EB-8BBE-47D2-B109-D2E0BDCBB0D2}"/>
                  </a:ext>
                </a:extLst>
              </p:cNvPr>
              <p:cNvSpPr/>
              <p:nvPr/>
            </p:nvSpPr>
            <p:spPr>
              <a:xfrm>
                <a:off x="272035" y="1460836"/>
                <a:ext cx="3340582" cy="1838342"/>
              </a:xfrm>
              <a:prstGeom prst="wedgeRectCallout">
                <a:avLst>
                  <a:gd name="adj1" fmla="val 21709"/>
                  <a:gd name="adj2" fmla="val 6369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4000" dirty="0"/>
                  <a:t> run even if program is not needed</a:t>
                </a:r>
              </a:p>
            </p:txBody>
          </p:sp>
        </mc:Choice>
        <mc:Fallback>
          <p:sp>
            <p:nvSpPr>
              <p:cNvPr id="34" name="Speech Bubble: Rectangle 33">
                <a:extLst>
                  <a:ext uri="{FF2B5EF4-FFF2-40B4-BE49-F238E27FC236}">
                    <a16:creationId xmlns:a16="http://schemas.microsoft.com/office/drawing/2014/main" id="{EDD706EB-8BBE-47D2-B109-D2E0BDCBB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35" y="1460836"/>
                <a:ext cx="3340582" cy="1838342"/>
              </a:xfrm>
              <a:prstGeom prst="wedgeRectCallout">
                <a:avLst>
                  <a:gd name="adj1" fmla="val 21709"/>
                  <a:gd name="adj2" fmla="val 63694"/>
                </a:avLst>
              </a:prstGeom>
              <a:blipFill>
                <a:blip r:embed="rId11"/>
                <a:stretch>
                  <a:fillRect l="-4182" t="-6957" r="-7273" b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F739853-23C2-4B88-8E99-EB9B399588BD}"/>
              </a:ext>
            </a:extLst>
          </p:cNvPr>
          <p:cNvSpPr txBox="1"/>
          <p:nvPr/>
        </p:nvSpPr>
        <p:spPr>
          <a:xfrm>
            <a:off x="2765440" y="4875807"/>
            <a:ext cx="6661119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0" dirty="0"/>
              <a:t>Generalizing Layering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16BA7921-A11E-44BE-BEC4-DF25722D5F4D}"/>
              </a:ext>
            </a:extLst>
          </p:cNvPr>
          <p:cNvSpPr/>
          <p:nvPr/>
        </p:nvSpPr>
        <p:spPr>
          <a:xfrm>
            <a:off x="1135916" y="386334"/>
            <a:ext cx="3603279" cy="923330"/>
          </a:xfrm>
          <a:prstGeom prst="wedgeRectCallout">
            <a:avLst>
              <a:gd name="adj1" fmla="val 68814"/>
              <a:gd name="adj2" fmla="val 54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Producer Effect</a:t>
            </a:r>
          </a:p>
        </p:txBody>
      </p:sp>
    </p:spTree>
    <p:extLst>
      <p:ext uri="{BB962C8B-B14F-4D97-AF65-F5344CB8AC3E}">
        <p14:creationId xmlns:p14="http://schemas.microsoft.com/office/powerpoint/2010/main" val="30342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21" grpId="0" animBg="1"/>
      <p:bldP spid="21" grpId="1" animBg="1"/>
      <p:bldP spid="22" grpId="0"/>
      <p:bldP spid="22" grpId="1"/>
      <p:bldP spid="23" grpId="0"/>
      <p:bldP spid="23" grpId="1"/>
      <p:bldP spid="29" grpId="0" animBg="1"/>
      <p:bldP spid="30" grpId="0" animBg="1"/>
      <p:bldP spid="33" grpId="0" animBg="1"/>
      <p:bldP spid="34" grpId="0" animBg="1"/>
      <p:bldP spid="34" grpId="1" animBg="1"/>
      <p:bldP spid="34" grpId="2"/>
      <p:bldP spid="25" grpId="0" animBg="1"/>
      <p:bldP spid="25" grpId="1" animBg="1"/>
      <p:bldP spid="25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41DEE0-AAEF-4A50-8E95-DFD79B15BE3B}"/>
              </a:ext>
            </a:extLst>
          </p:cNvPr>
          <p:cNvSpPr/>
          <p:nvPr/>
        </p:nvSpPr>
        <p:spPr>
          <a:xfrm>
            <a:off x="4798229" y="1081709"/>
            <a:ext cx="3136481" cy="118619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9278E-4BC4-4DE6-9F0E-C50D4982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FB7CCF-5E73-4A71-BE0E-6E24073FAC70}"/>
                  </a:ext>
                </a:extLst>
              </p:cNvPr>
              <p:cNvSpPr txBox="1"/>
              <p:nvPr/>
            </p:nvSpPr>
            <p:spPr>
              <a:xfrm>
                <a:off x="4916296" y="1257267"/>
                <a:ext cx="539122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FB7CCF-5E73-4A71-BE0E-6E24073FA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296" y="1257267"/>
                <a:ext cx="53912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30DA45-583A-4186-B617-E3A216E21FEA}"/>
                  </a:ext>
                </a:extLst>
              </p:cNvPr>
              <p:cNvSpPr txBox="1"/>
              <p:nvPr/>
            </p:nvSpPr>
            <p:spPr>
              <a:xfrm>
                <a:off x="7277522" y="1257267"/>
                <a:ext cx="63914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30DA45-583A-4186-B617-E3A216E21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522" y="1257267"/>
                <a:ext cx="63914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53010-AB4D-4935-BC28-23A6C58E0BEF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455418" y="1718932"/>
            <a:ext cx="1822104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682871-B9F0-4DD4-A36E-ED91BAE65700}"/>
                  </a:ext>
                </a:extLst>
              </p:cNvPr>
              <p:cNvSpPr txBox="1"/>
              <p:nvPr/>
            </p:nvSpPr>
            <p:spPr>
              <a:xfrm>
                <a:off x="5564275" y="923330"/>
                <a:ext cx="1548822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4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682871-B9F0-4DD4-A36E-ED91BAE65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275" y="923330"/>
                <a:ext cx="1548822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367523C-C9C4-4869-B34C-2F2713670576}"/>
              </a:ext>
            </a:extLst>
          </p:cNvPr>
          <p:cNvSpPr/>
          <p:nvPr/>
        </p:nvSpPr>
        <p:spPr>
          <a:xfrm>
            <a:off x="1135916" y="397195"/>
            <a:ext cx="3603279" cy="923330"/>
          </a:xfrm>
          <a:prstGeom prst="wedgeRectCallout">
            <a:avLst>
              <a:gd name="adj1" fmla="val 73608"/>
              <a:gd name="adj2" fmla="val 56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Producer Effect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0A5CAEF-0902-4397-9BE7-C32AE42DD288}"/>
              </a:ext>
            </a:extLst>
          </p:cNvPr>
          <p:cNvSpPr/>
          <p:nvPr/>
        </p:nvSpPr>
        <p:spPr>
          <a:xfrm>
            <a:off x="7993744" y="369332"/>
            <a:ext cx="3603279" cy="923330"/>
          </a:xfrm>
          <a:prstGeom prst="wedgeRectCallout">
            <a:avLst>
              <a:gd name="adj1" fmla="val -77913"/>
              <a:gd name="adj2" fmla="val 639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Consumer Effect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95ED88-1400-45B5-B00A-EAB27FFF9669}"/>
              </a:ext>
            </a:extLst>
          </p:cNvPr>
          <p:cNvSpPr/>
          <p:nvPr/>
        </p:nvSpPr>
        <p:spPr>
          <a:xfrm>
            <a:off x="6950690" y="3743126"/>
            <a:ext cx="4256951" cy="8136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1D9A01-9EA7-4D05-B5F1-0959FD9C3224}"/>
                  </a:ext>
                </a:extLst>
              </p:cNvPr>
              <p:cNvSpPr txBox="1"/>
              <p:nvPr/>
            </p:nvSpPr>
            <p:spPr>
              <a:xfrm>
                <a:off x="6950690" y="3655822"/>
                <a:ext cx="1653209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𝐶𝑀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1D9A01-9EA7-4D05-B5F1-0959FD9C3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690" y="3655822"/>
                <a:ext cx="1653209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D8A46A-CC72-4372-9E3A-A1DE8B3DD76F}"/>
                  </a:ext>
                </a:extLst>
              </p:cNvPr>
              <p:cNvSpPr txBox="1"/>
              <p:nvPr/>
            </p:nvSpPr>
            <p:spPr>
              <a:xfrm>
                <a:off x="9868402" y="3655822"/>
                <a:ext cx="126592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D8A46A-CC72-4372-9E3A-A1DE8B3DD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402" y="3655822"/>
                <a:ext cx="1265924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E32EC5-C56C-4805-A8A8-81945502B53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8603899" y="4117487"/>
            <a:ext cx="1264503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5B5AD-E427-4C63-B958-17D2885F8EF4}"/>
              </a:ext>
            </a:extLst>
          </p:cNvPr>
          <p:cNvSpPr/>
          <p:nvPr/>
        </p:nvSpPr>
        <p:spPr>
          <a:xfrm>
            <a:off x="984359" y="3746289"/>
            <a:ext cx="4305565" cy="8136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1C20BB-2846-476F-9487-AA73B504AE27}"/>
                  </a:ext>
                </a:extLst>
              </p:cNvPr>
              <p:cNvSpPr txBox="1"/>
              <p:nvPr/>
            </p:nvSpPr>
            <p:spPr>
              <a:xfrm>
                <a:off x="870777" y="3664558"/>
                <a:ext cx="997581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B1C20BB-2846-476F-9487-AA73B504A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77" y="3664558"/>
                <a:ext cx="997581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260290-1EB2-4CF8-88B4-58F1F4051797}"/>
                  </a:ext>
                </a:extLst>
              </p:cNvPr>
              <p:cNvSpPr txBox="1"/>
              <p:nvPr/>
            </p:nvSpPr>
            <p:spPr>
              <a:xfrm>
                <a:off x="3491388" y="3658985"/>
                <a:ext cx="175323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𝑀𝐶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260290-1EB2-4CF8-88B4-58F1F405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388" y="3658985"/>
                <a:ext cx="1753237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E2C81F-BEBE-47CE-A4A7-0F35FB20CA6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1868358" y="4120650"/>
            <a:ext cx="1623030" cy="557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C4718FC-E2B9-4BE6-A901-98EE18554FBD}"/>
              </a:ext>
            </a:extLst>
          </p:cNvPr>
          <p:cNvSpPr/>
          <p:nvPr/>
        </p:nvSpPr>
        <p:spPr>
          <a:xfrm>
            <a:off x="4780190" y="2368790"/>
            <a:ext cx="405667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2AB0706-A57B-4C58-8779-7958CCE040D7}"/>
              </a:ext>
            </a:extLst>
          </p:cNvPr>
          <p:cNvSpPr/>
          <p:nvPr/>
        </p:nvSpPr>
        <p:spPr>
          <a:xfrm>
            <a:off x="7713837" y="2419350"/>
            <a:ext cx="405667" cy="11144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94E9C4A1-189B-41CF-992B-EE97D56175B6}"/>
              </a:ext>
            </a:extLst>
          </p:cNvPr>
          <p:cNvSpPr/>
          <p:nvPr/>
        </p:nvSpPr>
        <p:spPr>
          <a:xfrm>
            <a:off x="8659082" y="1730376"/>
            <a:ext cx="2479291" cy="1794349"/>
          </a:xfrm>
          <a:prstGeom prst="wedgeRectCallout">
            <a:avLst>
              <a:gd name="adj1" fmla="val -20462"/>
              <a:gd name="adj2" fmla="val 619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Comonad</a:t>
            </a:r>
            <a:r>
              <a:rPr lang="en-US" sz="4000" dirty="0"/>
              <a:t>-Prioritizing</a:t>
            </a:r>
          </a:p>
          <a:p>
            <a:pPr algn="ctr"/>
            <a:r>
              <a:rPr lang="en-US" sz="4000" dirty="0"/>
              <a:t>“Lazy”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EDD706EB-8BBE-47D2-B109-D2E0BDCBB0D2}"/>
              </a:ext>
            </a:extLst>
          </p:cNvPr>
          <p:cNvSpPr/>
          <p:nvPr/>
        </p:nvSpPr>
        <p:spPr>
          <a:xfrm>
            <a:off x="1265291" y="1730376"/>
            <a:ext cx="2479291" cy="1798319"/>
          </a:xfrm>
          <a:prstGeom prst="wedgeRectCallout">
            <a:avLst>
              <a:gd name="adj1" fmla="val -21744"/>
              <a:gd name="adj2" fmla="val 59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Monad-Prioritizing</a:t>
            </a:r>
          </a:p>
          <a:p>
            <a:pPr algn="ctr"/>
            <a:r>
              <a:rPr lang="en-US" sz="4000" dirty="0"/>
              <a:t>“Strict”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39853-23C2-4B88-8E99-EB9B399588BD}"/>
              </a:ext>
            </a:extLst>
          </p:cNvPr>
          <p:cNvSpPr txBox="1"/>
          <p:nvPr/>
        </p:nvSpPr>
        <p:spPr>
          <a:xfrm>
            <a:off x="2765440" y="4875807"/>
            <a:ext cx="6661119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6000" dirty="0"/>
              <a:t>Generalizing Layering</a:t>
            </a:r>
          </a:p>
        </p:txBody>
      </p:sp>
    </p:spTree>
    <p:extLst>
      <p:ext uri="{BB962C8B-B14F-4D97-AF65-F5344CB8AC3E}">
        <p14:creationId xmlns:p14="http://schemas.microsoft.com/office/powerpoint/2010/main" val="139784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7" grpId="0"/>
      <p:bldP spid="18" grpId="0"/>
      <p:bldP spid="21" grpId="0" animBg="1"/>
      <p:bldP spid="22" grpId="0"/>
      <p:bldP spid="23" grpId="0"/>
      <p:bldP spid="29" grpId="0" animBg="1"/>
      <p:bldP spid="30" grpId="0" animBg="1"/>
      <p:bldP spid="33" grpId="0" animBg="1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58EB0D-3993-4CC0-AC66-51920294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8F4A-4866-47FA-85C9-D0B50F037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saturation sa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208501" cy="2367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C5079-E9F1-4436-9515-51E2E9EE852F}"/>
              </a:ext>
            </a:extLst>
          </p:cNvPr>
          <p:cNvSpPr txBox="1"/>
          <p:nvPr/>
        </p:nvSpPr>
        <p:spPr>
          <a:xfrm flipH="1">
            <a:off x="363220" y="2296160"/>
            <a:ext cx="11465560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0" dirty="0">
                <a:latin typeface="Cambria Math" panose="02040503050406030204" pitchFamily="18" charset="0"/>
              </a:rPr>
              <a:t>If there is </a:t>
            </a:r>
            <a:r>
              <a:rPr lang="en-US" sz="6000" dirty="0">
                <a:solidFill>
                  <a:srgbClr val="FF0000"/>
                </a:solidFill>
                <a:latin typeface="Cambria Math" panose="02040503050406030204" pitchFamily="18" charset="0"/>
              </a:rPr>
              <a:t>not</a:t>
            </a:r>
            <a:r>
              <a:rPr lang="en-US" sz="6000" dirty="0">
                <a:latin typeface="Cambria Math" panose="02040503050406030204" pitchFamily="18" charset="0"/>
              </a:rPr>
              <a:t> a distributive law:</a:t>
            </a:r>
          </a:p>
          <a:p>
            <a:pPr marL="1143000" indent="-1143000" algn="l">
              <a:buAutoNum type="arabicPeriod"/>
            </a:pPr>
            <a:r>
              <a:rPr lang="en-US" sz="6000" b="0" dirty="0">
                <a:latin typeface="Cambria Math" panose="02040503050406030204" pitchFamily="18" charset="0"/>
              </a:rPr>
              <a:t>Monad-Prioritizing Layering</a:t>
            </a:r>
          </a:p>
          <a:p>
            <a:pPr marL="1143000" indent="-1143000" algn="l">
              <a:buAutoNum type="arabicPeriod"/>
            </a:pPr>
            <a:r>
              <a:rPr lang="en-US" sz="6000" dirty="0" err="1">
                <a:latin typeface="Cambria Math" panose="02040503050406030204" pitchFamily="18" charset="0"/>
              </a:rPr>
              <a:t>Comonad</a:t>
            </a:r>
            <a:r>
              <a:rPr lang="en-US" sz="6000" dirty="0">
                <a:latin typeface="Cambria Math" panose="02040503050406030204" pitchFamily="18" charset="0"/>
              </a:rPr>
              <a:t>-Prioritizing Layering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BDDF69-9BA5-4218-94A9-08C6BA0AA936}"/>
              </a:ext>
            </a:extLst>
          </p:cNvPr>
          <p:cNvSpPr/>
          <p:nvPr/>
        </p:nvSpPr>
        <p:spPr>
          <a:xfrm>
            <a:off x="4500880" y="375920"/>
            <a:ext cx="7327900" cy="1615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Choice is between a “strict” and a “lazy” semantics for effects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636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58EB0D-3993-4CC0-AC66-51920294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33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738F4A-4866-47FA-85C9-D0B50F037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saturation sat="5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120"/>
            <a:ext cx="4208501" cy="2367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5C5079-E9F1-4436-9515-51E2E9EE852F}"/>
              </a:ext>
            </a:extLst>
          </p:cNvPr>
          <p:cNvSpPr txBox="1"/>
          <p:nvPr/>
        </p:nvSpPr>
        <p:spPr>
          <a:xfrm flipH="1">
            <a:off x="363220" y="2258894"/>
            <a:ext cx="11465560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0" dirty="0">
                <a:latin typeface="Cambria Math" panose="02040503050406030204" pitchFamily="18" charset="0"/>
              </a:rPr>
              <a:t>If there is a distributive law:</a:t>
            </a:r>
          </a:p>
          <a:p>
            <a:pPr marL="1143000" indent="-1143000" algn="l">
              <a:buAutoNum type="arabicPeriod"/>
            </a:pPr>
            <a:r>
              <a:rPr lang="en-US" sz="6000" b="0" dirty="0">
                <a:latin typeface="Cambria Math" panose="02040503050406030204" pitchFamily="18" charset="0"/>
              </a:rPr>
              <a:t>Monad-Prioritizing Layering</a:t>
            </a:r>
          </a:p>
          <a:p>
            <a:pPr marL="1143000" indent="-1143000" algn="l">
              <a:buAutoNum type="arabicPeriod"/>
            </a:pPr>
            <a:r>
              <a:rPr lang="en-US" sz="6000" dirty="0" err="1">
                <a:latin typeface="Cambria Math" panose="02040503050406030204" pitchFamily="18" charset="0"/>
              </a:rPr>
              <a:t>Comonad</a:t>
            </a:r>
            <a:r>
              <a:rPr lang="en-US" sz="6000" dirty="0">
                <a:latin typeface="Cambria Math" panose="02040503050406030204" pitchFamily="18" charset="0"/>
              </a:rPr>
              <a:t>-Prioritizing Layering</a:t>
            </a:r>
          </a:p>
          <a:p>
            <a:pPr marL="1143000" indent="-1143000" algn="l">
              <a:buAutoNum type="arabicPeriod"/>
            </a:pPr>
            <a:r>
              <a:rPr lang="en-US" sz="6000" b="0" dirty="0">
                <a:latin typeface="Cambria Math" panose="02040503050406030204" pitchFamily="18" charset="0"/>
              </a:rPr>
              <a:t>Distributive-Law Based Semantics</a:t>
            </a:r>
            <a:endParaRPr lang="en-US" sz="6000" b="0" dirty="0">
              <a:highlight>
                <a:srgbClr val="008080"/>
              </a:highlight>
              <a:latin typeface="Cambria Math" panose="020405030504060302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BDDF69-9BA5-4218-94A9-08C6BA0AA936}"/>
              </a:ext>
            </a:extLst>
          </p:cNvPr>
          <p:cNvSpPr/>
          <p:nvPr/>
        </p:nvSpPr>
        <p:spPr>
          <a:xfrm>
            <a:off x="4500880" y="701040"/>
            <a:ext cx="7327900" cy="1615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Theorem: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All three semantics are the same.</a:t>
            </a:r>
          </a:p>
        </p:txBody>
      </p:sp>
    </p:spTree>
    <p:extLst>
      <p:ext uri="{BB962C8B-B14F-4D97-AF65-F5344CB8AC3E}">
        <p14:creationId xmlns:p14="http://schemas.microsoft.com/office/powerpoint/2010/main" val="46950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66E77-822D-4CF0-800B-EA1244A3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34</a:t>
            </a:fld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01B0382-946E-441E-B658-7429EB64CFA6}"/>
              </a:ext>
            </a:extLst>
          </p:cNvPr>
          <p:cNvSpPr/>
          <p:nvPr/>
        </p:nvSpPr>
        <p:spPr>
          <a:xfrm>
            <a:off x="2225536" y="316176"/>
            <a:ext cx="7740927" cy="189627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Theorem: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If there is a distributive law, then all three semantics are the same.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F4A0A4-C920-4B87-8963-33BA46627485}"/>
              </a:ext>
            </a:extLst>
          </p:cNvPr>
          <p:cNvSpPr/>
          <p:nvPr/>
        </p:nvSpPr>
        <p:spPr>
          <a:xfrm>
            <a:off x="5994400" y="4871649"/>
            <a:ext cx="4709331" cy="18352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603F08-4E6D-4636-A4AB-A573BBF9592C}"/>
              </a:ext>
            </a:extLst>
          </p:cNvPr>
          <p:cNvSpPr/>
          <p:nvPr/>
        </p:nvSpPr>
        <p:spPr>
          <a:xfrm>
            <a:off x="5994400" y="3029753"/>
            <a:ext cx="4709331" cy="1843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BA2E32-CEB3-4E61-BA6A-1D810ABF711D}"/>
              </a:ext>
            </a:extLst>
          </p:cNvPr>
          <p:cNvSpPr/>
          <p:nvPr/>
        </p:nvSpPr>
        <p:spPr>
          <a:xfrm>
            <a:off x="1187451" y="4881729"/>
            <a:ext cx="4826544" cy="1843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FD0965-AA6C-4360-A844-B503DEC777DA}"/>
              </a:ext>
            </a:extLst>
          </p:cNvPr>
          <p:cNvSpPr/>
          <p:nvPr/>
        </p:nvSpPr>
        <p:spPr>
          <a:xfrm>
            <a:off x="1190239" y="3029753"/>
            <a:ext cx="4826544" cy="18438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E8B31D-4B15-4E57-B602-D53BA94F5CE5}"/>
                  </a:ext>
                </a:extLst>
              </p:cNvPr>
              <p:cNvSpPr txBox="1"/>
              <p:nvPr/>
            </p:nvSpPr>
            <p:spPr>
              <a:xfrm>
                <a:off x="2399918" y="2324003"/>
                <a:ext cx="7550601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≔3;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E8B31D-4B15-4E57-B602-D53BA94F5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918" y="2324003"/>
                <a:ext cx="7550601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520515-0658-4398-AD82-8194BFD4AE23}"/>
                  </a:ext>
                </a:extLst>
              </p:cNvPr>
              <p:cNvSpPr txBox="1"/>
              <p:nvPr/>
            </p:nvSpPr>
            <p:spPr>
              <a:xfrm>
                <a:off x="1285375" y="3747916"/>
                <a:ext cx="460296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3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520515-0658-4398-AD82-8194BFD4A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375" y="3747916"/>
                <a:ext cx="460296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1FD6F7-2FED-40A9-AE84-9DF940EB27C0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 flipH="1">
            <a:off x="3586855" y="3001111"/>
            <a:ext cx="2588364" cy="74680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FDDB6D-C19B-44DA-8A4B-E1368DD63112}"/>
              </a:ext>
            </a:extLst>
          </p:cNvPr>
          <p:cNvSpPr txBox="1"/>
          <p:nvPr/>
        </p:nvSpPr>
        <p:spPr>
          <a:xfrm>
            <a:off x="3324415" y="3124221"/>
            <a:ext cx="193552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0" i="1" dirty="0">
                <a:latin typeface="Cambria Math" panose="02040503050406030204" pitchFamily="18" charset="0"/>
              </a:rPr>
              <a:t>Reduce 1</a:t>
            </a:r>
            <a:r>
              <a:rPr lang="en-US" sz="2400" b="0" i="1" baseline="30000" dirty="0">
                <a:latin typeface="Cambria Math" panose="02040503050406030204" pitchFamily="18" charset="0"/>
              </a:rPr>
              <a:t>st</a:t>
            </a:r>
            <a:r>
              <a:rPr lang="en-US" sz="2400" b="0" i="1" dirty="0">
                <a:latin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DA2AC6-A523-41C4-8BCF-53AD972A161C}"/>
                  </a:ext>
                </a:extLst>
              </p:cNvPr>
              <p:cNvSpPr txBox="1"/>
              <p:nvPr/>
            </p:nvSpPr>
            <p:spPr>
              <a:xfrm>
                <a:off x="2697631" y="5554575"/>
                <a:ext cx="17624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throw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en-US" sz="4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BDA2AC6-A523-41C4-8BCF-53AD972A1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631" y="5554575"/>
                <a:ext cx="176247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3D6CFC-F3FD-4926-A667-BDA5CD30C082}"/>
              </a:ext>
            </a:extLst>
          </p:cNvPr>
          <p:cNvCxnSpPr>
            <a:cxnSpLocks/>
            <a:stCxn id="32" idx="0"/>
            <a:endCxn id="40" idx="0"/>
          </p:cNvCxnSpPr>
          <p:nvPr/>
        </p:nvCxnSpPr>
        <p:spPr>
          <a:xfrm flipH="1">
            <a:off x="3578871" y="4881729"/>
            <a:ext cx="21852" cy="6728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035B78F-ADF7-452B-A56B-991765255A59}"/>
              </a:ext>
            </a:extLst>
          </p:cNvPr>
          <p:cNvSpPr txBox="1"/>
          <p:nvPr/>
        </p:nvSpPr>
        <p:spPr>
          <a:xfrm>
            <a:off x="2136931" y="4939022"/>
            <a:ext cx="19976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0" i="1" dirty="0">
                <a:latin typeface="Cambria Math" panose="02040503050406030204" pitchFamily="18" charset="0"/>
              </a:rPr>
              <a:t>Reduce 1</a:t>
            </a:r>
            <a:r>
              <a:rPr lang="en-US" sz="2400" b="0" i="1" baseline="30000" dirty="0">
                <a:latin typeface="Cambria Math" panose="02040503050406030204" pitchFamily="18" charset="0"/>
              </a:rPr>
              <a:t>st</a:t>
            </a:r>
            <a:r>
              <a:rPr lang="en-US" sz="2400" b="0" i="1" dirty="0">
                <a:latin typeface="Cambria Math" panose="020405030504060302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D55E05-2092-4607-9CA9-901E468B3FF1}"/>
                  </a:ext>
                </a:extLst>
              </p:cNvPr>
              <p:cNvSpPr txBox="1"/>
              <p:nvPr/>
            </p:nvSpPr>
            <p:spPr>
              <a:xfrm>
                <a:off x="6227451" y="3778694"/>
                <a:ext cx="45278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error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3600" b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1D55E05-2092-4607-9CA9-901E468B3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451" y="3778694"/>
                <a:ext cx="452784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FA3100-16F3-476E-9DEA-FE17D11954A1}"/>
              </a:ext>
            </a:extLst>
          </p:cNvPr>
          <p:cNvCxnSpPr>
            <a:cxnSpLocks/>
            <a:stCxn id="36" idx="2"/>
            <a:endCxn id="43" idx="0"/>
          </p:cNvCxnSpPr>
          <p:nvPr/>
        </p:nvCxnSpPr>
        <p:spPr>
          <a:xfrm>
            <a:off x="6175219" y="3001111"/>
            <a:ext cx="2316154" cy="7775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79E810-5039-4258-9734-9442F59E968F}"/>
                  </a:ext>
                </a:extLst>
              </p:cNvPr>
              <p:cNvSpPr txBox="1"/>
              <p:nvPr/>
            </p:nvSpPr>
            <p:spPr>
              <a:xfrm>
                <a:off x="8258465" y="3217958"/>
                <a:ext cx="165404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sz="2000" b="0" i="1" dirty="0">
                    <a:latin typeface="Cambria Math" panose="02040503050406030204" pitchFamily="18" charset="0"/>
                  </a:rPr>
                  <a:t>Reduce</a:t>
                </a:r>
                <a:r>
                  <a:rPr lang="en-US" sz="28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D79E810-5039-4258-9734-9442F59E9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465" y="3217958"/>
                <a:ext cx="1654045" cy="430887"/>
              </a:xfrm>
              <a:prstGeom prst="rect">
                <a:avLst/>
              </a:prstGeom>
              <a:blipFill>
                <a:blip r:embed="rId6"/>
                <a:stretch>
                  <a:fillRect l="-9594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0BE549-8E27-4543-BC99-C418D467A963}"/>
              </a:ext>
            </a:extLst>
          </p:cNvPr>
          <p:cNvCxnSpPr>
            <a:cxnSpLocks/>
          </p:cNvCxnSpPr>
          <p:nvPr/>
        </p:nvCxnSpPr>
        <p:spPr>
          <a:xfrm>
            <a:off x="9216061" y="2982457"/>
            <a:ext cx="0" cy="3665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2821FB-028E-432F-A391-A62A00FEECD5}"/>
                  </a:ext>
                </a:extLst>
              </p:cNvPr>
              <p:cNvSpPr txBox="1"/>
              <p:nvPr/>
            </p:nvSpPr>
            <p:spPr>
              <a:xfrm>
                <a:off x="7437290" y="5614539"/>
                <a:ext cx="210816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m:rPr>
                          <m:nor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22821FB-028E-432F-A391-A62A00FE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90" y="5614539"/>
                <a:ext cx="210816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7B226E4-A63B-4478-8BDE-A3A9CB74E2F3}"/>
              </a:ext>
            </a:extLst>
          </p:cNvPr>
          <p:cNvCxnSpPr>
            <a:cxnSpLocks/>
          </p:cNvCxnSpPr>
          <p:nvPr/>
        </p:nvCxnSpPr>
        <p:spPr>
          <a:xfrm>
            <a:off x="8491372" y="4828419"/>
            <a:ext cx="1" cy="771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663ABF2-BB7E-4167-A8CF-23B5B2CFED73}"/>
              </a:ext>
            </a:extLst>
          </p:cNvPr>
          <p:cNvSpPr txBox="1"/>
          <p:nvPr/>
        </p:nvSpPr>
        <p:spPr>
          <a:xfrm>
            <a:off x="8534094" y="4867627"/>
            <a:ext cx="271810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0" i="1" dirty="0">
                <a:latin typeface="Cambria Math" panose="02040503050406030204" pitchFamily="18" charset="0"/>
              </a:rPr>
              <a:t>Done reducing;</a:t>
            </a:r>
          </a:p>
          <a:p>
            <a:pPr algn="l"/>
            <a:r>
              <a:rPr lang="en-US" sz="2400" i="1" dirty="0">
                <a:latin typeface="Cambria Math" panose="02040503050406030204" pitchFamily="18" charset="0"/>
              </a:rPr>
              <a:t>Discard unused</a:t>
            </a:r>
            <a:endParaRPr lang="en-US" sz="2400" b="0" i="1" dirty="0">
              <a:latin typeface="Cambria Math" panose="02040503050406030204" pitchFamily="18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DA9EE1C-D518-41E3-9466-8B55F2661BD7}"/>
              </a:ext>
            </a:extLst>
          </p:cNvPr>
          <p:cNvSpPr/>
          <p:nvPr/>
        </p:nvSpPr>
        <p:spPr>
          <a:xfrm>
            <a:off x="1900470" y="3716663"/>
            <a:ext cx="8391061" cy="15609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</a:rPr>
              <a:t>Corollary: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There is no distributive law of ! over ?</a:t>
            </a:r>
          </a:p>
        </p:txBody>
      </p:sp>
    </p:spTree>
    <p:extLst>
      <p:ext uri="{BB962C8B-B14F-4D97-AF65-F5344CB8AC3E}">
        <p14:creationId xmlns:p14="http://schemas.microsoft.com/office/powerpoint/2010/main" val="94516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31" grpId="0" animBg="1"/>
      <p:bldP spid="31" grpId="1" animBg="1"/>
      <p:bldP spid="32" grpId="0" animBg="1"/>
      <p:bldP spid="33" grpId="0" animBg="1"/>
      <p:bldP spid="36" grpId="0"/>
      <p:bldP spid="36" grpId="1"/>
      <p:bldP spid="37" grpId="0"/>
      <p:bldP spid="37" grpId="1"/>
      <p:bldP spid="39" grpId="0"/>
      <p:bldP spid="39" grpId="1"/>
      <p:bldP spid="40" grpId="0"/>
      <p:bldP spid="40" grpId="1"/>
      <p:bldP spid="42" grpId="0"/>
      <p:bldP spid="42" grpId="1"/>
      <p:bldP spid="43" grpId="0"/>
      <p:bldP spid="43" grpId="1"/>
      <p:bldP spid="45" grpId="0"/>
      <p:bldP spid="45" grpId="1"/>
      <p:bldP spid="47" grpId="0"/>
      <p:bldP spid="47" grpId="1"/>
      <p:bldP spid="49" grpId="0"/>
      <p:bldP spid="49" grpId="1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AAC39-F92E-416F-ACCE-2F8C345F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dirty="0"/>
              <a:t>In the paper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66CC4-DF91-48E8-9831-D857E20FA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en-US" sz="4800" dirty="0"/>
              <a:t>Connections to logic (linear and classical)</a:t>
            </a:r>
          </a:p>
          <a:p>
            <a:r>
              <a:rPr lang="en-US" sz="4800" dirty="0"/>
              <a:t>A formalization of doubly-</a:t>
            </a:r>
            <a:r>
              <a:rPr lang="en-US" sz="4800" dirty="0" err="1"/>
              <a:t>effectful</a:t>
            </a:r>
            <a:r>
              <a:rPr lang="en-US" sz="4800" dirty="0"/>
              <a:t> languages</a:t>
            </a:r>
          </a:p>
          <a:p>
            <a:r>
              <a:rPr lang="en-US" sz="4800" dirty="0"/>
              <a:t>Categorical Formalization</a:t>
            </a:r>
          </a:p>
          <a:p>
            <a:r>
              <a:rPr lang="en-US" sz="4800" dirty="0"/>
              <a:t>Theorem Details </a:t>
            </a:r>
          </a:p>
          <a:p>
            <a:pPr lvl="1"/>
            <a:r>
              <a:rPr lang="en-US" sz="4400" dirty="0"/>
              <a:t>mostly in the tech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F1545-9AE3-438F-A25F-D2B77990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02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7A80E-9423-48ED-A5FC-23689690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07D01-C630-4E9A-B313-8E62ACFA0E10}"/>
              </a:ext>
            </a:extLst>
          </p:cNvPr>
          <p:cNvSpPr txBox="1"/>
          <p:nvPr/>
        </p:nvSpPr>
        <p:spPr>
          <a:xfrm>
            <a:off x="2711581" y="2151727"/>
            <a:ext cx="6768837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6600" b="0" dirty="0">
                <a:latin typeface="Cambria Math" panose="020405030504060302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415667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BAF16162-300D-4925-BD95-EF02B8B406CE}"/>
              </a:ext>
            </a:extLst>
          </p:cNvPr>
          <p:cNvSpPr/>
          <p:nvPr/>
        </p:nvSpPr>
        <p:spPr>
          <a:xfrm>
            <a:off x="349968" y="136525"/>
            <a:ext cx="2469823" cy="1131217"/>
          </a:xfrm>
          <a:prstGeom prst="wedgeRectCallout">
            <a:avLst>
              <a:gd name="adj1" fmla="val 36518"/>
              <a:gd name="adj2" fmla="val 748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/>
              <a:t>Throws an exception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C4BE58-2F76-439A-A15A-5DBD23068AE1}"/>
                  </a:ext>
                </a:extLst>
              </p:cNvPr>
              <p:cNvSpPr txBox="1"/>
              <p:nvPr/>
            </p:nvSpPr>
            <p:spPr>
              <a:xfrm>
                <a:off x="877920" y="1300402"/>
                <a:ext cx="350230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error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1C4BE58-2F76-439A-A15A-5DBD23068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20" y="1300402"/>
                <a:ext cx="3502305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6BC21D-DF19-4FA9-98C3-BEE0ABEA568F}"/>
                  </a:ext>
                </a:extLst>
              </p:cNvPr>
              <p:cNvSpPr txBox="1"/>
              <p:nvPr/>
            </p:nvSpPr>
            <p:spPr>
              <a:xfrm>
                <a:off x="7871289" y="1300402"/>
                <a:ext cx="336149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6BC21D-DF19-4FA9-98C3-BEE0ABEA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289" y="1300402"/>
                <a:ext cx="336149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68044B3-D09A-4529-B58A-7A3C31F4F5E0}"/>
              </a:ext>
            </a:extLst>
          </p:cNvPr>
          <p:cNvSpPr/>
          <p:nvPr/>
        </p:nvSpPr>
        <p:spPr>
          <a:xfrm>
            <a:off x="374282" y="74080"/>
            <a:ext cx="4281171" cy="1258655"/>
          </a:xfrm>
          <a:prstGeom prst="wedgeRectCallout">
            <a:avLst>
              <a:gd name="adj1" fmla="val -2615"/>
              <a:gd name="adj2" fmla="val 7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/>
              <a:t>Might not produce its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86B67BF-7352-4146-A51A-72F2E6EB28EE}"/>
                  </a:ext>
                </a:extLst>
              </p:cNvPr>
              <p:cNvSpPr/>
              <p:nvPr/>
            </p:nvSpPr>
            <p:spPr>
              <a:xfrm>
                <a:off x="8061140" y="44910"/>
                <a:ext cx="2981796" cy="755445"/>
              </a:xfrm>
              <a:prstGeom prst="wedgeRectCallout">
                <a:avLst>
                  <a:gd name="adj1" fmla="val -179"/>
                  <a:gd name="adj2" fmla="val 1583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dirty="0"/>
                  <a:t>Never uses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186B67BF-7352-4146-A51A-72F2E6EB2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140" y="44910"/>
                <a:ext cx="2981796" cy="755445"/>
              </a:xfrm>
              <a:prstGeom prst="wedgeRectCallout">
                <a:avLst>
                  <a:gd name="adj1" fmla="val -179"/>
                  <a:gd name="adj2" fmla="val 158392"/>
                </a:avLst>
              </a:prstGeom>
              <a:blipFill>
                <a:blip r:embed="rId5"/>
                <a:stretch>
                  <a:fillRect l="-4878" t="-4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18F687A-5EFC-4F5E-8FE9-4EC46EBEEC1E}"/>
              </a:ext>
            </a:extLst>
          </p:cNvPr>
          <p:cNvSpPr/>
          <p:nvPr/>
        </p:nvSpPr>
        <p:spPr>
          <a:xfrm>
            <a:off x="7614602" y="2365514"/>
            <a:ext cx="3874873" cy="1246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Consumer Choice (of Quantity)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9AAA5A-0A25-4F3F-86F3-3B66F7EEDF72}"/>
              </a:ext>
            </a:extLst>
          </p:cNvPr>
          <p:cNvSpPr/>
          <p:nvPr/>
        </p:nvSpPr>
        <p:spPr>
          <a:xfrm>
            <a:off x="687201" y="2365515"/>
            <a:ext cx="3883742" cy="12466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Producer Choice (of Quantity)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8CBE9-C713-43DE-BFBE-A4E1A751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4</a:t>
            </a:fld>
            <a:endParaRPr lang="en-US"/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BE2D0F08-D6A9-4186-9AAF-B298D1F50A66}"/>
              </a:ext>
            </a:extLst>
          </p:cNvPr>
          <p:cNvSpPr/>
          <p:nvPr/>
        </p:nvSpPr>
        <p:spPr>
          <a:xfrm>
            <a:off x="1004041" y="2223732"/>
            <a:ext cx="8757920" cy="198296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B2AC906-2C69-4E8B-B494-D1C3687967B7}"/>
              </a:ext>
            </a:extLst>
          </p:cNvPr>
          <p:cNvSpPr/>
          <p:nvPr/>
        </p:nvSpPr>
        <p:spPr>
          <a:xfrm>
            <a:off x="7310672" y="53744"/>
            <a:ext cx="4531360" cy="1246658"/>
          </a:xfrm>
          <a:prstGeom prst="wedgeRectCallout">
            <a:avLst>
              <a:gd name="adj1" fmla="val -681"/>
              <a:gd name="adj2" fmla="val 77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/>
              <a:t>Might not consume its inputs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6A338E-AED4-45D4-A39C-792A2E37C448}"/>
              </a:ext>
            </a:extLst>
          </p:cNvPr>
          <p:cNvSpPr txBox="1"/>
          <p:nvPr/>
        </p:nvSpPr>
        <p:spPr>
          <a:xfrm>
            <a:off x="3802936" y="3753955"/>
            <a:ext cx="4586127" cy="923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0" b="0" dirty="0">
                <a:latin typeface="Cambria Math" panose="02040503050406030204" pitchFamily="18" charset="0"/>
              </a:rPr>
              <a:t>Pure = Linear</a:t>
            </a:r>
          </a:p>
        </p:txBody>
      </p:sp>
    </p:spTree>
    <p:extLst>
      <p:ext uri="{BB962C8B-B14F-4D97-AF65-F5344CB8AC3E}">
        <p14:creationId xmlns:p14="http://schemas.microsoft.com/office/powerpoint/2010/main" val="49913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9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5E0B3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4C6E7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2" animBg="1"/>
      <p:bldP spid="8" grpId="3" animBg="1"/>
      <p:bldP spid="8" grpId="4" animBg="1"/>
      <p:bldP spid="4" grpId="0" animBg="1"/>
      <p:bldP spid="4" grpId="1" animBg="1"/>
      <p:bldP spid="4" grpId="2" animBg="1"/>
      <p:bldP spid="5" grpId="0" animBg="1"/>
      <p:bldP spid="5" grpId="1" animBg="1"/>
      <p:bldP spid="6" grpId="0" animBg="1"/>
      <p:bldP spid="6" grpId="1" animBg="1"/>
      <p:bldP spid="6" grpId="2" animBg="1"/>
      <p:bldP spid="7" grpId="0" animBg="1"/>
      <p:bldP spid="10" grpId="0" animBg="1"/>
      <p:bldP spid="10" grpId="1" animBg="1"/>
      <p:bldP spid="11" grpId="1" animBg="1"/>
      <p:bldP spid="11" grpId="2" animBg="1"/>
      <p:bldP spid="11" grpId="3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5BE6D69-9B85-4174-B0A8-C39632B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5</a:t>
            </a:fld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F3C054B-7205-469B-AB26-0F8107263DDA}"/>
              </a:ext>
            </a:extLst>
          </p:cNvPr>
          <p:cNvGrpSpPr/>
          <p:nvPr/>
        </p:nvGrpSpPr>
        <p:grpSpPr>
          <a:xfrm>
            <a:off x="6620569" y="-160252"/>
            <a:ext cx="1659066" cy="7178504"/>
            <a:chOff x="7729934" y="-2017"/>
            <a:chExt cx="1659066" cy="717850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83373844-D685-4448-8016-6C30FA653B81}"/>
                </a:ext>
              </a:extLst>
            </p:cNvPr>
            <p:cNvSpPr/>
            <p:nvPr/>
          </p:nvSpPr>
          <p:spPr>
            <a:xfrm flipV="1">
              <a:off x="8003311" y="580138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14995C0-3051-463B-A0D2-3EB63E676A8B}"/>
                </a:ext>
              </a:extLst>
            </p:cNvPr>
            <p:cNvSpPr/>
            <p:nvPr/>
          </p:nvSpPr>
          <p:spPr>
            <a:xfrm flipV="1">
              <a:off x="8022145" y="4137135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AA5912D-6DEE-4862-B8AB-3410006CC535}"/>
                </a:ext>
              </a:extLst>
            </p:cNvPr>
            <p:cNvSpPr/>
            <p:nvPr/>
          </p:nvSpPr>
          <p:spPr>
            <a:xfrm>
              <a:off x="8276678" y="441484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EDB1079-9E68-4C89-A8CF-77FF55E185A7}"/>
                </a:ext>
              </a:extLst>
            </p:cNvPr>
            <p:cNvSpPr/>
            <p:nvPr/>
          </p:nvSpPr>
          <p:spPr>
            <a:xfrm>
              <a:off x="8559467" y="413126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A558ADA-09D1-47B7-AF78-D2F30063DB11}"/>
                </a:ext>
              </a:extLst>
            </p:cNvPr>
            <p:cNvSpPr/>
            <p:nvPr/>
          </p:nvSpPr>
          <p:spPr>
            <a:xfrm>
              <a:off x="8550048" y="582568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406BAB2-7BBF-4C8D-A817-FCBB34D4DEAA}"/>
                </a:ext>
              </a:extLst>
            </p:cNvPr>
            <p:cNvSpPr/>
            <p:nvPr/>
          </p:nvSpPr>
          <p:spPr>
            <a:xfrm>
              <a:off x="9096787" y="4133595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DC88821-C33E-44E6-BD0B-3611CB339404}"/>
                </a:ext>
              </a:extLst>
            </p:cNvPr>
            <p:cNvSpPr/>
            <p:nvPr/>
          </p:nvSpPr>
          <p:spPr>
            <a:xfrm>
              <a:off x="9125047" y="583630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0049CBF-3DC7-452B-9FFF-63F45EBE2701}"/>
                </a:ext>
              </a:extLst>
            </p:cNvPr>
            <p:cNvGrpSpPr/>
            <p:nvPr/>
          </p:nvGrpSpPr>
          <p:grpSpPr>
            <a:xfrm>
              <a:off x="7729934" y="-2017"/>
              <a:ext cx="273372" cy="6914553"/>
              <a:chOff x="7701691" y="0"/>
              <a:chExt cx="273372" cy="6914553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FD39B15E-CF8D-4AB6-968C-3743216AE4A5}"/>
                  </a:ext>
                </a:extLst>
              </p:cNvPr>
              <p:cNvGrpSpPr/>
              <p:nvPr/>
            </p:nvGrpSpPr>
            <p:grpSpPr>
              <a:xfrm>
                <a:off x="7701694" y="0"/>
                <a:ext cx="263952" cy="548326"/>
                <a:chOff x="7729978" y="169682"/>
                <a:chExt cx="263952" cy="548326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3795F0A1-F8C4-4639-B392-D611443BCA83}"/>
                    </a:ext>
                  </a:extLst>
                </p:cNvPr>
                <p:cNvSpPr/>
                <p:nvPr/>
              </p:nvSpPr>
              <p:spPr>
                <a:xfrm>
                  <a:off x="7729979" y="169682"/>
                  <a:ext cx="263951" cy="26395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79CCF7C0-7B2D-49FB-A7E9-9A8A9554382B}"/>
                    </a:ext>
                  </a:extLst>
                </p:cNvPr>
                <p:cNvSpPr/>
                <p:nvPr/>
              </p:nvSpPr>
              <p:spPr>
                <a:xfrm>
                  <a:off x="7729978" y="454057"/>
                  <a:ext cx="263951" cy="26395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/>
                </a:p>
              </p:txBody>
            </p:sp>
          </p:grp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B6EA31DC-103C-4349-A115-679717022488}"/>
                  </a:ext>
                </a:extLst>
              </p:cNvPr>
              <p:cNvSpPr/>
              <p:nvPr/>
            </p:nvSpPr>
            <p:spPr>
              <a:xfrm>
                <a:off x="7701693" y="548326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F4A2FE5-6B88-4FA6-8F71-E52B7FACF0F6}"/>
                  </a:ext>
                </a:extLst>
              </p:cNvPr>
              <p:cNvSpPr/>
              <p:nvPr/>
            </p:nvSpPr>
            <p:spPr>
              <a:xfrm>
                <a:off x="7701693" y="109665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A2F6117-5A9E-4F55-B636-FFE34955F254}"/>
                  </a:ext>
                </a:extLst>
              </p:cNvPr>
              <p:cNvSpPr/>
              <p:nvPr/>
            </p:nvSpPr>
            <p:spPr>
              <a:xfrm>
                <a:off x="7701693" y="1644978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DA923A2-5BFD-4D39-B053-2C6EB51CDEEE}"/>
                  </a:ext>
                </a:extLst>
              </p:cNvPr>
              <p:cNvSpPr/>
              <p:nvPr/>
            </p:nvSpPr>
            <p:spPr>
              <a:xfrm>
                <a:off x="7701693" y="2193304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A1C3568-5EF6-459C-8EA0-A9CD109B7D02}"/>
                  </a:ext>
                </a:extLst>
              </p:cNvPr>
              <p:cNvSpPr/>
              <p:nvPr/>
            </p:nvSpPr>
            <p:spPr>
              <a:xfrm>
                <a:off x="7701692" y="2741630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D5E8DDE-767D-4930-AE1D-89FF58443555}"/>
                  </a:ext>
                </a:extLst>
              </p:cNvPr>
              <p:cNvSpPr/>
              <p:nvPr/>
            </p:nvSpPr>
            <p:spPr>
              <a:xfrm>
                <a:off x="7701692" y="3289956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CCD1500B-5B0C-439E-AAD8-30A329AE2B8D}"/>
                  </a:ext>
                </a:extLst>
              </p:cNvPr>
              <p:cNvSpPr/>
              <p:nvPr/>
            </p:nvSpPr>
            <p:spPr>
              <a:xfrm>
                <a:off x="7711112" y="3852420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6B057D7B-0CE4-4B24-9291-A0CE1864DEEB}"/>
                  </a:ext>
                </a:extLst>
              </p:cNvPr>
              <p:cNvSpPr/>
              <p:nvPr/>
            </p:nvSpPr>
            <p:spPr>
              <a:xfrm>
                <a:off x="7711112" y="4400746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66F5E36-78E4-4D39-A821-968A93F148E4}"/>
                  </a:ext>
                </a:extLst>
              </p:cNvPr>
              <p:cNvSpPr/>
              <p:nvPr/>
            </p:nvSpPr>
            <p:spPr>
              <a:xfrm>
                <a:off x="7711112" y="4963210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9E664021-A886-42A5-A116-A089E55D3B41}"/>
                  </a:ext>
                </a:extLst>
              </p:cNvPr>
              <p:cNvSpPr/>
              <p:nvPr/>
            </p:nvSpPr>
            <p:spPr>
              <a:xfrm>
                <a:off x="7701692" y="5525674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FA868F6-D20C-4F0B-A628-E5187F8A7458}"/>
                  </a:ext>
                </a:extLst>
              </p:cNvPr>
              <p:cNvSpPr/>
              <p:nvPr/>
            </p:nvSpPr>
            <p:spPr>
              <a:xfrm>
                <a:off x="7701692" y="6088138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B75FB76-B581-4D67-B15D-F464462BB024}"/>
                  </a:ext>
                </a:extLst>
              </p:cNvPr>
              <p:cNvSpPr/>
              <p:nvPr/>
            </p:nvSpPr>
            <p:spPr>
              <a:xfrm>
                <a:off x="7701691" y="665060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A424E46A-A6EE-431C-BBBB-4BA4E9105E4D}"/>
                </a:ext>
              </a:extLst>
            </p:cNvPr>
            <p:cNvGrpSpPr/>
            <p:nvPr/>
          </p:nvGrpSpPr>
          <p:grpSpPr>
            <a:xfrm flipV="1">
              <a:off x="8003310" y="6628161"/>
              <a:ext cx="263952" cy="548326"/>
              <a:chOff x="7729978" y="169682"/>
              <a:chExt cx="263952" cy="548326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F60080D5-31DF-4E66-815A-55B66174A79A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6D186938-BB2D-4969-AE84-6FC5707E1F4C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9B843EC-E642-4D7E-8D03-E5915B4E48FC}"/>
                </a:ext>
              </a:extLst>
            </p:cNvPr>
            <p:cNvSpPr/>
            <p:nvPr/>
          </p:nvSpPr>
          <p:spPr>
            <a:xfrm flipV="1">
              <a:off x="8003309" y="636421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1E99EA3-87D2-446C-B754-90B594F02C4E}"/>
                </a:ext>
              </a:extLst>
            </p:cNvPr>
            <p:cNvSpPr/>
            <p:nvPr/>
          </p:nvSpPr>
          <p:spPr>
            <a:xfrm flipV="1">
              <a:off x="8003309" y="526755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D80C708-BD76-4E49-ADCC-4B6CC601AF27}"/>
                </a:ext>
              </a:extLst>
            </p:cNvPr>
            <p:cNvSpPr/>
            <p:nvPr/>
          </p:nvSpPr>
          <p:spPr>
            <a:xfrm flipV="1">
              <a:off x="8003309" y="471923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2EB83A9-411E-47FC-95A3-9B2354585592}"/>
                </a:ext>
              </a:extLst>
            </p:cNvPr>
            <p:cNvSpPr/>
            <p:nvPr/>
          </p:nvSpPr>
          <p:spPr>
            <a:xfrm flipV="1">
              <a:off x="8003308" y="362258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E4CEBE0-C3EF-436E-B11C-13D8E15FB779}"/>
                </a:ext>
              </a:extLst>
            </p:cNvPr>
            <p:cNvSpPr/>
            <p:nvPr/>
          </p:nvSpPr>
          <p:spPr>
            <a:xfrm flipV="1">
              <a:off x="8012728" y="306011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9856905-DAC1-4F63-9B9C-9B66CCA2D473}"/>
                </a:ext>
              </a:extLst>
            </p:cNvPr>
            <p:cNvSpPr/>
            <p:nvPr/>
          </p:nvSpPr>
          <p:spPr>
            <a:xfrm flipV="1">
              <a:off x="8012728" y="251179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C09B20EA-E54F-4FC9-B528-C5C25DF1C0A5}"/>
                </a:ext>
              </a:extLst>
            </p:cNvPr>
            <p:cNvSpPr/>
            <p:nvPr/>
          </p:nvSpPr>
          <p:spPr>
            <a:xfrm flipV="1">
              <a:off x="8012728" y="194932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F76982E-948F-4713-BC49-9DF1E73B3DB2}"/>
                </a:ext>
              </a:extLst>
            </p:cNvPr>
            <p:cNvSpPr/>
            <p:nvPr/>
          </p:nvSpPr>
          <p:spPr>
            <a:xfrm flipV="1">
              <a:off x="8003308" y="138686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B922370-D485-443A-8085-55943A4C895A}"/>
                </a:ext>
              </a:extLst>
            </p:cNvPr>
            <p:cNvSpPr/>
            <p:nvPr/>
          </p:nvSpPr>
          <p:spPr>
            <a:xfrm flipV="1">
              <a:off x="8003308" y="82439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18E8C24-ABEB-4D22-BB69-19F792BC47F0}"/>
                </a:ext>
              </a:extLst>
            </p:cNvPr>
            <p:cNvSpPr/>
            <p:nvPr/>
          </p:nvSpPr>
          <p:spPr>
            <a:xfrm flipV="1">
              <a:off x="8003307" y="26193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6BD1E7F-1513-40E7-A879-872EEB2A0F63}"/>
                </a:ext>
              </a:extLst>
            </p:cNvPr>
            <p:cNvGrpSpPr/>
            <p:nvPr/>
          </p:nvGrpSpPr>
          <p:grpSpPr>
            <a:xfrm>
              <a:off x="8276679" y="-1242"/>
              <a:ext cx="263952" cy="548326"/>
              <a:chOff x="7729978" y="169682"/>
              <a:chExt cx="263952" cy="548326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09130462-FC0A-48A9-A166-B7E9AEEC8335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1F902B8-EBB6-4E8F-9870-F822615506B9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6B204AF-A879-49A8-81D8-99E854B1C7DD}"/>
                </a:ext>
              </a:extLst>
            </p:cNvPr>
            <p:cNvSpPr/>
            <p:nvPr/>
          </p:nvSpPr>
          <p:spPr>
            <a:xfrm>
              <a:off x="8276678" y="54708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1D2E624-341D-4621-A725-CD18F83EC756}"/>
                </a:ext>
              </a:extLst>
            </p:cNvPr>
            <p:cNvSpPr/>
            <p:nvPr/>
          </p:nvSpPr>
          <p:spPr>
            <a:xfrm>
              <a:off x="8276678" y="109541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629589D-6612-4F03-ABB7-B1182B1CB9D2}"/>
                </a:ext>
              </a:extLst>
            </p:cNvPr>
            <p:cNvSpPr/>
            <p:nvPr/>
          </p:nvSpPr>
          <p:spPr>
            <a:xfrm>
              <a:off x="8276678" y="164373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17FA023-1F1A-4ECA-B9F1-5D3143915DF0}"/>
                </a:ext>
              </a:extLst>
            </p:cNvPr>
            <p:cNvSpPr/>
            <p:nvPr/>
          </p:nvSpPr>
          <p:spPr>
            <a:xfrm>
              <a:off x="8276678" y="219206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8090416-EF69-44D2-85C9-9A9979CE80D4}"/>
                </a:ext>
              </a:extLst>
            </p:cNvPr>
            <p:cNvSpPr/>
            <p:nvPr/>
          </p:nvSpPr>
          <p:spPr>
            <a:xfrm>
              <a:off x="8276677" y="274038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A174482-9D35-4BCE-8D21-70324A4AA880}"/>
                </a:ext>
              </a:extLst>
            </p:cNvPr>
            <p:cNvSpPr/>
            <p:nvPr/>
          </p:nvSpPr>
          <p:spPr>
            <a:xfrm>
              <a:off x="8276677" y="328871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3BBA082-DE2C-4EFB-8786-8E251617ABA5}"/>
                </a:ext>
              </a:extLst>
            </p:cNvPr>
            <p:cNvSpPr/>
            <p:nvPr/>
          </p:nvSpPr>
          <p:spPr>
            <a:xfrm>
              <a:off x="8286097" y="385117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B3A482F-5B7A-4A9A-B003-3AAC0A070CA8}"/>
                </a:ext>
              </a:extLst>
            </p:cNvPr>
            <p:cNvSpPr/>
            <p:nvPr/>
          </p:nvSpPr>
          <p:spPr>
            <a:xfrm>
              <a:off x="8286097" y="496196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A01A49A-DAAF-4549-9A33-CF674C43B090}"/>
                </a:ext>
              </a:extLst>
            </p:cNvPr>
            <p:cNvSpPr/>
            <p:nvPr/>
          </p:nvSpPr>
          <p:spPr>
            <a:xfrm>
              <a:off x="8276677" y="552443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97816F2-862C-4A73-BE14-9FB78E0747A0}"/>
                </a:ext>
              </a:extLst>
            </p:cNvPr>
            <p:cNvSpPr/>
            <p:nvPr/>
          </p:nvSpPr>
          <p:spPr>
            <a:xfrm>
              <a:off x="8276677" y="608689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3E9DA3D-D464-4749-8D70-3458C523A5EC}"/>
                </a:ext>
              </a:extLst>
            </p:cNvPr>
            <p:cNvSpPr/>
            <p:nvPr/>
          </p:nvSpPr>
          <p:spPr>
            <a:xfrm>
              <a:off x="8276676" y="664936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526649F-E0C2-47AF-96C7-3C8B38413986}"/>
                </a:ext>
              </a:extLst>
            </p:cNvPr>
            <p:cNvGrpSpPr/>
            <p:nvPr/>
          </p:nvGrpSpPr>
          <p:grpSpPr>
            <a:xfrm>
              <a:off x="8559467" y="282358"/>
              <a:ext cx="263952" cy="548326"/>
              <a:chOff x="7729978" y="169682"/>
              <a:chExt cx="263952" cy="548326"/>
            </a:xfrm>
          </p:grpSpPr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B1889870-9B62-4DA1-8022-0F56E9A99ED3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91608145-B428-4C55-A3A3-DAE6CA224955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4E82C71-1892-4768-8859-813DF0F74C2F}"/>
                </a:ext>
              </a:extLst>
            </p:cNvPr>
            <p:cNvSpPr/>
            <p:nvPr/>
          </p:nvSpPr>
          <p:spPr>
            <a:xfrm>
              <a:off x="8578305" y="83068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E3A6419-CB44-4DA3-8229-401C5145343C}"/>
                </a:ext>
              </a:extLst>
            </p:cNvPr>
            <p:cNvSpPr/>
            <p:nvPr/>
          </p:nvSpPr>
          <p:spPr>
            <a:xfrm>
              <a:off x="8559466" y="137901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3334007-18C9-4BFE-96FD-6733A5E376CD}"/>
                </a:ext>
              </a:extLst>
            </p:cNvPr>
            <p:cNvSpPr/>
            <p:nvPr/>
          </p:nvSpPr>
          <p:spPr>
            <a:xfrm>
              <a:off x="8559466" y="192733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70A0CB0-8ECC-4ABF-9034-B93BA8B652E6}"/>
                </a:ext>
              </a:extLst>
            </p:cNvPr>
            <p:cNvSpPr/>
            <p:nvPr/>
          </p:nvSpPr>
          <p:spPr>
            <a:xfrm>
              <a:off x="8559466" y="247566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BF943DA-4DEB-4387-86B0-58BE81CC1546}"/>
                </a:ext>
              </a:extLst>
            </p:cNvPr>
            <p:cNvSpPr/>
            <p:nvPr/>
          </p:nvSpPr>
          <p:spPr>
            <a:xfrm>
              <a:off x="8559465" y="302398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ADF8BC42-7A05-4EDD-931D-6DE115309710}"/>
                </a:ext>
              </a:extLst>
            </p:cNvPr>
            <p:cNvSpPr/>
            <p:nvPr/>
          </p:nvSpPr>
          <p:spPr>
            <a:xfrm>
              <a:off x="8559465" y="357231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F8DE074-AAC0-4E68-9919-9CBC15D4CA20}"/>
                </a:ext>
              </a:extLst>
            </p:cNvPr>
            <p:cNvSpPr/>
            <p:nvPr/>
          </p:nvSpPr>
          <p:spPr>
            <a:xfrm>
              <a:off x="8568885" y="468310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A79DAD9-05A1-42E5-A308-BC017F11FFB7}"/>
                </a:ext>
              </a:extLst>
            </p:cNvPr>
            <p:cNvSpPr/>
            <p:nvPr/>
          </p:nvSpPr>
          <p:spPr>
            <a:xfrm>
              <a:off x="8568885" y="524556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C545A46-D328-419D-A018-2D347FAB3FC8}"/>
                </a:ext>
              </a:extLst>
            </p:cNvPr>
            <p:cNvSpPr/>
            <p:nvPr/>
          </p:nvSpPr>
          <p:spPr>
            <a:xfrm>
              <a:off x="8559465" y="637049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3662D5C-3101-4D6F-96D5-CAB0EE681E2E}"/>
                </a:ext>
              </a:extLst>
            </p:cNvPr>
            <p:cNvSpPr/>
            <p:nvPr/>
          </p:nvSpPr>
          <p:spPr>
            <a:xfrm>
              <a:off x="8550041" y="689794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BC1FFC4E-BE69-4AFA-B532-B5EE6EA43058}"/>
                </a:ext>
              </a:extLst>
            </p:cNvPr>
            <p:cNvGrpSpPr/>
            <p:nvPr/>
          </p:nvGrpSpPr>
          <p:grpSpPr>
            <a:xfrm flipV="1">
              <a:off x="8832838" y="6364210"/>
              <a:ext cx="263952" cy="548326"/>
              <a:chOff x="7729978" y="169682"/>
              <a:chExt cx="263952" cy="548326"/>
            </a:xfrm>
          </p:grpSpPr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2C1C7C57-FF39-44FC-80EC-850A960BBD8F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F3A50A5E-8885-4C9C-BE8B-233C24E5F6B2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5A70F09-ECC8-452A-8F68-8D9D9AE5483B}"/>
                </a:ext>
              </a:extLst>
            </p:cNvPr>
            <p:cNvSpPr/>
            <p:nvPr/>
          </p:nvSpPr>
          <p:spPr>
            <a:xfrm flipV="1">
              <a:off x="8832837" y="610025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DC041B4-94EE-46A9-894E-A74D0D56E4F9}"/>
                </a:ext>
              </a:extLst>
            </p:cNvPr>
            <p:cNvSpPr/>
            <p:nvPr/>
          </p:nvSpPr>
          <p:spPr>
            <a:xfrm flipV="1">
              <a:off x="8832837" y="555193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C682DA3-8314-4F4A-BD24-5193B06EB868}"/>
                </a:ext>
              </a:extLst>
            </p:cNvPr>
            <p:cNvSpPr/>
            <p:nvPr/>
          </p:nvSpPr>
          <p:spPr>
            <a:xfrm flipV="1">
              <a:off x="8832837" y="500360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3D9CCFD-0630-4D43-8D64-CF32F8304BEA}"/>
                </a:ext>
              </a:extLst>
            </p:cNvPr>
            <p:cNvSpPr/>
            <p:nvPr/>
          </p:nvSpPr>
          <p:spPr>
            <a:xfrm flipV="1">
              <a:off x="8832836" y="440757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767AF2-F93B-442E-B0FA-29E9C34B4409}"/>
                </a:ext>
              </a:extLst>
            </p:cNvPr>
            <p:cNvSpPr/>
            <p:nvPr/>
          </p:nvSpPr>
          <p:spPr>
            <a:xfrm flipV="1">
              <a:off x="8823415" y="384922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582B55-A347-431A-A8CA-D5108D40B568}"/>
                </a:ext>
              </a:extLst>
            </p:cNvPr>
            <p:cNvSpPr/>
            <p:nvPr/>
          </p:nvSpPr>
          <p:spPr>
            <a:xfrm flipV="1">
              <a:off x="8832836" y="333035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B8F3AB4-C5BE-4D0D-AB5D-63B0E2E9BE3D}"/>
                </a:ext>
              </a:extLst>
            </p:cNvPr>
            <p:cNvSpPr/>
            <p:nvPr/>
          </p:nvSpPr>
          <p:spPr>
            <a:xfrm flipV="1">
              <a:off x="8842255" y="275015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4DC6F54-E21C-4EAB-90F4-99E127CB8F27}"/>
                </a:ext>
              </a:extLst>
            </p:cNvPr>
            <p:cNvSpPr/>
            <p:nvPr/>
          </p:nvSpPr>
          <p:spPr>
            <a:xfrm flipV="1">
              <a:off x="8832835" y="219997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5AA463A-7CFB-4C16-B3CA-AFE1E83BDC71}"/>
                </a:ext>
              </a:extLst>
            </p:cNvPr>
            <p:cNvSpPr/>
            <p:nvPr/>
          </p:nvSpPr>
          <p:spPr>
            <a:xfrm flipV="1">
              <a:off x="8823414" y="165722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A433FE9-B847-4570-9D98-B9642E7EAEFF}"/>
                </a:ext>
              </a:extLst>
            </p:cNvPr>
            <p:cNvSpPr/>
            <p:nvPr/>
          </p:nvSpPr>
          <p:spPr>
            <a:xfrm flipV="1">
              <a:off x="8842254" y="110441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8C45F3B-96DB-4CB4-BB87-C448359C664B}"/>
                </a:ext>
              </a:extLst>
            </p:cNvPr>
            <p:cNvSpPr/>
            <p:nvPr/>
          </p:nvSpPr>
          <p:spPr>
            <a:xfrm flipV="1">
              <a:off x="8832835" y="56044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178433C-A6D4-472D-A82C-CF16C49D16A8}"/>
                </a:ext>
              </a:extLst>
            </p:cNvPr>
            <p:cNvSpPr/>
            <p:nvPr/>
          </p:nvSpPr>
          <p:spPr>
            <a:xfrm flipV="1">
              <a:off x="8851674" y="-201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9877D415-F119-48C5-9746-55ABF93709D0}"/>
                </a:ext>
              </a:extLst>
            </p:cNvPr>
            <p:cNvGrpSpPr/>
            <p:nvPr/>
          </p:nvGrpSpPr>
          <p:grpSpPr>
            <a:xfrm>
              <a:off x="9125048" y="283133"/>
              <a:ext cx="263952" cy="548326"/>
              <a:chOff x="7729978" y="169682"/>
              <a:chExt cx="263952" cy="548326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F7C3B208-FD90-40C1-84FA-B62B953E95D4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AE8ECD8-9AF1-4991-8E6F-8B1B8A9A63C1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FB1C0FF3-0366-4CD3-8F89-E4C8D24846B3}"/>
                </a:ext>
              </a:extLst>
            </p:cNvPr>
            <p:cNvSpPr/>
            <p:nvPr/>
          </p:nvSpPr>
          <p:spPr>
            <a:xfrm>
              <a:off x="9125047" y="83145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BF00F55-A18A-4C31-88A9-1E2D7F4EB342}"/>
                </a:ext>
              </a:extLst>
            </p:cNvPr>
            <p:cNvSpPr/>
            <p:nvPr/>
          </p:nvSpPr>
          <p:spPr>
            <a:xfrm>
              <a:off x="9106208" y="1379785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178AE63-B508-4FA0-8B7D-86B0D4B934FF}"/>
                </a:ext>
              </a:extLst>
            </p:cNvPr>
            <p:cNvSpPr/>
            <p:nvPr/>
          </p:nvSpPr>
          <p:spPr>
            <a:xfrm>
              <a:off x="9106208" y="192811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AD95AEB-E480-4C93-BB2E-9ECE9EC82925}"/>
                </a:ext>
              </a:extLst>
            </p:cNvPr>
            <p:cNvSpPr/>
            <p:nvPr/>
          </p:nvSpPr>
          <p:spPr>
            <a:xfrm>
              <a:off x="9106208" y="247643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C739184D-09F4-4720-A6A5-B365C9C4AD71}"/>
                </a:ext>
              </a:extLst>
            </p:cNvPr>
            <p:cNvSpPr/>
            <p:nvPr/>
          </p:nvSpPr>
          <p:spPr>
            <a:xfrm>
              <a:off x="9106207" y="302476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6295E0F-25AE-4552-BDBB-AEFFBB7E7C44}"/>
                </a:ext>
              </a:extLst>
            </p:cNvPr>
            <p:cNvSpPr/>
            <p:nvPr/>
          </p:nvSpPr>
          <p:spPr>
            <a:xfrm>
              <a:off x="9106207" y="357308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C2296E3-ED9D-4179-94EC-2A2B50432D98}"/>
                </a:ext>
              </a:extLst>
            </p:cNvPr>
            <p:cNvSpPr/>
            <p:nvPr/>
          </p:nvSpPr>
          <p:spPr>
            <a:xfrm>
              <a:off x="9115627" y="468387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E57F35D-8662-463C-A846-5821B5C54058}"/>
                </a:ext>
              </a:extLst>
            </p:cNvPr>
            <p:cNvSpPr/>
            <p:nvPr/>
          </p:nvSpPr>
          <p:spPr>
            <a:xfrm>
              <a:off x="9115627" y="524634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01942A9-E43A-4388-80FB-649F7B861E1D}"/>
                </a:ext>
              </a:extLst>
            </p:cNvPr>
            <p:cNvSpPr/>
            <p:nvPr/>
          </p:nvSpPr>
          <p:spPr>
            <a:xfrm>
              <a:off x="9106207" y="637127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6D4E183-EF8D-43A0-BB23-81AC346E2E05}"/>
                </a:ext>
              </a:extLst>
            </p:cNvPr>
            <p:cNvSpPr/>
            <p:nvPr/>
          </p:nvSpPr>
          <p:spPr>
            <a:xfrm>
              <a:off x="9106206" y="690623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</p:grpSp>
      <p:sp>
        <p:nvSpPr>
          <p:cNvPr id="111" name="Speech Bubble: Rectangle 110">
            <a:extLst>
              <a:ext uri="{FF2B5EF4-FFF2-40B4-BE49-F238E27FC236}">
                <a16:creationId xmlns:a16="http://schemas.microsoft.com/office/drawing/2014/main" id="{B9D0FA32-86F9-4D25-B33F-4BA9DC833FD2}"/>
              </a:ext>
            </a:extLst>
          </p:cNvPr>
          <p:cNvSpPr/>
          <p:nvPr/>
        </p:nvSpPr>
        <p:spPr>
          <a:xfrm>
            <a:off x="5547027" y="581376"/>
            <a:ext cx="3063573" cy="2376999"/>
          </a:xfrm>
          <a:prstGeom prst="wedgeRectCallout">
            <a:avLst>
              <a:gd name="adj1" fmla="val 96942"/>
              <a:gd name="adj2" fmla="val -38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/>
              <a:t>There was a problem, stop everything!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4176ACE-B6A0-4552-828A-92C6AAF61BF5}"/>
              </a:ext>
            </a:extLst>
          </p:cNvPr>
          <p:cNvGrpSpPr/>
          <p:nvPr/>
        </p:nvGrpSpPr>
        <p:grpSpPr>
          <a:xfrm>
            <a:off x="241029" y="645149"/>
            <a:ext cx="3600858" cy="2412930"/>
            <a:chOff x="-69903" y="812277"/>
            <a:chExt cx="3600858" cy="2412930"/>
          </a:xfrm>
        </p:grpSpPr>
        <p:pic>
          <p:nvPicPr>
            <p:cNvPr id="105" name="Picture 10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1475B61-AC42-4ADB-A728-D0B083F17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29" y="812277"/>
              <a:ext cx="1923714" cy="1845988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45D2E0-2D99-487B-88B9-3811A7D171A0}"/>
                </a:ext>
              </a:extLst>
            </p:cNvPr>
            <p:cNvSpPr txBox="1"/>
            <p:nvPr/>
          </p:nvSpPr>
          <p:spPr>
            <a:xfrm>
              <a:off x="-69903" y="2609654"/>
              <a:ext cx="360085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000" dirty="0">
                  <a:latin typeface="Cambria Math" panose="02040503050406030204" pitchFamily="18" charset="0"/>
                </a:rPr>
                <a:t>Producer Choice</a:t>
              </a:r>
              <a:endParaRPr lang="en-US" sz="4000" b="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F39347C-B482-4C3B-83F1-19E2277FFB7E}"/>
              </a:ext>
            </a:extLst>
          </p:cNvPr>
          <p:cNvGrpSpPr/>
          <p:nvPr/>
        </p:nvGrpSpPr>
        <p:grpSpPr>
          <a:xfrm>
            <a:off x="119577" y="3815242"/>
            <a:ext cx="3864081" cy="2413725"/>
            <a:chOff x="200166" y="3811661"/>
            <a:chExt cx="3864081" cy="2413725"/>
          </a:xfrm>
        </p:grpSpPr>
        <p:pic>
          <p:nvPicPr>
            <p:cNvPr id="106" name="Picture 10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3AF00CEA-4717-4EF1-A83F-E4473A9C1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48" y="3811661"/>
              <a:ext cx="1923714" cy="1845988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D1DAA1-33FA-42E2-91B3-ACFF8C8E0EA0}"/>
                </a:ext>
              </a:extLst>
            </p:cNvPr>
            <p:cNvSpPr txBox="1"/>
            <p:nvPr/>
          </p:nvSpPr>
          <p:spPr>
            <a:xfrm>
              <a:off x="200166" y="5609833"/>
              <a:ext cx="3864081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4000" dirty="0">
                  <a:latin typeface="Cambria Math" panose="02040503050406030204" pitchFamily="18" charset="0"/>
                </a:rPr>
                <a:t>Consumer Choice</a:t>
              </a:r>
              <a:endParaRPr lang="en-US" sz="4000" b="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39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6875 -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7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1BA9246-3D71-4917-AE03-1605215D39D4}"/>
              </a:ext>
            </a:extLst>
          </p:cNvPr>
          <p:cNvGrpSpPr/>
          <p:nvPr/>
        </p:nvGrpSpPr>
        <p:grpSpPr>
          <a:xfrm>
            <a:off x="6620569" y="-160252"/>
            <a:ext cx="1659066" cy="7178504"/>
            <a:chOff x="7729934" y="-2017"/>
            <a:chExt cx="1659066" cy="717850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775E16-8CE5-4DF2-BC98-A0DF4F6AC44D}"/>
                </a:ext>
              </a:extLst>
            </p:cNvPr>
            <p:cNvSpPr/>
            <p:nvPr/>
          </p:nvSpPr>
          <p:spPr>
            <a:xfrm flipV="1">
              <a:off x="8003311" y="580138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9F0639-FA07-44EA-8C3F-2132B3FEB9DB}"/>
                </a:ext>
              </a:extLst>
            </p:cNvPr>
            <p:cNvSpPr/>
            <p:nvPr/>
          </p:nvSpPr>
          <p:spPr>
            <a:xfrm flipV="1">
              <a:off x="8022145" y="4137135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C60BA2-5351-4211-A13E-2DA637E4C89F}"/>
                </a:ext>
              </a:extLst>
            </p:cNvPr>
            <p:cNvSpPr/>
            <p:nvPr/>
          </p:nvSpPr>
          <p:spPr>
            <a:xfrm>
              <a:off x="8276678" y="441484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CEF0243-53A8-41C4-A88D-48B1558D67B8}"/>
                </a:ext>
              </a:extLst>
            </p:cNvPr>
            <p:cNvSpPr/>
            <p:nvPr/>
          </p:nvSpPr>
          <p:spPr>
            <a:xfrm>
              <a:off x="8559467" y="413126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37D949F-0430-4FBE-9F25-17AD4C4471DC}"/>
                </a:ext>
              </a:extLst>
            </p:cNvPr>
            <p:cNvSpPr/>
            <p:nvPr/>
          </p:nvSpPr>
          <p:spPr>
            <a:xfrm>
              <a:off x="8550048" y="582568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4D93C6-F023-4627-802A-37A4DB832A1D}"/>
                </a:ext>
              </a:extLst>
            </p:cNvPr>
            <p:cNvSpPr/>
            <p:nvPr/>
          </p:nvSpPr>
          <p:spPr>
            <a:xfrm>
              <a:off x="9096787" y="4133595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C328C97-FC40-420F-BBA8-2A41FE46B814}"/>
                </a:ext>
              </a:extLst>
            </p:cNvPr>
            <p:cNvSpPr/>
            <p:nvPr/>
          </p:nvSpPr>
          <p:spPr>
            <a:xfrm>
              <a:off x="9125047" y="583630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E439E5F-6256-4DE1-AAC1-C4A45B04E42B}"/>
                </a:ext>
              </a:extLst>
            </p:cNvPr>
            <p:cNvGrpSpPr/>
            <p:nvPr/>
          </p:nvGrpSpPr>
          <p:grpSpPr>
            <a:xfrm>
              <a:off x="7729934" y="-2017"/>
              <a:ext cx="273372" cy="6914553"/>
              <a:chOff x="7701691" y="0"/>
              <a:chExt cx="273372" cy="691455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310F71D-49D7-41A2-A27D-ED0AD5815307}"/>
                  </a:ext>
                </a:extLst>
              </p:cNvPr>
              <p:cNvGrpSpPr/>
              <p:nvPr/>
            </p:nvGrpSpPr>
            <p:grpSpPr>
              <a:xfrm>
                <a:off x="7701694" y="0"/>
                <a:ext cx="263952" cy="548326"/>
                <a:chOff x="7729978" y="169682"/>
                <a:chExt cx="263952" cy="54832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739AAB3-BE94-4CCF-8848-35F9AEA907F2}"/>
                    </a:ext>
                  </a:extLst>
                </p:cNvPr>
                <p:cNvSpPr/>
                <p:nvPr/>
              </p:nvSpPr>
              <p:spPr>
                <a:xfrm>
                  <a:off x="7729979" y="169682"/>
                  <a:ext cx="263951" cy="26395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/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362DF5D-93AA-4191-9A3F-7CEE9A4FEF48}"/>
                    </a:ext>
                  </a:extLst>
                </p:cNvPr>
                <p:cNvSpPr/>
                <p:nvPr/>
              </p:nvSpPr>
              <p:spPr>
                <a:xfrm>
                  <a:off x="7729978" y="454057"/>
                  <a:ext cx="263951" cy="263951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3200" dirty="0"/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8EC9CF-8293-45EA-A4BF-269C035C9C85}"/>
                  </a:ext>
                </a:extLst>
              </p:cNvPr>
              <p:cNvSpPr/>
              <p:nvPr/>
            </p:nvSpPr>
            <p:spPr>
              <a:xfrm>
                <a:off x="7701693" y="548326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405EEDD-2B63-40B1-B8F3-D708AE853E59}"/>
                  </a:ext>
                </a:extLst>
              </p:cNvPr>
              <p:cNvSpPr/>
              <p:nvPr/>
            </p:nvSpPr>
            <p:spPr>
              <a:xfrm>
                <a:off x="7701693" y="109665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00DE88-8147-45D3-B045-E324D264C417}"/>
                  </a:ext>
                </a:extLst>
              </p:cNvPr>
              <p:cNvSpPr/>
              <p:nvPr/>
            </p:nvSpPr>
            <p:spPr>
              <a:xfrm>
                <a:off x="7701693" y="1644978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6B8AC91-2223-42B9-B47D-0D6225D7EB9F}"/>
                  </a:ext>
                </a:extLst>
              </p:cNvPr>
              <p:cNvSpPr/>
              <p:nvPr/>
            </p:nvSpPr>
            <p:spPr>
              <a:xfrm>
                <a:off x="7701693" y="2193304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EED0F2C-4AD6-4D13-B5A2-2E451706E534}"/>
                  </a:ext>
                </a:extLst>
              </p:cNvPr>
              <p:cNvSpPr/>
              <p:nvPr/>
            </p:nvSpPr>
            <p:spPr>
              <a:xfrm>
                <a:off x="7701692" y="2741630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757B87A-8FCF-402A-B622-757C86BE0BB3}"/>
                  </a:ext>
                </a:extLst>
              </p:cNvPr>
              <p:cNvSpPr/>
              <p:nvPr/>
            </p:nvSpPr>
            <p:spPr>
              <a:xfrm>
                <a:off x="7701692" y="3289956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860FEB2-B618-4D62-A43D-D8A6E7E29D07}"/>
                  </a:ext>
                </a:extLst>
              </p:cNvPr>
              <p:cNvSpPr/>
              <p:nvPr/>
            </p:nvSpPr>
            <p:spPr>
              <a:xfrm>
                <a:off x="7711112" y="3852420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FF1AF2-4BB0-4A75-B322-126DDFA40238}"/>
                  </a:ext>
                </a:extLst>
              </p:cNvPr>
              <p:cNvSpPr/>
              <p:nvPr/>
            </p:nvSpPr>
            <p:spPr>
              <a:xfrm>
                <a:off x="7711112" y="4400746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E18A89-DB61-4684-B011-3F39FE25374D}"/>
                  </a:ext>
                </a:extLst>
              </p:cNvPr>
              <p:cNvSpPr/>
              <p:nvPr/>
            </p:nvSpPr>
            <p:spPr>
              <a:xfrm>
                <a:off x="7711112" y="4963210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84A536B-A8AB-4D13-837D-9A47D2F76D58}"/>
                  </a:ext>
                </a:extLst>
              </p:cNvPr>
              <p:cNvSpPr/>
              <p:nvPr/>
            </p:nvSpPr>
            <p:spPr>
              <a:xfrm>
                <a:off x="7701692" y="5525674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5BDBFE0-D9E6-4C5B-9AEB-A539D39FDE22}"/>
                  </a:ext>
                </a:extLst>
              </p:cNvPr>
              <p:cNvSpPr/>
              <p:nvPr/>
            </p:nvSpPr>
            <p:spPr>
              <a:xfrm>
                <a:off x="7701692" y="6088138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19D1B0E-B31C-4DD1-9393-9771C98A94C7}"/>
                  </a:ext>
                </a:extLst>
              </p:cNvPr>
              <p:cNvSpPr/>
              <p:nvPr/>
            </p:nvSpPr>
            <p:spPr>
              <a:xfrm>
                <a:off x="7701691" y="665060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8BB7296-5E29-44FB-BB6C-BC9658AC535F}"/>
                </a:ext>
              </a:extLst>
            </p:cNvPr>
            <p:cNvGrpSpPr/>
            <p:nvPr/>
          </p:nvGrpSpPr>
          <p:grpSpPr>
            <a:xfrm flipV="1">
              <a:off x="8003310" y="6628161"/>
              <a:ext cx="263952" cy="548326"/>
              <a:chOff x="7729978" y="169682"/>
              <a:chExt cx="263952" cy="548326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FC35B6F-2106-4176-8142-074C4F6E95D9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C69B681-DC6B-4EB4-9DCB-A66C5000D6CD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5BE0EA1-BF5A-4F3B-AF43-C704251ADD9A}"/>
                </a:ext>
              </a:extLst>
            </p:cNvPr>
            <p:cNvSpPr/>
            <p:nvPr/>
          </p:nvSpPr>
          <p:spPr>
            <a:xfrm flipV="1">
              <a:off x="8003309" y="636421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AB25D6-E120-42E5-AC30-AD033BD0207B}"/>
                </a:ext>
              </a:extLst>
            </p:cNvPr>
            <p:cNvSpPr/>
            <p:nvPr/>
          </p:nvSpPr>
          <p:spPr>
            <a:xfrm flipV="1">
              <a:off x="8003309" y="526755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3F863B-BFBF-4A71-98D8-AD239175F524}"/>
                </a:ext>
              </a:extLst>
            </p:cNvPr>
            <p:cNvSpPr/>
            <p:nvPr/>
          </p:nvSpPr>
          <p:spPr>
            <a:xfrm flipV="1">
              <a:off x="8003309" y="471923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B8053FB-447B-42A6-8B53-035F26A95CAA}"/>
                </a:ext>
              </a:extLst>
            </p:cNvPr>
            <p:cNvSpPr/>
            <p:nvPr/>
          </p:nvSpPr>
          <p:spPr>
            <a:xfrm flipV="1">
              <a:off x="8003308" y="362258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D92C85-732E-4990-8DB5-94B95780E23E}"/>
                </a:ext>
              </a:extLst>
            </p:cNvPr>
            <p:cNvSpPr/>
            <p:nvPr/>
          </p:nvSpPr>
          <p:spPr>
            <a:xfrm flipV="1">
              <a:off x="8012728" y="306011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F0EB8D-8EC0-4902-87FF-63901FADC306}"/>
                </a:ext>
              </a:extLst>
            </p:cNvPr>
            <p:cNvSpPr/>
            <p:nvPr/>
          </p:nvSpPr>
          <p:spPr>
            <a:xfrm flipV="1">
              <a:off x="8012728" y="251179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3699D47-2A28-4217-8EF5-77BF78603A53}"/>
                </a:ext>
              </a:extLst>
            </p:cNvPr>
            <p:cNvSpPr/>
            <p:nvPr/>
          </p:nvSpPr>
          <p:spPr>
            <a:xfrm flipV="1">
              <a:off x="8012728" y="194932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471B3C-DE4A-4ABE-9F8E-6BB15EFCA2BC}"/>
                </a:ext>
              </a:extLst>
            </p:cNvPr>
            <p:cNvSpPr/>
            <p:nvPr/>
          </p:nvSpPr>
          <p:spPr>
            <a:xfrm flipV="1">
              <a:off x="8003308" y="138686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DCA2FDA-C060-480B-945A-FA36D6C35C32}"/>
                </a:ext>
              </a:extLst>
            </p:cNvPr>
            <p:cNvSpPr/>
            <p:nvPr/>
          </p:nvSpPr>
          <p:spPr>
            <a:xfrm flipV="1">
              <a:off x="8003308" y="82439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9EE480F-B9CF-48C9-875E-B7D7A0C0FE35}"/>
                </a:ext>
              </a:extLst>
            </p:cNvPr>
            <p:cNvSpPr/>
            <p:nvPr/>
          </p:nvSpPr>
          <p:spPr>
            <a:xfrm flipV="1">
              <a:off x="8003307" y="26193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1BD0609-B4B2-4A02-A265-24080DB615B8}"/>
                </a:ext>
              </a:extLst>
            </p:cNvPr>
            <p:cNvGrpSpPr/>
            <p:nvPr/>
          </p:nvGrpSpPr>
          <p:grpSpPr>
            <a:xfrm>
              <a:off x="8276679" y="-1242"/>
              <a:ext cx="263952" cy="548326"/>
              <a:chOff x="7729978" y="169682"/>
              <a:chExt cx="263952" cy="54832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FAA0EDE-A320-486D-851B-5B469E48AABC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BEDDC73-17A1-4E1F-9179-1BA0A8400D28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42EAC08-1A79-4CD4-907B-1EAFCD5CF623}"/>
                </a:ext>
              </a:extLst>
            </p:cNvPr>
            <p:cNvSpPr/>
            <p:nvPr/>
          </p:nvSpPr>
          <p:spPr>
            <a:xfrm>
              <a:off x="8276678" y="54708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0C034C0-A3E7-429E-9785-B60C8158E6F7}"/>
                </a:ext>
              </a:extLst>
            </p:cNvPr>
            <p:cNvSpPr/>
            <p:nvPr/>
          </p:nvSpPr>
          <p:spPr>
            <a:xfrm>
              <a:off x="8276678" y="109541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F0FF06C-F134-4330-828F-9E375A148BA8}"/>
                </a:ext>
              </a:extLst>
            </p:cNvPr>
            <p:cNvSpPr/>
            <p:nvPr/>
          </p:nvSpPr>
          <p:spPr>
            <a:xfrm>
              <a:off x="8276678" y="164373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BE96BA7-BFF4-4507-B835-7BDD35F0A434}"/>
                </a:ext>
              </a:extLst>
            </p:cNvPr>
            <p:cNvSpPr/>
            <p:nvPr/>
          </p:nvSpPr>
          <p:spPr>
            <a:xfrm>
              <a:off x="8276678" y="219206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0A0678-25A1-49B6-B066-8BAD43F1F642}"/>
                </a:ext>
              </a:extLst>
            </p:cNvPr>
            <p:cNvSpPr/>
            <p:nvPr/>
          </p:nvSpPr>
          <p:spPr>
            <a:xfrm>
              <a:off x="8276677" y="274038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66896D-2FD1-4733-AC06-8EECAE37E25F}"/>
                </a:ext>
              </a:extLst>
            </p:cNvPr>
            <p:cNvSpPr/>
            <p:nvPr/>
          </p:nvSpPr>
          <p:spPr>
            <a:xfrm>
              <a:off x="8276677" y="328871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6966F64-BD36-404C-A2CB-E6E1F6E8DEDA}"/>
                </a:ext>
              </a:extLst>
            </p:cNvPr>
            <p:cNvSpPr/>
            <p:nvPr/>
          </p:nvSpPr>
          <p:spPr>
            <a:xfrm>
              <a:off x="8286097" y="385117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76980B4-13F4-4151-863C-5E232FB8571C}"/>
                </a:ext>
              </a:extLst>
            </p:cNvPr>
            <p:cNvSpPr/>
            <p:nvPr/>
          </p:nvSpPr>
          <p:spPr>
            <a:xfrm>
              <a:off x="8286097" y="496196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1F340EC-D3AB-4B1B-BC6A-FE041542295B}"/>
                </a:ext>
              </a:extLst>
            </p:cNvPr>
            <p:cNvSpPr/>
            <p:nvPr/>
          </p:nvSpPr>
          <p:spPr>
            <a:xfrm>
              <a:off x="8276677" y="552443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3AABEB-F0F6-4AD4-8E0E-81DC6A163AF1}"/>
                </a:ext>
              </a:extLst>
            </p:cNvPr>
            <p:cNvSpPr/>
            <p:nvPr/>
          </p:nvSpPr>
          <p:spPr>
            <a:xfrm>
              <a:off x="8276677" y="608689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96BDA41-175D-4003-B16F-5552450222B4}"/>
                </a:ext>
              </a:extLst>
            </p:cNvPr>
            <p:cNvSpPr/>
            <p:nvPr/>
          </p:nvSpPr>
          <p:spPr>
            <a:xfrm>
              <a:off x="8276676" y="664936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5BFC2D0-1635-42B8-B05B-C2F519D5A324}"/>
                </a:ext>
              </a:extLst>
            </p:cNvPr>
            <p:cNvGrpSpPr/>
            <p:nvPr/>
          </p:nvGrpSpPr>
          <p:grpSpPr>
            <a:xfrm>
              <a:off x="8559467" y="282358"/>
              <a:ext cx="263952" cy="548326"/>
              <a:chOff x="7729978" y="169682"/>
              <a:chExt cx="263952" cy="548326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9691A11-CC3B-47F2-9597-1BEFC1D17202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580DB9E-3AF2-4E71-AB36-19CD5946FEBF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298D229-E53A-4210-B8DC-709CB6D8022D}"/>
                </a:ext>
              </a:extLst>
            </p:cNvPr>
            <p:cNvSpPr/>
            <p:nvPr/>
          </p:nvSpPr>
          <p:spPr>
            <a:xfrm>
              <a:off x="8578305" y="83068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E531F0FD-AF17-4D98-BEFC-CC81E9C44E96}"/>
                </a:ext>
              </a:extLst>
            </p:cNvPr>
            <p:cNvSpPr/>
            <p:nvPr/>
          </p:nvSpPr>
          <p:spPr>
            <a:xfrm>
              <a:off x="8559466" y="137901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4ABB041-6527-4F50-80F6-E913BD526FE6}"/>
                </a:ext>
              </a:extLst>
            </p:cNvPr>
            <p:cNvSpPr/>
            <p:nvPr/>
          </p:nvSpPr>
          <p:spPr>
            <a:xfrm>
              <a:off x="8559466" y="192733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F9FEB8C-8D15-488E-A450-956691629FFD}"/>
                </a:ext>
              </a:extLst>
            </p:cNvPr>
            <p:cNvSpPr/>
            <p:nvPr/>
          </p:nvSpPr>
          <p:spPr>
            <a:xfrm>
              <a:off x="8559466" y="2475662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C71B034-5F91-4E2B-BBA7-FC463D95268E}"/>
                </a:ext>
              </a:extLst>
            </p:cNvPr>
            <p:cNvSpPr/>
            <p:nvPr/>
          </p:nvSpPr>
          <p:spPr>
            <a:xfrm>
              <a:off x="8559465" y="302398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D95E4DD4-0165-4D7C-A898-A3C95D3CAC6E}"/>
                </a:ext>
              </a:extLst>
            </p:cNvPr>
            <p:cNvSpPr/>
            <p:nvPr/>
          </p:nvSpPr>
          <p:spPr>
            <a:xfrm>
              <a:off x="8559465" y="357231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B19A5EE-F370-4E43-B8B7-C09FEDAD2305}"/>
                </a:ext>
              </a:extLst>
            </p:cNvPr>
            <p:cNvSpPr/>
            <p:nvPr/>
          </p:nvSpPr>
          <p:spPr>
            <a:xfrm>
              <a:off x="8568885" y="468310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8C92E00-FBC6-473E-A6DC-BD6C1729CD1B}"/>
                </a:ext>
              </a:extLst>
            </p:cNvPr>
            <p:cNvSpPr/>
            <p:nvPr/>
          </p:nvSpPr>
          <p:spPr>
            <a:xfrm>
              <a:off x="8568885" y="524556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856CE2E-00BA-4978-92E1-B490AF754D4D}"/>
                </a:ext>
              </a:extLst>
            </p:cNvPr>
            <p:cNvSpPr/>
            <p:nvPr/>
          </p:nvSpPr>
          <p:spPr>
            <a:xfrm>
              <a:off x="8559465" y="6370496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D5CC9D8-8236-4684-AE12-7F80C6DA100F}"/>
                </a:ext>
              </a:extLst>
            </p:cNvPr>
            <p:cNvSpPr/>
            <p:nvPr/>
          </p:nvSpPr>
          <p:spPr>
            <a:xfrm>
              <a:off x="8550041" y="689794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5F69CC5-8AD5-4CC8-89DA-F1E6EB76CF22}"/>
                </a:ext>
              </a:extLst>
            </p:cNvPr>
            <p:cNvGrpSpPr/>
            <p:nvPr/>
          </p:nvGrpSpPr>
          <p:grpSpPr>
            <a:xfrm flipV="1">
              <a:off x="8832838" y="6364210"/>
              <a:ext cx="263952" cy="548326"/>
              <a:chOff x="7729978" y="169682"/>
              <a:chExt cx="263952" cy="548326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2976369-576A-43FB-9669-2F344EFD99A1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F48CD6A-07D4-4AD8-BEB4-3FB64679EEBE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0DCE950-203F-4287-9973-BA4E727326CD}"/>
                </a:ext>
              </a:extLst>
            </p:cNvPr>
            <p:cNvSpPr/>
            <p:nvPr/>
          </p:nvSpPr>
          <p:spPr>
            <a:xfrm flipV="1">
              <a:off x="8832837" y="610025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2AEAFA3-077B-4DBF-8AB5-41CDD208E3D9}"/>
                </a:ext>
              </a:extLst>
            </p:cNvPr>
            <p:cNvSpPr/>
            <p:nvPr/>
          </p:nvSpPr>
          <p:spPr>
            <a:xfrm flipV="1">
              <a:off x="8832837" y="555193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E968EF0-D06A-4C48-B2C7-A8717CA086A2}"/>
                </a:ext>
              </a:extLst>
            </p:cNvPr>
            <p:cNvSpPr/>
            <p:nvPr/>
          </p:nvSpPr>
          <p:spPr>
            <a:xfrm flipV="1">
              <a:off x="8832837" y="500360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E75AA30-25DE-47FE-93AE-9602B05CB2B9}"/>
                </a:ext>
              </a:extLst>
            </p:cNvPr>
            <p:cNvSpPr/>
            <p:nvPr/>
          </p:nvSpPr>
          <p:spPr>
            <a:xfrm flipV="1">
              <a:off x="8832836" y="440757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B02594-4EA8-43C6-95E7-1ACF7D498882}"/>
                </a:ext>
              </a:extLst>
            </p:cNvPr>
            <p:cNvSpPr/>
            <p:nvPr/>
          </p:nvSpPr>
          <p:spPr>
            <a:xfrm flipV="1">
              <a:off x="8823415" y="3849220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830D23-9B73-48CE-837E-A52033F4E3C1}"/>
                </a:ext>
              </a:extLst>
            </p:cNvPr>
            <p:cNvSpPr/>
            <p:nvPr/>
          </p:nvSpPr>
          <p:spPr>
            <a:xfrm flipV="1">
              <a:off x="8832836" y="333035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3D86E81-A4C4-4FC6-82BA-FF5BFB9FF925}"/>
                </a:ext>
              </a:extLst>
            </p:cNvPr>
            <p:cNvSpPr/>
            <p:nvPr/>
          </p:nvSpPr>
          <p:spPr>
            <a:xfrm flipV="1">
              <a:off x="8842255" y="275015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3E5DD0C-CEC2-4D2A-93A7-C21FFFD6D398}"/>
                </a:ext>
              </a:extLst>
            </p:cNvPr>
            <p:cNvSpPr/>
            <p:nvPr/>
          </p:nvSpPr>
          <p:spPr>
            <a:xfrm flipV="1">
              <a:off x="8832835" y="219997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31FA26C-B56E-46EA-9947-0E2BF41E2EDB}"/>
                </a:ext>
              </a:extLst>
            </p:cNvPr>
            <p:cNvSpPr/>
            <p:nvPr/>
          </p:nvSpPr>
          <p:spPr>
            <a:xfrm flipV="1">
              <a:off x="8823414" y="1657228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5EC747F-73C6-4A49-AB44-BB6C18200ADD}"/>
                </a:ext>
              </a:extLst>
            </p:cNvPr>
            <p:cNvSpPr/>
            <p:nvPr/>
          </p:nvSpPr>
          <p:spPr>
            <a:xfrm flipV="1">
              <a:off x="8842254" y="110441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D775BD7-0FDE-49D2-A0F5-73734AFB63CA}"/>
                </a:ext>
              </a:extLst>
            </p:cNvPr>
            <p:cNvSpPr/>
            <p:nvPr/>
          </p:nvSpPr>
          <p:spPr>
            <a:xfrm flipV="1">
              <a:off x="8832835" y="56044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755CE10-9FFC-44DD-BFCF-5C6FD914DF2A}"/>
                </a:ext>
              </a:extLst>
            </p:cNvPr>
            <p:cNvSpPr/>
            <p:nvPr/>
          </p:nvSpPr>
          <p:spPr>
            <a:xfrm flipV="1">
              <a:off x="8851674" y="-201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2ED8C96-D1CE-48F3-9666-A0D2E4ABEB2F}"/>
                </a:ext>
              </a:extLst>
            </p:cNvPr>
            <p:cNvGrpSpPr/>
            <p:nvPr/>
          </p:nvGrpSpPr>
          <p:grpSpPr>
            <a:xfrm>
              <a:off x="9125048" y="283133"/>
              <a:ext cx="263952" cy="548326"/>
              <a:chOff x="7729978" y="169682"/>
              <a:chExt cx="263952" cy="548326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532D81D-D80D-44B8-B45B-C4A4444FE29D}"/>
                  </a:ext>
                </a:extLst>
              </p:cNvPr>
              <p:cNvSpPr/>
              <p:nvPr/>
            </p:nvSpPr>
            <p:spPr>
              <a:xfrm>
                <a:off x="7729979" y="169682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1745847-38F0-4EB0-8A0B-FA4C07A2B1BE}"/>
                  </a:ext>
                </a:extLst>
              </p:cNvPr>
              <p:cNvSpPr/>
              <p:nvPr/>
            </p:nvSpPr>
            <p:spPr>
              <a:xfrm>
                <a:off x="7729978" y="454057"/>
                <a:ext cx="263951" cy="26395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200" dirty="0"/>
              </a:p>
            </p:txBody>
          </p: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CD6F90-21C6-4EF6-9D07-BF547D764500}"/>
                </a:ext>
              </a:extLst>
            </p:cNvPr>
            <p:cNvSpPr/>
            <p:nvPr/>
          </p:nvSpPr>
          <p:spPr>
            <a:xfrm>
              <a:off x="9125047" y="83145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0D5673D-B9B7-4767-8027-D8BC740E4E5E}"/>
                </a:ext>
              </a:extLst>
            </p:cNvPr>
            <p:cNvSpPr/>
            <p:nvPr/>
          </p:nvSpPr>
          <p:spPr>
            <a:xfrm>
              <a:off x="9106208" y="1379785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1627746-7715-4113-AC42-A9FBAAA29634}"/>
                </a:ext>
              </a:extLst>
            </p:cNvPr>
            <p:cNvSpPr/>
            <p:nvPr/>
          </p:nvSpPr>
          <p:spPr>
            <a:xfrm>
              <a:off x="9106208" y="192811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5747E5A-05CF-4F6B-8F1A-9DFCCCB15AC4}"/>
                </a:ext>
              </a:extLst>
            </p:cNvPr>
            <p:cNvSpPr/>
            <p:nvPr/>
          </p:nvSpPr>
          <p:spPr>
            <a:xfrm>
              <a:off x="9106208" y="2476437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53ECC3A-F621-46D4-A142-47C803E78DD3}"/>
                </a:ext>
              </a:extLst>
            </p:cNvPr>
            <p:cNvSpPr/>
            <p:nvPr/>
          </p:nvSpPr>
          <p:spPr>
            <a:xfrm>
              <a:off x="9106207" y="302476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611986-F605-42CD-96D2-2C18ED3276A6}"/>
                </a:ext>
              </a:extLst>
            </p:cNvPr>
            <p:cNvSpPr/>
            <p:nvPr/>
          </p:nvSpPr>
          <p:spPr>
            <a:xfrm>
              <a:off x="9106207" y="357308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95871E3-BB80-4039-BB9B-F274D8F932A3}"/>
                </a:ext>
              </a:extLst>
            </p:cNvPr>
            <p:cNvSpPr/>
            <p:nvPr/>
          </p:nvSpPr>
          <p:spPr>
            <a:xfrm>
              <a:off x="9115627" y="4683879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F23AB5-ABF8-4C36-A91E-5DD14A3FD3B4}"/>
                </a:ext>
              </a:extLst>
            </p:cNvPr>
            <p:cNvSpPr/>
            <p:nvPr/>
          </p:nvSpPr>
          <p:spPr>
            <a:xfrm>
              <a:off x="9115627" y="5246343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389C995-5AA5-4381-85C2-B408CE8A3E8F}"/>
                </a:ext>
              </a:extLst>
            </p:cNvPr>
            <p:cNvSpPr/>
            <p:nvPr/>
          </p:nvSpPr>
          <p:spPr>
            <a:xfrm>
              <a:off x="9106207" y="6371271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01D2BC6-5B3C-4723-9AB4-82C9AF631A44}"/>
                </a:ext>
              </a:extLst>
            </p:cNvPr>
            <p:cNvSpPr/>
            <p:nvPr/>
          </p:nvSpPr>
          <p:spPr>
            <a:xfrm>
              <a:off x="9106206" y="6906234"/>
              <a:ext cx="263951" cy="26395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dirty="0"/>
            </a:p>
          </p:txBody>
        </p:sp>
      </p:grpSp>
      <p:sp>
        <p:nvSpPr>
          <p:cNvPr id="101" name="Speech Bubble: Rectangle 100">
            <a:extLst>
              <a:ext uri="{FF2B5EF4-FFF2-40B4-BE49-F238E27FC236}">
                <a16:creationId xmlns:a16="http://schemas.microsoft.com/office/drawing/2014/main" id="{6DF7603D-7F40-4553-8647-6C4EA0AFBE47}"/>
              </a:ext>
            </a:extLst>
          </p:cNvPr>
          <p:cNvSpPr/>
          <p:nvPr/>
        </p:nvSpPr>
        <p:spPr>
          <a:xfrm>
            <a:off x="5410309" y="1952656"/>
            <a:ext cx="4041905" cy="2002280"/>
          </a:xfrm>
          <a:prstGeom prst="wedgeRectCallout">
            <a:avLst>
              <a:gd name="adj1" fmla="val 65913"/>
              <a:gd name="adj2" fmla="val 39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/>
              <a:t>We don’t need that, don’t bother evaluating it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5D43062-E0CC-41DC-8349-E01C592E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6</a:t>
            </a:fld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4176ACE-B6A0-4552-828A-92C6AAF61BF5}"/>
              </a:ext>
            </a:extLst>
          </p:cNvPr>
          <p:cNvGrpSpPr/>
          <p:nvPr/>
        </p:nvGrpSpPr>
        <p:grpSpPr>
          <a:xfrm>
            <a:off x="243133" y="645377"/>
            <a:ext cx="3600858" cy="2412930"/>
            <a:chOff x="-69903" y="812277"/>
            <a:chExt cx="3600858" cy="2412930"/>
          </a:xfrm>
        </p:grpSpPr>
        <p:pic>
          <p:nvPicPr>
            <p:cNvPr id="105" name="Picture 104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71475B61-AC42-4ADB-A728-D0B083F17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29" y="812277"/>
              <a:ext cx="1923714" cy="1845988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D45D2E0-2D99-487B-88B9-3811A7D171A0}"/>
                </a:ext>
              </a:extLst>
            </p:cNvPr>
            <p:cNvSpPr txBox="1"/>
            <p:nvPr/>
          </p:nvSpPr>
          <p:spPr>
            <a:xfrm>
              <a:off x="-69903" y="2609654"/>
              <a:ext cx="3600858" cy="61555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000" dirty="0">
                  <a:latin typeface="Cambria Math" panose="02040503050406030204" pitchFamily="18" charset="0"/>
                </a:rPr>
                <a:t>Producer Choice</a:t>
              </a:r>
              <a:endParaRPr lang="en-US" sz="4000" b="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F39347C-B482-4C3B-83F1-19E2277FFB7E}"/>
              </a:ext>
            </a:extLst>
          </p:cNvPr>
          <p:cNvGrpSpPr/>
          <p:nvPr/>
        </p:nvGrpSpPr>
        <p:grpSpPr>
          <a:xfrm>
            <a:off x="122183" y="3815847"/>
            <a:ext cx="3832753" cy="2413725"/>
            <a:chOff x="200166" y="3811661"/>
            <a:chExt cx="3832753" cy="2413725"/>
          </a:xfrm>
        </p:grpSpPr>
        <p:pic>
          <p:nvPicPr>
            <p:cNvPr id="106" name="Picture 105" descr="A close up of a logo&#10;&#10;Description generated with very high confidence">
              <a:extLst>
                <a:ext uri="{FF2B5EF4-FFF2-40B4-BE49-F238E27FC236}">
                  <a16:creationId xmlns:a16="http://schemas.microsoft.com/office/drawing/2014/main" id="{3AF00CEA-4717-4EF1-A83F-E4473A9C1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948" y="3811661"/>
              <a:ext cx="1923714" cy="1845988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1D1DAA1-33FA-42E2-91B3-ACFF8C8E0EA0}"/>
                </a:ext>
              </a:extLst>
            </p:cNvPr>
            <p:cNvSpPr txBox="1"/>
            <p:nvPr/>
          </p:nvSpPr>
          <p:spPr>
            <a:xfrm>
              <a:off x="200166" y="5609833"/>
              <a:ext cx="3832753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4000" dirty="0">
                  <a:latin typeface="Cambria Math" panose="02040503050406030204" pitchFamily="18" charset="0"/>
                </a:rPr>
                <a:t>Consumer Choice</a:t>
              </a:r>
              <a:endParaRPr lang="en-US" sz="4000" b="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400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67344 0.006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72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B5B7A-B7CB-4F71-8B71-A54598DB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CDF785E-771C-49E5-9D08-A49BD574C6B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2FC01-84E1-45C5-A702-EEF8264D933D}"/>
              </a:ext>
            </a:extLst>
          </p:cNvPr>
          <p:cNvGrpSpPr/>
          <p:nvPr/>
        </p:nvGrpSpPr>
        <p:grpSpPr>
          <a:xfrm>
            <a:off x="149377" y="1841503"/>
            <a:ext cx="5364520" cy="5016497"/>
            <a:chOff x="149377" y="1841503"/>
            <a:chExt cx="5364520" cy="5016497"/>
          </a:xfrm>
        </p:grpSpPr>
        <p:pic>
          <p:nvPicPr>
            <p:cNvPr id="25" name="Picture 24" descr="A close up of a box&#10;&#10;Description generated with high confidence">
              <a:extLst>
                <a:ext uri="{FF2B5EF4-FFF2-40B4-BE49-F238E27FC236}">
                  <a16:creationId xmlns:a16="http://schemas.microsoft.com/office/drawing/2014/main" id="{5B1183E0-EB98-4CCB-8A87-140BB416D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377" y="1841503"/>
              <a:ext cx="5364520" cy="501649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6B1531E-67E8-4679-A465-0A50AB35F233}"/>
                </a:ext>
              </a:extLst>
            </p:cNvPr>
            <p:cNvSpPr txBox="1"/>
            <p:nvPr/>
          </p:nvSpPr>
          <p:spPr>
            <a:xfrm rot="1839010">
              <a:off x="1443550" y="3544479"/>
              <a:ext cx="1762214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>
                  <a:latin typeface="Cambria Math" panose="02040503050406030204" pitchFamily="18" charset="0"/>
                </a:rPr>
                <a:t>Effects</a:t>
              </a:r>
            </a:p>
          </p:txBody>
        </p:sp>
      </p:grpSp>
      <p:pic>
        <p:nvPicPr>
          <p:cNvPr id="19" name="Picture 18" descr="A picture containing appliance, dryer&#10;&#10;Description generated with high confidence">
            <a:extLst>
              <a:ext uri="{FF2B5EF4-FFF2-40B4-BE49-F238E27FC236}">
                <a16:creationId xmlns:a16="http://schemas.microsoft.com/office/drawing/2014/main" id="{EEF5E8F9-ADDA-4871-8379-7C8C4A583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14070">
            <a:off x="5169590" y="-239816"/>
            <a:ext cx="2725735" cy="505055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2FDD85-E5C3-4074-9556-647332F8DC33}"/>
              </a:ext>
            </a:extLst>
          </p:cNvPr>
          <p:cNvSpPr txBox="1"/>
          <p:nvPr/>
        </p:nvSpPr>
        <p:spPr>
          <a:xfrm rot="19361273">
            <a:off x="4945635" y="2285240"/>
            <a:ext cx="2330396" cy="7813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4800" b="0" dirty="0">
                <a:latin typeface="Cambria Math" panose="02040503050406030204" pitchFamily="18" charset="0"/>
              </a:rPr>
              <a:t>Monads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F475BB-CFFE-459A-86E6-F8B5B173E3E9}"/>
              </a:ext>
            </a:extLst>
          </p:cNvPr>
          <p:cNvGrpSpPr/>
          <p:nvPr/>
        </p:nvGrpSpPr>
        <p:grpSpPr>
          <a:xfrm>
            <a:off x="7575937" y="197512"/>
            <a:ext cx="4503844" cy="4503844"/>
            <a:chOff x="7585364" y="638067"/>
            <a:chExt cx="4503844" cy="45038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28464C1-8CB2-40AB-A674-CDFE38A48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125" b="95508" l="977" r="96484">
                          <a14:foregroundMark x1="5469" y1="74414" x2="4883" y2="75000"/>
                          <a14:foregroundMark x1="977" y1="75000" x2="977" y2="75000"/>
                          <a14:foregroundMark x1="8594" y1="92188" x2="10938" y2="89258"/>
                          <a14:foregroundMark x1="7031" y1="95898" x2="6250" y2="90234"/>
                          <a14:foregroundMark x1="84375" y1="5469" x2="81055" y2="14258"/>
                          <a14:foregroundMark x1="81055" y1="14258" x2="81055" y2="14453"/>
                          <a14:foregroundMark x1="80859" y1="3320" x2="77148" y2="9375"/>
                          <a14:foregroundMark x1="92188" y1="28320" x2="84375" y2="22266"/>
                          <a14:foregroundMark x1="96484" y1="31445" x2="85547" y2="30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85364" y="638067"/>
              <a:ext cx="4503844" cy="4503844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DF1257-71F8-4B3F-9223-46455BCDFA7D}"/>
                </a:ext>
              </a:extLst>
            </p:cNvPr>
            <p:cNvSpPr txBox="1"/>
            <p:nvPr/>
          </p:nvSpPr>
          <p:spPr>
            <a:xfrm rot="19403066">
              <a:off x="7791692" y="2859815"/>
              <a:ext cx="2763577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 err="1">
                  <a:solidFill>
                    <a:schemeClr val="bg1"/>
                  </a:solidFill>
                  <a:latin typeface="Cambria Math" panose="02040503050406030204" pitchFamily="18" charset="0"/>
                </a:rPr>
                <a:t>Comonads</a:t>
              </a:r>
              <a:endParaRPr lang="en-US" sz="4800" b="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2313570-B282-458B-8D88-65F06C5F58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297" y="3240681"/>
            <a:ext cx="7294326" cy="3647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2A7425-3BFD-481E-9666-D8B9F64824D3}"/>
              </a:ext>
            </a:extLst>
          </p:cNvPr>
          <p:cNvSpPr txBox="1"/>
          <p:nvPr/>
        </p:nvSpPr>
        <p:spPr>
          <a:xfrm rot="20036422">
            <a:off x="5791895" y="4422178"/>
            <a:ext cx="563740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0" dirty="0">
                <a:latin typeface="Cambria Math" panose="02040503050406030204" pitchFamily="18" charset="0"/>
              </a:rPr>
              <a:t>Strictness &amp; Laziness</a:t>
            </a:r>
          </a:p>
        </p:txBody>
      </p:sp>
    </p:spTree>
    <p:extLst>
      <p:ext uri="{BB962C8B-B14F-4D97-AF65-F5344CB8AC3E}">
        <p14:creationId xmlns:p14="http://schemas.microsoft.com/office/powerpoint/2010/main" val="273833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2F2E20-8E11-4AE6-8A4A-9B69FB53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3E2DD01-4B6E-40ED-98AE-D5153136FFA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516" y="0"/>
            <a:ext cx="3186968" cy="68580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CBC1F04-B56B-46E7-A7EB-50EFB64BBF22}"/>
              </a:ext>
            </a:extLst>
          </p:cNvPr>
          <p:cNvGrpSpPr/>
          <p:nvPr/>
        </p:nvGrpSpPr>
        <p:grpSpPr>
          <a:xfrm>
            <a:off x="593149" y="2035068"/>
            <a:ext cx="4503844" cy="4503844"/>
            <a:chOff x="7550131" y="573599"/>
            <a:chExt cx="4503844" cy="45038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C7FC25-A818-48B1-A387-58C8E5EBB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125" b="95508" l="977" r="96484">
                          <a14:foregroundMark x1="5469" y1="74414" x2="4883" y2="75000"/>
                          <a14:foregroundMark x1="977" y1="75000" x2="977" y2="75000"/>
                          <a14:foregroundMark x1="8594" y1="92188" x2="10938" y2="89258"/>
                          <a14:foregroundMark x1="7031" y1="95898" x2="6250" y2="90234"/>
                          <a14:foregroundMark x1="84375" y1="5469" x2="81055" y2="14258"/>
                          <a14:foregroundMark x1="81055" y1="14258" x2="81055" y2="14453"/>
                          <a14:foregroundMark x1="80859" y1="3320" x2="77148" y2="9375"/>
                          <a14:foregroundMark x1="92188" y1="28320" x2="84375" y2="22266"/>
                          <a14:foregroundMark x1="96484" y1="31445" x2="85547" y2="3046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0131" y="573599"/>
              <a:ext cx="4503844" cy="450384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565D7C-5E59-4B4D-AF90-9033012D041B}"/>
                </a:ext>
              </a:extLst>
            </p:cNvPr>
            <p:cNvSpPr txBox="1"/>
            <p:nvPr/>
          </p:nvSpPr>
          <p:spPr>
            <a:xfrm rot="19403066">
              <a:off x="7791692" y="2859815"/>
              <a:ext cx="2763577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 err="1">
                  <a:solidFill>
                    <a:schemeClr val="bg1"/>
                  </a:solidFill>
                  <a:latin typeface="Cambria Math" panose="02040503050406030204" pitchFamily="18" charset="0"/>
                </a:rPr>
                <a:t>Comonads</a:t>
              </a:r>
              <a:endParaRPr lang="en-US" sz="4800" b="0" dirty="0">
                <a:solidFill>
                  <a:schemeClr val="bg1"/>
                </a:solidFill>
                <a:latin typeface="Cambria Math" panose="02040503050406030204" pitchFamily="18" charset="0"/>
              </a:endParaRPr>
            </a:p>
          </p:txBody>
        </p:sp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6DC509C-3678-4BCA-A72B-952C8E1FBF3F}"/>
              </a:ext>
            </a:extLst>
          </p:cNvPr>
          <p:cNvSpPr/>
          <p:nvPr/>
        </p:nvSpPr>
        <p:spPr>
          <a:xfrm>
            <a:off x="7263771" y="393239"/>
            <a:ext cx="3610466" cy="1291472"/>
          </a:xfrm>
          <a:prstGeom prst="wedgeRectCallout">
            <a:avLst>
              <a:gd name="adj1" fmla="val -67636"/>
              <a:gd name="adj2" fmla="val 58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How do I use these together?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320FEB-B516-490C-B0D7-A69DEBC9C9E9}"/>
              </a:ext>
            </a:extLst>
          </p:cNvPr>
          <p:cNvGrpSpPr/>
          <p:nvPr/>
        </p:nvGrpSpPr>
        <p:grpSpPr>
          <a:xfrm>
            <a:off x="6882460" y="2505695"/>
            <a:ext cx="5050556" cy="2725735"/>
            <a:chOff x="4007180" y="922594"/>
            <a:chExt cx="5050556" cy="2725735"/>
          </a:xfrm>
        </p:grpSpPr>
        <p:pic>
          <p:nvPicPr>
            <p:cNvPr id="14" name="Picture 13" descr="A picture containing appliance, dryer&#10;&#10;Description generated with high confidence">
              <a:extLst>
                <a:ext uri="{FF2B5EF4-FFF2-40B4-BE49-F238E27FC236}">
                  <a16:creationId xmlns:a16="http://schemas.microsoft.com/office/drawing/2014/main" id="{64EB5575-FC98-42FC-9AD9-F699E5304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214070">
              <a:off x="5169590" y="-239816"/>
              <a:ext cx="2725735" cy="50505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A0B5FD-B71E-4610-B955-6F356E98A0D5}"/>
                </a:ext>
              </a:extLst>
            </p:cNvPr>
            <p:cNvSpPr txBox="1"/>
            <p:nvPr/>
          </p:nvSpPr>
          <p:spPr>
            <a:xfrm rot="19361273">
              <a:off x="4945635" y="2285240"/>
              <a:ext cx="2330396" cy="7813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4800" b="0" dirty="0">
                  <a:latin typeface="Cambria Math" panose="02040503050406030204" pitchFamily="18" charset="0"/>
                </a:rPr>
                <a:t>Monads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26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DE7C6A7-4F91-4C47-B13F-720E8D99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785E-771C-49E5-9D08-A49BD574C6BB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6D71F2-F412-4FA3-BD16-C6A9B399BE5A}"/>
              </a:ext>
            </a:extLst>
          </p:cNvPr>
          <p:cNvSpPr/>
          <p:nvPr/>
        </p:nvSpPr>
        <p:spPr>
          <a:xfrm>
            <a:off x="71114" y="2694890"/>
            <a:ext cx="4747371" cy="12638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Non-Linear Language with Exceptions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655796D-A25A-4F96-82D2-F5D125702A49}"/>
              </a:ext>
            </a:extLst>
          </p:cNvPr>
          <p:cNvSpPr/>
          <p:nvPr/>
        </p:nvSpPr>
        <p:spPr>
          <a:xfrm>
            <a:off x="7338347" y="2683233"/>
            <a:ext cx="4782539" cy="12860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Linear Language without Exceptions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3CC224-29BE-47F0-B7C6-60572098DDEF}"/>
              </a:ext>
            </a:extLst>
          </p:cNvPr>
          <p:cNvSpPr/>
          <p:nvPr/>
        </p:nvSpPr>
        <p:spPr>
          <a:xfrm>
            <a:off x="4957650" y="3093178"/>
            <a:ext cx="2282172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E46ED94-D156-4CF9-89E3-2E78258F3B2D}"/>
              </a:ext>
            </a:extLst>
          </p:cNvPr>
          <p:cNvSpPr/>
          <p:nvPr/>
        </p:nvSpPr>
        <p:spPr>
          <a:xfrm>
            <a:off x="71114" y="330042"/>
            <a:ext cx="4747371" cy="12638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Effectful</a:t>
            </a:r>
            <a:r>
              <a:rPr lang="en-US" sz="4000" dirty="0"/>
              <a:t> Language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3DD4949-9043-4C31-9495-B9A8E0E92482}"/>
              </a:ext>
            </a:extLst>
          </p:cNvPr>
          <p:cNvSpPr/>
          <p:nvPr/>
        </p:nvSpPr>
        <p:spPr>
          <a:xfrm>
            <a:off x="7338347" y="318385"/>
            <a:ext cx="4782539" cy="12860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Pure Language</a:t>
            </a: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E759732D-067E-4CF0-9BC7-27B727BEA442}"/>
              </a:ext>
            </a:extLst>
          </p:cNvPr>
          <p:cNvSpPr/>
          <p:nvPr/>
        </p:nvSpPr>
        <p:spPr>
          <a:xfrm>
            <a:off x="4957650" y="728330"/>
            <a:ext cx="2282172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0E2D6EA-FACD-423A-B18A-F064FD99C582}"/>
              </a:ext>
            </a:extLst>
          </p:cNvPr>
          <p:cNvSpPr/>
          <p:nvPr/>
        </p:nvSpPr>
        <p:spPr>
          <a:xfrm>
            <a:off x="71114" y="5081950"/>
            <a:ext cx="4747371" cy="12638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Comp – Language of </a:t>
            </a:r>
            <a:r>
              <a:rPr lang="en-US" sz="4000" i="1" dirty="0"/>
              <a:t>Computations</a:t>
            </a:r>
            <a:endParaRPr lang="en-US" sz="4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AE51D38-22C7-472E-85B8-80ABCFB095E0}"/>
              </a:ext>
            </a:extLst>
          </p:cNvPr>
          <p:cNvSpPr/>
          <p:nvPr/>
        </p:nvSpPr>
        <p:spPr>
          <a:xfrm>
            <a:off x="7338347" y="5070293"/>
            <a:ext cx="4782539" cy="128605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Proc – Language of </a:t>
            </a:r>
            <a:r>
              <a:rPr lang="en-US" sz="4000" i="1" dirty="0"/>
              <a:t>Processes</a:t>
            </a:r>
            <a:endParaRPr lang="en-US" sz="4000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6B36E4B-E695-4AEB-971D-654988A03131}"/>
              </a:ext>
            </a:extLst>
          </p:cNvPr>
          <p:cNvSpPr/>
          <p:nvPr/>
        </p:nvSpPr>
        <p:spPr>
          <a:xfrm>
            <a:off x="4957650" y="5480238"/>
            <a:ext cx="2282172" cy="466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DD47394-F964-42FE-ACDC-499D2F0E77C2}"/>
              </a:ext>
            </a:extLst>
          </p:cNvPr>
          <p:cNvSpPr/>
          <p:nvPr/>
        </p:nvSpPr>
        <p:spPr>
          <a:xfrm>
            <a:off x="203200" y="3975784"/>
            <a:ext cx="5502462" cy="1154016"/>
          </a:xfrm>
          <a:prstGeom prst="wedgeRectCallout">
            <a:avLst>
              <a:gd name="adj1" fmla="val -29696"/>
              <a:gd name="adj2" fmla="val 651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Example language with strict and lazy semantics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99BC4F7-D71B-4A16-A1F2-9279084531A6}"/>
              </a:ext>
            </a:extLst>
          </p:cNvPr>
          <p:cNvSpPr/>
          <p:nvPr/>
        </p:nvSpPr>
        <p:spPr>
          <a:xfrm>
            <a:off x="7239822" y="3927934"/>
            <a:ext cx="4735376" cy="1154016"/>
          </a:xfrm>
          <a:prstGeom prst="wedgeRectCallout">
            <a:avLst>
              <a:gd name="adj1" fmla="val -25243"/>
              <a:gd name="adj2" fmla="val 67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Process calculus with linear session types</a:t>
            </a:r>
          </a:p>
        </p:txBody>
      </p:sp>
    </p:spTree>
    <p:extLst>
      <p:ext uri="{BB962C8B-B14F-4D97-AF65-F5344CB8AC3E}">
        <p14:creationId xmlns:p14="http://schemas.microsoft.com/office/powerpoint/2010/main" val="301752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EBF6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EBF6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7CBAC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EEBF6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EBF6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EAADB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F7F7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3" grpId="0" animBg="1"/>
      <p:bldP spid="3" grpId="1" animBg="1"/>
      <p:bldP spid="3" grpId="2" animBg="1"/>
      <p:bldP spid="3" grpId="3" build="allAtOnce" animBg="1"/>
      <p:bldP spid="14" grpId="0" animBg="1"/>
      <p:bldP spid="14" grpId="1" animBg="1"/>
      <p:bldP spid="38" grpId="0" animBg="1"/>
      <p:bldP spid="38" grpId="1" animBg="1"/>
      <p:bldP spid="47" grpId="1" animBg="1"/>
      <p:bldP spid="47" grpId="2" animBg="1"/>
      <p:bldP spid="48" grpId="0" animBg="1"/>
      <p:bldP spid="49" grpId="0" animBg="1"/>
      <p:bldP spid="50" grpId="0" animBg="1"/>
      <p:bldP spid="52" grpId="0" animBg="1"/>
      <p:bldP spid="4" grpId="0" animBg="1"/>
      <p:bldP spid="4" grpId="1" animBg="1"/>
      <p:bldP spid="4" grpId="2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4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6000" b="0" i="1" smtClean="0">
            <a:latin typeface="Cambria Math" panose="020405030504060302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2881</TotalTime>
  <Words>1147</Words>
  <Application>Microsoft Office PowerPoint</Application>
  <PresentationFormat>Widescreen</PresentationFormat>
  <Paragraphs>418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Strict and Lazy Semantics for Effects Layering Monads and Comonads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the paper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Strict and Lazy Semantics for Effects: Layering Monads and Comonads</dc:title>
  <dc:creator>Andrew Karl Hirsch</dc:creator>
  <cp:lastModifiedBy>Andrew Karl Hirsch</cp:lastModifiedBy>
  <cp:revision>306</cp:revision>
  <dcterms:created xsi:type="dcterms:W3CDTF">2018-09-18T16:49:35Z</dcterms:created>
  <dcterms:modified xsi:type="dcterms:W3CDTF">2018-09-26T05:42:15Z</dcterms:modified>
</cp:coreProperties>
</file>