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86" r:id="rId3"/>
    <p:sldId id="290" r:id="rId4"/>
    <p:sldId id="291" r:id="rId5"/>
    <p:sldId id="281" r:id="rId6"/>
    <p:sldId id="275" r:id="rId7"/>
    <p:sldId id="293" r:id="rId8"/>
    <p:sldId id="294" r:id="rId9"/>
    <p:sldId id="284" r:id="rId10"/>
    <p:sldId id="271" r:id="rId11"/>
    <p:sldId id="272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4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ss\Documents\Wildcards\Papers\PLDI11\surve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ss\Documents\Wildcards\Papers\PLDI11\surve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1"/>
            <c:bubble3D val="0"/>
            <c:explosion val="10"/>
          </c:dPt>
          <c:dPt>
            <c:idx val="2"/>
            <c:bubble3D val="0"/>
            <c:explosion val="10"/>
          </c:dPt>
          <c:dPt>
            <c:idx val="3"/>
            <c:bubble3D val="0"/>
            <c:explosion val="10"/>
          </c:dPt>
          <c:dLbls>
            <c:dLbl>
              <c:idx val="0"/>
              <c:layout>
                <c:manualLayout>
                  <c:x val="-0.11618774505038715"/>
                  <c:y val="0.21631172556918757"/>
                </c:manualLayout>
              </c:layout>
              <c:tx>
                <c:rich>
                  <a:bodyPr/>
                  <a:lstStyle/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 sz="1400">
                        <a:solidFill>
                          <a:schemeClr val="bg1"/>
                        </a:solidFill>
                      </a:rPr>
                      <a:t>No</a:t>
                    </a:r>
                  </a:p>
                  <a:p>
                    <a:pPr>
                      <a:defRPr>
                        <a:solidFill>
                          <a:schemeClr val="bg1"/>
                        </a:solidFill>
                      </a:defRPr>
                    </a:pPr>
                    <a:r>
                      <a:rPr lang="en-US" sz="1400">
                        <a:solidFill>
                          <a:schemeClr val="bg1"/>
                        </a:solidFill>
                      </a:rPr>
                      <a:t>Wildcards
20.9%</a:t>
                    </a:r>
                    <a:endParaRPr lang="en-US">
                      <a:solidFill>
                        <a:schemeClr val="bg1"/>
                      </a:solidFill>
                    </a:endParaRPr>
                  </a:p>
                </c:rich>
              </c:tx>
              <c:numFmt formatCode="0.0%" sourceLinked="0"/>
              <c:spPr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1.0258463454780016E-3"/>
                  <c:y val="-0.15893950756155481"/>
                </c:manualLayout>
              </c:layout>
              <c:tx>
                <c:rich>
                  <a:bodyPr/>
                  <a:lstStyle/>
                  <a:p>
                    <a:r>
                      <a:rPr lang="en-US" sz="1400" smtClean="0"/>
                      <a:t>Only</a:t>
                    </a:r>
                  </a:p>
                  <a:p>
                    <a:r>
                      <a:rPr lang="en-US" sz="1400" smtClean="0"/>
                      <a:t>Unconstrained</a:t>
                    </a:r>
                    <a:endParaRPr lang="en-US" sz="1400" baseline="0" smtClean="0"/>
                  </a:p>
                  <a:p>
                    <a:r>
                      <a:rPr lang="en-US" sz="1400" baseline="0" smtClean="0"/>
                      <a:t>Wildcards</a:t>
                    </a:r>
                    <a:r>
                      <a:rPr lang="en-US" sz="1400" smtClean="0"/>
                      <a:t>
3.7</a:t>
                    </a:r>
                    <a:r>
                      <a:rPr lang="en-US" sz="1400"/>
                      <a:t>%</a:t>
                    </a:r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2.658703678989279E-3"/>
                  <c:y val="1.4920634920634921E-2"/>
                </c:manualLayout>
              </c:layout>
              <c:tx>
                <c:rich>
                  <a:bodyPr/>
                  <a:lstStyle/>
                  <a:p>
                    <a:r>
                      <a:rPr lang="en-US" sz="1400"/>
                      <a:t>Uses ? </a:t>
                    </a:r>
                    <a:r>
                      <a:rPr lang="en-US" sz="1400" smtClean="0"/>
                      <a:t>extends</a:t>
                    </a:r>
                    <a:r>
                      <a:rPr lang="en-US" sz="1400"/>
                      <a:t>
1.5%</a:t>
                    </a:r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1.7981894212375997E-2"/>
                  <c:y val="0.1428865141857267"/>
                </c:manualLayout>
              </c:layout>
              <c:tx>
                <c:rich>
                  <a:bodyPr/>
                  <a:lstStyle/>
                  <a:p>
                    <a:r>
                      <a:rPr lang="en-US" sz="1400" smtClean="0"/>
                      <a:t>Uses </a:t>
                    </a:r>
                    <a:r>
                      <a:rPr lang="en-US" sz="1400"/>
                      <a:t>? </a:t>
                    </a:r>
                    <a:r>
                      <a:rPr lang="en-US" sz="1400" smtClean="0"/>
                      <a:t>super</a:t>
                    </a:r>
                    <a:r>
                      <a:rPr lang="en-US" sz="1400"/>
                      <a:t>
1.8%</a:t>
                    </a:r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layout>
                <c:manualLayout>
                  <c:x val="0.17660202196947603"/>
                  <c:y val="-0.22051181102362205"/>
                </c:manualLayout>
              </c:layout>
              <c:tx>
                <c:rich>
                  <a:bodyPr/>
                  <a:lstStyle/>
                  <a:p>
                    <a:r>
                      <a:rPr lang="en-US" sz="1400" smtClean="0"/>
                      <a:t>No</a:t>
                    </a:r>
                  </a:p>
                  <a:p>
                    <a:r>
                      <a:rPr lang="en-US" sz="1400" smtClean="0"/>
                      <a:t>Type Arguments
72.0%</a:t>
                    </a:r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numFmt formatCode="0.0%" sourceLinked="0"/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Sheet1!$A$37:$A$41</c:f>
              <c:strCache>
                <c:ptCount val="5"/>
                <c:pt idx="0">
                  <c:v>No Wildcards</c:v>
                </c:pt>
                <c:pt idx="1">
                  <c:v>No Constraints</c:v>
                </c:pt>
                <c:pt idx="2">
                  <c:v>Uses ? super</c:v>
                </c:pt>
                <c:pt idx="3">
                  <c:v>Uses ? extends</c:v>
                </c:pt>
                <c:pt idx="4">
                  <c:v>No Type Arguments</c:v>
                </c:pt>
              </c:strCache>
            </c:strRef>
          </c:cat>
          <c:val>
            <c:numRef>
              <c:f>Sheet1!$B$37:$B$41</c:f>
              <c:numCache>
                <c:formatCode>General</c:formatCode>
                <c:ptCount val="5"/>
                <c:pt idx="0">
                  <c:v>421</c:v>
                </c:pt>
                <c:pt idx="1">
                  <c:v>74</c:v>
                </c:pt>
                <c:pt idx="2">
                  <c:v>31</c:v>
                </c:pt>
                <c:pt idx="3">
                  <c:v>36</c:v>
                </c:pt>
                <c:pt idx="4">
                  <c:v>1450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invertIfNegative val="0"/>
          <c:cat>
            <c:strRef>
              <c:f>Sheet1!$A$22:$A$26</c:f>
              <c:strCache>
                <c:ptCount val="5"/>
                <c:pt idx="0">
                  <c:v>No Type Arguments</c:v>
                </c:pt>
                <c:pt idx="1">
                  <c:v>No Wildcards</c:v>
                </c:pt>
                <c:pt idx="2">
                  <c:v>Only Unconstrained Wildcards</c:v>
                </c:pt>
                <c:pt idx="3">
                  <c:v>Uses ? extends</c:v>
                </c:pt>
                <c:pt idx="4">
                  <c:v>Uses ? super</c:v>
                </c:pt>
              </c:strCache>
            </c:strRef>
          </c:cat>
          <c:val>
            <c:numRef>
              <c:f>Sheet1!$B$22:$B$26</c:f>
              <c:numCache>
                <c:formatCode>General</c:formatCode>
                <c:ptCount val="5"/>
                <c:pt idx="0">
                  <c:v>110112</c:v>
                </c:pt>
                <c:pt idx="1">
                  <c:v>8737</c:v>
                </c:pt>
                <c:pt idx="2">
                  <c:v>58</c:v>
                </c:pt>
                <c:pt idx="3">
                  <c:v>11</c:v>
                </c:pt>
                <c:pt idx="4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836544"/>
        <c:axId val="65838080"/>
      </c:barChart>
      <c:catAx>
        <c:axId val="65836544"/>
        <c:scaling>
          <c:orientation val="maxMin"/>
        </c:scaling>
        <c:delete val="0"/>
        <c:axPos val="l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5838080"/>
        <c:crossesAt val="0.1"/>
        <c:auto val="1"/>
        <c:lblAlgn val="ctr"/>
        <c:lblOffset val="100"/>
        <c:noMultiLvlLbl val="0"/>
      </c:catAx>
      <c:valAx>
        <c:axId val="65838080"/>
        <c:scaling>
          <c:logBase val="10"/>
          <c:orientation val="minMax"/>
          <c:max val="100000"/>
          <c:min val="0.1"/>
        </c:scaling>
        <c:delete val="0"/>
        <c:axPos val="t"/>
        <c:majorGridlines/>
        <c:numFmt formatCode="General" sourceLinked="1"/>
        <c:majorTickMark val="out"/>
        <c:minorTickMark val="none"/>
        <c:tickLblPos val="nextTo"/>
        <c:txPr>
          <a:bodyPr rot="5400000" vert="horz"/>
          <a:lstStyle/>
          <a:p>
            <a:pPr>
              <a:defRPr/>
            </a:pPr>
            <a:endParaRPr lang="en-US"/>
          </a:p>
        </c:txPr>
        <c:crossAx val="6583654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B734C82-5FF7-440A-BD5A-593E6D143A34}" type="datetimeFigureOut">
              <a:rPr lang="en-US" smtClean="0"/>
              <a:t>6/14/2011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329F416-8E73-48B6-8718-7EE900198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4C82-5FF7-440A-BD5A-593E6D143A34}" type="datetimeFigureOut">
              <a:rPr lang="en-US" smtClean="0"/>
              <a:t>6/14/2011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416-8E73-48B6-8718-7EE900198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4C82-5FF7-440A-BD5A-593E6D143A34}" type="datetimeFigureOut">
              <a:rPr lang="en-US" smtClean="0"/>
              <a:t>6/14/2011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416-8E73-48B6-8718-7EE900198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4C82-5FF7-440A-BD5A-593E6D143A34}" type="datetimeFigureOut">
              <a:rPr lang="en-US" smtClean="0"/>
              <a:t>6/14/2011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416-8E73-48B6-8718-7EE900198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5400" b="1" cap="none" spc="0" baseline="0">
                <a:ln w="1905"/>
                <a:gradFill flip="none" rotWithShape="1"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16200000" scaled="1"/>
                  <a:tileRect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>
            <a:normAutofit/>
          </a:bodyPr>
          <a:lstStyle>
            <a:lvl1pPr marL="45720" indent="0">
              <a:buNone/>
              <a:defRPr sz="32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4C82-5FF7-440A-BD5A-593E6D143A34}" type="datetimeFigureOut">
              <a:rPr lang="en-US" smtClean="0"/>
              <a:t>6/14/2011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416-8E73-48B6-8718-7EE900198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8768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876800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4C82-5FF7-440A-BD5A-593E6D143A34}" type="datetimeFigureOut">
              <a:rPr lang="en-US" smtClean="0"/>
              <a:t>6/14/2011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416-8E73-48B6-8718-7EE900198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B734C82-5FF7-440A-BD5A-593E6D143A34}" type="datetimeFigureOut">
              <a:rPr lang="en-US" smtClean="0"/>
              <a:t>6/14/2011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329F416-8E73-48B6-8718-7EE90019892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B734C82-5FF7-440A-BD5A-593E6D143A34}" type="datetimeFigureOut">
              <a:rPr lang="en-US" smtClean="0"/>
              <a:t>6/14/2011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329F416-8E73-48B6-8718-7EE900198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4C82-5FF7-440A-BD5A-593E6D143A34}" type="datetimeFigureOut">
              <a:rPr lang="en-US" smtClean="0"/>
              <a:t>6/14/2011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416-8E73-48B6-8718-7EE900198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4C82-5FF7-440A-BD5A-593E6D143A34}" type="datetimeFigureOut">
              <a:rPr lang="en-US" smtClean="0"/>
              <a:t>6/14/2011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416-8E73-48B6-8718-7EE900198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4C82-5FF7-440A-BD5A-593E6D143A34}" type="datetimeFigureOut">
              <a:rPr lang="en-US" smtClean="0"/>
              <a:t>6/14/2011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F416-8E73-48B6-8718-7EE9001989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716024"/>
            <a:ext cx="8229600" cy="48371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B734C82-5FF7-440A-BD5A-593E6D143A34}" type="datetimeFigureOut">
              <a:rPr lang="en-US" smtClean="0"/>
              <a:t>6/14/2011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329F416-8E73-48B6-8718-7EE9001989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Taming Wildcards</a:t>
            </a:r>
            <a:br>
              <a:rPr lang="en-US" smtClean="0"/>
            </a:br>
            <a:r>
              <a:rPr lang="en-US" smtClean="0"/>
              <a:t>in Java’s Type System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/>
                </a:solidFill>
              </a:rPr>
              <a:t>Ross Tate</a:t>
            </a:r>
          </a:p>
          <a:p>
            <a:r>
              <a:rPr lang="en-US" smtClean="0"/>
              <a:t>Alan Leung</a:t>
            </a:r>
          </a:p>
          <a:p>
            <a:r>
              <a:rPr lang="en-US" smtClean="0"/>
              <a:t>Sorin Lerner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54705" y="6324600"/>
            <a:ext cx="4918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smtClean="0">
                <a:solidFill>
                  <a:schemeClr val="accent6"/>
                </a:solidFill>
              </a:rPr>
              <a:t>University of California, San Diego</a:t>
            </a:r>
            <a:endParaRPr lang="en-US" sz="24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384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Restrictions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6024"/>
            <a:ext cx="8001000" cy="4837176"/>
          </a:xfrm>
        </p:spPr>
        <p:txBody>
          <a:bodyPr/>
          <a:lstStyle/>
          <a:p>
            <a:pPr marL="109728" indent="0">
              <a:buNone/>
            </a:pPr>
            <a:endParaRPr lang="en-US" smtClean="0"/>
          </a:p>
          <a:p>
            <a:pPr marL="109728" indent="0">
              <a:buNone/>
            </a:pPr>
            <a:endParaRPr lang="en-US"/>
          </a:p>
          <a:p>
            <a:pPr marL="109728" indent="0">
              <a:buNone/>
            </a:pPr>
            <a:r>
              <a:rPr lang="en-US" smtClean="0"/>
              <a:t>Inheritance Restriction</a:t>
            </a:r>
          </a:p>
          <a:p>
            <a:pPr marL="411480" lvl="1" indent="0">
              <a:buNone/>
            </a:pPr>
            <a:r>
              <a:rPr lang="en-US" smtClean="0"/>
              <a:t>No use of ? super in the inheritance hierarchy</a:t>
            </a:r>
          </a:p>
          <a:p>
            <a:pPr marL="109728" indent="0">
              <a:buNone/>
            </a:pPr>
            <a:endParaRPr lang="en-US" smtClean="0"/>
          </a:p>
          <a:p>
            <a:pPr marL="109728" indent="0">
              <a:buNone/>
            </a:pPr>
            <a:endParaRPr lang="en-US" smtClean="0"/>
          </a:p>
          <a:p>
            <a:pPr marL="109728" indent="0">
              <a:buNone/>
            </a:pPr>
            <a:endParaRPr lang="en-US" smtClean="0"/>
          </a:p>
          <a:p>
            <a:pPr marL="109728" indent="0">
              <a:buNone/>
            </a:pPr>
            <a:r>
              <a:rPr lang="en-US" smtClean="0"/>
              <a:t>Parameter Restriction</a:t>
            </a:r>
          </a:p>
          <a:p>
            <a:pPr marL="411480" lvl="1" indent="0">
              <a:buNone/>
            </a:pPr>
            <a:r>
              <a:rPr lang="en-US" smtClean="0"/>
              <a:t>When constraining type parameters,</a:t>
            </a:r>
            <a:br>
              <a:rPr lang="en-US" smtClean="0"/>
            </a:br>
            <a:r>
              <a:rPr lang="en-US" smtClean="0"/>
              <a:t>? super may only be used at covariant locations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1454728" y="1936487"/>
            <a:ext cx="6234545" cy="62975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0" rtlCol="0" anchor="ctr"/>
          <a:lstStyle/>
          <a:p>
            <a:pPr algn="ctr"/>
            <a:r>
              <a:rPr lang="en-US" sz="2400" smtClean="0"/>
              <a:t>class C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P</a:t>
            </a:r>
            <a:r>
              <a:rPr lang="en-US" sz="2400" smtClean="0">
                <a:latin typeface="Cambria Math"/>
                <a:ea typeface="Cambria Math"/>
              </a:rPr>
              <a:t>〉</a:t>
            </a:r>
            <a:r>
              <a:rPr lang="en-US" sz="2400" smtClean="0"/>
              <a:t> extends D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D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? super C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L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P</a:t>
            </a:r>
            <a:r>
              <a:rPr lang="en-US" sz="2400" smtClean="0">
                <a:latin typeface="Cambria Math"/>
                <a:ea typeface="Cambria Math"/>
              </a:rPr>
              <a:t>〉〉〉〉</a:t>
            </a:r>
            <a:r>
              <a:rPr lang="en-US" sz="2400" smtClean="0"/>
              <a:t> {}</a:t>
            </a:r>
            <a:endParaRPr lang="en-US" sz="2400"/>
          </a:p>
        </p:txBody>
      </p:sp>
      <p:sp>
        <p:nvSpPr>
          <p:cNvPr id="5" name="Folded Corner 4"/>
          <p:cNvSpPr/>
          <p:nvPr/>
        </p:nvSpPr>
        <p:spPr>
          <a:xfrm>
            <a:off x="1454727" y="4267200"/>
            <a:ext cx="6234545" cy="62975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0" rtlCol="0" anchor="ctr"/>
          <a:lstStyle/>
          <a:p>
            <a:pPr algn="ctr"/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P extends List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List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? super C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L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P</a:t>
            </a:r>
            <a:r>
              <a:rPr lang="en-US" sz="2400" smtClean="0">
                <a:latin typeface="Cambria Math"/>
                <a:ea typeface="Cambria Math"/>
              </a:rPr>
              <a:t>〉〉〉〉〉</a:t>
            </a:r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 rot="1800000">
            <a:off x="6027881" y="1625919"/>
            <a:ext cx="20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Contrived</a:t>
            </a:r>
            <a:endParaRPr lang="en-US" sz="3200" b="1">
              <a:ln>
                <a:solidFill>
                  <a:srgbClr val="C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800000">
            <a:off x="6027881" y="3981474"/>
            <a:ext cx="20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Contrived</a:t>
            </a:r>
            <a:endParaRPr lang="en-US" sz="3200" b="1">
              <a:ln>
                <a:solidFill>
                  <a:srgbClr val="C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Vertical Scroll 7"/>
          <p:cNvSpPr/>
          <p:nvPr/>
        </p:nvSpPr>
        <p:spPr>
          <a:xfrm>
            <a:off x="3313120" y="660408"/>
            <a:ext cx="1927022" cy="978975"/>
          </a:xfrm>
          <a:prstGeom prst="verticalScroll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Britannic Bold" pitchFamily="34" charset="0"/>
              </a:rPr>
              <a:t>Termination Guaranteed</a:t>
            </a:r>
            <a:endParaRPr lang="en-US" sz="2000">
              <a:latin typeface="Britannic Bold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0634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Survey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Wildcards in Inheritance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smtClean="0"/>
              <a:t>Wildcards in Constraints</a:t>
            </a:r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640893" y="4985241"/>
            <a:ext cx="1071308" cy="4924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28700" y="5175523"/>
            <a:ext cx="1400651" cy="30219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510089"/>
              </p:ext>
            </p:extLst>
          </p:nvPr>
        </p:nvGraphicFramePr>
        <p:xfrm>
          <a:off x="2971800" y="2917567"/>
          <a:ext cx="61722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310280"/>
              </p:ext>
            </p:extLst>
          </p:nvPr>
        </p:nvGraphicFramePr>
        <p:xfrm>
          <a:off x="457200" y="3352800"/>
          <a:ext cx="3962400" cy="2285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9364" y="4448047"/>
            <a:ext cx="1659636" cy="4414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64008" bIns="0" rtlCol="0">
            <a:spAutoFit/>
          </a:bodyPr>
          <a:lstStyle/>
          <a:p>
            <a:pPr algn="r"/>
            <a:r>
              <a:rPr lang="en-US" sz="1400" smtClean="0"/>
              <a:t>Only Unconstrained</a:t>
            </a:r>
          </a:p>
          <a:p>
            <a:pPr algn="r"/>
            <a:r>
              <a:rPr lang="en-US" sz="1400" smtClean="0"/>
              <a:t>Wildcards</a:t>
            </a:r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2108200" y="3339318"/>
            <a:ext cx="276999" cy="356382"/>
          </a:xfrm>
          <a:prstGeom prst="rect">
            <a:avLst/>
          </a:prstGeom>
          <a:solidFill>
            <a:schemeClr val="bg1"/>
          </a:solidFill>
        </p:spPr>
        <p:txBody>
          <a:bodyPr vert="vert" wrap="square" lIns="0" tIns="0" rIns="0" bIns="0" rtlCol="0">
            <a:spAutoFit/>
          </a:bodyPr>
          <a:lstStyle/>
          <a:p>
            <a:pPr algn="r"/>
            <a:r>
              <a:rPr lang="en-US" smtClean="0"/>
              <a:t>0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27500" y="2895600"/>
            <a:ext cx="276999" cy="799709"/>
          </a:xfrm>
          <a:prstGeom prst="rect">
            <a:avLst/>
          </a:prstGeom>
          <a:solidFill>
            <a:schemeClr val="bg1"/>
          </a:solidFill>
        </p:spPr>
        <p:txBody>
          <a:bodyPr vert="vert" wrap="square" lIns="0" tIns="0" rIns="0" bIns="0" rtlCol="0">
            <a:spAutoFit/>
          </a:bodyPr>
          <a:lstStyle/>
          <a:p>
            <a:pPr algn="r"/>
            <a:r>
              <a:rPr lang="en-US" smtClean="0"/>
              <a:t>100000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798500" y="2895600"/>
            <a:ext cx="276999" cy="799709"/>
          </a:xfrm>
          <a:prstGeom prst="rect">
            <a:avLst/>
          </a:prstGeom>
          <a:solidFill>
            <a:schemeClr val="bg1"/>
          </a:solidFill>
        </p:spPr>
        <p:txBody>
          <a:bodyPr vert="vert" wrap="square" lIns="0" tIns="0" rIns="0" bIns="0" rtlCol="0">
            <a:spAutoFit/>
          </a:bodyPr>
          <a:lstStyle/>
          <a:p>
            <a:pPr algn="r"/>
            <a:r>
              <a:rPr lang="en-US" smtClean="0"/>
              <a:t>10000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41700" y="2895991"/>
            <a:ext cx="276999" cy="799709"/>
          </a:xfrm>
          <a:prstGeom prst="rect">
            <a:avLst/>
          </a:prstGeom>
          <a:solidFill>
            <a:schemeClr val="bg1"/>
          </a:solidFill>
        </p:spPr>
        <p:txBody>
          <a:bodyPr vert="vert" wrap="square" lIns="0" tIns="0" rIns="0" bIns="0" rtlCol="0">
            <a:spAutoFit/>
          </a:bodyPr>
          <a:lstStyle/>
          <a:p>
            <a:pPr algn="r"/>
            <a:r>
              <a:rPr lang="en-US" smtClean="0"/>
              <a:t>1000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91251" y="5547836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# of Superclass</a:t>
            </a:r>
          </a:p>
          <a:p>
            <a:pPr algn="ctr"/>
            <a:r>
              <a:rPr lang="en-US" smtClean="0"/>
              <a:t>Declarations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124535" y="1600200"/>
            <a:ext cx="4894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9.2 Million Lines of Code Analyzed</a:t>
            </a:r>
            <a:endParaRPr lang="en-US" sz="2400"/>
          </a:p>
        </p:txBody>
      </p:sp>
      <p:sp>
        <p:nvSpPr>
          <p:cNvPr id="19" name="Rounded Rectangle 18"/>
          <p:cNvSpPr/>
          <p:nvPr/>
        </p:nvSpPr>
        <p:spPr>
          <a:xfrm>
            <a:off x="7454900" y="3886200"/>
            <a:ext cx="317500" cy="5618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467601" y="4465575"/>
            <a:ext cx="131540" cy="1826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454900" y="4724400"/>
            <a:ext cx="228600" cy="56184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906986" y="624524"/>
            <a:ext cx="3330029" cy="1051876"/>
          </a:xfrm>
          <a:prstGeom prst="roundRect">
            <a:avLst>
              <a:gd name="adj" fmla="val 5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latin typeface="Britannic Bold" pitchFamily="34" charset="0"/>
                <a:cs typeface="Aharoni" pitchFamily="2" charset="-79"/>
              </a:rPr>
              <a:t>No Violations of</a:t>
            </a:r>
          </a:p>
          <a:p>
            <a:pPr algn="ctr"/>
            <a:r>
              <a:rPr lang="en-US" sz="2800" smtClean="0">
                <a:latin typeface="Britannic Bold" pitchFamily="34" charset="0"/>
                <a:cs typeface="Aharoni" pitchFamily="2" charset="-79"/>
              </a:rPr>
              <a:t>Our Restrictions</a:t>
            </a:r>
            <a:endParaRPr lang="en-US" sz="2800">
              <a:latin typeface="Britannic Bold" pitchFamily="34" charset="0"/>
              <a:cs typeface="Aharoni" pitchFamily="2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07524" y="4641656"/>
            <a:ext cx="125950" cy="130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7239000" y="5707380"/>
            <a:ext cx="1331395" cy="922020"/>
          </a:xfrm>
          <a:prstGeom prst="wedgeRoundRectCallout">
            <a:avLst>
              <a:gd name="adj1" fmla="val 20076"/>
              <a:gd name="adj2" fmla="val -7083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All at covariant locations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032000" y="4953000"/>
            <a:ext cx="577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B050"/>
                </a:solidFill>
                <a:sym typeface="Wingdings 2"/>
              </a:rPr>
              <a:t></a:t>
            </a:r>
            <a:endParaRPr lang="en-US" sz="4000" b="1">
              <a:ln>
                <a:solidFill>
                  <a:schemeClr val="accent2">
                    <a:lumMod val="50000"/>
                  </a:schemeClr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61798" y="5486400"/>
            <a:ext cx="577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B050"/>
                </a:solidFill>
                <a:sym typeface="Wingdings 2"/>
              </a:rPr>
              <a:t></a:t>
            </a:r>
            <a:endParaRPr lang="en-US" sz="4000" b="1">
              <a:ln>
                <a:solidFill>
                  <a:schemeClr val="accent2">
                    <a:lumMod val="50000"/>
                  </a:schemeClr>
                </a:solidFill>
              </a:ln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7764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4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8" grpId="0" animBg="1"/>
      <p:bldP spid="5" grpId="0" animBg="1"/>
      <p:bldGraphic spid="11" grpId="0" uiExpand="1">
        <p:bldSub>
          <a:bldChart bld="category" animBg="0"/>
        </p:bldSub>
      </p:bldGraphic>
      <p:bldGraphic spid="8" grpId="0" uiExpand="1">
        <p:bldSub>
          <a:bldChart bld="category"/>
        </p:bldSub>
      </p:bldGraphic>
      <p:bldP spid="9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9" grpId="0" animBg="1"/>
      <p:bldP spid="20" grpId="0" animBg="1"/>
      <p:bldP spid="21" grpId="0" animBg="1"/>
      <p:bldP spid="22" grpId="0" animBg="1"/>
      <p:bldP spid="7" grpId="0" animBg="1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Contributions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Sound and Complete Subtyping Algorithm</a:t>
            </a:r>
          </a:p>
          <a:p>
            <a:pPr lvl="1"/>
            <a:r>
              <a:rPr lang="en-US" smtClean="0"/>
              <a:t>given practical language restrictions</a:t>
            </a:r>
          </a:p>
          <a:p>
            <a:r>
              <a:rPr lang="en-US" smtClean="0"/>
              <a:t>Theory of Existential Types</a:t>
            </a:r>
          </a:p>
          <a:p>
            <a:pPr lvl="1"/>
            <a:r>
              <a:rPr lang="en-US" smtClean="0"/>
              <a:t>design of implicit constraints</a:t>
            </a:r>
          </a:p>
          <a:p>
            <a:r>
              <a:rPr lang="en-US" smtClean="0"/>
              <a:t>Techniques for Type-Argument Inference</a:t>
            </a:r>
          </a:p>
          <a:p>
            <a:pPr lvl="1"/>
            <a:r>
              <a:rPr lang="en-US" smtClean="0"/>
              <a:t>lazy joins for wildcards</a:t>
            </a:r>
          </a:p>
          <a:p>
            <a:r>
              <a:rPr lang="en-US" smtClean="0"/>
              <a:t>Fixes to the Type System</a:t>
            </a:r>
          </a:p>
          <a:p>
            <a:pPr lvl="1"/>
            <a:r>
              <a:rPr lang="en-US" smtClean="0"/>
              <a:t>improved equivalence and intersections</a:t>
            </a:r>
          </a:p>
          <a:p>
            <a:r>
              <a:rPr lang="en-US" smtClean="0"/>
              <a:t>Compatible Extensions to Java</a:t>
            </a:r>
          </a:p>
          <a:p>
            <a:pPr lvl="1"/>
            <a:r>
              <a:rPr lang="en-US" smtClean="0"/>
              <a:t>mixing use-site and declaration-site variance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6858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Wildcards?</a:t>
            </a:r>
            <a:endParaRPr lang="en-US"/>
          </a:p>
        </p:txBody>
      </p:sp>
      <p:sp>
        <p:nvSpPr>
          <p:cNvPr id="4" name="Folded Corner 3"/>
          <p:cNvSpPr/>
          <p:nvPr/>
        </p:nvSpPr>
        <p:spPr>
          <a:xfrm>
            <a:off x="440272" y="2284339"/>
            <a:ext cx="8263456" cy="2977010"/>
          </a:xfrm>
          <a:prstGeom prst="foldedCorner">
            <a:avLst>
              <a:gd name="adj" fmla="val 45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0" rtlCol="0" anchor="ctr"/>
          <a:lstStyle/>
          <a:p>
            <a:r>
              <a:rPr lang="en-US" sz="2800" smtClean="0"/>
              <a:t>long average(List nums) {</a:t>
            </a:r>
          </a:p>
          <a:p>
            <a:r>
              <a:rPr lang="en-US" sz="2800"/>
              <a:t>	</a:t>
            </a:r>
            <a:r>
              <a:rPr lang="en-US" sz="2800" smtClean="0"/>
              <a:t>long sum = 0;</a:t>
            </a:r>
          </a:p>
          <a:p>
            <a:r>
              <a:rPr lang="en-US" sz="2800"/>
              <a:t>	</a:t>
            </a:r>
            <a:r>
              <a:rPr lang="en-US" sz="2800" smtClean="0"/>
              <a:t>for (Object num : nums)</a:t>
            </a:r>
          </a:p>
          <a:p>
            <a:r>
              <a:rPr lang="en-US" sz="2800"/>
              <a:t>	</a:t>
            </a:r>
            <a:r>
              <a:rPr lang="en-US" sz="2800" smtClean="0"/>
              <a:t>	sum += ((Number)num).longValue();</a:t>
            </a:r>
          </a:p>
          <a:p>
            <a:r>
              <a:rPr lang="en-US" sz="2800"/>
              <a:t>	</a:t>
            </a:r>
            <a:r>
              <a:rPr lang="en-US" sz="2800" smtClean="0"/>
              <a:t>return sum / nums.size();</a:t>
            </a:r>
          </a:p>
          <a:p>
            <a:r>
              <a:rPr lang="en-US" sz="2800"/>
              <a:t>}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5562600" y="2819400"/>
            <a:ext cx="1593273" cy="838200"/>
          </a:xfrm>
          <a:prstGeom prst="wedgeRoundRectCallout">
            <a:avLst>
              <a:gd name="adj1" fmla="val -79021"/>
              <a:gd name="adj2" fmla="val 746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Runtime Type Cast</a:t>
            </a:r>
            <a:endParaRPr lang="en-US" sz="2400"/>
          </a:p>
        </p:txBody>
      </p:sp>
      <p:sp>
        <p:nvSpPr>
          <p:cNvPr id="5" name="&quot;No&quot; Symbol 4"/>
          <p:cNvSpPr/>
          <p:nvPr/>
        </p:nvSpPr>
        <p:spPr>
          <a:xfrm>
            <a:off x="5744151" y="2623415"/>
            <a:ext cx="1230169" cy="1230169"/>
          </a:xfrm>
          <a:prstGeom prst="noSmoking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olded Corner 7"/>
          <p:cNvSpPr/>
          <p:nvPr/>
        </p:nvSpPr>
        <p:spPr>
          <a:xfrm>
            <a:off x="440272" y="2284339"/>
            <a:ext cx="8263456" cy="2977010"/>
          </a:xfrm>
          <a:prstGeom prst="foldedCorner">
            <a:avLst>
              <a:gd name="adj" fmla="val 45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0" rtlCol="0" anchor="ctr"/>
          <a:lstStyle/>
          <a:p>
            <a:r>
              <a:rPr lang="en-US" sz="2800" smtClean="0"/>
              <a:t>long average(List</a:t>
            </a:r>
            <a:r>
              <a:rPr lang="en-US" sz="2800" smtClean="0">
                <a:latin typeface="Cambria Math"/>
                <a:ea typeface="Cambria Math"/>
              </a:rPr>
              <a:t>〈</a:t>
            </a:r>
            <a:r>
              <a:rPr lang="en-US" sz="2800" smtClean="0"/>
              <a:t>Number</a:t>
            </a:r>
            <a:r>
              <a:rPr lang="en-US" sz="2800" smtClean="0">
                <a:latin typeface="Cambria Math"/>
                <a:ea typeface="Cambria Math"/>
              </a:rPr>
              <a:t>〉</a:t>
            </a:r>
            <a:r>
              <a:rPr lang="en-US" sz="2800" smtClean="0"/>
              <a:t> nums) {</a:t>
            </a:r>
          </a:p>
          <a:p>
            <a:r>
              <a:rPr lang="en-US" sz="2800"/>
              <a:t>	</a:t>
            </a:r>
            <a:r>
              <a:rPr lang="en-US" sz="2800" smtClean="0"/>
              <a:t>long sum = 0;</a:t>
            </a:r>
          </a:p>
          <a:p>
            <a:r>
              <a:rPr lang="en-US" sz="2800"/>
              <a:t>	</a:t>
            </a:r>
            <a:r>
              <a:rPr lang="en-US" sz="2800" smtClean="0"/>
              <a:t>for (Number num : nums)</a:t>
            </a:r>
          </a:p>
          <a:p>
            <a:r>
              <a:rPr lang="en-US" sz="2800"/>
              <a:t>	</a:t>
            </a:r>
            <a:r>
              <a:rPr lang="en-US" sz="2800" smtClean="0"/>
              <a:t>	sum += num.longValue();</a:t>
            </a:r>
          </a:p>
          <a:p>
            <a:r>
              <a:rPr lang="en-US" sz="2800"/>
              <a:t>	</a:t>
            </a:r>
            <a:r>
              <a:rPr lang="en-US" sz="2800" smtClean="0"/>
              <a:t>return sum / nums.size();</a:t>
            </a:r>
          </a:p>
          <a:p>
            <a:r>
              <a:rPr lang="en-US" sz="2800"/>
              <a:t>}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200400" y="1524000"/>
            <a:ext cx="2667000" cy="8382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What about List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Integer</a:t>
            </a:r>
            <a:r>
              <a:rPr lang="en-US" sz="2400" smtClean="0">
                <a:latin typeface="Cambria Math"/>
                <a:ea typeface="Cambria Math"/>
              </a:rPr>
              <a:t>〉</a:t>
            </a:r>
            <a:r>
              <a:rPr lang="en-US" sz="2400" smtClean="0"/>
              <a:t>?</a:t>
            </a:r>
            <a:endParaRPr lang="en-US" sz="2400"/>
          </a:p>
        </p:txBody>
      </p:sp>
      <p:sp>
        <p:nvSpPr>
          <p:cNvPr id="10" name="Folded Corner 9"/>
          <p:cNvSpPr/>
          <p:nvPr/>
        </p:nvSpPr>
        <p:spPr>
          <a:xfrm>
            <a:off x="440272" y="2284339"/>
            <a:ext cx="8263456" cy="2977010"/>
          </a:xfrm>
          <a:prstGeom prst="foldedCorner">
            <a:avLst>
              <a:gd name="adj" fmla="val 45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0" rtlCol="0" anchor="ctr"/>
          <a:lstStyle/>
          <a:p>
            <a:r>
              <a:rPr lang="en-US" sz="2800">
                <a:latin typeface="Cambria Math"/>
                <a:ea typeface="Cambria Math"/>
              </a:rPr>
              <a:t>〈</a:t>
            </a:r>
            <a:r>
              <a:rPr lang="en-US" sz="2800" smtClean="0"/>
              <a:t>P extends Number</a:t>
            </a:r>
            <a:r>
              <a:rPr lang="en-US" sz="2800" smtClean="0">
                <a:latin typeface="Cambria Math"/>
                <a:ea typeface="Cambria Math"/>
              </a:rPr>
              <a:t>〉</a:t>
            </a:r>
            <a:r>
              <a:rPr lang="en-US" sz="2800" smtClean="0"/>
              <a:t> long average(List</a:t>
            </a:r>
            <a:r>
              <a:rPr lang="en-US" sz="2800" smtClean="0">
                <a:latin typeface="Cambria Math"/>
                <a:ea typeface="Cambria Math"/>
              </a:rPr>
              <a:t>〈</a:t>
            </a:r>
            <a:r>
              <a:rPr lang="en-US" sz="2800" smtClean="0"/>
              <a:t>P</a:t>
            </a:r>
            <a:r>
              <a:rPr lang="en-US" sz="2800" smtClean="0">
                <a:latin typeface="Cambria Math"/>
                <a:ea typeface="Cambria Math"/>
              </a:rPr>
              <a:t>〉</a:t>
            </a:r>
            <a:r>
              <a:rPr lang="en-US" sz="2800" smtClean="0"/>
              <a:t> nums) {</a:t>
            </a:r>
          </a:p>
          <a:p>
            <a:r>
              <a:rPr lang="en-US" sz="2800"/>
              <a:t>	</a:t>
            </a:r>
            <a:r>
              <a:rPr lang="en-US" sz="2800" smtClean="0"/>
              <a:t>long sum = 0;</a:t>
            </a:r>
          </a:p>
          <a:p>
            <a:r>
              <a:rPr lang="en-US" sz="2800"/>
              <a:t>	</a:t>
            </a:r>
            <a:r>
              <a:rPr lang="en-US" sz="2800" smtClean="0"/>
              <a:t>for (Number num : nums)</a:t>
            </a:r>
          </a:p>
          <a:p>
            <a:r>
              <a:rPr lang="en-US" sz="2800"/>
              <a:t>	</a:t>
            </a:r>
            <a:r>
              <a:rPr lang="en-US" sz="2800" smtClean="0"/>
              <a:t>	sum += num.longValue();</a:t>
            </a:r>
          </a:p>
          <a:p>
            <a:r>
              <a:rPr lang="en-US" sz="2800"/>
              <a:t>	</a:t>
            </a:r>
            <a:r>
              <a:rPr lang="en-US" sz="2800" smtClean="0"/>
              <a:t>return sum / nums.size();</a:t>
            </a:r>
          </a:p>
          <a:p>
            <a:r>
              <a:rPr lang="en-US" sz="2800"/>
              <a:t>}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08000" y="1524000"/>
            <a:ext cx="2667000" cy="838200"/>
          </a:xfrm>
          <a:prstGeom prst="wedgeRoundRectCallout">
            <a:avLst>
              <a:gd name="adj1" fmla="val -37500"/>
              <a:gd name="adj2" fmla="val 685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Used only once</a:t>
            </a:r>
            <a:endParaRPr lang="en-US" sz="2400"/>
          </a:p>
        </p:txBody>
      </p:sp>
      <p:sp>
        <p:nvSpPr>
          <p:cNvPr id="12" name="Folded Corner 11"/>
          <p:cNvSpPr/>
          <p:nvPr/>
        </p:nvSpPr>
        <p:spPr>
          <a:xfrm>
            <a:off x="440272" y="2284339"/>
            <a:ext cx="8263456" cy="2977010"/>
          </a:xfrm>
          <a:prstGeom prst="foldedCorner">
            <a:avLst>
              <a:gd name="adj" fmla="val 45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0" rtlCol="0" anchor="ctr"/>
          <a:lstStyle/>
          <a:p>
            <a:r>
              <a:rPr lang="en-US" sz="2800" smtClean="0"/>
              <a:t>long average(List</a:t>
            </a:r>
            <a:r>
              <a:rPr lang="en-US" sz="2800">
                <a:latin typeface="Cambria Math"/>
                <a:ea typeface="Cambria Math"/>
              </a:rPr>
              <a:t>〈</a:t>
            </a:r>
            <a:r>
              <a:rPr lang="en-US" sz="2800" smtClean="0"/>
              <a:t>? extends Number</a:t>
            </a:r>
            <a:r>
              <a:rPr lang="en-US" sz="2800" smtClean="0">
                <a:latin typeface="Cambria Math"/>
                <a:ea typeface="Cambria Math"/>
              </a:rPr>
              <a:t>〉</a:t>
            </a:r>
            <a:r>
              <a:rPr lang="en-US" sz="2800" smtClean="0"/>
              <a:t> nums) {</a:t>
            </a:r>
          </a:p>
          <a:p>
            <a:r>
              <a:rPr lang="en-US" sz="2800"/>
              <a:t>	</a:t>
            </a:r>
            <a:r>
              <a:rPr lang="en-US" sz="2800" smtClean="0"/>
              <a:t>long sum = 0;</a:t>
            </a:r>
          </a:p>
          <a:p>
            <a:r>
              <a:rPr lang="en-US" sz="2800"/>
              <a:t>	</a:t>
            </a:r>
            <a:r>
              <a:rPr lang="en-US" sz="2800" smtClean="0"/>
              <a:t>for (Number num : nums)</a:t>
            </a:r>
          </a:p>
          <a:p>
            <a:r>
              <a:rPr lang="en-US" sz="2800"/>
              <a:t>	</a:t>
            </a:r>
            <a:r>
              <a:rPr lang="en-US" sz="2800" smtClean="0"/>
              <a:t>	sum += num.longValue();</a:t>
            </a:r>
          </a:p>
          <a:p>
            <a:r>
              <a:rPr lang="en-US" sz="2800"/>
              <a:t>	</a:t>
            </a:r>
            <a:r>
              <a:rPr lang="en-US" sz="2800" smtClean="0"/>
              <a:t>return sum / nums.size();</a:t>
            </a:r>
          </a:p>
          <a:p>
            <a:r>
              <a:rPr lang="en-US" sz="2800"/>
              <a:t>}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1066800" y="1498600"/>
            <a:ext cx="2667000" cy="838200"/>
          </a:xfrm>
          <a:prstGeom prst="wedgeRoundRectCallout">
            <a:avLst>
              <a:gd name="adj1" fmla="val 21071"/>
              <a:gd name="adj2" fmla="val 685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Not covariant</a:t>
            </a:r>
            <a:endParaRPr lang="en-US" sz="2400"/>
          </a:p>
        </p:txBody>
      </p:sp>
      <p:sp>
        <p:nvSpPr>
          <p:cNvPr id="14" name="Rounded Rectangular Callout 13"/>
          <p:cNvSpPr/>
          <p:nvPr/>
        </p:nvSpPr>
        <p:spPr>
          <a:xfrm>
            <a:off x="3911600" y="1498600"/>
            <a:ext cx="2667000" cy="838200"/>
          </a:xfrm>
          <a:prstGeom prst="wedgeRoundRectCallout">
            <a:avLst>
              <a:gd name="adj1" fmla="val -20358"/>
              <a:gd name="adj2" fmla="val 670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Need use-site variance</a:t>
            </a:r>
            <a:endParaRPr lang="en-US" sz="2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0741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" grpId="0" animBg="1"/>
      <p:bldP spid="3" grpId="1" animBg="1"/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Use Wildcards?</a:t>
            </a:r>
            <a:endParaRPr lang="en-US"/>
          </a:p>
        </p:txBody>
      </p:sp>
      <p:sp>
        <p:nvSpPr>
          <p:cNvPr id="4" name="Folded Corner 3"/>
          <p:cNvSpPr/>
          <p:nvPr/>
        </p:nvSpPr>
        <p:spPr>
          <a:xfrm>
            <a:off x="440272" y="1905000"/>
            <a:ext cx="8263456" cy="3962400"/>
          </a:xfrm>
          <a:prstGeom prst="foldedCorner">
            <a:avLst>
              <a:gd name="adj" fmla="val 45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0" rtlCol="0" anchor="ctr"/>
          <a:lstStyle/>
          <a:p>
            <a:r>
              <a:rPr lang="en-US" sz="2800">
                <a:latin typeface="Cambria Math"/>
                <a:ea typeface="Cambria Math"/>
              </a:rPr>
              <a:t>〈</a:t>
            </a:r>
            <a:r>
              <a:rPr lang="en-US" sz="2800" smtClean="0"/>
              <a:t>P</a:t>
            </a:r>
            <a:r>
              <a:rPr lang="en-US" sz="2800" smtClean="0">
                <a:latin typeface="Cambria Math"/>
                <a:ea typeface="Cambria Math"/>
              </a:rPr>
              <a:t>〉</a:t>
            </a:r>
            <a:r>
              <a:rPr lang="en-US" sz="2800" smtClean="0"/>
              <a:t> void addSuperclasses(Class</a:t>
            </a:r>
            <a:r>
              <a:rPr lang="en-US" sz="2800" smtClean="0">
                <a:latin typeface="Cambria Math"/>
                <a:ea typeface="Cambria Math"/>
              </a:rPr>
              <a:t>〈</a:t>
            </a:r>
            <a:r>
              <a:rPr lang="en-US" sz="2800" smtClean="0"/>
              <a:t>P</a:t>
            </a:r>
            <a:r>
              <a:rPr lang="en-US" sz="2800" smtClean="0">
                <a:latin typeface="Cambria Math"/>
                <a:ea typeface="Cambria Math"/>
              </a:rPr>
              <a:t>〉</a:t>
            </a:r>
            <a:r>
              <a:rPr lang="en-US" sz="2800" smtClean="0"/>
              <a:t> c,</a:t>
            </a:r>
          </a:p>
          <a:p>
            <a:r>
              <a:rPr lang="en-US" sz="2800"/>
              <a:t>	</a:t>
            </a:r>
            <a:r>
              <a:rPr lang="en-US" sz="2800" smtClean="0"/>
              <a:t>	List</a:t>
            </a:r>
            <a:r>
              <a:rPr lang="en-US" sz="2800">
                <a:latin typeface="Cambria Math"/>
                <a:ea typeface="Cambria Math"/>
              </a:rPr>
              <a:t>〈</a:t>
            </a:r>
            <a:r>
              <a:rPr lang="en-US" sz="2800" smtClean="0"/>
              <a:t>? super Class</a:t>
            </a:r>
            <a:r>
              <a:rPr lang="en-US" sz="2800">
                <a:latin typeface="Cambria Math"/>
                <a:ea typeface="Cambria Math"/>
              </a:rPr>
              <a:t>〈</a:t>
            </a:r>
            <a:r>
              <a:rPr lang="en-US" sz="2800" smtClean="0"/>
              <a:t>? super P</a:t>
            </a:r>
            <a:r>
              <a:rPr lang="en-US" sz="2800" smtClean="0">
                <a:latin typeface="Cambria Math"/>
                <a:ea typeface="Cambria Math"/>
              </a:rPr>
              <a:t>〉〉</a:t>
            </a:r>
            <a:r>
              <a:rPr lang="en-US" sz="2800" smtClean="0"/>
              <a:t> list) {</a:t>
            </a:r>
          </a:p>
          <a:p>
            <a:r>
              <a:rPr lang="en-US" sz="2800"/>
              <a:t>	</a:t>
            </a:r>
            <a:r>
              <a:rPr lang="en-US" sz="2800" smtClean="0"/>
              <a:t>Class</a:t>
            </a:r>
            <a:r>
              <a:rPr lang="en-US" sz="2800">
                <a:latin typeface="Cambria Math"/>
                <a:ea typeface="Cambria Math"/>
              </a:rPr>
              <a:t>〈</a:t>
            </a:r>
            <a:r>
              <a:rPr lang="en-US" sz="2800" smtClean="0"/>
              <a:t>? super P</a:t>
            </a:r>
            <a:r>
              <a:rPr lang="en-US" sz="2800" smtClean="0">
                <a:latin typeface="Cambria Math"/>
                <a:ea typeface="Cambria Math"/>
              </a:rPr>
              <a:t>〉</a:t>
            </a:r>
            <a:r>
              <a:rPr lang="en-US" sz="2800" smtClean="0"/>
              <a:t> sup = c.getSuperclass();</a:t>
            </a:r>
          </a:p>
          <a:p>
            <a:r>
              <a:rPr lang="en-US" sz="2800"/>
              <a:t>	</a:t>
            </a:r>
            <a:r>
              <a:rPr lang="en-US" sz="2800" smtClean="0"/>
              <a:t>if (sup != null) {</a:t>
            </a:r>
          </a:p>
          <a:p>
            <a:r>
              <a:rPr lang="en-US" sz="2800"/>
              <a:t>	</a:t>
            </a:r>
            <a:r>
              <a:rPr lang="en-US" sz="2800" smtClean="0"/>
              <a:t>	list.add(sup);</a:t>
            </a:r>
          </a:p>
          <a:p>
            <a:r>
              <a:rPr lang="en-US" sz="2800"/>
              <a:t>	</a:t>
            </a:r>
            <a:r>
              <a:rPr lang="en-US" sz="2800" smtClean="0"/>
              <a:t>	addSuperclasses(sup, list);</a:t>
            </a:r>
          </a:p>
          <a:p>
            <a:r>
              <a:rPr lang="en-US" sz="2800"/>
              <a:t>	</a:t>
            </a:r>
            <a:r>
              <a:rPr lang="en-US" sz="2800" smtClean="0"/>
              <a:t>}</a:t>
            </a:r>
          </a:p>
          <a:p>
            <a:r>
              <a:rPr lang="en-US" sz="2800" smtClean="0"/>
              <a:t>}</a:t>
            </a:r>
            <a:endParaRPr lang="en-US" sz="2800">
              <a:solidFill>
                <a:schemeClr val="accent1"/>
              </a:solidFill>
            </a:endParaRPr>
          </a:p>
        </p:txBody>
      </p:sp>
      <p:sp>
        <p:nvSpPr>
          <p:cNvPr id="3" name="Curved Right Arrow 2"/>
          <p:cNvSpPr/>
          <p:nvPr/>
        </p:nvSpPr>
        <p:spPr>
          <a:xfrm>
            <a:off x="685800" y="3048000"/>
            <a:ext cx="685800" cy="2514600"/>
          </a:xfrm>
          <a:prstGeom prst="curv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048250" y="1295400"/>
            <a:ext cx="2933700" cy="838200"/>
          </a:xfrm>
          <a:prstGeom prst="wedgeRoundRectCallout">
            <a:avLst>
              <a:gd name="adj1" fmla="val 5357"/>
              <a:gd name="adj2" fmla="val 1003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Inexpressible with polymorphism</a:t>
            </a:r>
            <a:endParaRPr lang="en-US" sz="2400"/>
          </a:p>
        </p:txBody>
      </p:sp>
      <p:sp>
        <p:nvSpPr>
          <p:cNvPr id="6" name="Rounded Rectangular Callout 5"/>
          <p:cNvSpPr/>
          <p:nvPr/>
        </p:nvSpPr>
        <p:spPr>
          <a:xfrm>
            <a:off x="5048250" y="4876800"/>
            <a:ext cx="2933700" cy="838200"/>
          </a:xfrm>
          <a:prstGeom prst="wedgeRoundRectCallout">
            <a:avLst>
              <a:gd name="adj1" fmla="val -29275"/>
              <a:gd name="adj2" fmla="val -708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Untypeable with use-site variance</a:t>
            </a:r>
            <a:endParaRPr lang="en-US" sz="2400"/>
          </a:p>
        </p:txBody>
      </p:sp>
      <p:sp>
        <p:nvSpPr>
          <p:cNvPr id="8" name="Rounded Rectangle 7"/>
          <p:cNvSpPr/>
          <p:nvPr/>
        </p:nvSpPr>
        <p:spPr>
          <a:xfrm>
            <a:off x="1447800" y="5143500"/>
            <a:ext cx="3268980" cy="4953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0" rtlCol="0" anchor="ctr"/>
          <a:lstStyle/>
          <a:p>
            <a:pPr algn="ctr"/>
            <a:r>
              <a:rPr lang="en-US" sz="2800">
                <a:solidFill>
                  <a:schemeClr val="accent2">
                    <a:lumMod val="50000"/>
                  </a:schemeClr>
                </a:solidFill>
                <a:latin typeface="Cambria Math"/>
                <a:ea typeface="Cambria Math"/>
              </a:rPr>
              <a:t>∃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X : X :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Cambria Math"/>
                <a:ea typeface="Cambria Math"/>
              </a:rPr>
              <a:t>&gt;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 P. Class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  <a:latin typeface="Cambria Math"/>
                <a:ea typeface="Cambria Math"/>
              </a:rPr>
              <a:t>〈</a:t>
            </a:r>
            <a:r>
              <a:rPr lang="en-US" sz="240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sz="2400" smtClean="0">
                <a:solidFill>
                  <a:schemeClr val="accent2">
                    <a:lumMod val="50000"/>
                  </a:schemeClr>
                </a:solidFill>
                <a:latin typeface="Cambria Math"/>
                <a:ea typeface="Cambria Math"/>
              </a:rPr>
              <a:t>〉</a:t>
            </a:r>
            <a:endParaRPr lang="en-US" sz="24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2356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animBg="1"/>
      <p:bldP spid="3" grpId="0" animBg="1"/>
      <p:bldP spid="5" grpId="0" animBg="1"/>
      <p:bldP spid="5" grpId="1" animBg="1"/>
      <p:bldP spid="6" grpId="0" animBg="1"/>
      <p:bldP spid="6" grpId="1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Problems with Wildcards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371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Trebuchet MS" pitchFamily="34" charset="0"/>
              <a:buChar char="›"/>
            </a:pPr>
            <a:r>
              <a:rPr lang="en-US" smtClean="0"/>
              <a:t>No known subtyping algorithm</a:t>
            </a:r>
          </a:p>
          <a:p>
            <a:pPr>
              <a:lnSpc>
                <a:spcPct val="200000"/>
              </a:lnSpc>
              <a:buFont typeface="Trebuchet MS" pitchFamily="34" charset="0"/>
              <a:buChar char="›"/>
            </a:pPr>
            <a:r>
              <a:rPr lang="en-US" smtClean="0"/>
              <a:t>Subtyping rules are overly restrictive</a:t>
            </a:r>
          </a:p>
          <a:p>
            <a:pPr>
              <a:lnSpc>
                <a:spcPct val="200000"/>
              </a:lnSpc>
              <a:buFont typeface="Trebuchet MS" pitchFamily="34" charset="0"/>
              <a:buChar char="›"/>
            </a:pPr>
            <a:r>
              <a:rPr lang="en-US" smtClean="0"/>
              <a:t>Join algorithm is incomplete</a:t>
            </a:r>
          </a:p>
          <a:p>
            <a:pPr>
              <a:lnSpc>
                <a:spcPct val="200000"/>
              </a:lnSpc>
              <a:buFont typeface="Trebuchet MS" pitchFamily="34" charset="0"/>
              <a:buChar char="›"/>
            </a:pPr>
            <a:r>
              <a:rPr lang="en-US" smtClean="0"/>
              <a:t>Type checker is non-deterministic</a:t>
            </a:r>
          </a:p>
          <a:p>
            <a:pPr>
              <a:lnSpc>
                <a:spcPct val="200000"/>
              </a:lnSpc>
              <a:buFont typeface="Trebuchet MS" pitchFamily="34" charset="0"/>
              <a:buChar char="›"/>
            </a:pPr>
            <a:r>
              <a:rPr lang="en-US" smtClean="0"/>
              <a:t>Type checker can affect program semantics</a:t>
            </a:r>
            <a:endParaRPr lang="en-US"/>
          </a:p>
        </p:txBody>
      </p:sp>
      <p:sp>
        <p:nvSpPr>
          <p:cNvPr id="4" name="Vertical Scroll 3"/>
          <p:cNvSpPr/>
          <p:nvPr/>
        </p:nvSpPr>
        <p:spPr>
          <a:xfrm>
            <a:off x="64808" y="635000"/>
            <a:ext cx="1927022" cy="978975"/>
          </a:xfrm>
          <a:prstGeom prst="verticalScroll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Solved</a:t>
            </a:r>
            <a:endParaRPr lang="en-US" sz="36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98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Subtyping Wildcards</a:t>
            </a: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7994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Broken Subtyping Algorithm</a:t>
            </a:r>
            <a:endParaRPr lang="en-US"/>
          </a:p>
        </p:txBody>
      </p:sp>
      <p:sp>
        <p:nvSpPr>
          <p:cNvPr id="4" name="Folded Corner 3"/>
          <p:cNvSpPr/>
          <p:nvPr/>
        </p:nvSpPr>
        <p:spPr>
          <a:xfrm>
            <a:off x="1454728" y="4241800"/>
            <a:ext cx="6234545" cy="629752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0" rtlCol="0" anchor="ctr"/>
          <a:lstStyle/>
          <a:p>
            <a:pPr algn="ctr"/>
            <a:r>
              <a:rPr lang="en-US" sz="2400" smtClean="0"/>
              <a:t>class C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P</a:t>
            </a:r>
            <a:r>
              <a:rPr lang="en-US" sz="2400" smtClean="0">
                <a:latin typeface="Cambria Math"/>
                <a:ea typeface="Cambria Math"/>
              </a:rPr>
              <a:t>〉</a:t>
            </a:r>
            <a:r>
              <a:rPr lang="en-US" sz="2400" smtClean="0"/>
              <a:t> extends D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D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? super C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L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P</a:t>
            </a:r>
            <a:r>
              <a:rPr lang="en-US" sz="2400" smtClean="0">
                <a:latin typeface="Cambria Math"/>
                <a:ea typeface="Cambria Math"/>
              </a:rPr>
              <a:t>〉〉〉〉</a:t>
            </a:r>
            <a:r>
              <a:rPr lang="en-US" sz="2400" smtClean="0"/>
              <a:t> {}</a:t>
            </a:r>
            <a:endParaRPr lang="en-US" sz="24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61536" y="5029200"/>
            <a:ext cx="5620928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buNone/>
            </a:pPr>
            <a:r>
              <a:rPr lang="en-US" sz="2400" smtClean="0"/>
              <a:t>C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X</a:t>
            </a:r>
            <a:r>
              <a:rPr lang="en-US" sz="2400" smtClean="0">
                <a:latin typeface="Cambria Math"/>
                <a:ea typeface="Cambria Math"/>
              </a:rPr>
              <a:t>〉</a:t>
            </a:r>
            <a:r>
              <a:rPr lang="en-US" sz="2400" smtClean="0"/>
              <a:t> </a:t>
            </a:r>
            <a:r>
              <a:rPr lang="en-US" sz="2400">
                <a:latin typeface="Cambria Math"/>
                <a:ea typeface="Cambria Math"/>
              </a:rPr>
              <a:t>&lt;</a:t>
            </a:r>
            <a:r>
              <a:rPr lang="en-US" sz="2400"/>
              <a:t>: D</a:t>
            </a:r>
            <a:r>
              <a:rPr lang="en-US" sz="2400">
                <a:latin typeface="Cambria Math"/>
                <a:ea typeface="Cambria Math"/>
              </a:rPr>
              <a:t>〈</a:t>
            </a:r>
            <a:r>
              <a:rPr lang="en-US" sz="2400"/>
              <a:t>? super </a:t>
            </a:r>
            <a:r>
              <a:rPr lang="en-US" sz="2400" smtClean="0"/>
              <a:t>C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X</a:t>
            </a:r>
            <a:r>
              <a:rPr lang="en-US" sz="2400" smtClean="0">
                <a:latin typeface="Cambria Math"/>
                <a:ea typeface="Cambria Math"/>
              </a:rPr>
              <a:t>〉〉</a:t>
            </a:r>
            <a:endParaRPr lang="en-US" sz="2400" smtClean="0"/>
          </a:p>
        </p:txBody>
      </p:sp>
      <p:sp>
        <p:nvSpPr>
          <p:cNvPr id="6" name="Folded Corner 5"/>
          <p:cNvSpPr/>
          <p:nvPr/>
        </p:nvSpPr>
        <p:spPr>
          <a:xfrm>
            <a:off x="398954" y="1651840"/>
            <a:ext cx="8346093" cy="629752"/>
          </a:xfrm>
          <a:prstGeom prst="foldedCorne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0" rtlCol="0" anchor="ctr"/>
          <a:lstStyle/>
          <a:p>
            <a:pPr algn="ctr"/>
            <a:r>
              <a:rPr lang="en-US" sz="2400" smtClean="0"/>
              <a:t>class Numbers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P extends Number</a:t>
            </a:r>
            <a:r>
              <a:rPr lang="en-US" sz="2400" smtClean="0">
                <a:latin typeface="Cambria Math"/>
                <a:ea typeface="Cambria Math"/>
              </a:rPr>
              <a:t>〉</a:t>
            </a:r>
            <a:r>
              <a:rPr lang="en-US" sz="2400" smtClean="0"/>
              <a:t> extends ArrayList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P</a:t>
            </a:r>
            <a:r>
              <a:rPr lang="en-US" sz="2400" smtClean="0">
                <a:latin typeface="Cambria Math"/>
                <a:ea typeface="Cambria Math"/>
              </a:rPr>
              <a:t>〉</a:t>
            </a:r>
            <a:r>
              <a:rPr lang="en-US" sz="2400" smtClean="0"/>
              <a:t> {}</a:t>
            </a:r>
            <a:endParaRPr lang="en-US" sz="240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8039" y="2413840"/>
            <a:ext cx="8527923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buNone/>
            </a:pPr>
            <a:r>
              <a:rPr lang="en-US" sz="2400" smtClean="0"/>
              <a:t>List</a:t>
            </a:r>
            <a:r>
              <a:rPr lang="en-US" sz="2400">
                <a:latin typeface="Cambria Math"/>
                <a:ea typeface="Cambria Math"/>
              </a:rPr>
              <a:t>〈</a:t>
            </a:r>
            <a:r>
              <a:rPr lang="en-US" sz="2400" smtClean="0"/>
              <a:t>Numbers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?</a:t>
            </a:r>
            <a:r>
              <a:rPr lang="en-US" sz="2400" smtClean="0">
                <a:latin typeface="Cambria Math"/>
                <a:ea typeface="Cambria Math"/>
              </a:rPr>
              <a:t>〉〉</a:t>
            </a:r>
            <a:r>
              <a:rPr lang="en-US" sz="2400" smtClean="0"/>
              <a:t> </a:t>
            </a:r>
            <a:r>
              <a:rPr lang="en-US" sz="2400" smtClean="0">
                <a:latin typeface="Cambria Math"/>
                <a:ea typeface="Cambria Math"/>
              </a:rPr>
              <a:t>&lt;</a:t>
            </a:r>
            <a:r>
              <a:rPr lang="en-US" sz="2400" smtClean="0"/>
              <a:t>: List</a:t>
            </a:r>
            <a:r>
              <a:rPr lang="en-US" sz="2400">
                <a:latin typeface="Cambria Math"/>
                <a:ea typeface="Cambria Math"/>
              </a:rPr>
              <a:t>〈</a:t>
            </a:r>
            <a:r>
              <a:rPr lang="en-US" sz="2400" smtClean="0"/>
              <a:t>? extends List</a:t>
            </a:r>
            <a:r>
              <a:rPr lang="en-US" sz="2400">
                <a:latin typeface="Cambria Math"/>
                <a:ea typeface="Cambria Math"/>
              </a:rPr>
              <a:t>〈</a:t>
            </a:r>
            <a:r>
              <a:rPr lang="en-US" sz="2400" smtClean="0"/>
              <a:t>? extends Number</a:t>
            </a:r>
            <a:r>
              <a:rPr lang="en-US" sz="2400" smtClean="0">
                <a:latin typeface="Cambria Math"/>
                <a:ea typeface="Cambria Math"/>
              </a:rPr>
              <a:t>〉〉</a:t>
            </a:r>
            <a:endParaRPr lang="en-US" sz="2400" smtClean="0"/>
          </a:p>
        </p:txBody>
      </p:sp>
      <p:sp>
        <p:nvSpPr>
          <p:cNvPr id="12" name="Rounded Rectangle 11"/>
          <p:cNvSpPr/>
          <p:nvPr/>
        </p:nvSpPr>
        <p:spPr>
          <a:xfrm>
            <a:off x="1981200" y="5562600"/>
            <a:ext cx="1828800" cy="914400"/>
          </a:xfrm>
          <a:prstGeom prst="roundRect">
            <a:avLst/>
          </a:prstGeom>
          <a:ln w="88900" cmpd="dbl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javac</a:t>
            </a:r>
            <a:endParaRPr lang="en-US" sz="2400"/>
          </a:p>
        </p:txBody>
      </p:sp>
      <p:sp>
        <p:nvSpPr>
          <p:cNvPr id="13" name="Oval Callout 12"/>
          <p:cNvSpPr/>
          <p:nvPr/>
        </p:nvSpPr>
        <p:spPr>
          <a:xfrm>
            <a:off x="308039" y="5109074"/>
            <a:ext cx="1637356" cy="881653"/>
          </a:xfrm>
          <a:prstGeom prst="wedgeEllipseCallout">
            <a:avLst>
              <a:gd name="adj1" fmla="val 78220"/>
              <a:gd name="adj2" fmla="val 40458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smtClean="0"/>
              <a:t>Stack Overflow</a:t>
            </a:r>
            <a:endParaRPr lang="en-US" sz="2000"/>
          </a:p>
        </p:txBody>
      </p:sp>
      <p:sp>
        <p:nvSpPr>
          <p:cNvPr id="14" name="Rounded Rectangle 13"/>
          <p:cNvSpPr/>
          <p:nvPr/>
        </p:nvSpPr>
        <p:spPr>
          <a:xfrm>
            <a:off x="5486400" y="5562600"/>
            <a:ext cx="1828800" cy="914400"/>
          </a:xfrm>
          <a:prstGeom prst="roundRect">
            <a:avLst/>
          </a:prstGeom>
          <a:ln w="88900" cmpd="dbl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Java</a:t>
            </a:r>
            <a:endParaRPr lang="en-US" sz="2400"/>
          </a:p>
        </p:txBody>
      </p:sp>
      <p:sp>
        <p:nvSpPr>
          <p:cNvPr id="15" name="Oval Callout 14"/>
          <p:cNvSpPr/>
          <p:nvPr/>
        </p:nvSpPr>
        <p:spPr>
          <a:xfrm>
            <a:off x="7381461" y="5109073"/>
            <a:ext cx="1637356" cy="881653"/>
          </a:xfrm>
          <a:prstGeom prst="wedgeEllipseCallout">
            <a:avLst>
              <a:gd name="adj1" fmla="val -86890"/>
              <a:gd name="adj2" fmla="val 44967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smtClean="0"/>
              <a:t>No</a:t>
            </a:r>
            <a:endParaRPr lang="en-US" sz="2000"/>
          </a:p>
        </p:txBody>
      </p:sp>
      <p:sp>
        <p:nvSpPr>
          <p:cNvPr id="16" name="&quot;No&quot; Symbol 15"/>
          <p:cNvSpPr/>
          <p:nvPr/>
        </p:nvSpPr>
        <p:spPr>
          <a:xfrm>
            <a:off x="308039" y="5004639"/>
            <a:ext cx="481761" cy="481761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537056" y="5003800"/>
            <a:ext cx="481761" cy="481761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77961" y="2971800"/>
            <a:ext cx="1828800" cy="914400"/>
          </a:xfrm>
          <a:prstGeom prst="roundRect">
            <a:avLst/>
          </a:prstGeom>
          <a:ln w="88900" cmpd="dbl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javac</a:t>
            </a:r>
            <a:endParaRPr lang="en-US" sz="2400"/>
          </a:p>
        </p:txBody>
      </p:sp>
      <p:sp>
        <p:nvSpPr>
          <p:cNvPr id="19" name="Oval Callout 18"/>
          <p:cNvSpPr/>
          <p:nvPr/>
        </p:nvSpPr>
        <p:spPr>
          <a:xfrm>
            <a:off x="3810000" y="2920161"/>
            <a:ext cx="1163153" cy="534239"/>
          </a:xfrm>
          <a:prstGeom prst="wedgeEllipseCallout">
            <a:avLst>
              <a:gd name="adj1" fmla="val -93202"/>
              <a:gd name="adj2" fmla="val 35704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smtClean="0"/>
              <a:t>No</a:t>
            </a:r>
            <a:endParaRPr lang="en-US" sz="2000"/>
          </a:p>
        </p:txBody>
      </p:sp>
      <p:sp>
        <p:nvSpPr>
          <p:cNvPr id="20" name="Rounded Rectangle 19"/>
          <p:cNvSpPr/>
          <p:nvPr/>
        </p:nvSpPr>
        <p:spPr>
          <a:xfrm>
            <a:off x="5483161" y="2971800"/>
            <a:ext cx="1828800" cy="914400"/>
          </a:xfrm>
          <a:prstGeom prst="roundRect">
            <a:avLst/>
          </a:prstGeom>
          <a:ln w="88900" cmpd="dbl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Java</a:t>
            </a:r>
            <a:endParaRPr lang="en-US" sz="2400"/>
          </a:p>
        </p:txBody>
      </p:sp>
      <p:sp>
        <p:nvSpPr>
          <p:cNvPr id="28" name="Oval Callout 27"/>
          <p:cNvSpPr/>
          <p:nvPr/>
        </p:nvSpPr>
        <p:spPr>
          <a:xfrm>
            <a:off x="4320008" y="3351961"/>
            <a:ext cx="1163153" cy="534239"/>
          </a:xfrm>
          <a:prstGeom prst="wedgeEllipseCallout">
            <a:avLst>
              <a:gd name="adj1" fmla="val 100057"/>
              <a:gd name="adj2" fmla="val -14218"/>
            </a:avLst>
          </a:prstGeom>
          <a:ln w="19050"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2000" smtClean="0"/>
              <a:t>Yes</a:t>
            </a:r>
            <a:endParaRPr lang="en-US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8560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6" grpId="0" animBg="1"/>
      <p:bldP spid="7" grpId="0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False Negatives</a:t>
            </a:r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2945017" y="1713039"/>
            <a:ext cx="2263365" cy="5030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077252" y="4854462"/>
            <a:ext cx="170296" cy="3779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1592"/>
            <a:ext cx="8229600" cy="4198631"/>
          </a:xfrm>
        </p:spPr>
        <p:txBody>
          <a:bodyPr tIns="0" bIns="0">
            <a:normAutofit/>
          </a:bodyPr>
          <a:lstStyle/>
          <a:p>
            <a:pPr marL="109728" indent="0" algn="ctr">
              <a:lnSpc>
                <a:spcPct val="200000"/>
              </a:lnSpc>
              <a:buNone/>
            </a:pPr>
            <a:r>
              <a:rPr lang="en-US" sz="2400"/>
              <a:t>List</a:t>
            </a:r>
            <a:r>
              <a:rPr lang="en-US" sz="2400">
                <a:latin typeface="Cambria Math"/>
                <a:ea typeface="Cambria Math"/>
              </a:rPr>
              <a:t>〈</a:t>
            </a:r>
            <a:r>
              <a:rPr lang="en-US" sz="2400"/>
              <a:t>? extends List</a:t>
            </a:r>
            <a:r>
              <a:rPr lang="en-US" sz="2400">
                <a:latin typeface="Cambria Math"/>
                <a:ea typeface="Cambria Math"/>
              </a:rPr>
              <a:t>〈</a:t>
            </a:r>
            <a:r>
              <a:rPr lang="en-US" sz="2400"/>
              <a:t>? extends Number</a:t>
            </a:r>
            <a:r>
              <a:rPr lang="en-US" sz="2400" smtClean="0">
                <a:latin typeface="Cambria Math"/>
                <a:ea typeface="Cambria Math"/>
              </a:rPr>
              <a:t>〉〉</a:t>
            </a:r>
            <a:endParaRPr lang="en-US" sz="2400"/>
          </a:p>
          <a:p>
            <a:pPr marL="109728" indent="0" algn="ctr">
              <a:lnSpc>
                <a:spcPct val="200000"/>
              </a:lnSpc>
              <a:buNone/>
            </a:pPr>
            <a:r>
              <a:rPr lang="en-US" sz="2400" smtClean="0"/>
              <a:t>List</a:t>
            </a:r>
            <a:r>
              <a:rPr lang="en-US" sz="2400">
                <a:latin typeface="Cambria Math"/>
                <a:ea typeface="Cambria Math"/>
              </a:rPr>
              <a:t>〈</a:t>
            </a:r>
            <a:r>
              <a:rPr lang="en-US" sz="2400" smtClean="0"/>
              <a:t>? extends List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?</a:t>
            </a:r>
            <a:r>
              <a:rPr lang="en-US" sz="2400" smtClean="0">
                <a:latin typeface="Cambria Math"/>
                <a:ea typeface="Cambria Math"/>
              </a:rPr>
              <a:t>〉〉</a:t>
            </a:r>
            <a:endParaRPr lang="en-US" sz="2400" smtClean="0"/>
          </a:p>
          <a:p>
            <a:pPr marL="109728" indent="0" algn="ctr">
              <a:lnSpc>
                <a:spcPct val="200000"/>
              </a:lnSpc>
              <a:buNone/>
            </a:pPr>
            <a:r>
              <a:rPr lang="en-US" sz="2400" smtClean="0"/>
              <a:t>List</a:t>
            </a:r>
            <a:r>
              <a:rPr lang="en-US" sz="2400">
                <a:latin typeface="Cambria Math"/>
                <a:ea typeface="Cambria Math"/>
              </a:rPr>
              <a:t>〈</a:t>
            </a:r>
            <a:r>
              <a:rPr lang="en-US" sz="2400" smtClean="0"/>
              <a:t>? extends ArrayList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?</a:t>
            </a:r>
            <a:r>
              <a:rPr lang="en-US" sz="2400" smtClean="0">
                <a:latin typeface="Cambria Math"/>
                <a:ea typeface="Cambria Math"/>
              </a:rPr>
              <a:t>〉〉</a:t>
            </a:r>
            <a:endParaRPr lang="en-US" sz="2400"/>
          </a:p>
          <a:p>
            <a:pPr marL="109728" indent="0" algn="ctr">
              <a:lnSpc>
                <a:spcPct val="200000"/>
              </a:lnSpc>
              <a:buNone/>
            </a:pPr>
            <a:r>
              <a:rPr lang="en-US" sz="2400" smtClean="0"/>
              <a:t>List</a:t>
            </a:r>
            <a:r>
              <a:rPr lang="en-US" sz="2400">
                <a:latin typeface="Cambria Math"/>
                <a:ea typeface="Cambria Math"/>
              </a:rPr>
              <a:t>〈</a:t>
            </a:r>
            <a:r>
              <a:rPr lang="en-US" sz="2400" smtClean="0"/>
              <a:t>? extends Numbers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?</a:t>
            </a:r>
            <a:r>
              <a:rPr lang="en-US" sz="2400" smtClean="0">
                <a:latin typeface="Cambria Math"/>
                <a:ea typeface="Cambria Math"/>
              </a:rPr>
              <a:t>〉〉</a:t>
            </a:r>
            <a:endParaRPr lang="en-US" sz="2400" smtClean="0"/>
          </a:p>
          <a:p>
            <a:pPr marL="109728" indent="0" algn="ctr">
              <a:lnSpc>
                <a:spcPct val="200000"/>
              </a:lnSpc>
              <a:buNone/>
            </a:pPr>
            <a:r>
              <a:rPr lang="en-US" sz="2400"/>
              <a:t>List</a:t>
            </a:r>
            <a:r>
              <a:rPr lang="en-US" sz="2400">
                <a:latin typeface="Cambria Math"/>
                <a:ea typeface="Cambria Math"/>
              </a:rPr>
              <a:t>〈</a:t>
            </a:r>
            <a:r>
              <a:rPr lang="en-US" sz="2400"/>
              <a:t>Numbers</a:t>
            </a:r>
            <a:r>
              <a:rPr lang="en-US" sz="2400">
                <a:latin typeface="Cambria Math"/>
                <a:ea typeface="Cambria Math"/>
              </a:rPr>
              <a:t>〈</a:t>
            </a:r>
            <a:r>
              <a:rPr lang="en-US" sz="2400"/>
              <a:t>?</a:t>
            </a:r>
            <a:r>
              <a:rPr lang="en-US" sz="2400">
                <a:latin typeface="Cambria Math"/>
                <a:ea typeface="Cambria Math"/>
              </a:rPr>
              <a:t>〉〉</a:t>
            </a:r>
            <a:endParaRPr lang="en-US" sz="2400"/>
          </a:p>
        </p:txBody>
      </p:sp>
      <p:sp>
        <p:nvSpPr>
          <p:cNvPr id="5" name="Folded Corner 4"/>
          <p:cNvSpPr/>
          <p:nvPr/>
        </p:nvSpPr>
        <p:spPr>
          <a:xfrm>
            <a:off x="398954" y="1651840"/>
            <a:ext cx="8346093" cy="629752"/>
          </a:xfrm>
          <a:prstGeom prst="foldedCorne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0" rtlCol="0" anchor="ctr"/>
          <a:lstStyle/>
          <a:p>
            <a:pPr algn="ctr"/>
            <a:r>
              <a:rPr lang="en-US" sz="2400" smtClean="0"/>
              <a:t>class Numbers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P extends Number</a:t>
            </a:r>
            <a:r>
              <a:rPr lang="en-US" sz="2400" smtClean="0">
                <a:latin typeface="Cambria Math"/>
                <a:ea typeface="Cambria Math"/>
              </a:rPr>
              <a:t>〉</a:t>
            </a:r>
            <a:r>
              <a:rPr lang="en-US" sz="2400" smtClean="0"/>
              <a:t> extends ArrayList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P</a:t>
            </a:r>
            <a:r>
              <a:rPr lang="en-US" sz="2400" smtClean="0">
                <a:latin typeface="Cambria Math"/>
                <a:ea typeface="Cambria Math"/>
              </a:rPr>
              <a:t>〉</a:t>
            </a:r>
            <a:r>
              <a:rPr lang="en-US" sz="2400" smtClean="0"/>
              <a:t> {}</a:t>
            </a:r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 rot="20700000">
            <a:off x="6112480" y="3738024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extends Number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0700000">
            <a:off x="5756291" y="2963324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extends Number</a:t>
            </a:r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381500" y="5257800"/>
            <a:ext cx="2236367" cy="381000"/>
            <a:chOff x="4381500" y="5257800"/>
            <a:chExt cx="2236367" cy="381000"/>
          </a:xfrm>
        </p:grpSpPr>
        <p:sp>
          <p:nvSpPr>
            <p:cNvPr id="8" name="Up Arrow 7"/>
            <p:cNvSpPr/>
            <p:nvPr/>
          </p:nvSpPr>
          <p:spPr>
            <a:xfrm>
              <a:off x="4381500" y="5257800"/>
              <a:ext cx="381000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724400" y="5257800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/>
                  </a:solidFill>
                </a:rPr>
                <a:t>direct supertype</a:t>
              </a:r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81500" y="4457700"/>
            <a:ext cx="2236367" cy="381000"/>
            <a:chOff x="4381500" y="4457700"/>
            <a:chExt cx="2236367" cy="381000"/>
          </a:xfrm>
        </p:grpSpPr>
        <p:sp>
          <p:nvSpPr>
            <p:cNvPr id="10" name="Up Arrow 9"/>
            <p:cNvSpPr/>
            <p:nvPr/>
          </p:nvSpPr>
          <p:spPr>
            <a:xfrm>
              <a:off x="4381500" y="4457700"/>
              <a:ext cx="381000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24400" y="4457700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/>
                  </a:solidFill>
                </a:rPr>
                <a:t>direct supertype</a:t>
              </a:r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81500" y="3694090"/>
            <a:ext cx="2236367" cy="381000"/>
            <a:chOff x="4381500" y="3694090"/>
            <a:chExt cx="2236367" cy="381000"/>
          </a:xfrm>
        </p:grpSpPr>
        <p:sp>
          <p:nvSpPr>
            <p:cNvPr id="12" name="Up Arrow 11"/>
            <p:cNvSpPr/>
            <p:nvPr/>
          </p:nvSpPr>
          <p:spPr>
            <a:xfrm>
              <a:off x="4381500" y="3694090"/>
              <a:ext cx="381000" cy="3810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24400" y="3694090"/>
              <a:ext cx="1893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>
                  <a:solidFill>
                    <a:schemeClr val="accent1"/>
                  </a:solidFill>
                </a:rPr>
                <a:t>direct supertype</a:t>
              </a:r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4" name="Up Arrow 13"/>
          <p:cNvSpPr/>
          <p:nvPr/>
        </p:nvSpPr>
        <p:spPr>
          <a:xfrm>
            <a:off x="4381500" y="2971800"/>
            <a:ext cx="381000" cy="381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&quot;No&quot; Symbol 14"/>
          <p:cNvSpPr/>
          <p:nvPr/>
        </p:nvSpPr>
        <p:spPr>
          <a:xfrm>
            <a:off x="4648200" y="2895600"/>
            <a:ext cx="228600" cy="226337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20700000">
            <a:off x="6099191" y="4514334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extends Number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72424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3" grpId="0" uiExpand="1" build="p"/>
      <p:bldP spid="6" grpId="0"/>
      <p:bldP spid="7" grpId="0"/>
      <p:bldP spid="14" grpId="0" animBg="1"/>
      <p:bldP spid="15" grpId="0" animBg="1"/>
      <p:bldP spid="15" grpId="1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Algorithm</a:t>
            </a: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968268" y="2581884"/>
            <a:ext cx="190798" cy="3713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330402" y="4896730"/>
            <a:ext cx="190798" cy="3713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946400" y="4896730"/>
            <a:ext cx="209795" cy="3713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231363" y="2581884"/>
            <a:ext cx="1552532" cy="3713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970417" y="1713039"/>
            <a:ext cx="2263365" cy="50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8039" y="2281592"/>
            <a:ext cx="8527923" cy="411920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lnSpc>
                <a:spcPct val="200000"/>
              </a:lnSpc>
              <a:buNone/>
            </a:pPr>
            <a:r>
              <a:rPr lang="en-US" sz="2400" smtClean="0"/>
              <a:t>List</a:t>
            </a:r>
            <a:r>
              <a:rPr lang="en-US" sz="2400">
                <a:latin typeface="Cambria Math"/>
                <a:ea typeface="Cambria Math"/>
              </a:rPr>
              <a:t>〈</a:t>
            </a:r>
            <a:r>
              <a:rPr lang="en-US" sz="2400" smtClean="0"/>
              <a:t>Numbers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?</a:t>
            </a:r>
            <a:r>
              <a:rPr lang="en-US" sz="2400" smtClean="0">
                <a:latin typeface="Cambria Math"/>
                <a:ea typeface="Cambria Math"/>
              </a:rPr>
              <a:t>〉〉</a:t>
            </a:r>
            <a:r>
              <a:rPr lang="en-US" sz="2400" smtClean="0"/>
              <a:t> </a:t>
            </a:r>
            <a:r>
              <a:rPr lang="en-US" sz="2400" smtClean="0">
                <a:latin typeface="Cambria Math"/>
                <a:ea typeface="Cambria Math"/>
              </a:rPr>
              <a:t>&lt;</a:t>
            </a:r>
            <a:r>
              <a:rPr lang="en-US" sz="2400" smtClean="0"/>
              <a:t>: List</a:t>
            </a:r>
            <a:r>
              <a:rPr lang="en-US" sz="2400">
                <a:latin typeface="Cambria Math"/>
                <a:ea typeface="Cambria Math"/>
              </a:rPr>
              <a:t>〈</a:t>
            </a:r>
            <a:r>
              <a:rPr lang="en-US" sz="2400" smtClean="0"/>
              <a:t>? extends List</a:t>
            </a:r>
            <a:r>
              <a:rPr lang="en-US" sz="2400">
                <a:latin typeface="Cambria Math"/>
                <a:ea typeface="Cambria Math"/>
              </a:rPr>
              <a:t>〈</a:t>
            </a:r>
            <a:r>
              <a:rPr lang="en-US" sz="2400" smtClean="0"/>
              <a:t>? extends Number</a:t>
            </a:r>
            <a:r>
              <a:rPr lang="en-US" sz="2400" smtClean="0">
                <a:latin typeface="Cambria Math"/>
                <a:ea typeface="Cambria Math"/>
              </a:rPr>
              <a:t>〉〉</a:t>
            </a:r>
          </a:p>
          <a:p>
            <a:pPr marL="109728" indent="0" algn="ctr">
              <a:lnSpc>
                <a:spcPct val="200000"/>
              </a:lnSpc>
              <a:buNone/>
            </a:pPr>
            <a:r>
              <a:rPr lang="en-US" sz="2400" smtClean="0"/>
              <a:t>Numbers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?</a:t>
            </a:r>
            <a:r>
              <a:rPr lang="en-US" sz="2400" smtClean="0">
                <a:latin typeface="Cambria Math"/>
                <a:ea typeface="Cambria Math"/>
              </a:rPr>
              <a:t>〉</a:t>
            </a:r>
            <a:r>
              <a:rPr lang="en-US" sz="2400" smtClean="0"/>
              <a:t> </a:t>
            </a:r>
            <a:r>
              <a:rPr lang="en-US" sz="2400">
                <a:latin typeface="Cambria Math"/>
                <a:ea typeface="Cambria Math"/>
              </a:rPr>
              <a:t>&lt;</a:t>
            </a:r>
            <a:r>
              <a:rPr lang="en-US" sz="2400"/>
              <a:t>: </a:t>
            </a:r>
            <a:r>
              <a:rPr lang="en-US" sz="2400" smtClean="0"/>
              <a:t>List</a:t>
            </a:r>
            <a:r>
              <a:rPr lang="en-US" sz="2400">
                <a:latin typeface="Cambria Math"/>
                <a:ea typeface="Cambria Math"/>
              </a:rPr>
              <a:t>〈</a:t>
            </a:r>
            <a:r>
              <a:rPr lang="en-US" sz="2400"/>
              <a:t>? extends Number</a:t>
            </a:r>
            <a:r>
              <a:rPr lang="en-US" sz="2400" smtClean="0">
                <a:latin typeface="Cambria Math"/>
                <a:ea typeface="Cambria Math"/>
              </a:rPr>
              <a:t>〉</a:t>
            </a:r>
            <a:endParaRPr lang="en-US" sz="2400"/>
          </a:p>
          <a:p>
            <a:pPr marL="109728" indent="0" algn="ctr">
              <a:lnSpc>
                <a:spcPct val="200000"/>
              </a:lnSpc>
              <a:buNone/>
            </a:pPr>
            <a:r>
              <a:rPr lang="en-US" sz="2400" smtClean="0"/>
              <a:t>Numbers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X</a:t>
            </a:r>
            <a:r>
              <a:rPr lang="en-US" sz="2400" smtClean="0">
                <a:latin typeface="Cambria Math"/>
                <a:ea typeface="Cambria Math"/>
              </a:rPr>
              <a:t>〉</a:t>
            </a:r>
            <a:r>
              <a:rPr lang="en-US" sz="2400" smtClean="0"/>
              <a:t> </a:t>
            </a:r>
            <a:r>
              <a:rPr lang="en-US" sz="2400">
                <a:latin typeface="Cambria Math"/>
                <a:ea typeface="Cambria Math"/>
              </a:rPr>
              <a:t>&lt;</a:t>
            </a:r>
            <a:r>
              <a:rPr lang="en-US" sz="2400"/>
              <a:t>: </a:t>
            </a:r>
            <a:r>
              <a:rPr lang="en-US" sz="2400" smtClean="0"/>
              <a:t>List</a:t>
            </a:r>
            <a:r>
              <a:rPr lang="en-US" sz="2400">
                <a:latin typeface="Cambria Math"/>
                <a:ea typeface="Cambria Math"/>
              </a:rPr>
              <a:t>〈</a:t>
            </a:r>
            <a:r>
              <a:rPr lang="en-US" sz="2400"/>
              <a:t>? extends Number</a:t>
            </a:r>
            <a:r>
              <a:rPr lang="en-US" sz="2400" smtClean="0">
                <a:latin typeface="Cambria Math"/>
                <a:ea typeface="Cambria Math"/>
              </a:rPr>
              <a:t>〉</a:t>
            </a:r>
            <a:endParaRPr lang="en-US" sz="2400"/>
          </a:p>
          <a:p>
            <a:pPr marL="109728" indent="0" algn="ctr">
              <a:lnSpc>
                <a:spcPct val="200000"/>
              </a:lnSpc>
              <a:buNone/>
            </a:pPr>
            <a:r>
              <a:rPr lang="en-US" sz="2400" smtClean="0"/>
              <a:t>List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X</a:t>
            </a:r>
            <a:r>
              <a:rPr lang="en-US" sz="2400" smtClean="0">
                <a:latin typeface="Cambria Math"/>
                <a:ea typeface="Cambria Math"/>
              </a:rPr>
              <a:t>〉</a:t>
            </a:r>
            <a:r>
              <a:rPr lang="en-US" sz="2400" smtClean="0"/>
              <a:t> </a:t>
            </a:r>
            <a:r>
              <a:rPr lang="en-US" sz="2400" smtClean="0">
                <a:latin typeface="Cambria Math"/>
                <a:ea typeface="Cambria Math"/>
              </a:rPr>
              <a:t>&lt;</a:t>
            </a:r>
            <a:r>
              <a:rPr lang="en-US" sz="2400" smtClean="0"/>
              <a:t>: List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? extends Number</a:t>
            </a:r>
            <a:r>
              <a:rPr lang="en-US" sz="2400" smtClean="0">
                <a:latin typeface="Cambria Math"/>
                <a:ea typeface="Cambria Math"/>
              </a:rPr>
              <a:t>〉</a:t>
            </a:r>
            <a:endParaRPr lang="en-US" sz="2400"/>
          </a:p>
          <a:p>
            <a:pPr marL="109728" indent="0" algn="ctr">
              <a:lnSpc>
                <a:spcPct val="200000"/>
              </a:lnSpc>
              <a:buNone/>
            </a:pPr>
            <a:r>
              <a:rPr lang="en-US" sz="2400" smtClean="0"/>
              <a:t>X </a:t>
            </a:r>
            <a:r>
              <a:rPr lang="en-US" sz="2400">
                <a:latin typeface="Cambria Math"/>
                <a:ea typeface="Cambria Math"/>
              </a:rPr>
              <a:t>&lt;</a:t>
            </a:r>
            <a:r>
              <a:rPr lang="en-US" sz="2400"/>
              <a:t>: </a:t>
            </a:r>
            <a:r>
              <a:rPr lang="en-US" sz="2400" smtClean="0"/>
              <a:t>Number</a:t>
            </a:r>
            <a:endParaRPr lang="en-US" sz="2400"/>
          </a:p>
        </p:txBody>
      </p:sp>
      <p:sp>
        <p:nvSpPr>
          <p:cNvPr id="6" name="Folded Corner 5"/>
          <p:cNvSpPr/>
          <p:nvPr/>
        </p:nvSpPr>
        <p:spPr>
          <a:xfrm>
            <a:off x="398954" y="1651840"/>
            <a:ext cx="8346093" cy="629752"/>
          </a:xfrm>
          <a:prstGeom prst="foldedCorner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0" rtlCol="0" anchor="ctr"/>
          <a:lstStyle/>
          <a:p>
            <a:pPr algn="ctr"/>
            <a:r>
              <a:rPr lang="en-US" sz="2400" smtClean="0"/>
              <a:t>class Numbers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P extends Number</a:t>
            </a:r>
            <a:r>
              <a:rPr lang="en-US" sz="2400" smtClean="0">
                <a:latin typeface="Cambria Math"/>
                <a:ea typeface="Cambria Math"/>
              </a:rPr>
              <a:t>〉</a:t>
            </a:r>
            <a:r>
              <a:rPr lang="en-US" sz="2400" smtClean="0"/>
              <a:t> extends ArrayList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P</a:t>
            </a:r>
            <a:r>
              <a:rPr lang="en-US" sz="2400" smtClean="0">
                <a:latin typeface="Cambria Math"/>
                <a:ea typeface="Cambria Math"/>
              </a:rPr>
              <a:t>〉</a:t>
            </a:r>
            <a:r>
              <a:rPr lang="en-US" sz="2400" smtClean="0"/>
              <a:t> {}</a:t>
            </a:r>
            <a:endParaRPr lang="en-US" sz="2400"/>
          </a:p>
        </p:txBody>
      </p:sp>
      <p:sp>
        <p:nvSpPr>
          <p:cNvPr id="7" name="Rounded Rectangle 6"/>
          <p:cNvSpPr/>
          <p:nvPr/>
        </p:nvSpPr>
        <p:spPr>
          <a:xfrm>
            <a:off x="168070" y="3695700"/>
            <a:ext cx="1739813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182880" rIns="0" bIns="45720" rtlCol="0" anchor="b" anchorCtr="0"/>
          <a:lstStyle/>
          <a:p>
            <a:pPr algn="ctr"/>
            <a:r>
              <a:rPr lang="en-US" sz="2000" smtClean="0">
                <a:solidFill>
                  <a:schemeClr val="accent1"/>
                </a:solidFill>
              </a:rPr>
              <a:t>X </a:t>
            </a:r>
            <a:r>
              <a:rPr lang="en-US" sz="2000" smtClean="0">
                <a:solidFill>
                  <a:schemeClr val="accent1"/>
                </a:solidFill>
                <a:latin typeface="Cambria Math"/>
                <a:ea typeface="Cambria Math"/>
              </a:rPr>
              <a:t>&lt;</a:t>
            </a:r>
            <a:r>
              <a:rPr lang="en-US" sz="2000" smtClean="0">
                <a:solidFill>
                  <a:schemeClr val="accent1"/>
                </a:solidFill>
              </a:rPr>
              <a:t>: Number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8" name="Round Same Side Corner Rectangle 7"/>
          <p:cNvSpPr/>
          <p:nvPr/>
        </p:nvSpPr>
        <p:spPr>
          <a:xfrm>
            <a:off x="168070" y="3695700"/>
            <a:ext cx="1739813" cy="338177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US" sz="2000" b="1" smtClean="0"/>
              <a:t>Context</a:t>
            </a:r>
            <a:endParaRPr lang="en-US" sz="2000" b="1"/>
          </a:p>
        </p:txBody>
      </p:sp>
      <p:sp>
        <p:nvSpPr>
          <p:cNvPr id="9" name="Vertical Scroll 8"/>
          <p:cNvSpPr/>
          <p:nvPr/>
        </p:nvSpPr>
        <p:spPr>
          <a:xfrm>
            <a:off x="3833356" y="660408"/>
            <a:ext cx="1592580" cy="978975"/>
          </a:xfrm>
          <a:prstGeom prst="verticalScroll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latin typeface="Britannic Bold" pitchFamily="34" charset="0"/>
              </a:rPr>
              <a:t>Sound &amp; Complete</a:t>
            </a:r>
            <a:endParaRPr lang="en-US" sz="2000">
              <a:latin typeface="Britannic Bold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72225" y="2971800"/>
            <a:ext cx="1992639" cy="4163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smtClean="0"/>
              <a:t>Instantiation</a:t>
            </a:r>
            <a:endParaRPr lang="en-US" sz="2400"/>
          </a:p>
        </p:txBody>
      </p:sp>
      <p:sp>
        <p:nvSpPr>
          <p:cNvPr id="13" name="Rounded Rectangle 12"/>
          <p:cNvSpPr/>
          <p:nvPr/>
        </p:nvSpPr>
        <p:spPr>
          <a:xfrm>
            <a:off x="1981200" y="4495800"/>
            <a:ext cx="1662545" cy="4163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smtClean="0"/>
              <a:t>Inheritance</a:t>
            </a:r>
            <a:endParaRPr lang="en-US" sz="2400"/>
          </a:p>
        </p:txBody>
      </p:sp>
      <p:sp>
        <p:nvSpPr>
          <p:cNvPr id="14" name="Rounded Rectangle 13"/>
          <p:cNvSpPr/>
          <p:nvPr/>
        </p:nvSpPr>
        <p:spPr>
          <a:xfrm>
            <a:off x="2167205" y="3733800"/>
            <a:ext cx="1249095" cy="4163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smtClean="0"/>
              <a:t>Opening</a:t>
            </a:r>
            <a:endParaRPr lang="en-US" sz="2400"/>
          </a:p>
        </p:txBody>
      </p:sp>
      <p:sp>
        <p:nvSpPr>
          <p:cNvPr id="17" name="Rounded Rectangle 16"/>
          <p:cNvSpPr/>
          <p:nvPr/>
        </p:nvSpPr>
        <p:spPr>
          <a:xfrm>
            <a:off x="7072224" y="5312046"/>
            <a:ext cx="1992639" cy="4163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smtClean="0"/>
              <a:t>Instantiation</a:t>
            </a:r>
            <a:endParaRPr lang="en-US" sz="2400"/>
          </a:p>
        </p:txBody>
      </p:sp>
      <p:sp>
        <p:nvSpPr>
          <p:cNvPr id="18" name="Rounded Rectangle 17"/>
          <p:cNvSpPr/>
          <p:nvPr/>
        </p:nvSpPr>
        <p:spPr>
          <a:xfrm>
            <a:off x="3715245" y="6060635"/>
            <a:ext cx="1828800" cy="41636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smtClean="0"/>
              <a:t>Assumption</a:t>
            </a:r>
            <a:endParaRPr lang="en-US" sz="2400"/>
          </a:p>
        </p:txBody>
      </p:sp>
      <p:cxnSp>
        <p:nvCxnSpPr>
          <p:cNvPr id="20" name="Curved Connector 19"/>
          <p:cNvCxnSpPr>
            <a:stCxn id="18" idx="1"/>
            <a:endCxn id="7" idx="2"/>
          </p:cNvCxnSpPr>
          <p:nvPr/>
        </p:nvCxnSpPr>
        <p:spPr>
          <a:xfrm rot="10800000">
            <a:off x="1037977" y="4533900"/>
            <a:ext cx="2677268" cy="1734918"/>
          </a:xfrm>
          <a:prstGeom prst="curvedConnector2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5400000">
            <a:off x="6205725" y="338324"/>
            <a:ext cx="218516" cy="428643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/>
          <p:cNvSpPr/>
          <p:nvPr/>
        </p:nvSpPr>
        <p:spPr>
          <a:xfrm rot="5400000">
            <a:off x="5562552" y="3687662"/>
            <a:ext cx="218516" cy="2199620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71800" y="2140803"/>
            <a:ext cx="6559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smtClean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00B050"/>
                </a:solidFill>
                <a:sym typeface="Wingdings 2"/>
              </a:rPr>
              <a:t></a:t>
            </a:r>
            <a:endParaRPr lang="en-US" sz="4800" b="1">
              <a:ln>
                <a:solidFill>
                  <a:schemeClr val="accent2">
                    <a:lumMod val="50000"/>
                  </a:schemeClr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37273" y="1143000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2"/>
                </a:solidFill>
              </a:rPr>
              <a:t>(if it terminates)</a:t>
            </a:r>
            <a:endParaRPr lang="en-US">
              <a:solidFill>
                <a:schemeClr val="accent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6638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5" grpId="0" animBg="1"/>
      <p:bldP spid="15" grpId="1" animBg="1"/>
      <p:bldP spid="16" grpId="0" animBg="1"/>
      <p:bldP spid="16" grpId="1" animBg="1"/>
      <p:bldP spid="11" grpId="0" animBg="1"/>
      <p:bldP spid="11" grpId="1" animBg="1"/>
      <p:bldP spid="24" grpId="0" animBg="1"/>
      <p:bldP spid="24" grpId="1" animBg="1"/>
      <p:bldP spid="4" grpId="0" uiExpand="1" build="p"/>
      <p:bldP spid="7" grpId="0" uiExpand="1" build="p" animBg="1"/>
      <p:bldP spid="8" grpId="0" animBg="1"/>
      <p:bldP spid="9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3" grpId="0" animBg="1"/>
      <p:bldP spid="23" grpId="1" animBg="1"/>
      <p:bldP spid="25" grpId="0" animBg="1"/>
      <p:bldP spid="25" grpId="1" animBg="1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5537200" y="3670300"/>
            <a:ext cx="202535" cy="4084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222500" y="3670300"/>
            <a:ext cx="2451100" cy="4084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Non-Termination</a:t>
            </a:r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2032665" y="5204917"/>
            <a:ext cx="2451100" cy="4084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347365" y="5204917"/>
            <a:ext cx="202535" cy="40848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71339" y="2597727"/>
            <a:ext cx="6801323" cy="403167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ctr">
              <a:lnSpc>
                <a:spcPct val="200000"/>
              </a:lnSpc>
              <a:buNone/>
            </a:pPr>
            <a:r>
              <a:rPr lang="en-US" sz="2400" smtClean="0"/>
              <a:t>C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X</a:t>
            </a:r>
            <a:r>
              <a:rPr lang="en-US" sz="2400" smtClean="0">
                <a:latin typeface="Cambria Math"/>
                <a:ea typeface="Cambria Math"/>
              </a:rPr>
              <a:t>〉</a:t>
            </a:r>
            <a:r>
              <a:rPr lang="en-US" sz="2400" smtClean="0"/>
              <a:t> </a:t>
            </a:r>
            <a:r>
              <a:rPr lang="en-US" sz="2400" smtClean="0">
                <a:latin typeface="Cambria Math"/>
                <a:ea typeface="Cambria Math"/>
              </a:rPr>
              <a:t>&lt;</a:t>
            </a:r>
            <a:r>
              <a:rPr lang="en-US" sz="2400" smtClean="0"/>
              <a:t>: D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? super C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X</a:t>
            </a:r>
            <a:r>
              <a:rPr lang="en-US" sz="2400" smtClean="0">
                <a:latin typeface="Cambria Math"/>
                <a:ea typeface="Cambria Math"/>
              </a:rPr>
              <a:t>〉〉</a:t>
            </a:r>
            <a:endParaRPr lang="en-US" sz="2400" smtClean="0"/>
          </a:p>
          <a:p>
            <a:pPr marL="109728" indent="0" algn="ctr">
              <a:lnSpc>
                <a:spcPct val="200000"/>
              </a:lnSpc>
              <a:buNone/>
            </a:pPr>
            <a:r>
              <a:rPr lang="en-US" sz="2400" smtClean="0"/>
              <a:t>D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D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? super C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L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X</a:t>
            </a:r>
            <a:r>
              <a:rPr lang="en-US" sz="2400" smtClean="0">
                <a:latin typeface="Cambria Math"/>
                <a:ea typeface="Cambria Math"/>
              </a:rPr>
              <a:t>〉〉〉〉</a:t>
            </a:r>
            <a:r>
              <a:rPr lang="en-US" sz="2400" smtClean="0"/>
              <a:t> </a:t>
            </a:r>
            <a:r>
              <a:rPr lang="en-US" sz="2400" smtClean="0">
                <a:latin typeface="Cambria Math"/>
                <a:ea typeface="Cambria Math"/>
              </a:rPr>
              <a:t>&lt;</a:t>
            </a:r>
            <a:r>
              <a:rPr lang="en-US" sz="2400" smtClean="0"/>
              <a:t>: D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? super C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X</a:t>
            </a:r>
            <a:r>
              <a:rPr lang="en-US" sz="2400" smtClean="0">
                <a:latin typeface="Cambria Math"/>
                <a:ea typeface="Cambria Math"/>
              </a:rPr>
              <a:t>〉〉</a:t>
            </a:r>
            <a:endParaRPr lang="en-US" sz="2400" smtClean="0"/>
          </a:p>
          <a:p>
            <a:pPr marL="109728" indent="0" algn="ctr">
              <a:lnSpc>
                <a:spcPct val="200000"/>
              </a:lnSpc>
              <a:buNone/>
            </a:pPr>
            <a:r>
              <a:rPr lang="en-US" sz="2400" smtClean="0"/>
              <a:t>C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X</a:t>
            </a:r>
            <a:r>
              <a:rPr lang="en-US" sz="2400" smtClean="0">
                <a:latin typeface="Cambria Math"/>
                <a:ea typeface="Cambria Math"/>
              </a:rPr>
              <a:t>〉</a:t>
            </a:r>
            <a:r>
              <a:rPr lang="en-US" sz="2400" smtClean="0"/>
              <a:t> </a:t>
            </a:r>
            <a:r>
              <a:rPr lang="en-US" sz="2400" smtClean="0">
                <a:latin typeface="Cambria Math"/>
                <a:ea typeface="Cambria Math"/>
              </a:rPr>
              <a:t>&lt;</a:t>
            </a:r>
            <a:r>
              <a:rPr lang="en-US" sz="2400" smtClean="0"/>
              <a:t>: D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? super C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L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X</a:t>
            </a:r>
            <a:r>
              <a:rPr lang="en-US" sz="2400" smtClean="0">
                <a:latin typeface="Cambria Math"/>
                <a:ea typeface="Cambria Math"/>
              </a:rPr>
              <a:t>〉〉〉</a:t>
            </a:r>
          </a:p>
          <a:p>
            <a:pPr marL="109728" indent="0" algn="ctr">
              <a:lnSpc>
                <a:spcPct val="200000"/>
              </a:lnSpc>
              <a:buNone/>
            </a:pPr>
            <a:r>
              <a:rPr lang="en-US" sz="2400" smtClean="0"/>
              <a:t>D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D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? super C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L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X</a:t>
            </a:r>
            <a:r>
              <a:rPr lang="en-US" sz="2400" smtClean="0">
                <a:latin typeface="Cambria Math"/>
                <a:ea typeface="Cambria Math"/>
              </a:rPr>
              <a:t>〉〉〉〉</a:t>
            </a:r>
            <a:r>
              <a:rPr lang="en-US" sz="2400" smtClean="0"/>
              <a:t> </a:t>
            </a:r>
            <a:r>
              <a:rPr lang="en-US" sz="2400" smtClean="0">
                <a:latin typeface="Cambria Math"/>
                <a:ea typeface="Cambria Math"/>
              </a:rPr>
              <a:t>&lt;</a:t>
            </a:r>
            <a:r>
              <a:rPr lang="en-US" sz="2400" smtClean="0"/>
              <a:t>: D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? super C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L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X</a:t>
            </a:r>
            <a:r>
              <a:rPr lang="en-US" sz="2400" smtClean="0">
                <a:latin typeface="Cambria Math"/>
                <a:ea typeface="Cambria Math"/>
              </a:rPr>
              <a:t>〉〉〉</a:t>
            </a:r>
            <a:endParaRPr lang="en-US" sz="2400" smtClean="0"/>
          </a:p>
          <a:p>
            <a:pPr marL="109728" indent="0" algn="ctr">
              <a:lnSpc>
                <a:spcPct val="200000"/>
              </a:lnSpc>
              <a:buNone/>
            </a:pPr>
            <a:r>
              <a:rPr lang="en-US" sz="2400" smtClean="0"/>
              <a:t>C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L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X</a:t>
            </a:r>
            <a:r>
              <a:rPr lang="en-US" sz="2400" smtClean="0">
                <a:latin typeface="Cambria Math"/>
                <a:ea typeface="Cambria Math"/>
              </a:rPr>
              <a:t>〉〉</a:t>
            </a:r>
            <a:r>
              <a:rPr lang="en-US" sz="2400" smtClean="0"/>
              <a:t> </a:t>
            </a:r>
            <a:r>
              <a:rPr lang="en-US" sz="2400">
                <a:latin typeface="Cambria Math"/>
                <a:ea typeface="Cambria Math"/>
              </a:rPr>
              <a:t>&lt;</a:t>
            </a:r>
            <a:r>
              <a:rPr lang="en-US" sz="2400"/>
              <a:t>: D</a:t>
            </a:r>
            <a:r>
              <a:rPr lang="en-US" sz="2400">
                <a:latin typeface="Cambria Math"/>
                <a:ea typeface="Cambria Math"/>
              </a:rPr>
              <a:t>〈</a:t>
            </a:r>
            <a:r>
              <a:rPr lang="en-US" sz="2400"/>
              <a:t>? super </a:t>
            </a:r>
            <a:r>
              <a:rPr lang="en-US" sz="2400" smtClean="0"/>
              <a:t>C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L</a:t>
            </a:r>
            <a:r>
              <a:rPr lang="en-US" sz="2400" smtClean="0">
                <a:latin typeface="Cambria Math"/>
                <a:ea typeface="Cambria Math"/>
              </a:rPr>
              <a:t>〈</a:t>
            </a:r>
            <a:r>
              <a:rPr lang="en-US" sz="2400" smtClean="0"/>
              <a:t>X</a:t>
            </a:r>
            <a:r>
              <a:rPr lang="en-US" sz="2400" smtClean="0">
                <a:latin typeface="Cambria Math"/>
                <a:ea typeface="Cambria Math"/>
              </a:rPr>
              <a:t>〉〉〉</a:t>
            </a:r>
            <a:endParaRPr lang="en-US" sz="2400"/>
          </a:p>
        </p:txBody>
      </p:sp>
      <p:sp>
        <p:nvSpPr>
          <p:cNvPr id="6" name="Folded Corner 5"/>
          <p:cNvSpPr/>
          <p:nvPr/>
        </p:nvSpPr>
        <p:spPr>
          <a:xfrm>
            <a:off x="800100" y="1905000"/>
            <a:ext cx="7543800" cy="692727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0" rtlCol="0" anchor="ctr"/>
          <a:lstStyle/>
          <a:p>
            <a:pPr algn="ctr"/>
            <a:r>
              <a:rPr lang="en-US" sz="2800" smtClean="0"/>
              <a:t>class C</a:t>
            </a:r>
            <a:r>
              <a:rPr lang="en-US" sz="2800" smtClean="0">
                <a:latin typeface="Cambria Math"/>
                <a:ea typeface="Cambria Math"/>
              </a:rPr>
              <a:t>〈</a:t>
            </a:r>
            <a:r>
              <a:rPr lang="en-US" sz="2800" smtClean="0"/>
              <a:t>P</a:t>
            </a:r>
            <a:r>
              <a:rPr lang="en-US" sz="2800" smtClean="0">
                <a:latin typeface="Cambria Math"/>
                <a:ea typeface="Cambria Math"/>
              </a:rPr>
              <a:t>〉</a:t>
            </a:r>
            <a:r>
              <a:rPr lang="en-US" sz="2800" smtClean="0"/>
              <a:t> extends D</a:t>
            </a:r>
            <a:r>
              <a:rPr lang="en-US" sz="2800" smtClean="0">
                <a:latin typeface="Cambria Math"/>
                <a:ea typeface="Cambria Math"/>
              </a:rPr>
              <a:t>〈</a:t>
            </a:r>
            <a:r>
              <a:rPr lang="en-US" sz="2800" smtClean="0"/>
              <a:t>D</a:t>
            </a:r>
            <a:r>
              <a:rPr lang="en-US" sz="2800" smtClean="0">
                <a:latin typeface="Cambria Math"/>
                <a:ea typeface="Cambria Math"/>
              </a:rPr>
              <a:t>〈</a:t>
            </a:r>
            <a:r>
              <a:rPr lang="en-US" sz="2800" smtClean="0"/>
              <a:t>? super C</a:t>
            </a:r>
            <a:r>
              <a:rPr lang="en-US" sz="2800" smtClean="0">
                <a:latin typeface="Cambria Math"/>
                <a:ea typeface="Cambria Math"/>
              </a:rPr>
              <a:t>〈</a:t>
            </a:r>
            <a:r>
              <a:rPr lang="en-US" sz="2800" smtClean="0"/>
              <a:t>L</a:t>
            </a:r>
            <a:r>
              <a:rPr lang="en-US" sz="2800" smtClean="0">
                <a:latin typeface="Cambria Math"/>
                <a:ea typeface="Cambria Math"/>
              </a:rPr>
              <a:t>〈</a:t>
            </a:r>
            <a:r>
              <a:rPr lang="en-US" sz="2800" smtClean="0"/>
              <a:t>P</a:t>
            </a:r>
            <a:r>
              <a:rPr lang="en-US" sz="2800" smtClean="0">
                <a:latin typeface="Cambria Math"/>
                <a:ea typeface="Cambria Math"/>
              </a:rPr>
              <a:t>〉〉〉〉</a:t>
            </a:r>
            <a:r>
              <a:rPr lang="en-US" sz="2800" smtClean="0"/>
              <a:t> {}</a:t>
            </a:r>
            <a:endParaRPr lang="en-US" sz="2800"/>
          </a:p>
        </p:txBody>
      </p:sp>
      <p:sp>
        <p:nvSpPr>
          <p:cNvPr id="12" name="Curved Right Arrow 11"/>
          <p:cNvSpPr/>
          <p:nvPr/>
        </p:nvSpPr>
        <p:spPr>
          <a:xfrm flipV="1">
            <a:off x="1066800" y="2743200"/>
            <a:ext cx="1524000" cy="3632200"/>
          </a:xfrm>
          <a:prstGeom prst="curved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&quot;No&quot; Symbol 12"/>
          <p:cNvSpPr/>
          <p:nvPr/>
        </p:nvSpPr>
        <p:spPr>
          <a:xfrm>
            <a:off x="3753323" y="1432686"/>
            <a:ext cx="1637355" cy="1637355"/>
          </a:xfrm>
          <a:prstGeom prst="noSmoking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66255" y="4724400"/>
            <a:ext cx="1662545" cy="4580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smtClean="0"/>
              <a:t>Inheritance</a:t>
            </a:r>
            <a:endParaRPr lang="en-US" sz="2400"/>
          </a:p>
        </p:txBody>
      </p:sp>
      <p:sp>
        <p:nvSpPr>
          <p:cNvPr id="17" name="Rounded Rectangle 16"/>
          <p:cNvSpPr/>
          <p:nvPr/>
        </p:nvSpPr>
        <p:spPr>
          <a:xfrm>
            <a:off x="166255" y="3200400"/>
            <a:ext cx="1662545" cy="45800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smtClean="0"/>
              <a:t>Inheritance</a:t>
            </a:r>
            <a:endParaRPr lang="en-US" sz="2400"/>
          </a:p>
        </p:txBody>
      </p:sp>
      <p:sp>
        <p:nvSpPr>
          <p:cNvPr id="20" name="Rounded Rectangle 19"/>
          <p:cNvSpPr/>
          <p:nvPr/>
        </p:nvSpPr>
        <p:spPr>
          <a:xfrm>
            <a:off x="6934201" y="5637998"/>
            <a:ext cx="1992639" cy="4580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smtClean="0"/>
              <a:t>Instantiation</a:t>
            </a:r>
            <a:endParaRPr lang="en-US" sz="2400"/>
          </a:p>
        </p:txBody>
      </p:sp>
      <p:sp>
        <p:nvSpPr>
          <p:cNvPr id="21" name="Rounded Rectangle 20"/>
          <p:cNvSpPr/>
          <p:nvPr/>
        </p:nvSpPr>
        <p:spPr>
          <a:xfrm>
            <a:off x="6934200" y="4113998"/>
            <a:ext cx="1992639" cy="4580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smtClean="0"/>
              <a:t>Instantiation</a:t>
            </a:r>
            <a:endParaRPr lang="en-US" sz="2400"/>
          </a:p>
        </p:txBody>
      </p:sp>
      <p:sp>
        <p:nvSpPr>
          <p:cNvPr id="24" name="Rounded Rectangle 23"/>
          <p:cNvSpPr/>
          <p:nvPr/>
        </p:nvSpPr>
        <p:spPr>
          <a:xfrm>
            <a:off x="3010098" y="3962400"/>
            <a:ext cx="3123804" cy="1353186"/>
          </a:xfrm>
          <a:prstGeom prst="roundRect">
            <a:avLst>
              <a:gd name="adj" fmla="val 36861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smtClean="0"/>
              <a:t>Infinite Proof</a:t>
            </a:r>
          </a:p>
          <a:p>
            <a:pPr algn="ctr"/>
            <a:r>
              <a:rPr lang="en-US" sz="3200" b="1" smtClean="0"/>
              <a:t>of Subtyping</a:t>
            </a:r>
            <a:endParaRPr lang="en-US" sz="3200" b="1"/>
          </a:p>
        </p:txBody>
      </p:sp>
      <p:sp>
        <p:nvSpPr>
          <p:cNvPr id="25" name="TextBox 24"/>
          <p:cNvSpPr txBox="1"/>
          <p:nvPr/>
        </p:nvSpPr>
        <p:spPr>
          <a:xfrm rot="1800000">
            <a:off x="6693136" y="1625919"/>
            <a:ext cx="2061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ln>
                  <a:solidFill>
                    <a:srgbClr val="C00000"/>
                  </a:solidFill>
                </a:ln>
                <a:solidFill>
                  <a:srgbClr val="FF0000"/>
                </a:solidFill>
              </a:rPr>
              <a:t>Contrived</a:t>
            </a:r>
            <a:endParaRPr lang="en-US" sz="3200" b="1">
              <a:ln>
                <a:solidFill>
                  <a:srgbClr val="C0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5400000">
            <a:off x="6370646" y="2906163"/>
            <a:ext cx="218516" cy="1365791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/>
          <p:cNvSpPr/>
          <p:nvPr/>
        </p:nvSpPr>
        <p:spPr>
          <a:xfrm rot="5400000">
            <a:off x="6355846" y="4278604"/>
            <a:ext cx="218516" cy="171970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1648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animBg="1"/>
      <p:bldP spid="19" grpId="1" animBg="1"/>
      <p:bldP spid="18" grpId="0" uiExpand="1" animBg="1"/>
      <p:bldP spid="18" grpId="1" animBg="1"/>
      <p:bldP spid="22" grpId="0" uiExpand="1" animBg="1"/>
      <p:bldP spid="22" grpId="1" animBg="1"/>
      <p:bldP spid="23" grpId="0" uiExpand="1" animBg="1"/>
      <p:bldP spid="23" grpId="1" animBg="1"/>
      <p:bldP spid="5" grpId="0" uiExpand="1" build="p"/>
      <p:bldP spid="6" grpId="0" animBg="1"/>
      <p:bldP spid="12" grpId="0" animBg="1"/>
      <p:bldP spid="13" grpId="0" animBg="1"/>
      <p:bldP spid="16" grpId="0" uiExpand="1" animBg="1"/>
      <p:bldP spid="16" grpId="1" animBg="1"/>
      <p:bldP spid="17" grpId="0" uiExpand="1" animBg="1"/>
      <p:bldP spid="17" grpId="1" animBg="1"/>
      <p:bldP spid="20" grpId="0" uiExpand="1" animBg="1"/>
      <p:bldP spid="20" grpId="1" animBg="1"/>
      <p:bldP spid="21" grpId="0" uiExpand="1" animBg="1"/>
      <p:bldP spid="21" grpId="1" animBg="1"/>
      <p:bldP spid="24" grpId="0" animBg="1"/>
      <p:bldP spid="25" grpId="0"/>
      <p:bldP spid="26" grpId="0" animBg="1"/>
      <p:bldP spid="26" grpId="1" animBg="1"/>
      <p:bldP spid="27" grpId="0" animBg="1"/>
      <p:bldP spid="27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4.6|4.4|3.3|5.3|6.7|5.7|5.1|9.3|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.4|4.5|6.7|14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0.6|9.4|14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6.7|6.6|11.3|6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6.3|16.8|17.9|7.8|15.9|9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6.1|10.2|3.1|4.7|12.7|6.2|6.7|2.4|4.9|3.6|2|5.8|1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4.4|4|3.2|23|3.5|3.8|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4.3|3.5|7.8|9.8|6.1|9.9|3.1|4.5|7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7.2|4.5|2.3|7.5|2.2|1.8|5|6.4|20.7|5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7.2|9.1|11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21188</TotalTime>
  <Words>489</Words>
  <Application>Microsoft Office PowerPoint</Application>
  <PresentationFormat>On-screen Show (4:3)</PresentationFormat>
  <Paragraphs>164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Taming Wildcards in Java’s Type System</vt:lpstr>
      <vt:lpstr>Why Use Wildcards?</vt:lpstr>
      <vt:lpstr>Why Use Wildcards?</vt:lpstr>
      <vt:lpstr>Open Problems with Wildcards</vt:lpstr>
      <vt:lpstr>Subtyping Wildcards</vt:lpstr>
      <vt:lpstr>Broken Subtyping Algorithm</vt:lpstr>
      <vt:lpstr>False Negatives</vt:lpstr>
      <vt:lpstr>Our Algorithm</vt:lpstr>
      <vt:lpstr>Non-Termination</vt:lpstr>
      <vt:lpstr>Restrictions</vt:lpstr>
      <vt:lpstr>Survey</vt:lpstr>
      <vt:lpstr>Summary of Contributions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Wildcards in Java’s Type System</dc:title>
  <dc:creator>Ross Tate</dc:creator>
  <cp:lastModifiedBy>Ross Tate</cp:lastModifiedBy>
  <cp:revision>482</cp:revision>
  <dcterms:created xsi:type="dcterms:W3CDTF">2011-05-23T21:56:57Z</dcterms:created>
  <dcterms:modified xsi:type="dcterms:W3CDTF">2011-06-14T21:35:59Z</dcterms:modified>
</cp:coreProperties>
</file>