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Lst>
  <p:sldSz cy="5143500" cx="9144000"/>
  <p:notesSz cx="6858000" cy="9144000"/>
  <p:embeddedFontLst>
    <p:embeddedFont>
      <p:font typeface="Montserrat"/>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17CCDE3-B572-4FBE-9941-D79CC1E7AD4B}">
  <a:tblStyle styleId="{917CCDE3-B572-4FBE-9941-D79CC1E7AD4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4.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Lato-regular.fntdata"/><Relationship Id="rId14" Type="http://schemas.openxmlformats.org/officeDocument/2006/relationships/font" Target="fonts/Montserrat-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949f54c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3949f54c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949f54c5a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949f54c5a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949f54c5a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949f54c5a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970b434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970b434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20300" y="1578400"/>
            <a:ext cx="6063000" cy="132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300"/>
              <a:t>Resolving the Spread of Fake News by Utilizing Natural Language Processing Tools to Fact-Check Information</a:t>
            </a:r>
            <a:endParaRPr sz="2300"/>
          </a:p>
          <a:p>
            <a:pPr indent="0" lvl="0" marL="0" rtl="0" algn="l">
              <a:spcBef>
                <a:spcPts val="0"/>
              </a:spcBef>
              <a:spcAft>
                <a:spcPts val="0"/>
              </a:spcAft>
              <a:buSzPts val="990"/>
              <a:buNone/>
            </a:pPr>
            <a:r>
              <a:t/>
            </a:r>
            <a:endParaRPr sz="2300"/>
          </a:p>
        </p:txBody>
      </p:sp>
      <p:sp>
        <p:nvSpPr>
          <p:cNvPr id="135" name="Google Shape;135;p13"/>
          <p:cNvSpPr txBox="1"/>
          <p:nvPr>
            <p:ph idx="1" type="subTitle"/>
          </p:nvPr>
        </p:nvSpPr>
        <p:spPr>
          <a:xfrm>
            <a:off x="5083950" y="3887550"/>
            <a:ext cx="3470700" cy="12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Project Group 23 </a:t>
            </a:r>
            <a:endParaRPr/>
          </a:p>
          <a:p>
            <a:pPr indent="0" lvl="0" marL="0" rtl="0" algn="l">
              <a:spcBef>
                <a:spcPts val="0"/>
              </a:spcBef>
              <a:spcAft>
                <a:spcPts val="0"/>
              </a:spcAft>
              <a:buNone/>
            </a:pPr>
            <a:r>
              <a:rPr lang="en-GB"/>
              <a:t>(</a:t>
            </a:r>
            <a:r>
              <a:rPr lang="en-GB" sz="1000">
                <a:latin typeface="Arial"/>
                <a:ea typeface="Arial"/>
                <a:cs typeface="Arial"/>
                <a:sym typeface="Arial"/>
              </a:rPr>
              <a:t>Sam Edwards, Ross Tebbetts, Naseela Pervez, Daniel Bai, Hang Yang)</a:t>
            </a:r>
            <a:endParaRPr sz="1000">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Motivation and Problem Definition</a:t>
            </a:r>
            <a:endParaRPr/>
          </a:p>
          <a:p>
            <a:pPr indent="0" lvl="0" marL="0" rtl="0" algn="l">
              <a:spcBef>
                <a:spcPts val="0"/>
              </a:spcBef>
              <a:spcAft>
                <a:spcPts val="0"/>
              </a:spcAft>
              <a:buNone/>
            </a:pPr>
            <a:r>
              <a:t/>
            </a:r>
            <a:endParaRPr/>
          </a:p>
        </p:txBody>
      </p:sp>
      <p:sp>
        <p:nvSpPr>
          <p:cNvPr id="141" name="Google Shape;141;p14"/>
          <p:cNvSpPr txBox="1"/>
          <p:nvPr>
            <p:ph idx="1" type="body"/>
          </p:nvPr>
        </p:nvSpPr>
        <p:spPr>
          <a:xfrm>
            <a:off x="1235725" y="1173875"/>
            <a:ext cx="7038900" cy="36948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SzPts val="1400"/>
              <a:buChar char="●"/>
            </a:pPr>
            <a:r>
              <a:rPr lang="en-GB" sz="1400"/>
              <a:t>Motivation </a:t>
            </a:r>
            <a:endParaRPr sz="1400"/>
          </a:p>
          <a:p>
            <a:pPr indent="-304800" lvl="1" marL="914400" rtl="0" algn="l">
              <a:lnSpc>
                <a:spcPct val="100000"/>
              </a:lnSpc>
              <a:spcBef>
                <a:spcPts val="0"/>
              </a:spcBef>
              <a:spcAft>
                <a:spcPts val="0"/>
              </a:spcAft>
              <a:buSzPts val="1200"/>
              <a:buChar char="○"/>
            </a:pPr>
            <a:r>
              <a:rPr lang="en-GB" sz="1200"/>
              <a:t>Spread of misinformation has increased with the advance of technology.</a:t>
            </a:r>
            <a:endParaRPr sz="1200"/>
          </a:p>
          <a:p>
            <a:pPr indent="-304800" lvl="1" marL="914400" rtl="0" algn="l">
              <a:lnSpc>
                <a:spcPct val="100000"/>
              </a:lnSpc>
              <a:spcBef>
                <a:spcPts val="0"/>
              </a:spcBef>
              <a:spcAft>
                <a:spcPts val="0"/>
              </a:spcAft>
              <a:buSzPts val="1200"/>
              <a:buChar char="○"/>
            </a:pPr>
            <a:r>
              <a:rPr lang="en-GB" sz="1200"/>
              <a:t>Social media like Twitter, Facebook etc have been the hub of </a:t>
            </a:r>
            <a:r>
              <a:rPr lang="en-GB" sz="1200"/>
              <a:t>spread of rumours.</a:t>
            </a:r>
            <a:endParaRPr sz="1200"/>
          </a:p>
          <a:p>
            <a:pPr indent="-304800" lvl="1" marL="914400" rtl="0" algn="l">
              <a:lnSpc>
                <a:spcPct val="100000"/>
              </a:lnSpc>
              <a:spcBef>
                <a:spcPts val="0"/>
              </a:spcBef>
              <a:spcAft>
                <a:spcPts val="0"/>
              </a:spcAft>
              <a:buSzPts val="1200"/>
              <a:buChar char="○"/>
            </a:pPr>
            <a:r>
              <a:rPr lang="en-GB" sz="1200"/>
              <a:t>Combating the spread of false information can help mitigate the spread of fake news and rumours as well as cybercrimes.</a:t>
            </a:r>
            <a:endParaRPr sz="1200"/>
          </a:p>
          <a:p>
            <a:pPr indent="-304800" lvl="1" marL="914400" rtl="0" algn="l">
              <a:lnSpc>
                <a:spcPct val="100000"/>
              </a:lnSpc>
              <a:spcBef>
                <a:spcPts val="0"/>
              </a:spcBef>
              <a:spcAft>
                <a:spcPts val="0"/>
              </a:spcAft>
              <a:buSzPts val="1200"/>
              <a:buChar char="○"/>
            </a:pPr>
            <a:r>
              <a:rPr lang="en-GB" sz="1200"/>
              <a:t>Companies such as Twitter and Instagram, will often now add a caution note over the image, warning app users that the information may or may not be credible. </a:t>
            </a:r>
            <a:endParaRPr sz="1200"/>
          </a:p>
          <a:p>
            <a:pPr indent="0" lvl="0" marL="914400" rtl="0" algn="l">
              <a:lnSpc>
                <a:spcPct val="100000"/>
              </a:lnSpc>
              <a:spcBef>
                <a:spcPts val="1200"/>
              </a:spcBef>
              <a:spcAft>
                <a:spcPts val="0"/>
              </a:spcAft>
              <a:buNone/>
            </a:pPr>
            <a:r>
              <a:t/>
            </a:r>
            <a:endParaRPr sz="1400"/>
          </a:p>
          <a:p>
            <a:pPr indent="-317500" lvl="0" marL="457200" rtl="0" algn="l">
              <a:lnSpc>
                <a:spcPct val="100000"/>
              </a:lnSpc>
              <a:spcBef>
                <a:spcPts val="1200"/>
              </a:spcBef>
              <a:spcAft>
                <a:spcPts val="0"/>
              </a:spcAft>
              <a:buSzPts val="1400"/>
              <a:buChar char="●"/>
            </a:pPr>
            <a:r>
              <a:rPr lang="en-GB" sz="1400"/>
              <a:t>Problem Statement</a:t>
            </a:r>
            <a:endParaRPr sz="1400"/>
          </a:p>
          <a:p>
            <a:pPr indent="-304800" lvl="1" marL="914400" rtl="0" algn="l">
              <a:lnSpc>
                <a:spcPct val="100000"/>
              </a:lnSpc>
              <a:spcBef>
                <a:spcPts val="0"/>
              </a:spcBef>
              <a:spcAft>
                <a:spcPts val="0"/>
              </a:spcAft>
              <a:buSzPts val="1200"/>
              <a:buChar char="○"/>
            </a:pPr>
            <a:r>
              <a:rPr lang="en-GB" sz="1200"/>
              <a:t>We felt that developing a functional Fact-Checking model would be a great application of NLP from this course, and application to the integrity issues faced in today’s society.</a:t>
            </a:r>
            <a:endParaRPr sz="1200"/>
          </a:p>
          <a:p>
            <a:pPr indent="-304800" lvl="1" marL="914400" rtl="0" algn="l">
              <a:lnSpc>
                <a:spcPct val="100000"/>
              </a:lnSpc>
              <a:spcBef>
                <a:spcPts val="0"/>
              </a:spcBef>
              <a:spcAft>
                <a:spcPts val="0"/>
              </a:spcAft>
              <a:buSzPts val="1200"/>
              <a:buChar char="○"/>
            </a:pPr>
            <a:r>
              <a:rPr lang="en-GB" sz="1200"/>
              <a:t>The dataset that we have used for the same is FEVER-19 dataset which classifies claims as SUPPORTS, REFUTES and NOT ENOUGH INFO based on the evidences provided.</a:t>
            </a:r>
            <a:endParaRPr sz="1200"/>
          </a:p>
          <a:p>
            <a:pPr indent="-304800" lvl="1" marL="914400" rtl="0" algn="l">
              <a:lnSpc>
                <a:spcPct val="100000"/>
              </a:lnSpc>
              <a:spcBef>
                <a:spcPts val="0"/>
              </a:spcBef>
              <a:spcAft>
                <a:spcPts val="0"/>
              </a:spcAft>
              <a:buSzPts val="1200"/>
              <a:buChar char="○"/>
            </a:pPr>
            <a:r>
              <a:rPr lang="en-GB" sz="1200"/>
              <a:t>The problem when broken down to the simplest form is a multiclass classification problem.</a:t>
            </a:r>
            <a:endParaRPr sz="12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Proposed Solution</a:t>
            </a:r>
            <a:endParaRPr/>
          </a:p>
        </p:txBody>
      </p:sp>
      <p:sp>
        <p:nvSpPr>
          <p:cNvPr id="147" name="Google Shape;147;p15"/>
          <p:cNvSpPr txBox="1"/>
          <p:nvPr>
            <p:ph idx="1" type="body"/>
          </p:nvPr>
        </p:nvSpPr>
        <p:spPr>
          <a:xfrm>
            <a:off x="1297500" y="1116150"/>
            <a:ext cx="7038900" cy="3774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770"/>
              <a:buNone/>
            </a:pPr>
            <a:r>
              <a:rPr lang="en-GB" sz="1210"/>
              <a:t>Preprocessing steps:</a:t>
            </a:r>
            <a:endParaRPr sz="1210"/>
          </a:p>
          <a:p>
            <a:pPr indent="-305435" lvl="0" marL="457200" rtl="0" algn="l">
              <a:lnSpc>
                <a:spcPct val="105000"/>
              </a:lnSpc>
              <a:spcBef>
                <a:spcPts val="1200"/>
              </a:spcBef>
              <a:spcAft>
                <a:spcPts val="0"/>
              </a:spcAft>
              <a:buSzPts val="1210"/>
              <a:buChar char="●"/>
            </a:pPr>
            <a:r>
              <a:rPr lang="en-GB" sz="1210"/>
              <a:t>Extracting evidence texts from the wikipedia corpus.</a:t>
            </a:r>
            <a:endParaRPr sz="1210"/>
          </a:p>
          <a:p>
            <a:pPr indent="-305435" lvl="0" marL="457200" rtl="0" algn="l">
              <a:lnSpc>
                <a:spcPct val="105000"/>
              </a:lnSpc>
              <a:spcBef>
                <a:spcPts val="0"/>
              </a:spcBef>
              <a:spcAft>
                <a:spcPts val="0"/>
              </a:spcAft>
              <a:buSzPts val="1210"/>
              <a:buChar char="●"/>
            </a:pPr>
            <a:r>
              <a:rPr lang="en-GB" sz="1210"/>
              <a:t>Keeping </a:t>
            </a:r>
            <a:r>
              <a:rPr lang="en-GB" sz="1210"/>
              <a:t>only</a:t>
            </a:r>
            <a:r>
              <a:rPr lang="en-GB" sz="1210"/>
              <a:t> English language words in claims and evidences</a:t>
            </a:r>
            <a:endParaRPr sz="1210"/>
          </a:p>
          <a:p>
            <a:pPr indent="0" lvl="0" marL="0" rtl="0" algn="l">
              <a:lnSpc>
                <a:spcPct val="105000"/>
              </a:lnSpc>
              <a:spcBef>
                <a:spcPts val="1200"/>
              </a:spcBef>
              <a:spcAft>
                <a:spcPts val="0"/>
              </a:spcAft>
              <a:buSzPts val="770"/>
              <a:buNone/>
            </a:pPr>
            <a:r>
              <a:rPr lang="en-GB" sz="1210"/>
              <a:t>Keeping the resources and the extent of </a:t>
            </a:r>
            <a:r>
              <a:rPr lang="en-GB" sz="1210"/>
              <a:t>the project in mind, we carried out the following experiments:</a:t>
            </a:r>
            <a:endParaRPr sz="1210"/>
          </a:p>
          <a:p>
            <a:pPr indent="-305435" lvl="0" marL="457200" rtl="0" algn="l">
              <a:lnSpc>
                <a:spcPct val="105000"/>
              </a:lnSpc>
              <a:spcBef>
                <a:spcPts val="1200"/>
              </a:spcBef>
              <a:spcAft>
                <a:spcPts val="0"/>
              </a:spcAft>
              <a:buSzPts val="1210"/>
              <a:buChar char="●"/>
            </a:pPr>
            <a:r>
              <a:rPr lang="en-GB" sz="1210"/>
              <a:t>Classical Machine Learning Model (Linear SVM, Multinomial Naive Bayes) with TF-IDF features of claims and evidence_text</a:t>
            </a:r>
            <a:endParaRPr sz="1210"/>
          </a:p>
          <a:p>
            <a:pPr indent="-305435" lvl="0" marL="457200" rtl="0" algn="l">
              <a:lnSpc>
                <a:spcPct val="105000"/>
              </a:lnSpc>
              <a:spcBef>
                <a:spcPts val="0"/>
              </a:spcBef>
              <a:spcAft>
                <a:spcPts val="0"/>
              </a:spcAft>
              <a:buSzPts val="1210"/>
              <a:buChar char="●"/>
            </a:pPr>
            <a:r>
              <a:rPr lang="en-GB" sz="1210"/>
              <a:t>Perceptron Model with TF-IDF features of claims and evidence_text.</a:t>
            </a:r>
            <a:endParaRPr sz="1210"/>
          </a:p>
          <a:p>
            <a:pPr indent="-305435" lvl="0" marL="457200" rtl="0" algn="l">
              <a:lnSpc>
                <a:spcPct val="105000"/>
              </a:lnSpc>
              <a:spcBef>
                <a:spcPts val="0"/>
              </a:spcBef>
              <a:spcAft>
                <a:spcPts val="0"/>
              </a:spcAft>
              <a:buSzPts val="1210"/>
              <a:buChar char="●"/>
            </a:pPr>
            <a:r>
              <a:rPr lang="en-GB" sz="1210"/>
              <a:t>RNN with TF-IDF features of claims and evidence_text.</a:t>
            </a:r>
            <a:endParaRPr sz="1210"/>
          </a:p>
          <a:p>
            <a:pPr indent="-305435" lvl="0" marL="457200" rtl="0" algn="l">
              <a:lnSpc>
                <a:spcPct val="105000"/>
              </a:lnSpc>
              <a:spcBef>
                <a:spcPts val="0"/>
              </a:spcBef>
              <a:spcAft>
                <a:spcPts val="0"/>
              </a:spcAft>
              <a:buSzPts val="1210"/>
              <a:buChar char="●"/>
            </a:pPr>
            <a:r>
              <a:rPr lang="en-GB" sz="1210"/>
              <a:t>Bi-LSTM Model using learnt GloVe Embeddings</a:t>
            </a:r>
            <a:endParaRPr sz="1210"/>
          </a:p>
          <a:p>
            <a:pPr indent="-305435" lvl="0" marL="457200" rtl="0" algn="l">
              <a:lnSpc>
                <a:spcPct val="105000"/>
              </a:lnSpc>
              <a:spcBef>
                <a:spcPts val="0"/>
              </a:spcBef>
              <a:spcAft>
                <a:spcPts val="0"/>
              </a:spcAft>
              <a:buSzPts val="1210"/>
              <a:buChar char="●"/>
            </a:pPr>
            <a:r>
              <a:rPr lang="en-GB" sz="1210"/>
              <a:t>BERT Model</a:t>
            </a:r>
            <a:endParaRPr sz="1210"/>
          </a:p>
          <a:p>
            <a:pPr indent="0" lvl="0" marL="457200" rtl="0" algn="l">
              <a:lnSpc>
                <a:spcPct val="105000"/>
              </a:lnSpc>
              <a:spcBef>
                <a:spcPts val="1200"/>
              </a:spcBef>
              <a:spcAft>
                <a:spcPts val="0"/>
              </a:spcAft>
              <a:buSzPts val="770"/>
              <a:buNone/>
            </a:pPr>
            <a:r>
              <a:rPr lang="en-GB" sz="1210"/>
              <a:t> The evaluation metrics that we focused of were - Accuracy, F1 score and Recall Score. </a:t>
            </a:r>
            <a:endParaRPr sz="1210"/>
          </a:p>
          <a:p>
            <a:pPr indent="0" lvl="0" marL="457200" rtl="0" algn="l">
              <a:lnSpc>
                <a:spcPct val="105000"/>
              </a:lnSpc>
              <a:spcBef>
                <a:spcPts val="1200"/>
              </a:spcBef>
              <a:spcAft>
                <a:spcPts val="0"/>
              </a:spcAft>
              <a:buSzPts val="770"/>
              <a:buNone/>
            </a:pPr>
            <a:r>
              <a:rPr lang="en-GB" sz="1210"/>
              <a:t>We used the traditional 80-20 split for the evaluation of the classical machine learning models, perceptron and RNN.</a:t>
            </a:r>
            <a:endParaRPr sz="1210"/>
          </a:p>
          <a:p>
            <a:pPr indent="0" lvl="0" marL="457200" rtl="0" algn="l">
              <a:lnSpc>
                <a:spcPct val="105000"/>
              </a:lnSpc>
              <a:spcBef>
                <a:spcPts val="1200"/>
              </a:spcBef>
              <a:spcAft>
                <a:spcPts val="1200"/>
              </a:spcAft>
              <a:buSzPts val="770"/>
              <a:buNone/>
            </a:pPr>
            <a:r>
              <a:rPr lang="en-GB" sz="1210"/>
              <a:t>For Bi-LSTM and BERT we evaluated the models on the dev data provided by FEVER.</a:t>
            </a:r>
            <a:endParaRPr sz="121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156475" y="2458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Results</a:t>
            </a:r>
            <a:endParaRPr/>
          </a:p>
        </p:txBody>
      </p:sp>
      <p:sp>
        <p:nvSpPr>
          <p:cNvPr id="153" name="Google Shape;153;p16"/>
          <p:cNvSpPr txBox="1"/>
          <p:nvPr>
            <p:ph idx="1" type="body"/>
          </p:nvPr>
        </p:nvSpPr>
        <p:spPr>
          <a:xfrm>
            <a:off x="130775" y="223230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graphicFrame>
        <p:nvGraphicFramePr>
          <p:cNvPr id="154" name="Google Shape;154;p16"/>
          <p:cNvGraphicFramePr/>
          <p:nvPr/>
        </p:nvGraphicFramePr>
        <p:xfrm>
          <a:off x="205200" y="2653325"/>
          <a:ext cx="3000000" cy="3000000"/>
        </p:xfrm>
        <a:graphic>
          <a:graphicData uri="http://schemas.openxmlformats.org/drawingml/2006/table">
            <a:tbl>
              <a:tblPr>
                <a:noFill/>
                <a:tableStyleId>{917CCDE3-B572-4FBE-9941-D79CC1E7AD4B}</a:tableStyleId>
              </a:tblPr>
              <a:tblGrid>
                <a:gridCol w="1201550"/>
                <a:gridCol w="901600"/>
                <a:gridCol w="867025"/>
                <a:gridCol w="1073375"/>
              </a:tblGrid>
              <a:tr h="365650">
                <a:tc>
                  <a:txBody>
                    <a:bodyPr/>
                    <a:lstStyle/>
                    <a:p>
                      <a:pPr indent="0" lvl="0" marL="0" rtl="0" algn="l">
                        <a:spcBef>
                          <a:spcPts val="0"/>
                        </a:spcBef>
                        <a:spcAft>
                          <a:spcPts val="0"/>
                        </a:spcAft>
                        <a:buNone/>
                      </a:pPr>
                      <a:r>
                        <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GB" sz="1000">
                          <a:solidFill>
                            <a:schemeClr val="lt1"/>
                          </a:solidFill>
                        </a:rPr>
                        <a:t>Accuracy</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GB" sz="1000">
                          <a:solidFill>
                            <a:schemeClr val="lt1"/>
                          </a:solidFill>
                        </a:rPr>
                        <a:t>F1-Score</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GB" sz="1000">
                          <a:solidFill>
                            <a:schemeClr val="lt1"/>
                          </a:solidFill>
                        </a:rPr>
                        <a:t>Recall Score</a:t>
                      </a:r>
                      <a:endParaRPr sz="1000">
                        <a:solidFill>
                          <a:schemeClr val="lt1"/>
                        </a:solidFill>
                      </a:endParaRPr>
                    </a:p>
                  </a:txBody>
                  <a:tcPr marT="91425" marB="91425" marR="91425" marL="91425"/>
                </a:tc>
              </a:tr>
              <a:tr h="365650">
                <a:tc>
                  <a:txBody>
                    <a:bodyPr/>
                    <a:lstStyle/>
                    <a:p>
                      <a:pPr indent="0" lvl="0" marL="0" rtl="0" algn="l">
                        <a:spcBef>
                          <a:spcPts val="0"/>
                        </a:spcBef>
                        <a:spcAft>
                          <a:spcPts val="0"/>
                        </a:spcAft>
                        <a:buNone/>
                      </a:pPr>
                      <a:r>
                        <a:rPr lang="en-GB" sz="1000">
                          <a:solidFill>
                            <a:schemeClr val="lt1"/>
                          </a:solidFill>
                        </a:rPr>
                        <a:t>Naive Bayes</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GB" sz="1000">
                          <a:solidFill>
                            <a:schemeClr val="lt1"/>
                          </a:solidFill>
                        </a:rPr>
                        <a:t>0.65</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GB" sz="1000">
                          <a:solidFill>
                            <a:schemeClr val="lt1"/>
                          </a:solidFill>
                        </a:rPr>
                        <a:t>0.58</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GB" sz="1000">
                          <a:solidFill>
                            <a:schemeClr val="lt1"/>
                          </a:solidFill>
                        </a:rPr>
                        <a:t>0.65</a:t>
                      </a:r>
                      <a:endParaRPr sz="1000">
                        <a:solidFill>
                          <a:schemeClr val="lt1"/>
                        </a:solidFill>
                      </a:endParaRPr>
                    </a:p>
                  </a:txBody>
                  <a:tcPr marT="91425" marB="91425" marR="91425" marL="91425"/>
                </a:tc>
              </a:tr>
              <a:tr h="342950">
                <a:tc>
                  <a:txBody>
                    <a:bodyPr/>
                    <a:lstStyle/>
                    <a:p>
                      <a:pPr indent="0" lvl="0" marL="0" rtl="0" algn="l">
                        <a:spcBef>
                          <a:spcPts val="0"/>
                        </a:spcBef>
                        <a:spcAft>
                          <a:spcPts val="0"/>
                        </a:spcAft>
                        <a:buNone/>
                      </a:pPr>
                      <a:r>
                        <a:rPr lang="en-GB" sz="1000">
                          <a:solidFill>
                            <a:schemeClr val="lt1"/>
                          </a:solidFill>
                        </a:rPr>
                        <a:t>SVM</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GB" sz="1000">
                          <a:solidFill>
                            <a:schemeClr val="lt1"/>
                          </a:solidFill>
                        </a:rPr>
                        <a:t>0.84</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GB" sz="1000">
                          <a:solidFill>
                            <a:schemeClr val="lt1"/>
                          </a:solidFill>
                        </a:rPr>
                        <a:t>0.82</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GB" sz="1000">
                          <a:solidFill>
                            <a:schemeClr val="lt1"/>
                          </a:solidFill>
                        </a:rPr>
                        <a:t>0.84</a:t>
                      </a:r>
                      <a:endParaRPr sz="1000">
                        <a:solidFill>
                          <a:schemeClr val="lt1"/>
                        </a:solidFill>
                      </a:endParaRPr>
                    </a:p>
                  </a:txBody>
                  <a:tcPr marT="91425" marB="91425" marR="91425" marL="91425"/>
                </a:tc>
              </a:tr>
              <a:tr h="365650">
                <a:tc>
                  <a:txBody>
                    <a:bodyPr/>
                    <a:lstStyle/>
                    <a:p>
                      <a:pPr indent="0" lvl="0" marL="0" rtl="0" algn="l">
                        <a:spcBef>
                          <a:spcPts val="0"/>
                        </a:spcBef>
                        <a:spcAft>
                          <a:spcPts val="0"/>
                        </a:spcAft>
                        <a:buNone/>
                      </a:pPr>
                      <a:r>
                        <a:rPr lang="en-GB" sz="1000">
                          <a:solidFill>
                            <a:schemeClr val="lt1"/>
                          </a:solidFill>
                        </a:rPr>
                        <a:t>Perceptron</a:t>
                      </a:r>
                      <a:endParaRPr sz="1000">
                        <a:solidFill>
                          <a:schemeClr val="lt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chemeClr val="lt1"/>
                          </a:solidFill>
                        </a:rPr>
                        <a:t>0.80</a:t>
                      </a:r>
                      <a:endParaRPr sz="1000">
                        <a:solidFill>
                          <a:schemeClr val="lt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chemeClr val="lt1"/>
                          </a:solidFill>
                        </a:rPr>
                        <a:t>0.80</a:t>
                      </a:r>
                      <a:endParaRPr sz="1000">
                        <a:solidFill>
                          <a:schemeClr val="lt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chemeClr val="lt1"/>
                          </a:solidFill>
                        </a:rPr>
                        <a:t>0.80</a:t>
                      </a:r>
                      <a:endParaRPr sz="1000">
                        <a:solidFill>
                          <a:schemeClr val="lt1"/>
                        </a:solidFill>
                      </a:endParaRPr>
                    </a:p>
                  </a:txBody>
                  <a:tcPr marT="91425" marB="91425" marR="91425" marL="91425">
                    <a:lnB cap="flat" cmpd="sng" w="9525">
                      <a:solidFill>
                        <a:srgbClr val="9E9E9E"/>
                      </a:solidFill>
                      <a:prstDash val="solid"/>
                      <a:round/>
                      <a:headEnd len="sm" w="sm" type="none"/>
                      <a:tailEnd len="sm" w="sm" type="none"/>
                    </a:lnB>
                  </a:tcPr>
                </a:tc>
              </a:tr>
              <a:tr h="342950">
                <a:tc>
                  <a:txBody>
                    <a:bodyPr/>
                    <a:lstStyle/>
                    <a:p>
                      <a:pPr indent="0" lvl="0" marL="0" rtl="0" algn="l">
                        <a:spcBef>
                          <a:spcPts val="0"/>
                        </a:spcBef>
                        <a:spcAft>
                          <a:spcPts val="0"/>
                        </a:spcAft>
                        <a:buNone/>
                      </a:pPr>
                      <a:r>
                        <a:rPr lang="en-GB" sz="1000">
                          <a:solidFill>
                            <a:schemeClr val="lt1"/>
                          </a:solidFill>
                        </a:rPr>
                        <a:t>RNN</a:t>
                      </a:r>
                      <a:endParaRPr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chemeClr val="lt1"/>
                          </a:solidFill>
                        </a:rPr>
                        <a:t>0.55</a:t>
                      </a:r>
                      <a:endParaRPr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chemeClr val="lt1"/>
                          </a:solidFill>
                        </a:rPr>
                        <a:t>0.71</a:t>
                      </a:r>
                      <a:endParaRPr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chemeClr val="lt1"/>
                          </a:solidFill>
                        </a:rPr>
                        <a:t>0.69</a:t>
                      </a:r>
                      <a:endParaRPr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2950">
                <a:tc>
                  <a:txBody>
                    <a:bodyPr/>
                    <a:lstStyle/>
                    <a:p>
                      <a:pPr indent="0" lvl="0" marL="0" rtl="0" algn="l">
                        <a:spcBef>
                          <a:spcPts val="0"/>
                        </a:spcBef>
                        <a:spcAft>
                          <a:spcPts val="0"/>
                        </a:spcAft>
                        <a:buNone/>
                      </a:pPr>
                      <a:r>
                        <a:rPr lang="en-GB" sz="1000">
                          <a:solidFill>
                            <a:schemeClr val="lt1"/>
                          </a:solidFill>
                        </a:rPr>
                        <a:t>BiLSTM</a:t>
                      </a:r>
                      <a:endParaRPr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chemeClr val="lt1"/>
                          </a:solidFill>
                        </a:rPr>
                        <a:t>0.89</a:t>
                      </a:r>
                      <a:endParaRPr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chemeClr val="lt1"/>
                          </a:solidFill>
                        </a:rPr>
                        <a:t>0.88</a:t>
                      </a:r>
                      <a:endParaRPr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chemeClr val="lt1"/>
                          </a:solidFill>
                        </a:rPr>
                        <a:t>0.89</a:t>
                      </a:r>
                      <a:endParaRPr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2950">
                <a:tc>
                  <a:txBody>
                    <a:bodyPr/>
                    <a:lstStyle/>
                    <a:p>
                      <a:pPr indent="0" lvl="0" marL="0" rtl="0" algn="l">
                        <a:spcBef>
                          <a:spcPts val="0"/>
                        </a:spcBef>
                        <a:spcAft>
                          <a:spcPts val="0"/>
                        </a:spcAft>
                        <a:buNone/>
                      </a:pPr>
                      <a:r>
                        <a:rPr lang="en-GB" sz="1000">
                          <a:solidFill>
                            <a:schemeClr val="lt1"/>
                          </a:solidFill>
                        </a:rPr>
                        <a:t>BERT</a:t>
                      </a:r>
                      <a:endParaRPr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chemeClr val="lt1"/>
                          </a:solidFill>
                        </a:rPr>
                        <a:t>0.67</a:t>
                      </a:r>
                      <a:endParaRPr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chemeClr val="lt1"/>
                          </a:solidFill>
                        </a:rPr>
                        <a:t>0.55</a:t>
                      </a:r>
                      <a:endParaRPr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chemeClr val="lt1"/>
                          </a:solidFill>
                        </a:rPr>
                        <a:t>0.67</a:t>
                      </a:r>
                      <a:endParaRPr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55" name="Google Shape;155;p16"/>
          <p:cNvSpPr txBox="1"/>
          <p:nvPr>
            <p:ph idx="2" type="body"/>
          </p:nvPr>
        </p:nvSpPr>
        <p:spPr>
          <a:xfrm>
            <a:off x="205200" y="2271150"/>
            <a:ext cx="85701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Model Results: 						             </a:t>
            </a:r>
            <a:r>
              <a:rPr lang="en-GB"/>
              <a:t>Model Parameters:		         Training Parameters:</a:t>
            </a:r>
            <a:endParaRPr/>
          </a:p>
        </p:txBody>
      </p:sp>
      <p:graphicFrame>
        <p:nvGraphicFramePr>
          <p:cNvPr id="156" name="Google Shape;156;p16"/>
          <p:cNvGraphicFramePr/>
          <p:nvPr/>
        </p:nvGraphicFramePr>
        <p:xfrm>
          <a:off x="4349900" y="2653325"/>
          <a:ext cx="3000000" cy="3000000"/>
        </p:xfrm>
        <a:graphic>
          <a:graphicData uri="http://schemas.openxmlformats.org/drawingml/2006/table">
            <a:tbl>
              <a:tblPr>
                <a:noFill/>
                <a:tableStyleId>{917CCDE3-B572-4FBE-9941-D79CC1E7AD4B}</a:tableStyleId>
              </a:tblPr>
              <a:tblGrid>
                <a:gridCol w="1096875"/>
                <a:gridCol w="851975"/>
              </a:tblGrid>
              <a:tr h="327725">
                <a:tc>
                  <a:txBody>
                    <a:bodyPr/>
                    <a:lstStyle/>
                    <a:p>
                      <a:pPr indent="0" lvl="0" marL="0" rtl="0" algn="l">
                        <a:spcBef>
                          <a:spcPts val="0"/>
                        </a:spcBef>
                        <a:spcAft>
                          <a:spcPts val="0"/>
                        </a:spcAft>
                        <a:buNone/>
                      </a:pPr>
                      <a:r>
                        <a:rPr lang="en-GB" sz="1000">
                          <a:solidFill>
                            <a:schemeClr val="lt1"/>
                          </a:solidFill>
                        </a:rPr>
                        <a:t>Parameters</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GB" sz="1000">
                          <a:solidFill>
                            <a:schemeClr val="lt1"/>
                          </a:solidFill>
                        </a:rPr>
                        <a:t>BiLSTM</a:t>
                      </a:r>
                      <a:endParaRPr sz="1000">
                        <a:solidFill>
                          <a:schemeClr val="lt1"/>
                        </a:solidFill>
                      </a:endParaRPr>
                    </a:p>
                  </a:txBody>
                  <a:tcPr marT="91425" marB="91425" marR="91425" marL="91425"/>
                </a:tc>
              </a:tr>
              <a:tr h="327725">
                <a:tc>
                  <a:txBody>
                    <a:bodyPr/>
                    <a:lstStyle/>
                    <a:p>
                      <a:pPr indent="0" lvl="0" marL="0" rtl="0" algn="l">
                        <a:spcBef>
                          <a:spcPts val="0"/>
                        </a:spcBef>
                        <a:spcAft>
                          <a:spcPts val="0"/>
                        </a:spcAft>
                        <a:buNone/>
                      </a:pPr>
                      <a:r>
                        <a:rPr lang="en-GB" sz="1000">
                          <a:solidFill>
                            <a:schemeClr val="lt1"/>
                          </a:solidFill>
                        </a:rPr>
                        <a:t>Num Layers</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GB" sz="1000">
                          <a:solidFill>
                            <a:schemeClr val="lt1"/>
                          </a:solidFill>
                        </a:rPr>
                        <a:t>1</a:t>
                      </a:r>
                      <a:endParaRPr sz="1000">
                        <a:solidFill>
                          <a:schemeClr val="lt1"/>
                        </a:solidFill>
                      </a:endParaRPr>
                    </a:p>
                  </a:txBody>
                  <a:tcPr marT="91425" marB="91425" marR="91425" marL="91425"/>
                </a:tc>
              </a:tr>
              <a:tr h="327725">
                <a:tc>
                  <a:txBody>
                    <a:bodyPr/>
                    <a:lstStyle/>
                    <a:p>
                      <a:pPr indent="0" lvl="0" marL="0" rtl="0" algn="l">
                        <a:spcBef>
                          <a:spcPts val="0"/>
                        </a:spcBef>
                        <a:spcAft>
                          <a:spcPts val="0"/>
                        </a:spcAft>
                        <a:buNone/>
                      </a:pPr>
                      <a:r>
                        <a:rPr lang="en-GB" sz="1000">
                          <a:solidFill>
                            <a:schemeClr val="lt1"/>
                          </a:solidFill>
                        </a:rPr>
                        <a:t>Dropout</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GB" sz="1000">
                          <a:solidFill>
                            <a:schemeClr val="lt1"/>
                          </a:solidFill>
                        </a:rPr>
                        <a:t>0.4</a:t>
                      </a:r>
                      <a:endParaRPr sz="1000">
                        <a:solidFill>
                          <a:schemeClr val="lt1"/>
                        </a:solidFill>
                      </a:endParaRPr>
                    </a:p>
                  </a:txBody>
                  <a:tcPr marT="91425" marB="91425" marR="91425" marL="91425"/>
                </a:tc>
              </a:tr>
              <a:tr h="476725">
                <a:tc>
                  <a:txBody>
                    <a:bodyPr/>
                    <a:lstStyle/>
                    <a:p>
                      <a:pPr indent="0" lvl="0" marL="0" rtl="0" algn="l">
                        <a:spcBef>
                          <a:spcPts val="0"/>
                        </a:spcBef>
                        <a:spcAft>
                          <a:spcPts val="0"/>
                        </a:spcAft>
                        <a:buNone/>
                      </a:pPr>
                      <a:r>
                        <a:rPr lang="en-GB" sz="1000">
                          <a:solidFill>
                            <a:schemeClr val="lt1"/>
                          </a:solidFill>
                        </a:rPr>
                        <a:t>Embedding Dimension</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GB" sz="1000">
                          <a:solidFill>
                            <a:schemeClr val="lt1"/>
                          </a:solidFill>
                        </a:rPr>
                        <a:t>100</a:t>
                      </a:r>
                      <a:endParaRPr sz="1000">
                        <a:solidFill>
                          <a:schemeClr val="lt1"/>
                        </a:solidFill>
                      </a:endParaRPr>
                    </a:p>
                  </a:txBody>
                  <a:tcPr marT="91425" marB="91425" marR="91425" marL="91425"/>
                </a:tc>
              </a:tr>
              <a:tr h="476725">
                <a:tc>
                  <a:txBody>
                    <a:bodyPr/>
                    <a:lstStyle/>
                    <a:p>
                      <a:pPr indent="0" lvl="0" marL="0" rtl="0" algn="l">
                        <a:spcBef>
                          <a:spcPts val="0"/>
                        </a:spcBef>
                        <a:spcAft>
                          <a:spcPts val="0"/>
                        </a:spcAft>
                        <a:buNone/>
                      </a:pPr>
                      <a:r>
                        <a:rPr lang="en-GB" sz="1000">
                          <a:solidFill>
                            <a:schemeClr val="lt1"/>
                          </a:solidFill>
                        </a:rPr>
                        <a:t>Hidden Dimension</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GB" sz="1000">
                          <a:solidFill>
                            <a:schemeClr val="lt1"/>
                          </a:solidFill>
                        </a:rPr>
                        <a:t>256</a:t>
                      </a:r>
                      <a:endParaRPr sz="1000">
                        <a:solidFill>
                          <a:schemeClr val="lt1"/>
                        </a:solidFill>
                      </a:endParaRPr>
                    </a:p>
                  </a:txBody>
                  <a:tcPr marT="91425" marB="91425" marR="91425" marL="91425"/>
                </a:tc>
              </a:tr>
              <a:tr h="476725">
                <a:tc>
                  <a:txBody>
                    <a:bodyPr/>
                    <a:lstStyle/>
                    <a:p>
                      <a:pPr indent="0" lvl="0" marL="0" rtl="0" algn="l">
                        <a:spcBef>
                          <a:spcPts val="0"/>
                        </a:spcBef>
                        <a:spcAft>
                          <a:spcPts val="0"/>
                        </a:spcAft>
                        <a:buNone/>
                      </a:pPr>
                      <a:r>
                        <a:rPr lang="en-GB" sz="1000">
                          <a:solidFill>
                            <a:schemeClr val="lt1"/>
                          </a:solidFill>
                        </a:rPr>
                        <a:t>Output Dimension</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GB" sz="1000">
                          <a:solidFill>
                            <a:schemeClr val="lt1"/>
                          </a:solidFill>
                        </a:rPr>
                        <a:t>128</a:t>
                      </a:r>
                      <a:endParaRPr sz="1000">
                        <a:solidFill>
                          <a:schemeClr val="lt1"/>
                        </a:solidFill>
                      </a:endParaRPr>
                    </a:p>
                  </a:txBody>
                  <a:tcPr marT="91425" marB="91425" marR="91425" marL="91425"/>
                </a:tc>
              </a:tr>
            </a:tbl>
          </a:graphicData>
        </a:graphic>
      </p:graphicFrame>
      <p:graphicFrame>
        <p:nvGraphicFramePr>
          <p:cNvPr id="157" name="Google Shape;157;p16"/>
          <p:cNvGraphicFramePr/>
          <p:nvPr/>
        </p:nvGraphicFramePr>
        <p:xfrm>
          <a:off x="6535900" y="2653913"/>
          <a:ext cx="3000000" cy="3000000"/>
        </p:xfrm>
        <a:graphic>
          <a:graphicData uri="http://schemas.openxmlformats.org/drawingml/2006/table">
            <a:tbl>
              <a:tblPr>
                <a:noFill/>
                <a:tableStyleId>{917CCDE3-B572-4FBE-9941-D79CC1E7AD4B}</a:tableStyleId>
              </a:tblPr>
              <a:tblGrid>
                <a:gridCol w="1085400"/>
                <a:gridCol w="1429675"/>
              </a:tblGrid>
              <a:tr h="292550">
                <a:tc>
                  <a:txBody>
                    <a:bodyPr/>
                    <a:lstStyle/>
                    <a:p>
                      <a:pPr indent="0" lvl="0" marL="0" rtl="0" algn="l">
                        <a:spcBef>
                          <a:spcPts val="0"/>
                        </a:spcBef>
                        <a:spcAft>
                          <a:spcPts val="0"/>
                        </a:spcAft>
                        <a:buNone/>
                      </a:pPr>
                      <a:r>
                        <a:rPr lang="en-GB" sz="1000">
                          <a:solidFill>
                            <a:schemeClr val="lt1"/>
                          </a:solidFill>
                        </a:rPr>
                        <a:t>Parameters</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GB" sz="1000">
                          <a:solidFill>
                            <a:schemeClr val="lt1"/>
                          </a:solidFill>
                        </a:rPr>
                        <a:t>BiLSTM</a:t>
                      </a:r>
                      <a:endParaRPr sz="1000">
                        <a:solidFill>
                          <a:schemeClr val="lt1"/>
                        </a:solidFill>
                      </a:endParaRPr>
                    </a:p>
                  </a:txBody>
                  <a:tcPr marT="91425" marB="91425" marR="91425" marL="91425"/>
                </a:tc>
              </a:tr>
              <a:tr h="292550">
                <a:tc>
                  <a:txBody>
                    <a:bodyPr/>
                    <a:lstStyle/>
                    <a:p>
                      <a:pPr indent="0" lvl="0" marL="0" rtl="0" algn="l">
                        <a:spcBef>
                          <a:spcPts val="0"/>
                        </a:spcBef>
                        <a:spcAft>
                          <a:spcPts val="0"/>
                        </a:spcAft>
                        <a:buNone/>
                      </a:pPr>
                      <a:r>
                        <a:rPr lang="en-GB" sz="1000">
                          <a:solidFill>
                            <a:schemeClr val="lt1"/>
                          </a:solidFill>
                        </a:rPr>
                        <a:t>Epochs</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GB" sz="1000">
                          <a:solidFill>
                            <a:schemeClr val="lt1"/>
                          </a:solidFill>
                        </a:rPr>
                        <a:t>10</a:t>
                      </a:r>
                      <a:endParaRPr sz="1000">
                        <a:solidFill>
                          <a:schemeClr val="lt1"/>
                        </a:solidFill>
                      </a:endParaRPr>
                    </a:p>
                  </a:txBody>
                  <a:tcPr marT="91425" marB="91425" marR="91425" marL="91425"/>
                </a:tc>
              </a:tr>
              <a:tr h="292550">
                <a:tc>
                  <a:txBody>
                    <a:bodyPr/>
                    <a:lstStyle/>
                    <a:p>
                      <a:pPr indent="0" lvl="0" marL="0" rtl="0" algn="l">
                        <a:spcBef>
                          <a:spcPts val="0"/>
                        </a:spcBef>
                        <a:spcAft>
                          <a:spcPts val="0"/>
                        </a:spcAft>
                        <a:buNone/>
                      </a:pPr>
                      <a:r>
                        <a:rPr lang="en-GB" sz="1000">
                          <a:solidFill>
                            <a:schemeClr val="lt1"/>
                          </a:solidFill>
                        </a:rPr>
                        <a:t>Learning Rate</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GB" sz="1000">
                          <a:solidFill>
                            <a:schemeClr val="lt1"/>
                          </a:solidFill>
                        </a:rPr>
                        <a:t>0.01</a:t>
                      </a:r>
                      <a:endParaRPr sz="1000">
                        <a:solidFill>
                          <a:schemeClr val="lt1"/>
                        </a:solidFill>
                      </a:endParaRPr>
                    </a:p>
                  </a:txBody>
                  <a:tcPr marT="91425" marB="91425" marR="91425" marL="91425"/>
                </a:tc>
              </a:tr>
              <a:tr h="473025">
                <a:tc>
                  <a:txBody>
                    <a:bodyPr/>
                    <a:lstStyle/>
                    <a:p>
                      <a:pPr indent="0" lvl="0" marL="0" rtl="0" algn="l">
                        <a:spcBef>
                          <a:spcPts val="0"/>
                        </a:spcBef>
                        <a:spcAft>
                          <a:spcPts val="0"/>
                        </a:spcAft>
                        <a:buNone/>
                      </a:pPr>
                      <a:r>
                        <a:rPr lang="en-GB" sz="1000">
                          <a:solidFill>
                            <a:schemeClr val="lt1"/>
                          </a:solidFill>
                        </a:rPr>
                        <a:t>Loss Function</a:t>
                      </a:r>
                      <a:endParaRPr sz="1000">
                        <a:solidFill>
                          <a:schemeClr val="lt1"/>
                        </a:solidFill>
                      </a:endParaRPr>
                    </a:p>
                  </a:txBody>
                  <a:tcPr marT="91425" marB="91425" marR="91425" marL="91425"/>
                </a:tc>
                <a:tc>
                  <a:txBody>
                    <a:bodyPr/>
                    <a:lstStyle/>
                    <a:p>
                      <a:pPr indent="0" lvl="0" marL="0" rtl="0" algn="l">
                        <a:lnSpc>
                          <a:spcPct val="135714"/>
                        </a:lnSpc>
                        <a:spcBef>
                          <a:spcPts val="0"/>
                        </a:spcBef>
                        <a:spcAft>
                          <a:spcPts val="0"/>
                        </a:spcAft>
                        <a:buNone/>
                      </a:pPr>
                      <a:r>
                        <a:rPr lang="en-GB" sz="1000">
                          <a:solidFill>
                            <a:srgbClr val="D4D4D4"/>
                          </a:solidFill>
                        </a:rPr>
                        <a:t>CrossEntropyLoss</a:t>
                      </a:r>
                      <a:endParaRPr sz="1000">
                        <a:solidFill>
                          <a:schemeClr val="lt1"/>
                        </a:solidFill>
                      </a:endParaRPr>
                    </a:p>
                  </a:txBody>
                  <a:tcPr marT="91425" marB="91425" marR="91425" marL="91425"/>
                </a:tc>
              </a:tr>
              <a:tr h="653500">
                <a:tc>
                  <a:txBody>
                    <a:bodyPr/>
                    <a:lstStyle/>
                    <a:p>
                      <a:pPr indent="0" lvl="0" marL="0" rtl="0" algn="l">
                        <a:spcBef>
                          <a:spcPts val="0"/>
                        </a:spcBef>
                        <a:spcAft>
                          <a:spcPts val="0"/>
                        </a:spcAft>
                        <a:buNone/>
                      </a:pPr>
                      <a:r>
                        <a:rPr lang="en-GB" sz="1000">
                          <a:solidFill>
                            <a:schemeClr val="lt1"/>
                          </a:solidFill>
                        </a:rPr>
                        <a:t>LR Scheduler</a:t>
                      </a:r>
                      <a:endParaRPr sz="1000">
                        <a:solidFill>
                          <a:schemeClr val="lt1"/>
                        </a:solidFill>
                      </a:endParaRPr>
                    </a:p>
                  </a:txBody>
                  <a:tcPr marT="91425" marB="91425" marR="91425" marL="91425"/>
                </a:tc>
                <a:tc>
                  <a:txBody>
                    <a:bodyPr/>
                    <a:lstStyle/>
                    <a:p>
                      <a:pPr indent="0" lvl="0" marL="0" rtl="0" algn="l">
                        <a:lnSpc>
                          <a:spcPct val="135714"/>
                        </a:lnSpc>
                        <a:spcBef>
                          <a:spcPts val="0"/>
                        </a:spcBef>
                        <a:spcAft>
                          <a:spcPts val="0"/>
                        </a:spcAft>
                        <a:buNone/>
                      </a:pPr>
                      <a:r>
                        <a:rPr lang="en-GB" sz="1000">
                          <a:solidFill>
                            <a:srgbClr val="D4D4D4"/>
                          </a:solidFill>
                        </a:rPr>
                        <a:t>ReduceLROnPlateau</a:t>
                      </a:r>
                      <a:endParaRPr sz="1000">
                        <a:solidFill>
                          <a:schemeClr val="lt1"/>
                        </a:solidFill>
                      </a:endParaRPr>
                    </a:p>
                  </a:txBody>
                  <a:tcPr marT="91425" marB="91425" marR="91425" marL="91425"/>
                </a:tc>
              </a:tr>
              <a:tr h="292550">
                <a:tc>
                  <a:txBody>
                    <a:bodyPr/>
                    <a:lstStyle/>
                    <a:p>
                      <a:pPr indent="0" lvl="0" marL="0" rtl="0" algn="l">
                        <a:spcBef>
                          <a:spcPts val="0"/>
                        </a:spcBef>
                        <a:spcAft>
                          <a:spcPts val="0"/>
                        </a:spcAft>
                        <a:buNone/>
                      </a:pPr>
                      <a:r>
                        <a:rPr lang="en-GB" sz="1000">
                          <a:solidFill>
                            <a:schemeClr val="lt1"/>
                          </a:solidFill>
                        </a:rPr>
                        <a:t>Optimizer</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GB" sz="1000">
                          <a:solidFill>
                            <a:schemeClr val="lt1"/>
                          </a:solidFill>
                        </a:rPr>
                        <a:t>Adam</a:t>
                      </a:r>
                      <a:endParaRPr sz="1000">
                        <a:solidFill>
                          <a:schemeClr val="lt1"/>
                        </a:solidFill>
                      </a:endParaRPr>
                    </a:p>
                  </a:txBody>
                  <a:tcPr marT="91425" marB="91425" marR="91425" marL="91425"/>
                </a:tc>
              </a:tr>
            </a:tbl>
          </a:graphicData>
        </a:graphic>
      </p:graphicFrame>
      <p:sp>
        <p:nvSpPr>
          <p:cNvPr id="158" name="Google Shape;158;p16"/>
          <p:cNvSpPr txBox="1"/>
          <p:nvPr/>
        </p:nvSpPr>
        <p:spPr>
          <a:xfrm>
            <a:off x="1113550" y="748150"/>
            <a:ext cx="76323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solidFill>
                  <a:schemeClr val="lt1"/>
                </a:solidFill>
                <a:latin typeface="Lato"/>
                <a:ea typeface="Lato"/>
                <a:cs typeface="Lato"/>
                <a:sym typeface="Lato"/>
              </a:rPr>
              <a:t>Comparing the classical machine learning models Naive Bayes and SVM, we can clearly see that the F1 Score of SVM is much higher than Naive bayes as well as the other evaluation metrics. </a:t>
            </a:r>
            <a:endParaRPr sz="700">
              <a:solidFill>
                <a:schemeClr val="lt1"/>
              </a:solidFill>
              <a:latin typeface="Lato"/>
              <a:ea typeface="Lato"/>
              <a:cs typeface="Lato"/>
              <a:sym typeface="Lato"/>
            </a:endParaRPr>
          </a:p>
          <a:p>
            <a:pPr indent="0" lvl="0" marL="0" rtl="0" algn="l">
              <a:spcBef>
                <a:spcPts val="0"/>
              </a:spcBef>
              <a:spcAft>
                <a:spcPts val="0"/>
              </a:spcAft>
              <a:buNone/>
            </a:pPr>
            <a:r>
              <a:t/>
            </a:r>
            <a:endParaRPr sz="700">
              <a:solidFill>
                <a:schemeClr val="lt1"/>
              </a:solidFill>
              <a:latin typeface="Lato"/>
              <a:ea typeface="Lato"/>
              <a:cs typeface="Lato"/>
              <a:sym typeface="Lato"/>
            </a:endParaRPr>
          </a:p>
          <a:p>
            <a:pPr indent="0" lvl="0" marL="0" rtl="0" algn="l">
              <a:spcBef>
                <a:spcPts val="0"/>
              </a:spcBef>
              <a:spcAft>
                <a:spcPts val="0"/>
              </a:spcAft>
              <a:buNone/>
            </a:pPr>
            <a:r>
              <a:rPr lang="en-GB" sz="700">
                <a:solidFill>
                  <a:schemeClr val="lt1"/>
                </a:solidFill>
                <a:latin typeface="Lato"/>
                <a:ea typeface="Lato"/>
                <a:cs typeface="Lato"/>
                <a:sym typeface="Lato"/>
              </a:rPr>
              <a:t>In the earlier stages of the course, it was stated that SVM performs better with text data and the same results can be verified here. Please note that TF-IDF has been used for feature extraction</a:t>
            </a:r>
            <a:endParaRPr sz="700">
              <a:solidFill>
                <a:schemeClr val="lt1"/>
              </a:solidFill>
              <a:latin typeface="Lato"/>
              <a:ea typeface="Lato"/>
              <a:cs typeface="Lato"/>
              <a:sym typeface="Lato"/>
            </a:endParaRPr>
          </a:p>
          <a:p>
            <a:pPr indent="0" lvl="0" marL="0" rtl="0" algn="l">
              <a:spcBef>
                <a:spcPts val="0"/>
              </a:spcBef>
              <a:spcAft>
                <a:spcPts val="0"/>
              </a:spcAft>
              <a:buNone/>
            </a:pPr>
            <a:r>
              <a:t/>
            </a:r>
            <a:endParaRPr sz="700">
              <a:solidFill>
                <a:schemeClr val="lt1"/>
              </a:solidFill>
              <a:latin typeface="Lato"/>
              <a:ea typeface="Lato"/>
              <a:cs typeface="Lato"/>
              <a:sym typeface="Lato"/>
            </a:endParaRPr>
          </a:p>
          <a:p>
            <a:pPr indent="0" lvl="0" marL="0" rtl="0" algn="l">
              <a:spcBef>
                <a:spcPts val="0"/>
              </a:spcBef>
              <a:spcAft>
                <a:spcPts val="0"/>
              </a:spcAft>
              <a:buNone/>
            </a:pPr>
            <a:r>
              <a:rPr lang="en-GB" sz="700">
                <a:solidFill>
                  <a:schemeClr val="lt1"/>
                </a:solidFill>
                <a:latin typeface="Lato"/>
                <a:ea typeface="Lato"/>
                <a:cs typeface="Lato"/>
                <a:sym typeface="Lato"/>
              </a:rPr>
              <a:t>We also experimented with a single layer perceptron model. The performance of the model did not surpass the classical SVM model.</a:t>
            </a:r>
            <a:endParaRPr sz="700">
              <a:solidFill>
                <a:schemeClr val="lt1"/>
              </a:solidFill>
              <a:latin typeface="Lato"/>
              <a:ea typeface="Lato"/>
              <a:cs typeface="Lato"/>
              <a:sym typeface="Lato"/>
            </a:endParaRPr>
          </a:p>
          <a:p>
            <a:pPr indent="0" lvl="0" marL="0" rtl="0" algn="l">
              <a:spcBef>
                <a:spcPts val="0"/>
              </a:spcBef>
              <a:spcAft>
                <a:spcPts val="0"/>
              </a:spcAft>
              <a:buNone/>
            </a:pPr>
            <a:r>
              <a:t/>
            </a:r>
            <a:endParaRPr sz="700">
              <a:solidFill>
                <a:schemeClr val="lt1"/>
              </a:solidFill>
              <a:latin typeface="Lato"/>
              <a:ea typeface="Lato"/>
              <a:cs typeface="Lato"/>
              <a:sym typeface="Lato"/>
            </a:endParaRPr>
          </a:p>
          <a:p>
            <a:pPr indent="0" lvl="0" marL="0" rtl="0" algn="l">
              <a:spcBef>
                <a:spcPts val="0"/>
              </a:spcBef>
              <a:spcAft>
                <a:spcPts val="0"/>
              </a:spcAft>
              <a:buNone/>
            </a:pPr>
            <a:r>
              <a:rPr lang="en-GB" sz="700">
                <a:solidFill>
                  <a:schemeClr val="lt1"/>
                </a:solidFill>
                <a:latin typeface="Lato"/>
                <a:ea typeface="Lato"/>
                <a:cs typeface="Lato"/>
                <a:sym typeface="Lato"/>
              </a:rPr>
              <a:t>Among the deep learning models, we experimented with BiLSTM model and Pretrained BERT model using Glove Embedding and BERT embeddings respectively. For the BiLSTM model, the F1 score on dev data is 0.88 and the recall is 0.89 which is much higher than the rest of the models.</a:t>
            </a:r>
            <a:endParaRPr sz="700">
              <a:solidFill>
                <a:schemeClr val="lt1"/>
              </a:solidFill>
              <a:latin typeface="Lato"/>
              <a:ea typeface="Lato"/>
              <a:cs typeface="Lato"/>
              <a:sym typeface="Lato"/>
            </a:endParaRPr>
          </a:p>
          <a:p>
            <a:pPr indent="0" lvl="0" marL="0" rtl="0" algn="l">
              <a:spcBef>
                <a:spcPts val="0"/>
              </a:spcBef>
              <a:spcAft>
                <a:spcPts val="0"/>
              </a:spcAft>
              <a:buNone/>
            </a:pPr>
            <a:r>
              <a:rPr lang="en-GB" sz="700">
                <a:solidFill>
                  <a:schemeClr val="lt1"/>
                </a:solidFill>
                <a:latin typeface="Lato"/>
                <a:ea typeface="Lato"/>
                <a:cs typeface="Lato"/>
                <a:sym typeface="Lato"/>
              </a:rPr>
              <a:t>Due to limitation of the computational resources we fine tuned BERT on a smaller subset of the dataset. </a:t>
            </a:r>
            <a:endParaRPr sz="700">
              <a:solidFill>
                <a:schemeClr val="lt1"/>
              </a:solidFill>
              <a:latin typeface="Lato"/>
              <a:ea typeface="Lato"/>
              <a:cs typeface="Lato"/>
              <a:sym typeface="Lato"/>
            </a:endParaRPr>
          </a:p>
          <a:p>
            <a:pPr indent="0" lvl="0" marL="0" rtl="0" algn="l">
              <a:spcBef>
                <a:spcPts val="0"/>
              </a:spcBef>
              <a:spcAft>
                <a:spcPts val="0"/>
              </a:spcAft>
              <a:buNone/>
            </a:pPr>
            <a:r>
              <a:t/>
            </a:r>
            <a:endParaRPr sz="700">
              <a:solidFill>
                <a:schemeClr val="lt1"/>
              </a:solidFill>
              <a:latin typeface="Lato"/>
              <a:ea typeface="Lato"/>
              <a:cs typeface="Lato"/>
              <a:sym typeface="Lato"/>
            </a:endParaRPr>
          </a:p>
          <a:p>
            <a:pPr indent="0" lvl="0" marL="0" rtl="0" algn="l">
              <a:spcBef>
                <a:spcPts val="0"/>
              </a:spcBef>
              <a:spcAft>
                <a:spcPts val="0"/>
              </a:spcAft>
              <a:buNone/>
            </a:pPr>
            <a:r>
              <a:rPr lang="en-GB" sz="700">
                <a:solidFill>
                  <a:schemeClr val="lt1"/>
                </a:solidFill>
                <a:latin typeface="Lato"/>
                <a:ea typeface="Lato"/>
                <a:cs typeface="Lato"/>
                <a:sym typeface="Lato"/>
              </a:rPr>
              <a:t>For model parameters, we experimented with many parameters and chose the ones which gave the best results. The same has been followed for the training parameters.</a:t>
            </a:r>
            <a:endParaRPr sz="700">
              <a:solidFill>
                <a:schemeClr val="lt1"/>
              </a:solidFill>
              <a:latin typeface="Lato"/>
              <a:ea typeface="Lato"/>
              <a:cs typeface="Lato"/>
              <a:sym typeface="Lato"/>
            </a:endParaRPr>
          </a:p>
          <a:p>
            <a:pPr indent="0" lvl="0" marL="0" rtl="0" algn="l">
              <a:spcBef>
                <a:spcPts val="0"/>
              </a:spcBef>
              <a:spcAft>
                <a:spcPts val="0"/>
              </a:spcAft>
              <a:buNone/>
            </a:pPr>
            <a:r>
              <a:t/>
            </a:r>
            <a:endParaRPr sz="700">
              <a:solidFill>
                <a:schemeClr val="lt1"/>
              </a:solidFill>
              <a:latin typeface="Lato"/>
              <a:ea typeface="Lato"/>
              <a:cs typeface="Lato"/>
              <a:sym typeface="Lato"/>
            </a:endParaRPr>
          </a:p>
          <a:p>
            <a:pPr indent="0" lvl="0" marL="0" rtl="0" algn="l">
              <a:spcBef>
                <a:spcPts val="0"/>
              </a:spcBef>
              <a:spcAft>
                <a:spcPts val="0"/>
              </a:spcAft>
              <a:buNone/>
            </a:pPr>
            <a:r>
              <a:rPr lang="en-GB" sz="700">
                <a:solidFill>
                  <a:schemeClr val="lt1"/>
                </a:solidFill>
                <a:latin typeface="Lato"/>
                <a:ea typeface="Lato"/>
                <a:cs typeface="Lato"/>
                <a:sym typeface="Lato"/>
              </a:rPr>
              <a:t>In conclusion, the most accurate model was the BiLSTM Model, yielding the highest F1, Accuracy, and Precision Scores. The team  took the project a step further, to develop a User Interface tool which can be used to prompt the model with a claim, and assess the  accuracy of that claim. </a:t>
            </a:r>
            <a:endParaRPr sz="7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