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7" r:id="rId3"/>
    <p:sldId id="259" r:id="rId4"/>
    <p:sldId id="263" r:id="rId5"/>
    <p:sldId id="258" r:id="rId6"/>
    <p:sldId id="260" r:id="rId7"/>
    <p:sldId id="268" r:id="rId8"/>
    <p:sldId id="278" r:id="rId9"/>
    <p:sldId id="264" r:id="rId10"/>
    <p:sldId id="269" r:id="rId11"/>
    <p:sldId id="270" r:id="rId12"/>
    <p:sldId id="271" r:id="rId13"/>
    <p:sldId id="261" r:id="rId14"/>
    <p:sldId id="266" r:id="rId15"/>
    <p:sldId id="273" r:id="rId16"/>
    <p:sldId id="272" r:id="rId17"/>
    <p:sldId id="262" r:id="rId18"/>
    <p:sldId id="274" r:id="rId19"/>
    <p:sldId id="267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41BC"/>
    <a:srgbClr val="0A6EF9"/>
    <a:srgbClr val="1ED65F"/>
    <a:srgbClr val="C2D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1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0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96418" y="1122363"/>
            <a:ext cx="6879102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rgbClr val="1ED65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96418" y="3602038"/>
            <a:ext cx="6879102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1ED65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rgbClr val="2B41B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093885"/>
          </a:xfrm>
        </p:spPr>
        <p:txBody>
          <a:bodyPr/>
          <a:lstStyle>
            <a:lvl1pPr marL="0" indent="0">
              <a:buNone/>
              <a:defRPr sz="2400">
                <a:solidFill>
                  <a:srgbClr val="2B41BC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2B41BC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8/30/22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B41BC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B41BC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8/30/22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8/30/22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8/30/22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prezentr.com/?utm_source=templates&amp;utm_medium=presentation&amp;utm_campaign=free_downloads_2020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006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0327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ED65F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8/30/22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3279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ED65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032790"/>
            <a:ext cx="660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ED65F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tx1">
                    <a:lumMod val="50000"/>
                    <a:lumOff val="50000"/>
                  </a:schemeClr>
                </a:solidFill>
                <a:hlinkClick r:id="rId13"/>
              </a:rPr>
              <a:t>prezentr.com</a:t>
            </a:r>
            <a:r>
              <a:rPr lang="bs-Latn-BA" sz="12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ED65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004F-55C6-E34B-8CD2-E73BA604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522293"/>
          </a:xfrm>
        </p:spPr>
        <p:txBody>
          <a:bodyPr/>
          <a:lstStyle/>
          <a:p>
            <a:r>
              <a:rPr lang="es-ES_tradnl" dirty="0"/>
              <a:t>Proyecto Final – Curso Data </a:t>
            </a:r>
            <a:r>
              <a:rPr lang="es-ES_tradnl" dirty="0" err="1"/>
              <a:t>Science</a:t>
            </a:r>
            <a:r>
              <a:rPr lang="es-ES_tradnl" dirty="0"/>
              <a:t> 25570</a:t>
            </a:r>
            <a:br>
              <a:rPr lang="es-ES_tradnl" dirty="0">
                <a:solidFill>
                  <a:schemeClr val="bg1"/>
                </a:solidFill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7C20-77F0-A344-A669-99AFD39E6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2482" y="3899220"/>
            <a:ext cx="4478704" cy="1093885"/>
          </a:xfrm>
        </p:spPr>
        <p:txBody>
          <a:bodyPr/>
          <a:lstStyle/>
          <a:p>
            <a:r>
              <a:rPr lang="es-ES_tradnl" dirty="0"/>
              <a:t>Tutor: Michael Olmos Trujillo </a:t>
            </a:r>
          </a:p>
          <a:p>
            <a:r>
              <a:rPr lang="es-ES_tradnl" dirty="0"/>
              <a:t>Profesor: </a:t>
            </a:r>
            <a:r>
              <a:rPr lang="es-ES_tradnl" dirty="0" err="1"/>
              <a:t>Damian</a:t>
            </a:r>
            <a:r>
              <a:rPr lang="es-ES_tradnl" dirty="0"/>
              <a:t> </a:t>
            </a:r>
            <a:r>
              <a:rPr lang="es-ES_tradnl" dirty="0" err="1"/>
              <a:t>Dapueto</a:t>
            </a:r>
            <a:endParaRPr lang="es-ES_tradnl" dirty="0"/>
          </a:p>
          <a:p>
            <a:endParaRPr lang="es-ES_tradnl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C4070B4-6475-E54E-90B3-9D1CF1B19C16}"/>
              </a:ext>
            </a:extLst>
          </p:cNvPr>
          <p:cNvSpPr txBox="1">
            <a:spLocks/>
          </p:cNvSpPr>
          <p:nvPr/>
        </p:nvSpPr>
        <p:spPr>
          <a:xfrm>
            <a:off x="2656449" y="640365"/>
            <a:ext cx="687910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2B41BC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BE41109-FC80-7544-8593-A10A14E36E68}"/>
              </a:ext>
            </a:extLst>
          </p:cNvPr>
          <p:cNvSpPr txBox="1">
            <a:spLocks/>
          </p:cNvSpPr>
          <p:nvPr/>
        </p:nvSpPr>
        <p:spPr>
          <a:xfrm>
            <a:off x="831850" y="3899220"/>
            <a:ext cx="5550632" cy="2834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2B41B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Integrantes: </a:t>
            </a:r>
          </a:p>
          <a:p>
            <a:r>
              <a:rPr lang="es-ES_tradnl" dirty="0"/>
              <a:t>Ricardo </a:t>
            </a:r>
            <a:r>
              <a:rPr lang="es-ES_tradnl" dirty="0" err="1"/>
              <a:t>Alvarez</a:t>
            </a:r>
            <a:r>
              <a:rPr lang="es-ES_tradnl" dirty="0"/>
              <a:t>  </a:t>
            </a:r>
          </a:p>
          <a:p>
            <a:r>
              <a:rPr lang="es-ES_tradnl" dirty="0"/>
              <a:t>Paula </a:t>
            </a:r>
            <a:r>
              <a:rPr lang="es-ES_tradnl" dirty="0" err="1"/>
              <a:t>Bracco</a:t>
            </a:r>
            <a:r>
              <a:rPr lang="es-ES_tradnl" dirty="0"/>
              <a:t> </a:t>
            </a:r>
          </a:p>
          <a:p>
            <a:r>
              <a:rPr lang="es-ES_tradnl" dirty="0"/>
              <a:t>Santiago </a:t>
            </a:r>
            <a:r>
              <a:rPr lang="es-ES_tradnl" dirty="0" err="1"/>
              <a:t>Gegenschatz</a:t>
            </a:r>
            <a:r>
              <a:rPr lang="es-ES_tradnl" dirty="0"/>
              <a:t>  </a:t>
            </a:r>
          </a:p>
          <a:p>
            <a:r>
              <a:rPr lang="es-ES_tradnl" dirty="0"/>
              <a:t>Rossana Scavone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45630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CB77E18B-B41C-4942-8F78-CE12F36AAF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096"/>
          <a:stretch/>
        </p:blipFill>
        <p:spPr bwMode="auto">
          <a:xfrm>
            <a:off x="151519" y="2121363"/>
            <a:ext cx="5499062" cy="322081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991106A6-97E9-4940-9AE2-8D9B41A699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65"/>
          <a:stretch/>
        </p:blipFill>
        <p:spPr bwMode="auto">
          <a:xfrm>
            <a:off x="5884985" y="2121363"/>
            <a:ext cx="6061711" cy="450217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51E0F6D-5682-124F-A78C-541FE337CD81}"/>
              </a:ext>
            </a:extLst>
          </p:cNvPr>
          <p:cNvSpPr txBox="1">
            <a:spLocks/>
          </p:cNvSpPr>
          <p:nvPr/>
        </p:nvSpPr>
        <p:spPr>
          <a:xfrm>
            <a:off x="245304" y="5498123"/>
            <a:ext cx="5499062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_tradnl" sz="2000" dirty="0"/>
              <a:t>La cantidad de artistas diferentes es muy grande. El artista con mas apariciones es </a:t>
            </a:r>
            <a:r>
              <a:rPr lang="es-ES_tradnl" sz="2000" dirty="0" err="1"/>
              <a:t>Various</a:t>
            </a:r>
            <a:r>
              <a:rPr lang="es-ES_tradnl" sz="2000" dirty="0"/>
              <a:t> </a:t>
            </a:r>
            <a:r>
              <a:rPr lang="es-ES_tradnl" sz="2000" dirty="0" err="1"/>
              <a:t>Artists</a:t>
            </a:r>
            <a:r>
              <a:rPr lang="es-ES_tradnl" sz="2000" dirty="0"/>
              <a:t> y solo representa el 2% de los datos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1CCD8F6-8B8D-1A4F-A01B-5A87E6E07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16" y="365125"/>
            <a:ext cx="10248358" cy="1325563"/>
          </a:xfrm>
        </p:spPr>
        <p:txBody>
          <a:bodyPr/>
          <a:lstStyle/>
          <a:p>
            <a:pPr algn="l"/>
            <a:r>
              <a:rPr lang="es-ES_tradnl" dirty="0"/>
              <a:t>Visualización de los Datos</a:t>
            </a:r>
          </a:p>
        </p:txBody>
      </p:sp>
    </p:spTree>
    <p:extLst>
      <p:ext uri="{BB962C8B-B14F-4D97-AF65-F5344CB8AC3E}">
        <p14:creationId xmlns:p14="http://schemas.microsoft.com/office/powerpoint/2010/main" val="4126253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51E0F6D-5682-124F-A78C-541FE337CD81}"/>
              </a:ext>
            </a:extLst>
          </p:cNvPr>
          <p:cNvSpPr txBox="1">
            <a:spLocks/>
          </p:cNvSpPr>
          <p:nvPr/>
        </p:nvSpPr>
        <p:spPr>
          <a:xfrm>
            <a:off x="5436695" y="2574723"/>
            <a:ext cx="5499062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_tradnl" sz="2000" dirty="0"/>
              <a:t>Histograma de la variable Target “</a:t>
            </a:r>
            <a:r>
              <a:rPr lang="es-ES_tradnl" sz="2000" dirty="0" err="1"/>
              <a:t>Popularity</a:t>
            </a:r>
            <a:r>
              <a:rPr lang="es-ES_tradnl" sz="2000" dirty="0"/>
              <a:t>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_tradnl" sz="2000" dirty="0"/>
              <a:t>Se puede ver que la mayor parte de los datos son de bajos valores de popularidad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1CCD8F6-8B8D-1A4F-A01B-5A87E6E07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16" y="365125"/>
            <a:ext cx="10248358" cy="1325563"/>
          </a:xfrm>
        </p:spPr>
        <p:txBody>
          <a:bodyPr/>
          <a:lstStyle/>
          <a:p>
            <a:pPr algn="l"/>
            <a:r>
              <a:rPr lang="es-ES_tradnl" dirty="0"/>
              <a:t>Visualización de los Datos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381A1F-0820-D245-9D13-9D8EA1977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1" y="1934308"/>
            <a:ext cx="4958891" cy="467750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6E7934F-2999-7743-911C-F61CD085C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695" y="4283277"/>
            <a:ext cx="6485674" cy="232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46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51E0F6D-5682-124F-A78C-541FE337CD81}"/>
              </a:ext>
            </a:extLst>
          </p:cNvPr>
          <p:cNvSpPr txBox="1">
            <a:spLocks/>
          </p:cNvSpPr>
          <p:nvPr/>
        </p:nvSpPr>
        <p:spPr>
          <a:xfrm>
            <a:off x="6780635" y="4591092"/>
            <a:ext cx="503132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_tradnl" sz="2000" dirty="0"/>
              <a:t>Baja correlación en general entre variables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1CCD8F6-8B8D-1A4F-A01B-5A87E6E07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16" y="365125"/>
            <a:ext cx="10248358" cy="1325563"/>
          </a:xfrm>
        </p:spPr>
        <p:txBody>
          <a:bodyPr/>
          <a:lstStyle/>
          <a:p>
            <a:pPr algn="l"/>
            <a:r>
              <a:rPr lang="es-ES_tradnl" dirty="0"/>
              <a:t>Visualización de los Datos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42285BE-7E45-724A-9372-C8CE5C5CA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2" y="1570892"/>
            <a:ext cx="6333067" cy="50292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537082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004F-55C6-E34B-8CD2-E73BA604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Modelos Machine </a:t>
            </a:r>
            <a:r>
              <a:rPr lang="es-ES_tradnl" dirty="0" err="1"/>
              <a:t>Learning</a:t>
            </a:r>
            <a:endParaRPr lang="es-ES_trad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7C20-77F0-A344-A669-99AFD39E67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Algoritmos de Clasificación</a:t>
            </a:r>
          </a:p>
        </p:txBody>
      </p:sp>
    </p:spTree>
    <p:extLst>
      <p:ext uri="{BB962C8B-B14F-4D97-AF65-F5344CB8AC3E}">
        <p14:creationId xmlns:p14="http://schemas.microsoft.com/office/powerpoint/2010/main" val="2632975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516" y="365125"/>
            <a:ext cx="10248358" cy="1325563"/>
          </a:xfrm>
        </p:spPr>
        <p:txBody>
          <a:bodyPr/>
          <a:lstStyle/>
          <a:p>
            <a:pPr algn="l"/>
            <a:r>
              <a:rPr lang="es-ES_tradnl" dirty="0"/>
              <a:t>Algoritmos Utilizados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8D99EF-6495-1C43-9B4C-B0C4AA0CD651}"/>
              </a:ext>
            </a:extLst>
          </p:cNvPr>
          <p:cNvSpPr txBox="1">
            <a:spLocks/>
          </p:cNvSpPr>
          <p:nvPr/>
        </p:nvSpPr>
        <p:spPr>
          <a:xfrm>
            <a:off x="312516" y="1972042"/>
            <a:ext cx="10062407" cy="34440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_tradnl" sz="2000" dirty="0"/>
              <a:t>Se utilizaron 3 algoritmos de clasificación: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_tradnl" sz="2000" dirty="0"/>
          </a:p>
          <a:p>
            <a:pPr>
              <a:buFontTx/>
              <a:buChar char="-"/>
            </a:pPr>
            <a:r>
              <a:rPr lang="es-ES_tradnl" sz="2000" dirty="0"/>
              <a:t>Árbol de Decisión con </a:t>
            </a:r>
            <a:r>
              <a:rPr lang="es-ES_tradnl" sz="2000" dirty="0" err="1"/>
              <a:t>cross</a:t>
            </a:r>
            <a:r>
              <a:rPr lang="es-ES_tradnl" sz="2000" dirty="0"/>
              <a:t> </a:t>
            </a:r>
            <a:r>
              <a:rPr lang="es-ES_tradnl" sz="2000" dirty="0" err="1"/>
              <a:t>validation</a:t>
            </a:r>
            <a:r>
              <a:rPr lang="es-ES_tradnl" sz="2000" dirty="0"/>
              <a:t> (k-</a:t>
            </a:r>
            <a:r>
              <a:rPr lang="es-ES_tradnl" sz="2000" dirty="0" err="1"/>
              <a:t>fold</a:t>
            </a:r>
            <a:r>
              <a:rPr lang="es-ES_tradnl" sz="2000" dirty="0"/>
              <a:t> = 5)</a:t>
            </a:r>
          </a:p>
          <a:p>
            <a:pPr>
              <a:buFontTx/>
              <a:buChar char="-"/>
            </a:pPr>
            <a:r>
              <a:rPr lang="es-ES_tradnl" sz="2000" dirty="0" err="1"/>
              <a:t>Random</a:t>
            </a:r>
            <a:r>
              <a:rPr lang="es-ES_tradnl" sz="2000" dirty="0"/>
              <a:t> Forest</a:t>
            </a:r>
          </a:p>
          <a:p>
            <a:pPr>
              <a:buFontTx/>
              <a:buChar char="-"/>
            </a:pPr>
            <a:r>
              <a:rPr lang="es-ES_tradnl" sz="2000" dirty="0"/>
              <a:t>Red Neural con 2 capas ocultas de 16 nodos cada una</a:t>
            </a:r>
          </a:p>
          <a:p>
            <a:pPr>
              <a:buFontTx/>
              <a:buChar char="-"/>
            </a:pPr>
            <a:r>
              <a:rPr lang="es-ES_tradnl" sz="2000" dirty="0"/>
              <a:t>Red Neural Convolucional con 18 capas ocultas</a:t>
            </a:r>
          </a:p>
          <a:p>
            <a:pPr>
              <a:buFontTx/>
              <a:buChar char="-"/>
            </a:pPr>
            <a:endParaRPr lang="es-ES_tradnl" sz="2000" dirty="0"/>
          </a:p>
          <a:p>
            <a:pPr>
              <a:buFontTx/>
              <a:buChar char="-"/>
            </a:pPr>
            <a:endParaRPr lang="es-ES_tradnl" sz="2000" dirty="0"/>
          </a:p>
          <a:p>
            <a:pPr marL="0" indent="0">
              <a:buNone/>
            </a:pPr>
            <a:r>
              <a:rPr lang="es-ES_tradnl" sz="2000" dirty="0"/>
              <a:t>En ambos casos, se busco el parámetro que ofrecía los mejores resultados. La métrica utilizada para la evaluación fue el F1-Score</a:t>
            </a:r>
          </a:p>
          <a:p>
            <a:pPr marL="0" indent="0">
              <a:buNone/>
            </a:pPr>
            <a:endParaRPr lang="es-ES_trad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95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516" y="365125"/>
            <a:ext cx="10248358" cy="1325563"/>
          </a:xfrm>
        </p:spPr>
        <p:txBody>
          <a:bodyPr/>
          <a:lstStyle/>
          <a:p>
            <a:pPr algn="l"/>
            <a:r>
              <a:rPr lang="es-ES_tradnl" dirty="0"/>
              <a:t>Clase Popularidad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8D99EF-6495-1C43-9B4C-B0C4AA0CD651}"/>
              </a:ext>
            </a:extLst>
          </p:cNvPr>
          <p:cNvSpPr txBox="1">
            <a:spLocks/>
          </p:cNvSpPr>
          <p:nvPr/>
        </p:nvSpPr>
        <p:spPr>
          <a:xfrm>
            <a:off x="312516" y="1690688"/>
            <a:ext cx="9546592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_tradnl" sz="2000" dirty="0"/>
              <a:t>La distribución de las clases no es balanceada, las clases 4 y 5 tiene muchos menos datos. Por lo tanto, se aplicaron los algoritmos nuevamente pero en este caso realizando previamente SMOTE sobre el </a:t>
            </a:r>
            <a:r>
              <a:rPr lang="es-ES_tradnl" sz="2000" dirty="0" err="1"/>
              <a:t>train</a:t>
            </a:r>
            <a:r>
              <a:rPr lang="es-ES_tradnl" sz="2000" dirty="0"/>
              <a:t> set.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66D167FF-F770-2844-BF86-BBBCD83FE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114679"/>
              </p:ext>
            </p:extLst>
          </p:nvPr>
        </p:nvGraphicFramePr>
        <p:xfrm>
          <a:off x="1731109" y="3229294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487728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527467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9918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noProof="0"/>
                        <a:t>Clases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/>
                        <a:t>Popularidad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/>
                        <a:t>Cantidad de Registros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155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noProof="0"/>
                        <a:t>1 - Baja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/>
                        <a:t>0 - 20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/>
                        <a:t>17.771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734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noProof="0"/>
                        <a:t>2 – Media/Baja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/>
                        <a:t>21 - 40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/>
                        <a:t>19.894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53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noProof="0"/>
                        <a:t>3 - 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/>
                        <a:t>41 - 60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/>
                        <a:t>14.161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861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noProof="0"/>
                        <a:t>4 – Media/Alta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/>
                        <a:t>61 - 80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/>
                        <a:t>3635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16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noProof="0"/>
                        <a:t>5 - 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/>
                        <a:t>81 - 100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44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575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516" y="365125"/>
            <a:ext cx="10248358" cy="1325563"/>
          </a:xfrm>
        </p:spPr>
        <p:txBody>
          <a:bodyPr/>
          <a:lstStyle/>
          <a:p>
            <a:pPr algn="l"/>
            <a:r>
              <a:rPr lang="es-ES_tradnl" dirty="0"/>
              <a:t>Resultados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9A9FFDA-1372-2040-95D8-DCC6AA4E7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634530"/>
              </p:ext>
            </p:extLst>
          </p:nvPr>
        </p:nvGraphicFramePr>
        <p:xfrm>
          <a:off x="636954" y="1635483"/>
          <a:ext cx="9069753" cy="1793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251">
                  <a:extLst>
                    <a:ext uri="{9D8B030D-6E8A-4147-A177-3AD203B41FA5}">
                      <a16:colId xmlns:a16="http://schemas.microsoft.com/office/drawing/2014/main" val="348173928"/>
                    </a:ext>
                  </a:extLst>
                </a:gridCol>
                <a:gridCol w="3023251">
                  <a:extLst>
                    <a:ext uri="{9D8B030D-6E8A-4147-A177-3AD203B41FA5}">
                      <a16:colId xmlns:a16="http://schemas.microsoft.com/office/drawing/2014/main" val="1772162130"/>
                    </a:ext>
                  </a:extLst>
                </a:gridCol>
                <a:gridCol w="3023251">
                  <a:extLst>
                    <a:ext uri="{9D8B030D-6E8A-4147-A177-3AD203B41FA5}">
                      <a16:colId xmlns:a16="http://schemas.microsoft.com/office/drawing/2014/main" val="187017417"/>
                    </a:ext>
                  </a:extLst>
                </a:gridCol>
              </a:tblGrid>
              <a:tr h="464364">
                <a:tc>
                  <a:txBody>
                    <a:bodyPr/>
                    <a:lstStyle/>
                    <a:p>
                      <a:r>
                        <a:rPr lang="es-ES_tradnl" noProof="0"/>
                        <a:t>Algoritmo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 dirty="0"/>
                        <a:t>Parámetro Optimización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311917"/>
                  </a:ext>
                </a:extLst>
              </a:tr>
              <a:tr h="443051">
                <a:tc>
                  <a:txBody>
                    <a:bodyPr/>
                    <a:lstStyle/>
                    <a:p>
                      <a:r>
                        <a:rPr lang="es-ES_tradnl" noProof="0" dirty="0"/>
                        <a:t>Árbol de Decisión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 dirty="0"/>
                        <a:t>36.8%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 dirty="0"/>
                        <a:t>Poda =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064278"/>
                  </a:ext>
                </a:extLst>
              </a:tr>
              <a:tr h="443051">
                <a:tc>
                  <a:txBody>
                    <a:bodyPr/>
                    <a:lstStyle/>
                    <a:p>
                      <a:r>
                        <a:rPr lang="es-ES_tradnl" noProof="0" dirty="0" err="1"/>
                        <a:t>Random</a:t>
                      </a:r>
                      <a:r>
                        <a:rPr lang="es-ES_tradnl" noProof="0" dirty="0"/>
                        <a:t> </a:t>
                      </a:r>
                      <a:r>
                        <a:rPr lang="es-ES_tradnl" noProof="0" dirty="0" err="1"/>
                        <a:t>Forest</a:t>
                      </a:r>
                      <a:endParaRPr lang="es-ES_trad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 dirty="0"/>
                        <a:t>38.6%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 dirty="0" err="1"/>
                        <a:t>N_Estimators</a:t>
                      </a:r>
                      <a:r>
                        <a:rPr lang="es-ES_tradnl" noProof="0" dirty="0"/>
                        <a:t> = 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830908"/>
                  </a:ext>
                </a:extLst>
              </a:tr>
              <a:tr h="443051">
                <a:tc>
                  <a:txBody>
                    <a:bodyPr/>
                    <a:lstStyle/>
                    <a:p>
                      <a:r>
                        <a:rPr lang="es-ES_tradnl" noProof="0" dirty="0" err="1"/>
                        <a:t>Dummy</a:t>
                      </a:r>
                      <a:r>
                        <a:rPr lang="es-ES_tradnl" noProof="0" dirty="0"/>
                        <a:t> </a:t>
                      </a:r>
                      <a:r>
                        <a:rPr lang="es-ES_tradnl" noProof="0" dirty="0" err="1"/>
                        <a:t>Classifier</a:t>
                      </a:r>
                      <a:endParaRPr lang="es-ES_trad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 dirty="0"/>
                        <a:t>18.4%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 dirty="0"/>
                        <a:t>Popularidad = 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631756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F2DFB06E-5A14-8941-A4C0-4EE55EA32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181156"/>
              </p:ext>
            </p:extLst>
          </p:nvPr>
        </p:nvGraphicFramePr>
        <p:xfrm>
          <a:off x="636954" y="4711081"/>
          <a:ext cx="6046502" cy="1781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251">
                  <a:extLst>
                    <a:ext uri="{9D8B030D-6E8A-4147-A177-3AD203B41FA5}">
                      <a16:colId xmlns:a16="http://schemas.microsoft.com/office/drawing/2014/main" val="348173928"/>
                    </a:ext>
                  </a:extLst>
                </a:gridCol>
                <a:gridCol w="3023251">
                  <a:extLst>
                    <a:ext uri="{9D8B030D-6E8A-4147-A177-3AD203B41FA5}">
                      <a16:colId xmlns:a16="http://schemas.microsoft.com/office/drawing/2014/main" val="1772162130"/>
                    </a:ext>
                  </a:extLst>
                </a:gridCol>
              </a:tblGrid>
              <a:tr h="452641">
                <a:tc>
                  <a:txBody>
                    <a:bodyPr/>
                    <a:lstStyle/>
                    <a:p>
                      <a:r>
                        <a:rPr lang="es-ES_tradnl" noProof="0"/>
                        <a:t>Algoritmo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 dirty="0"/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311917"/>
                  </a:ext>
                </a:extLst>
              </a:tr>
              <a:tr h="443051">
                <a:tc>
                  <a:txBody>
                    <a:bodyPr/>
                    <a:lstStyle/>
                    <a:p>
                      <a:r>
                        <a:rPr lang="es-ES_tradnl" noProof="0" dirty="0"/>
                        <a:t>Árbol de Decisión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 dirty="0"/>
                        <a:t>53.1%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064278"/>
                  </a:ext>
                </a:extLst>
              </a:tr>
              <a:tr h="443051">
                <a:tc>
                  <a:txBody>
                    <a:bodyPr/>
                    <a:lstStyle/>
                    <a:p>
                      <a:r>
                        <a:rPr lang="es-ES_tradnl" noProof="0" dirty="0" err="1"/>
                        <a:t>Random</a:t>
                      </a:r>
                      <a:r>
                        <a:rPr lang="es-ES_tradnl" noProof="0" dirty="0"/>
                        <a:t> </a:t>
                      </a:r>
                      <a:r>
                        <a:rPr lang="es-ES_tradnl" noProof="0" dirty="0" err="1"/>
                        <a:t>Forest</a:t>
                      </a:r>
                      <a:endParaRPr lang="es-ES_trad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 dirty="0"/>
                        <a:t>36%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830908"/>
                  </a:ext>
                </a:extLst>
              </a:tr>
              <a:tr h="443051">
                <a:tc>
                  <a:txBody>
                    <a:bodyPr/>
                    <a:lstStyle/>
                    <a:p>
                      <a:r>
                        <a:rPr lang="es-ES_tradnl" noProof="0" dirty="0" err="1"/>
                        <a:t>Dummy</a:t>
                      </a:r>
                      <a:r>
                        <a:rPr lang="es-ES_tradnl" noProof="0" dirty="0"/>
                        <a:t> </a:t>
                      </a:r>
                      <a:r>
                        <a:rPr lang="es-ES_tradnl" noProof="0" dirty="0" err="1"/>
                        <a:t>Classifier</a:t>
                      </a:r>
                      <a:endParaRPr lang="es-ES_trad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 dirty="0"/>
                        <a:t>18.4%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631756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04DEE284-5D9D-B448-9C8A-9394AAA35630}"/>
              </a:ext>
            </a:extLst>
          </p:cNvPr>
          <p:cNvSpPr txBox="1">
            <a:spLocks/>
          </p:cNvSpPr>
          <p:nvPr/>
        </p:nvSpPr>
        <p:spPr>
          <a:xfrm>
            <a:off x="312516" y="3373795"/>
            <a:ext cx="102483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1ED65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/>
              <a:t>Resultados – con SMOTE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22959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004F-55C6-E34B-8CD2-E73BA604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Modelos Machine </a:t>
            </a:r>
            <a:r>
              <a:rPr lang="es-ES_tradnl" dirty="0" err="1"/>
              <a:t>Learning</a:t>
            </a:r>
            <a:endParaRPr lang="es-ES_trad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7C20-77F0-A344-A669-99AFD39E67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Algoritmos de Regresión</a:t>
            </a:r>
          </a:p>
        </p:txBody>
      </p:sp>
    </p:spTree>
    <p:extLst>
      <p:ext uri="{BB962C8B-B14F-4D97-AF65-F5344CB8AC3E}">
        <p14:creationId xmlns:p14="http://schemas.microsoft.com/office/powerpoint/2010/main" val="875078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516" y="365125"/>
            <a:ext cx="10248358" cy="1325563"/>
          </a:xfrm>
        </p:spPr>
        <p:txBody>
          <a:bodyPr/>
          <a:lstStyle/>
          <a:p>
            <a:pPr algn="l"/>
            <a:r>
              <a:rPr lang="es-ES_tradnl" dirty="0"/>
              <a:t>Algoritmos Utilizados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8D99EF-6495-1C43-9B4C-B0C4AA0CD651}"/>
              </a:ext>
            </a:extLst>
          </p:cNvPr>
          <p:cNvSpPr txBox="1">
            <a:spLocks/>
          </p:cNvSpPr>
          <p:nvPr/>
        </p:nvSpPr>
        <p:spPr>
          <a:xfrm>
            <a:off x="312516" y="1972042"/>
            <a:ext cx="10062407" cy="3444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_tradnl" sz="2000" dirty="0"/>
              <a:t>Se utilizaron 3 algoritmos de regresión: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_tradnl" sz="2000" dirty="0"/>
          </a:p>
          <a:p>
            <a:pPr>
              <a:buFontTx/>
              <a:buChar char="-"/>
            </a:pPr>
            <a:r>
              <a:rPr lang="es-ES_tradnl" sz="2000" dirty="0" err="1"/>
              <a:t>Regresion</a:t>
            </a:r>
            <a:r>
              <a:rPr lang="es-ES_tradnl" sz="2000" dirty="0"/>
              <a:t> Lineal/</a:t>
            </a:r>
            <a:r>
              <a:rPr lang="es-ES_tradnl" sz="2000" dirty="0" err="1"/>
              <a:t>Polinomica</a:t>
            </a:r>
            <a:endParaRPr lang="es-ES_tradnl" sz="2000" dirty="0"/>
          </a:p>
          <a:p>
            <a:pPr>
              <a:buFontTx/>
              <a:buChar char="-"/>
            </a:pPr>
            <a:r>
              <a:rPr lang="es-ES_tradnl" sz="2000" dirty="0" err="1"/>
              <a:t>Random</a:t>
            </a:r>
            <a:r>
              <a:rPr lang="es-ES_tradnl" sz="2000" dirty="0"/>
              <a:t> </a:t>
            </a:r>
            <a:r>
              <a:rPr lang="es-ES_tradnl" sz="2000" dirty="0" err="1"/>
              <a:t>Forest</a:t>
            </a:r>
            <a:r>
              <a:rPr lang="es-ES_tradnl" sz="2000" dirty="0"/>
              <a:t> </a:t>
            </a:r>
            <a:r>
              <a:rPr lang="es-ES_tradnl" sz="2000" dirty="0" err="1"/>
              <a:t>Regresor</a:t>
            </a:r>
            <a:endParaRPr lang="es-ES_tradnl" sz="2000" dirty="0"/>
          </a:p>
          <a:p>
            <a:pPr>
              <a:buFontTx/>
              <a:buChar char="-"/>
            </a:pPr>
            <a:r>
              <a:rPr lang="es-ES_tradnl" sz="2000" dirty="0"/>
              <a:t>LASSO</a:t>
            </a:r>
          </a:p>
          <a:p>
            <a:pPr>
              <a:buFontTx/>
              <a:buChar char="-"/>
            </a:pPr>
            <a:endParaRPr lang="es-ES_tradnl" sz="2000" dirty="0"/>
          </a:p>
          <a:p>
            <a:pPr marL="0" indent="0">
              <a:buNone/>
            </a:pPr>
            <a:r>
              <a:rPr lang="es-ES_tradnl" sz="2000" dirty="0"/>
              <a:t>Nuevamente, se busco el parámetro que ofrecía los mejores resultados para cada algoritmo. La métrica utilizada para la evaluación fue el R</a:t>
            </a:r>
            <a:r>
              <a:rPr lang="es-ES_tradnl" sz="2000" baseline="30000" dirty="0"/>
              <a:t>2</a:t>
            </a:r>
            <a:r>
              <a:rPr lang="es-ES_tradnl" sz="2000" dirty="0"/>
              <a:t>.</a:t>
            </a:r>
          </a:p>
          <a:p>
            <a:pPr marL="0" indent="0">
              <a:buNone/>
            </a:pPr>
            <a:endParaRPr lang="es-ES_trad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068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516" y="365125"/>
            <a:ext cx="10248358" cy="1325563"/>
          </a:xfrm>
        </p:spPr>
        <p:txBody>
          <a:bodyPr/>
          <a:lstStyle/>
          <a:p>
            <a:pPr algn="l"/>
            <a:r>
              <a:rPr lang="es-ES_tradnl" dirty="0"/>
              <a:t>Resultados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F394DF2-42AB-2442-8AE6-83FC8FC44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178141"/>
              </p:ext>
            </p:extLst>
          </p:nvPr>
        </p:nvGraphicFramePr>
        <p:xfrm>
          <a:off x="590061" y="1690688"/>
          <a:ext cx="8127999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994558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9188528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30030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Algoritmo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Parametro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Optimizacion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434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Regresion</a:t>
                      </a:r>
                      <a:r>
                        <a:rPr lang="en-US" dirty="0"/>
                        <a:t> Lineal/</a:t>
                      </a:r>
                      <a:r>
                        <a:rPr lang="en-US" dirty="0" err="1"/>
                        <a:t>Polinomica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Grado </a:t>
                      </a:r>
                      <a:r>
                        <a:rPr lang="en-US" dirty="0" err="1"/>
                        <a:t>polinomio</a:t>
                      </a:r>
                      <a:r>
                        <a:rPr lang="en-US" dirty="0"/>
                        <a:t> 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9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793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N_Estimators</a:t>
                      </a:r>
                      <a:r>
                        <a:rPr lang="en-US" dirty="0"/>
                        <a:t> = 140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141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10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19" y="367104"/>
            <a:ext cx="10515600" cy="1325563"/>
          </a:xfrm>
        </p:spPr>
        <p:txBody>
          <a:bodyPr/>
          <a:lstStyle/>
          <a:p>
            <a:pPr algn="l"/>
            <a:r>
              <a:rPr lang="es-ES_tradnl" dirty="0"/>
              <a:t>Objetivo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371" y="1806435"/>
            <a:ext cx="9629405" cy="1006213"/>
          </a:xfrm>
        </p:spPr>
        <p:txBody>
          <a:bodyPr>
            <a:normAutofit/>
          </a:bodyPr>
          <a:lstStyle/>
          <a:p>
            <a:r>
              <a:rPr lang="es-ES_tradnl" sz="2400" dirty="0"/>
              <a:t>Predecir la popularidad de un álbum según atributos de sus canciones</a:t>
            </a:r>
          </a:p>
          <a:p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B3AC9B-E11C-3340-9337-188FEEDEEFB0}"/>
              </a:ext>
            </a:extLst>
          </p:cNvPr>
          <p:cNvSpPr txBox="1">
            <a:spLocks/>
          </p:cNvSpPr>
          <p:nvPr/>
        </p:nvSpPr>
        <p:spPr>
          <a:xfrm>
            <a:off x="253619" y="2446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1ED65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dirty="0"/>
              <a:t>Aplicación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1AE257E-3A12-E74B-A407-152D308FFCAD}"/>
              </a:ext>
            </a:extLst>
          </p:cNvPr>
          <p:cNvSpPr txBox="1">
            <a:spLocks/>
          </p:cNvSpPr>
          <p:nvPr/>
        </p:nvSpPr>
        <p:spPr>
          <a:xfrm>
            <a:off x="488371" y="3900670"/>
            <a:ext cx="10403407" cy="19274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400" dirty="0"/>
              <a:t>Artistas y compañías discográficas podrían utilizar la información para lanzar canciones con las características necesarias para mayor popularidad</a:t>
            </a:r>
          </a:p>
          <a:p>
            <a:endParaRPr lang="es-ES_tradnl" sz="2400" dirty="0"/>
          </a:p>
          <a:p>
            <a:r>
              <a:rPr lang="es-ES_tradnl" sz="2400" dirty="0"/>
              <a:t>Plataformas musicales podrían guiar mejor la estrategia de promoción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004F-55C6-E34B-8CD2-E73BA604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721286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516" y="365125"/>
            <a:ext cx="10248358" cy="1325563"/>
          </a:xfrm>
        </p:spPr>
        <p:txBody>
          <a:bodyPr/>
          <a:lstStyle/>
          <a:p>
            <a:pPr algn="l"/>
            <a:r>
              <a:rPr lang="es-ES_tradnl" dirty="0"/>
              <a:t>Conclusiones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8D99EF-6495-1C43-9B4C-B0C4AA0CD651}"/>
              </a:ext>
            </a:extLst>
          </p:cNvPr>
          <p:cNvSpPr txBox="1">
            <a:spLocks/>
          </p:cNvSpPr>
          <p:nvPr/>
        </p:nvSpPr>
        <p:spPr>
          <a:xfrm>
            <a:off x="312516" y="1972042"/>
            <a:ext cx="10062407" cy="3444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000" dirty="0"/>
              <a:t>Los mejores resultados fueron obtenidos con algoritmos de clasificación. </a:t>
            </a:r>
          </a:p>
          <a:p>
            <a:r>
              <a:rPr lang="es-ES_tradnl" sz="2000" dirty="0"/>
              <a:t>Los métodos de regresión no arrojaron buenos resultados</a:t>
            </a:r>
          </a:p>
          <a:p>
            <a:r>
              <a:rPr lang="es-ES_tradnl" sz="2000" dirty="0"/>
              <a:t>La falta de </a:t>
            </a:r>
            <a:r>
              <a:rPr lang="es-ES_tradnl" sz="2000" dirty="0" err="1"/>
              <a:t>correlacion</a:t>
            </a:r>
            <a:r>
              <a:rPr lang="es-ES_tradnl" sz="2000" dirty="0"/>
              <a:t> entre las variables podría ser la causa de la baja performance de los modelos de regresión</a:t>
            </a:r>
          </a:p>
          <a:p>
            <a:endParaRPr lang="es-ES_tradnl" sz="2000" dirty="0"/>
          </a:p>
          <a:p>
            <a:pPr marL="0" indent="0">
              <a:buNone/>
            </a:pPr>
            <a:endParaRPr lang="es-ES_trad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5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641" y="365125"/>
            <a:ext cx="10515600" cy="1325563"/>
          </a:xfrm>
        </p:spPr>
        <p:txBody>
          <a:bodyPr/>
          <a:lstStyle/>
          <a:p>
            <a:pPr algn="l"/>
            <a:r>
              <a:rPr lang="es-ES_tradnl" dirty="0"/>
              <a:t>Base de 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641" y="1690688"/>
            <a:ext cx="7463436" cy="1076263"/>
          </a:xfrm>
        </p:spPr>
        <p:txBody>
          <a:bodyPr>
            <a:normAutofit/>
          </a:bodyPr>
          <a:lstStyle/>
          <a:p>
            <a:r>
              <a:rPr lang="es-ES_tradnl" dirty="0"/>
              <a:t>La  base de datos se tomo de </a:t>
            </a:r>
            <a:r>
              <a:rPr lang="es-ES_tradnl" dirty="0" err="1"/>
              <a:t>Kaggle</a:t>
            </a:r>
            <a:r>
              <a:rPr lang="es-ES_tradnl" dirty="0"/>
              <a:t>. El origen de los datos es la API de </a:t>
            </a:r>
            <a:r>
              <a:rPr lang="es-ES_tradnl" dirty="0" err="1"/>
              <a:t>Spotify</a:t>
            </a:r>
            <a:endParaRPr lang="es-ES_tradnl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48B84F-5599-CA40-BACE-F27657854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96" y="2766951"/>
            <a:ext cx="7807583" cy="319401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0C8C4E-55EA-FB4A-835D-09F992078794}"/>
              </a:ext>
            </a:extLst>
          </p:cNvPr>
          <p:cNvSpPr txBox="1">
            <a:spLocks/>
          </p:cNvSpPr>
          <p:nvPr/>
        </p:nvSpPr>
        <p:spPr>
          <a:xfrm>
            <a:off x="8473573" y="3195215"/>
            <a:ext cx="2973790" cy="1978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_tradnl" dirty="0"/>
              <a:t>Tamaño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_tradnl" dirty="0"/>
              <a:t>Filas: 160.000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_tradnl" dirty="0"/>
              <a:t>Columnas: 45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5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044" y="0"/>
            <a:ext cx="10515600" cy="1325563"/>
          </a:xfrm>
        </p:spPr>
        <p:txBody>
          <a:bodyPr/>
          <a:lstStyle/>
          <a:p>
            <a:pPr algn="l"/>
            <a:r>
              <a:rPr lang="es-ES_tradnl" dirty="0"/>
              <a:t>Lista de atributos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A7CFA7-B325-7F4C-BF0B-C6237564E96B}"/>
              </a:ext>
            </a:extLst>
          </p:cNvPr>
          <p:cNvSpPr txBox="1"/>
          <p:nvPr/>
        </p:nvSpPr>
        <p:spPr>
          <a:xfrm>
            <a:off x="242044" y="1238490"/>
            <a:ext cx="9503840" cy="5000263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ID: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 de identificación de cada registro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s-ES_tradnl" sz="1400" b="1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 del álbum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Release</a:t>
            </a: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Date: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Fecha en que se presento el álbum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Artists</a:t>
            </a: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Artistas del álbum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Total </a:t>
            </a:r>
            <a:r>
              <a:rPr lang="es-ES_tradnl" sz="1400" b="1" u="sng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Tracks</a:t>
            </a: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Numero total de canciones en el álbum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 de la canción 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Duration</a:t>
            </a: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Duración de la canción en ms (milisegundos)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Danceability</a:t>
            </a: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 que describe que tan bailable es la canción. Su valor esta en el rango de [0,1], donde ‘0’ es menos bailable y ‘1’ es lo mas bailable.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Energy</a:t>
            </a: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 que describe la intensidad de la canción. Su valor esta en el rango de [0,1], siendo ‘1’ el valor para canciones mas energéticas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Key: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Tonalidad en que esta escrita la canción. Esta variable es un entero entre [0,11], donde la tonalidad Do = 0, D#=1 y así hasta Si=11.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Mode</a:t>
            </a: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 que indica la Modalidad de la canción. Toma valor “0” si la modalidad es Menor y “1” si la modalidad es Mayor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Speechiness</a:t>
            </a: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 que detecta la presencia de discursos dentro de una canción. Su valor esta en el rango de [0,1]. Cuanto mas exclusivamente hablada sea la canción, mas cercano a 1 será el valor de este atributo. 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Acousticness</a:t>
            </a: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 que detecta si una canción es acústica. Su valor esta en el rango de [0,1]. Valores cercanos a 1 representan canciones acústicas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Instrumentalness</a:t>
            </a: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 que detecta la ausencia de voz en la canción. Su valor esta en el rango de [0,1]. Valores cercanos a 1 representan canciones completamente instrumentales. 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Liveness</a:t>
            </a: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 que detecta la presencia de una audiencia en la canción. Su valor esta en el rango de [0,1]. Valores cercanos a 1 representan canciones en vivo. 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Valence</a:t>
            </a: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 que busca describir la positividad musical de la canción. Su valor esta en el rango de [0,1]. Valores cercanos a 1 representan canciones mas “positivas”.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Tempo: Tempo estimado de la canción en pulsaciones por minuto (</a:t>
            </a:r>
            <a:r>
              <a:rPr lang="es-ES_tradnl" sz="1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beats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 minute BPM).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Time </a:t>
            </a:r>
            <a:r>
              <a:rPr lang="es-ES_tradnl" sz="1400" b="1" u="sng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Signature</a:t>
            </a: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Marca de tiempo de la canción (es la forma de especificar cuantas pulsaciones hay en un compas). 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Popularity</a:t>
            </a: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 TARGET. Valor de popularidad del </a:t>
            </a:r>
            <a:r>
              <a:rPr lang="es-ES_tradnl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álbum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Su valor esta en el rango de [0,100]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871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004F-55C6-E34B-8CD2-E73BA604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Wrangling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7C20-77F0-A344-A669-99AFD39E67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Limpieza y visualización de los datos</a:t>
            </a:r>
          </a:p>
        </p:txBody>
      </p:sp>
    </p:spTree>
    <p:extLst>
      <p:ext uri="{BB962C8B-B14F-4D97-AF65-F5344CB8AC3E}">
        <p14:creationId xmlns:p14="http://schemas.microsoft.com/office/powerpoint/2010/main" val="1601797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516" y="365125"/>
            <a:ext cx="10248358" cy="1325563"/>
          </a:xfrm>
        </p:spPr>
        <p:txBody>
          <a:bodyPr/>
          <a:lstStyle/>
          <a:p>
            <a:pPr algn="l"/>
            <a:r>
              <a:rPr lang="es-ES_tradnl" dirty="0"/>
              <a:t>Pipeline de Limpieza de 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372" y="1690688"/>
            <a:ext cx="8798131" cy="457121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s-ES_tradnl" dirty="0" err="1"/>
              <a:t>Setear</a:t>
            </a:r>
            <a:r>
              <a:rPr lang="es-ES_tradnl" dirty="0"/>
              <a:t> columna ID como </a:t>
            </a:r>
            <a:r>
              <a:rPr lang="es-ES_tradnl" dirty="0" err="1"/>
              <a:t>index</a:t>
            </a:r>
            <a:endParaRPr lang="es-ES_tradnl" dirty="0"/>
          </a:p>
          <a:p>
            <a:pPr>
              <a:lnSpc>
                <a:spcPct val="120000"/>
              </a:lnSpc>
            </a:pPr>
            <a:r>
              <a:rPr lang="es-ES_tradnl" dirty="0"/>
              <a:t>Eliminar registros duplicados</a:t>
            </a:r>
          </a:p>
          <a:p>
            <a:pPr>
              <a:lnSpc>
                <a:spcPct val="120000"/>
              </a:lnSpc>
            </a:pPr>
            <a:r>
              <a:rPr lang="es-ES_tradnl" dirty="0"/>
              <a:t>Correr función </a:t>
            </a:r>
            <a:r>
              <a:rPr lang="es-ES_tradnl" i="1" dirty="0" err="1"/>
              <a:t>ReduccionFeatures</a:t>
            </a:r>
            <a:r>
              <a:rPr lang="es-ES_tradnl" dirty="0"/>
              <a:t> (para reducir la cantidad de </a:t>
            </a:r>
            <a:r>
              <a:rPr lang="es-ES_tradnl" dirty="0" err="1"/>
              <a:t>features</a:t>
            </a:r>
            <a:r>
              <a:rPr lang="es-ES_tradnl" dirty="0"/>
              <a:t>)</a:t>
            </a:r>
          </a:p>
          <a:p>
            <a:pPr>
              <a:lnSpc>
                <a:spcPct val="120000"/>
              </a:lnSpc>
            </a:pPr>
            <a:r>
              <a:rPr lang="es-ES_tradnl" dirty="0"/>
              <a:t>Generar variable target para Clasificación '</a:t>
            </a:r>
            <a:r>
              <a:rPr lang="es-ES_tradnl" dirty="0" err="1"/>
              <a:t>ClasePopularidad</a:t>
            </a:r>
            <a:r>
              <a:rPr lang="es-ES_tradnl" dirty="0"/>
              <a:t>’</a:t>
            </a:r>
          </a:p>
          <a:p>
            <a:pPr>
              <a:lnSpc>
                <a:spcPct val="120000"/>
              </a:lnSpc>
            </a:pPr>
            <a:r>
              <a:rPr lang="es-ES_tradnl" dirty="0"/>
              <a:t>Rellenar nulos con función </a:t>
            </a:r>
            <a:r>
              <a:rPr lang="es-ES_tradnl" i="1" dirty="0" err="1"/>
              <a:t>fill_na</a:t>
            </a:r>
            <a:r>
              <a:rPr lang="es-ES_tradnl" i="1" dirty="0"/>
              <a:t> </a:t>
            </a:r>
            <a:r>
              <a:rPr lang="es-ES_tradnl" dirty="0"/>
              <a:t>(tomando como referencia el </a:t>
            </a:r>
            <a:r>
              <a:rPr lang="es-ES_tradnl" dirty="0" err="1"/>
              <a:t>train</a:t>
            </a:r>
            <a:r>
              <a:rPr lang="es-ES_tradnl" dirty="0"/>
              <a:t> set original)</a:t>
            </a:r>
          </a:p>
          <a:p>
            <a:pPr>
              <a:lnSpc>
                <a:spcPct val="120000"/>
              </a:lnSpc>
            </a:pPr>
            <a:r>
              <a:rPr lang="es-ES_tradnl" dirty="0"/>
              <a:t>Transformar atributo </a:t>
            </a:r>
            <a:r>
              <a:rPr lang="es-ES_tradnl" dirty="0" err="1"/>
              <a:t>Duration</a:t>
            </a:r>
            <a:r>
              <a:rPr lang="es-ES_tradnl" dirty="0"/>
              <a:t> a segundos</a:t>
            </a:r>
          </a:p>
          <a:p>
            <a:pPr>
              <a:lnSpc>
                <a:spcPct val="120000"/>
              </a:lnSpc>
            </a:pPr>
            <a:r>
              <a:rPr lang="es-ES_tradnl" dirty="0"/>
              <a:t>Eliminar atributo Time </a:t>
            </a:r>
            <a:r>
              <a:rPr lang="es-ES_tradnl" dirty="0" err="1"/>
              <a:t>Signature</a:t>
            </a:r>
            <a:r>
              <a:rPr lang="es-ES_tradnl" dirty="0"/>
              <a:t> (t_sig0)</a:t>
            </a:r>
          </a:p>
          <a:p>
            <a:pPr>
              <a:lnSpc>
                <a:spcPct val="120000"/>
              </a:lnSpc>
            </a:pPr>
            <a:r>
              <a:rPr lang="es-ES_tradnl" dirty="0"/>
              <a:t>Eliminar registros con Tempo (t_tempo0) igual a 0, usando función </a:t>
            </a:r>
            <a:r>
              <a:rPr lang="es-ES_tradnl" i="1" dirty="0" err="1"/>
              <a:t>removeCeros</a:t>
            </a:r>
            <a:endParaRPr lang="es-ES_tradnl" i="1" dirty="0"/>
          </a:p>
          <a:p>
            <a:pPr>
              <a:lnSpc>
                <a:spcPct val="120000"/>
              </a:lnSpc>
            </a:pPr>
            <a:r>
              <a:rPr lang="es-ES_tradnl" dirty="0"/>
              <a:t>Eliminar registros con </a:t>
            </a:r>
            <a:r>
              <a:rPr lang="es-ES_tradnl" dirty="0" err="1"/>
              <a:t>Duration</a:t>
            </a:r>
            <a:r>
              <a:rPr lang="es-ES_tradnl" dirty="0"/>
              <a:t> &gt; 360 segundos, usando función </a:t>
            </a:r>
            <a:r>
              <a:rPr lang="es-ES_tradnl" i="1" dirty="0" err="1"/>
              <a:t>removeOutliers</a:t>
            </a:r>
            <a:endParaRPr lang="es-ES_tradnl" i="1" dirty="0"/>
          </a:p>
          <a:p>
            <a:pPr>
              <a:lnSpc>
                <a:spcPct val="120000"/>
              </a:lnSpc>
            </a:pPr>
            <a:r>
              <a:rPr lang="es-ES_tradnl" dirty="0"/>
              <a:t>Normalización de atributos seleccionados</a:t>
            </a:r>
          </a:p>
          <a:p>
            <a:endParaRPr lang="es-ES_tradnl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51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18" y="176681"/>
            <a:ext cx="10578213" cy="160349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s-ES_tradnl" dirty="0"/>
              <a:t>Normalización: se realizo un test de hipótesis sobre las variables, verificando que no tenían distribución normal.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_tradnl" dirty="0"/>
              <a:t>Se aplico Box Cox para normalizar</a:t>
            </a:r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2633B101-0213-A24D-A389-1692C638D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880" y="1798916"/>
            <a:ext cx="6549997" cy="4882403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015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3B05B6-A424-D547-ADC2-679A01EF9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51" y="4275648"/>
            <a:ext cx="8733784" cy="250438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F31B722-061B-4947-B6DA-AB908DBD0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04" y="382749"/>
            <a:ext cx="8798131" cy="543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dirty="0"/>
              <a:t>Train Set antes de la limpieza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3E0901D-7589-7E41-A8AB-F6D39E7526B4}"/>
              </a:ext>
            </a:extLst>
          </p:cNvPr>
          <p:cNvSpPr txBox="1">
            <a:spLocks/>
          </p:cNvSpPr>
          <p:nvPr/>
        </p:nvSpPr>
        <p:spPr>
          <a:xfrm>
            <a:off x="277477" y="3632669"/>
            <a:ext cx="8798131" cy="543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_tradnl" dirty="0"/>
              <a:t>Train Set luego de la limpieza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131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F31B722-061B-4947-B6DA-AB908DBD0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04" y="382749"/>
            <a:ext cx="8798131" cy="543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dirty="0"/>
              <a:t>Test Set antes de la limpieza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738B0A-BF9F-7C4A-9FAB-DEE24018E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50" y="4273719"/>
            <a:ext cx="8669438" cy="248593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3E0901D-7589-7E41-A8AB-F6D39E7526B4}"/>
              </a:ext>
            </a:extLst>
          </p:cNvPr>
          <p:cNvSpPr txBox="1">
            <a:spLocks/>
          </p:cNvSpPr>
          <p:nvPr/>
        </p:nvSpPr>
        <p:spPr>
          <a:xfrm>
            <a:off x="245304" y="3732422"/>
            <a:ext cx="8798131" cy="543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_tradnl" dirty="0"/>
              <a:t>Test Set luego de la limpieza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246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O-PowerPoint-Template" id="{413F8F97-D304-0541-9E0C-2EBBDF578B15}" vid="{09FEBD21-BBC7-E944-9DCB-094349EBD9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</TotalTime>
  <Words>1054</Words>
  <Application>Microsoft Macintosh PowerPoint</Application>
  <PresentationFormat>Widescreen</PresentationFormat>
  <Paragraphs>148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Symbol</vt:lpstr>
      <vt:lpstr>Times New Roman</vt:lpstr>
      <vt:lpstr>Trebuchet MS</vt:lpstr>
      <vt:lpstr>Office Theme</vt:lpstr>
      <vt:lpstr>Proyecto Final – Curso Data Science 25570 </vt:lpstr>
      <vt:lpstr>Objetivo</vt:lpstr>
      <vt:lpstr>Base de Datos</vt:lpstr>
      <vt:lpstr>Lista de atributos</vt:lpstr>
      <vt:lpstr>Data Wrangling </vt:lpstr>
      <vt:lpstr>Pipeline de Limpieza de Datos</vt:lpstr>
      <vt:lpstr>PowerPoint Presentation</vt:lpstr>
      <vt:lpstr>PowerPoint Presentation</vt:lpstr>
      <vt:lpstr>PowerPoint Presentation</vt:lpstr>
      <vt:lpstr>Visualización de los Datos</vt:lpstr>
      <vt:lpstr>Visualización de los Datos</vt:lpstr>
      <vt:lpstr>Visualización de los Datos</vt:lpstr>
      <vt:lpstr>Modelos Machine Learning</vt:lpstr>
      <vt:lpstr>Algoritmos Utilizados</vt:lpstr>
      <vt:lpstr>Clase Popularidad</vt:lpstr>
      <vt:lpstr>Resultados</vt:lpstr>
      <vt:lpstr>Modelos Machine Learning</vt:lpstr>
      <vt:lpstr>Algoritmos Utilizados</vt:lpstr>
      <vt:lpstr>Resultados</vt:lpstr>
      <vt:lpstr>Conclusiones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– Curso Data Science 25570</dc:title>
  <dc:creator>Rossana Scavone</dc:creator>
  <cp:lastModifiedBy>Microsoft Office User</cp:lastModifiedBy>
  <cp:revision>10</cp:revision>
  <dcterms:created xsi:type="dcterms:W3CDTF">2022-07-20T18:30:12Z</dcterms:created>
  <dcterms:modified xsi:type="dcterms:W3CDTF">2022-08-30T16:58:41Z</dcterms:modified>
</cp:coreProperties>
</file>