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1BC"/>
    <a:srgbClr val="0A6EF9"/>
    <a:srgbClr val="1ED65F"/>
    <a:srgbClr val="C2D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6418" y="1122363"/>
            <a:ext cx="6879102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1ED65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6418" y="3602038"/>
            <a:ext cx="687910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ED6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2B41B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93885"/>
          </a:xfrm>
        </p:spPr>
        <p:txBody>
          <a:bodyPr/>
          <a:lstStyle>
            <a:lvl1pPr marL="0" indent="0">
              <a:buNone/>
              <a:defRPr sz="2400">
                <a:solidFill>
                  <a:srgbClr val="2B41B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B41BC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0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327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ED65F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327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ED65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32790"/>
            <a:ext cx="660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ED65F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ED65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6449" y="640365"/>
            <a:ext cx="6879102" cy="23876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Proyecto Final – Curso Data </a:t>
            </a:r>
            <a:r>
              <a:rPr lang="es-ES_tradnl" dirty="0" err="1">
                <a:solidFill>
                  <a:schemeClr val="bg1"/>
                </a:solidFill>
              </a:rPr>
              <a:t>Science</a:t>
            </a:r>
            <a:r>
              <a:rPr lang="es-ES_tradnl" dirty="0">
                <a:solidFill>
                  <a:schemeClr val="bg1"/>
                </a:solidFill>
              </a:rPr>
              <a:t> 25570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7BE3CC-85EA-474B-988C-145D16DA1F45}"/>
              </a:ext>
            </a:extLst>
          </p:cNvPr>
          <p:cNvSpPr/>
          <p:nvPr/>
        </p:nvSpPr>
        <p:spPr>
          <a:xfrm>
            <a:off x="3750197" y="5183847"/>
            <a:ext cx="4340507" cy="1587343"/>
          </a:xfrm>
          <a:prstGeom prst="rect">
            <a:avLst/>
          </a:prstGeom>
          <a:solidFill>
            <a:srgbClr val="2B41BC"/>
          </a:solidFill>
          <a:ln>
            <a:solidFill>
              <a:srgbClr val="2B41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84E011-5FD6-A343-86B0-B512F0D019B9}"/>
              </a:ext>
            </a:extLst>
          </p:cNvPr>
          <p:cNvSpPr txBox="1">
            <a:spLocks/>
          </p:cNvSpPr>
          <p:nvPr/>
        </p:nvSpPr>
        <p:spPr>
          <a:xfrm>
            <a:off x="2656449" y="3312734"/>
            <a:ext cx="7101010" cy="50305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ED65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2000" dirty="0">
                <a:solidFill>
                  <a:schemeClr val="bg1"/>
                </a:solidFill>
              </a:rPr>
              <a:t>Tutor: Michael Olmos Trujillo - Profesor: </a:t>
            </a:r>
            <a:r>
              <a:rPr lang="es-ES_tradnl" sz="2000" dirty="0" err="1">
                <a:solidFill>
                  <a:schemeClr val="bg1"/>
                </a:solidFill>
              </a:rPr>
              <a:t>Damian</a:t>
            </a:r>
            <a:r>
              <a:rPr lang="es-ES_tradnl" sz="2000" dirty="0">
                <a:solidFill>
                  <a:schemeClr val="bg1"/>
                </a:solidFill>
              </a:rPr>
              <a:t> </a:t>
            </a:r>
            <a:r>
              <a:rPr lang="es-ES_tradnl" sz="2000" dirty="0" err="1">
                <a:solidFill>
                  <a:schemeClr val="bg1"/>
                </a:solidFill>
              </a:rPr>
              <a:t>Dapueto</a:t>
            </a:r>
            <a:endParaRPr lang="es-ES_tradnl" sz="20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0382" y="3822950"/>
            <a:ext cx="5500135" cy="1293065"/>
          </a:xfrm>
        </p:spPr>
        <p:txBody>
          <a:bodyPr numCol="1">
            <a:normAutofit/>
          </a:bodyPr>
          <a:lstStyle/>
          <a:p>
            <a:r>
              <a:rPr lang="es-ES_tradnl" sz="2000" dirty="0">
                <a:solidFill>
                  <a:schemeClr val="bg1"/>
                </a:solidFill>
              </a:rPr>
              <a:t>Integrantes: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Ricardo Alvarez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Paula Bracco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507E343-342D-9B48-9903-18706EB88ED4}"/>
              </a:ext>
            </a:extLst>
          </p:cNvPr>
          <p:cNvSpPr txBox="1">
            <a:spLocks/>
          </p:cNvSpPr>
          <p:nvPr/>
        </p:nvSpPr>
        <p:spPr>
          <a:xfrm>
            <a:off x="5920449" y="4193292"/>
            <a:ext cx="2928626" cy="92272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ED65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Santiago </a:t>
            </a:r>
            <a:r>
              <a:rPr lang="en-US" sz="2000" dirty="0" err="1">
                <a:solidFill>
                  <a:schemeClr val="bg1"/>
                </a:solidFill>
              </a:rPr>
              <a:t>Gegenschatz</a:t>
            </a: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Rossana Scavone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Machine </a:t>
            </a:r>
            <a:r>
              <a:rPr lang="es-ES_tradnl" dirty="0" err="1"/>
              <a:t>Learning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Algoritmos de Regresión</a:t>
            </a:r>
          </a:p>
        </p:txBody>
      </p:sp>
    </p:spTree>
    <p:extLst>
      <p:ext uri="{BB962C8B-B14F-4D97-AF65-F5344CB8AC3E}">
        <p14:creationId xmlns:p14="http://schemas.microsoft.com/office/powerpoint/2010/main" val="87507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Resultados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9A814-A49B-AB4E-B23E-1BA758D5C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98890"/>
              </p:ext>
            </p:extLst>
          </p:nvPr>
        </p:nvGraphicFramePr>
        <p:xfrm>
          <a:off x="891249" y="1927447"/>
          <a:ext cx="8576842" cy="2361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65805">
                  <a:extLst>
                    <a:ext uri="{9D8B030D-6E8A-4147-A177-3AD203B41FA5}">
                      <a16:colId xmlns:a16="http://schemas.microsoft.com/office/drawing/2014/main" val="1706381544"/>
                    </a:ext>
                  </a:extLst>
                </a:gridCol>
                <a:gridCol w="1934794">
                  <a:extLst>
                    <a:ext uri="{9D8B030D-6E8A-4147-A177-3AD203B41FA5}">
                      <a16:colId xmlns:a16="http://schemas.microsoft.com/office/drawing/2014/main" val="2331179755"/>
                    </a:ext>
                  </a:extLst>
                </a:gridCol>
                <a:gridCol w="2876243">
                  <a:extLst>
                    <a:ext uri="{9D8B030D-6E8A-4147-A177-3AD203B41FA5}">
                      <a16:colId xmlns:a16="http://schemas.microsoft.com/office/drawing/2014/main" val="1208098008"/>
                    </a:ext>
                  </a:extLst>
                </a:gridCol>
              </a:tblGrid>
              <a:tr h="548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</a:t>
                      </a:r>
                      <a:r>
                        <a:rPr lang="en-US" sz="1800" b="1" u="none" strike="noStrike" baseline="30000" dirty="0">
                          <a:effectLst/>
                        </a:rPr>
                        <a:t>2</a:t>
                      </a:r>
                      <a:endParaRPr lang="en-US" sz="16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Parametro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8506703"/>
                  </a:ext>
                </a:extLst>
              </a:tr>
              <a:tr h="604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Regresion Polinomica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grado =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9752254"/>
                  </a:ext>
                </a:extLst>
              </a:tr>
              <a:tr h="604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Random Forest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n_estimators = 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8770217"/>
                  </a:ext>
                </a:extLst>
              </a:tr>
              <a:tr h="604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LASSO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0.005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161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0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19" y="367104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1" y="1806435"/>
            <a:ext cx="9629405" cy="1006213"/>
          </a:xfrm>
        </p:spPr>
        <p:txBody>
          <a:bodyPr>
            <a:normAutofit/>
          </a:bodyPr>
          <a:lstStyle/>
          <a:p>
            <a:r>
              <a:rPr lang="es-ES_tradnl" sz="2400" dirty="0"/>
              <a:t>Predecir la popularidad de un álbum según atributos de sus canciones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3AC9B-E11C-3340-9337-188FEEDEEFB0}"/>
              </a:ext>
            </a:extLst>
          </p:cNvPr>
          <p:cNvSpPr txBox="1">
            <a:spLocks/>
          </p:cNvSpPr>
          <p:nvPr/>
        </p:nvSpPr>
        <p:spPr>
          <a:xfrm>
            <a:off x="253619" y="2446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ED65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dirty="0"/>
              <a:t>Aplicación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E257E-3A12-E74B-A407-152D308FFCAD}"/>
              </a:ext>
            </a:extLst>
          </p:cNvPr>
          <p:cNvSpPr txBox="1">
            <a:spLocks/>
          </p:cNvSpPr>
          <p:nvPr/>
        </p:nvSpPr>
        <p:spPr>
          <a:xfrm>
            <a:off x="488371" y="3900670"/>
            <a:ext cx="10403407" cy="19274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2400" dirty="0"/>
              <a:t>Artistas y compañías discográficas podrían utilizar la información para lanzar canciones con las características necesarias para mayor popularidad</a:t>
            </a:r>
          </a:p>
          <a:p>
            <a:endParaRPr lang="es-ES_tradnl" sz="2400" dirty="0"/>
          </a:p>
          <a:p>
            <a:r>
              <a:rPr lang="es-ES_tradnl" sz="2400" dirty="0"/>
              <a:t>Plataformas musicales podrían guiar mejor la estrategia de promoción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641" y="365125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Base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41" y="1690688"/>
            <a:ext cx="7463436" cy="1076263"/>
          </a:xfrm>
        </p:spPr>
        <p:txBody>
          <a:bodyPr>
            <a:normAutofit/>
          </a:bodyPr>
          <a:lstStyle/>
          <a:p>
            <a:r>
              <a:rPr lang="es-ES_tradnl" dirty="0"/>
              <a:t>La  base de datos se tomo de </a:t>
            </a:r>
            <a:r>
              <a:rPr lang="es-ES_tradnl" dirty="0" err="1"/>
              <a:t>Kaggle</a:t>
            </a:r>
            <a:r>
              <a:rPr lang="es-ES_tradnl" dirty="0"/>
              <a:t>. El origen de los datos es la API de </a:t>
            </a:r>
            <a:r>
              <a:rPr lang="es-ES_tradnl" dirty="0" err="1"/>
              <a:t>Spotify</a:t>
            </a:r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8B84F-5599-CA40-BACE-F27657854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6" y="2766951"/>
            <a:ext cx="7807583" cy="319401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C8C4E-55EA-FB4A-835D-09F992078794}"/>
              </a:ext>
            </a:extLst>
          </p:cNvPr>
          <p:cNvSpPr txBox="1">
            <a:spLocks/>
          </p:cNvSpPr>
          <p:nvPr/>
        </p:nvSpPr>
        <p:spPr>
          <a:xfrm>
            <a:off x="8473573" y="3195215"/>
            <a:ext cx="2973790" cy="197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Tamaño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Filas: 160.000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Columnas: 45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5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4" y="0"/>
            <a:ext cx="10515600" cy="1325563"/>
          </a:xfrm>
        </p:spPr>
        <p:txBody>
          <a:bodyPr/>
          <a:lstStyle/>
          <a:p>
            <a:pPr algn="l"/>
            <a:r>
              <a:rPr lang="es-ES_tradnl" dirty="0"/>
              <a:t>Lista de atributos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7CFA7-B325-7F4C-BF0B-C6237564E96B}"/>
              </a:ext>
            </a:extLst>
          </p:cNvPr>
          <p:cNvSpPr txBox="1"/>
          <p:nvPr/>
        </p:nvSpPr>
        <p:spPr>
          <a:xfrm>
            <a:off x="242044" y="1238490"/>
            <a:ext cx="9503840" cy="500026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ID: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de identificación de cada registro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_tradnl" sz="14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Release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Date: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 en que se presento 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Artists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Artistas del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Tracks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 total de canciones en el álbum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la canción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Duration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Duración de la canción en ms (milisegundos)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Danceability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describe que tan bailable es la canción. Su valor esta en el rango de [0,1], donde ‘0’ es menos bailable y ‘1’ es lo mas bailable.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describe la intensidad de la canción. Su valor esta en el rango de [0,1], siendo ‘1’ el valor para canciones mas energéticas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Key: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Tonalidad en que esta escrita la canción. Esta variable es un entero entre [0,11], donde la tonalidad Do = 0, D#=1 y así hasta Si=11.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indica la Modalidad de la canción. Toma valor “0” si la modalidad es Menor y “1” si la modalidad es Mayor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Speechiness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presencia de discursos dentro de una canción. Su valor esta en el rango de [0,1]. Cuanto mas exclusivamente hablada sea la canción, mas cercano a 1 será el valor de este atributo.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Acousticness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si una canción es acústica. Su valor esta en el rango de [0,1]. Valores cercanos a 1 representan canciones acústicas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Instrumentalness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ausencia de voz en la canción. Su valor esta en el rango de [0,1]. Valores cercanos a 1 representan canciones completamente instrumentales.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Liveness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detecta la presencia de una audiencia en la canción. Su valor esta en el rango de [0,1]. Valores cercanos a 1 representan canciones en vivo.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Valence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 que busca describir la positividad musical de la canción. Su valor esta en el rango de [0,1]. Valores cercanos a 1 representan canciones mas “positivas”.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Tempo: Tempo estimado de la canción en pulsaciones por minuto (</a:t>
            </a:r>
            <a:r>
              <a:rPr lang="es-ES_tradnl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beats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minute BPM).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Signature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Marca de tiempo de la canción (es la forma de especificar cuantas pulsaciones hay en un compas). 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s-ES_tradnl" sz="14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Popularity</a:t>
            </a:r>
            <a:r>
              <a:rPr lang="es-ES_tradnl" sz="14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TARGET. Valor de popularidad del </a:t>
            </a:r>
            <a:r>
              <a:rPr lang="es-ES_tradnl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álbum</a:t>
            </a:r>
            <a:r>
              <a:rPr lang="es-ES_tradnl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Su valor esta en el rango de [0,100]</a:t>
            </a:r>
            <a:endParaRPr lang="es-ES_tradnl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Limpieza y visualización de los datos</a:t>
            </a:r>
          </a:p>
        </p:txBody>
      </p:sp>
    </p:spTree>
    <p:extLst>
      <p:ext uri="{BB962C8B-B14F-4D97-AF65-F5344CB8AC3E}">
        <p14:creationId xmlns:p14="http://schemas.microsoft.com/office/powerpoint/2010/main" val="160179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Pipeline de Limpieza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2" y="1690688"/>
            <a:ext cx="8798131" cy="45712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s-ES_tradnl" dirty="0" err="1"/>
              <a:t>Setear</a:t>
            </a:r>
            <a:r>
              <a:rPr lang="es-ES_tradnl" dirty="0"/>
              <a:t> columna ID como </a:t>
            </a:r>
            <a:r>
              <a:rPr lang="es-ES_tradnl" dirty="0" err="1"/>
              <a:t>index</a:t>
            </a:r>
            <a:endParaRPr lang="es-ES_tradnl" dirty="0"/>
          </a:p>
          <a:p>
            <a:pPr>
              <a:lnSpc>
                <a:spcPct val="120000"/>
              </a:lnSpc>
            </a:pPr>
            <a:r>
              <a:rPr lang="es-ES_tradnl" dirty="0"/>
              <a:t>Eliminar registros duplicados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Correr función </a:t>
            </a:r>
            <a:r>
              <a:rPr lang="es-ES_tradnl" i="1" dirty="0" err="1"/>
              <a:t>ReduccionFeatures</a:t>
            </a:r>
            <a:r>
              <a:rPr lang="es-ES_tradnl" dirty="0"/>
              <a:t> (para reducir la cantidad de </a:t>
            </a:r>
            <a:r>
              <a:rPr lang="es-ES_tradnl" dirty="0" err="1"/>
              <a:t>features</a:t>
            </a:r>
            <a:r>
              <a:rPr lang="es-ES_tradnl" dirty="0"/>
              <a:t>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Generar variable target para Clasificación '</a:t>
            </a:r>
            <a:r>
              <a:rPr lang="es-ES_tradnl" dirty="0" err="1"/>
              <a:t>ClasePopularidad</a:t>
            </a:r>
            <a:r>
              <a:rPr lang="es-ES_tradnl" dirty="0"/>
              <a:t>’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Rellenar nulos con función </a:t>
            </a:r>
            <a:r>
              <a:rPr lang="es-ES_tradnl" i="1" dirty="0" err="1"/>
              <a:t>fill_na</a:t>
            </a:r>
            <a:r>
              <a:rPr lang="es-ES_tradnl" i="1" dirty="0"/>
              <a:t> </a:t>
            </a:r>
            <a:r>
              <a:rPr lang="es-ES_tradnl" dirty="0"/>
              <a:t>(tomando como referencia el </a:t>
            </a:r>
            <a:r>
              <a:rPr lang="es-ES_tradnl" dirty="0" err="1"/>
              <a:t>train</a:t>
            </a:r>
            <a:r>
              <a:rPr lang="es-ES_tradnl" dirty="0"/>
              <a:t> set original)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Transformar atributo </a:t>
            </a:r>
            <a:r>
              <a:rPr lang="es-ES_tradnl" dirty="0" err="1"/>
              <a:t>Duration</a:t>
            </a:r>
            <a:r>
              <a:rPr lang="es-ES_tradnl" dirty="0"/>
              <a:t> a segundos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Eliminar atributo Time </a:t>
            </a:r>
            <a:r>
              <a:rPr lang="es-ES_tradnl" dirty="0" err="1"/>
              <a:t>Signature</a:t>
            </a:r>
            <a:r>
              <a:rPr lang="es-ES_tradnl" dirty="0"/>
              <a:t> (t_sig0)</a:t>
            </a:r>
          </a:p>
          <a:p>
            <a:pPr>
              <a:lnSpc>
                <a:spcPct val="120000"/>
              </a:lnSpc>
            </a:pPr>
            <a:r>
              <a:rPr lang="es-ES_tradnl" dirty="0"/>
              <a:t>Eliminar registros con Tempo (t_tempo0) igual a 0, usando función </a:t>
            </a:r>
            <a:r>
              <a:rPr lang="es-ES_tradnl" i="1" dirty="0" err="1"/>
              <a:t>removeCeros</a:t>
            </a:r>
            <a:endParaRPr lang="es-ES_tradnl" i="1" dirty="0"/>
          </a:p>
          <a:p>
            <a:pPr>
              <a:lnSpc>
                <a:spcPct val="120000"/>
              </a:lnSpc>
            </a:pPr>
            <a:r>
              <a:rPr lang="es-ES_tradnl" dirty="0"/>
              <a:t>Eliminar registros con </a:t>
            </a:r>
            <a:r>
              <a:rPr lang="es-ES_tradnl" dirty="0" err="1"/>
              <a:t>Duration</a:t>
            </a:r>
            <a:r>
              <a:rPr lang="es-ES_tradnl" dirty="0"/>
              <a:t> &gt; 360 segundos, usando función </a:t>
            </a:r>
            <a:r>
              <a:rPr lang="es-ES_tradnl" i="1" dirty="0" err="1"/>
              <a:t>removeOutliers</a:t>
            </a:r>
            <a:endParaRPr lang="es-ES_tradnl" i="1" dirty="0"/>
          </a:p>
          <a:p>
            <a:pPr>
              <a:lnSpc>
                <a:spcPct val="120000"/>
              </a:lnSpc>
            </a:pPr>
            <a:r>
              <a:rPr lang="es-ES_tradnl" dirty="0"/>
              <a:t>Normalización de atributos seleccionados</a:t>
            </a:r>
          </a:p>
          <a:p>
            <a:endParaRPr lang="es-ES_tradn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5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3B05B6-A424-D547-ADC2-679A01EF9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05" y="1009659"/>
            <a:ext cx="8733784" cy="25043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31B722-061B-4947-B6DA-AB908DBD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04" y="382749"/>
            <a:ext cx="8798131" cy="543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/>
              <a:t>Train Set luego de la limpieza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738B0A-BF9F-7C4A-9FAB-DEE24018E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50" y="4273719"/>
            <a:ext cx="8669438" cy="248593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3E0901D-7589-7E41-A8AB-F6D39E7526B4}"/>
              </a:ext>
            </a:extLst>
          </p:cNvPr>
          <p:cNvSpPr txBox="1">
            <a:spLocks/>
          </p:cNvSpPr>
          <p:nvPr/>
        </p:nvSpPr>
        <p:spPr>
          <a:xfrm>
            <a:off x="245304" y="3732422"/>
            <a:ext cx="8798131" cy="5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_tradnl" dirty="0"/>
              <a:t>Test Set luego de la limpieza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46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004F-55C6-E34B-8CD2-E73BA604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Machine </a:t>
            </a:r>
            <a:r>
              <a:rPr lang="es-ES_tradnl" dirty="0" err="1"/>
              <a:t>Learning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7C20-77F0-A344-A669-99AFD39E6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Algoritmos de Clasificación</a:t>
            </a:r>
          </a:p>
        </p:txBody>
      </p:sp>
    </p:spTree>
    <p:extLst>
      <p:ext uri="{BB962C8B-B14F-4D97-AF65-F5344CB8AC3E}">
        <p14:creationId xmlns:p14="http://schemas.microsoft.com/office/powerpoint/2010/main" val="263297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365125"/>
            <a:ext cx="10248358" cy="1325563"/>
          </a:xfrm>
        </p:spPr>
        <p:txBody>
          <a:bodyPr/>
          <a:lstStyle/>
          <a:p>
            <a:pPr algn="l"/>
            <a:r>
              <a:rPr lang="es-ES_tradnl" dirty="0"/>
              <a:t>Resultados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3217BC-64C4-7248-AA63-5E6060125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5596"/>
              </p:ext>
            </p:extLst>
          </p:nvPr>
        </p:nvGraphicFramePr>
        <p:xfrm>
          <a:off x="637973" y="2295484"/>
          <a:ext cx="9281532" cy="2267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75211">
                  <a:extLst>
                    <a:ext uri="{9D8B030D-6E8A-4147-A177-3AD203B41FA5}">
                      <a16:colId xmlns:a16="http://schemas.microsoft.com/office/drawing/2014/main" val="833168180"/>
                    </a:ext>
                  </a:extLst>
                </a:gridCol>
                <a:gridCol w="2093760">
                  <a:extLst>
                    <a:ext uri="{9D8B030D-6E8A-4147-A177-3AD203B41FA5}">
                      <a16:colId xmlns:a16="http://schemas.microsoft.com/office/drawing/2014/main" val="4192081339"/>
                    </a:ext>
                  </a:extLst>
                </a:gridCol>
                <a:gridCol w="3112561">
                  <a:extLst>
                    <a:ext uri="{9D8B030D-6E8A-4147-A177-3AD203B41FA5}">
                      <a16:colId xmlns:a16="http://schemas.microsoft.com/office/drawing/2014/main" val="2488773241"/>
                    </a:ext>
                  </a:extLst>
                </a:gridCol>
              </a:tblGrid>
              <a:tr h="566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F1 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Parametro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9204856"/>
                  </a:ext>
                </a:extLst>
              </a:tr>
              <a:tr h="566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Arbol de Decision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Poda = 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484591"/>
                  </a:ext>
                </a:extLst>
              </a:tr>
              <a:tr h="566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Random Forest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0.387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n_estimators</a:t>
                      </a:r>
                      <a:r>
                        <a:rPr lang="en-US" sz="1400" u="none" strike="noStrike" dirty="0">
                          <a:effectLst/>
                        </a:rPr>
                        <a:t> = 70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3016177"/>
                  </a:ext>
                </a:extLst>
              </a:tr>
              <a:tr h="5667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Dummy Classifier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79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O-PowerPoint-Template" id="{413F8F97-D304-0541-9E0C-2EBBDF578B15}" vid="{09FEBD21-BBC7-E944-9DCB-094349EBD9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687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Trebuchet MS</vt:lpstr>
      <vt:lpstr>Office Theme</vt:lpstr>
      <vt:lpstr>Proyecto Final – Curso Data Science 25570</vt:lpstr>
      <vt:lpstr>Objetivo</vt:lpstr>
      <vt:lpstr>Base de Datos</vt:lpstr>
      <vt:lpstr>Lista de atributos</vt:lpstr>
      <vt:lpstr>Data Wrangling </vt:lpstr>
      <vt:lpstr>Pipeline de Limpieza de Datos</vt:lpstr>
      <vt:lpstr>PowerPoint Presentation</vt:lpstr>
      <vt:lpstr>Modelos Machine Learning</vt:lpstr>
      <vt:lpstr>Resultados</vt:lpstr>
      <vt:lpstr>Modelos Machine Learning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– Curso Data Science 25570</dc:title>
  <dc:creator>Rossana Scavone</dc:creator>
  <cp:lastModifiedBy>Rossana Scavone</cp:lastModifiedBy>
  <cp:revision>3</cp:revision>
  <dcterms:created xsi:type="dcterms:W3CDTF">2022-07-20T18:30:12Z</dcterms:created>
  <dcterms:modified xsi:type="dcterms:W3CDTF">2022-07-25T14:10:18Z</dcterms:modified>
</cp:coreProperties>
</file>