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5"/>
  </p:notesMasterIdLst>
  <p:sldIdLst>
    <p:sldId id="256" r:id="rId2"/>
    <p:sldId id="257" r:id="rId3"/>
    <p:sldId id="259" r:id="rId4"/>
    <p:sldId id="260" r:id="rId5"/>
    <p:sldId id="261" r:id="rId6"/>
    <p:sldId id="262" r:id="rId7"/>
    <p:sldId id="263" r:id="rId8"/>
    <p:sldId id="265" r:id="rId9"/>
    <p:sldId id="266" r:id="rId10"/>
    <p:sldId id="267" r:id="rId11"/>
    <p:sldId id="268" r:id="rId12"/>
    <p:sldId id="271" r:id="rId13"/>
    <p:sldId id="270"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06D4B1-AB56-4858-9EF9-F75660405437}">
  <a:tblStyle styleId="{BE06D4B1-AB56-4858-9EF9-F7566040543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66"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079399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7169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41cd9a8227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241cd9a8227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5660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41cd9a8227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41cd9a8227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337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241cd9a8227_0_27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241cd9a8227_0_27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0949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241cd9a8227_0_27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241cd9a8227_0_27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183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e27f172d20_1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e27f172d20_1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4406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e27f172d20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e27f172d20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7153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e27f172d20_2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e27f172d20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3845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e27f172d20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e27f172d20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0730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41cd9a822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41cd9a822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358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41cd9a822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41cd9a822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7412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241cd9a8227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241cd9a8227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6455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241cd9a8227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241cd9a8227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9343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35075" y="198600"/>
            <a:ext cx="8673900" cy="4746300"/>
          </a:xfrm>
          <a:prstGeom prst="roundRect">
            <a:avLst>
              <a:gd name="adj" fmla="val 892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705350" y="1346100"/>
            <a:ext cx="5733300" cy="24513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
        <p:cNvGrpSpPr/>
        <p:nvPr/>
      </p:nvGrpSpPr>
      <p:grpSpPr>
        <a:xfrm>
          <a:off x="0" y="0"/>
          <a:ext cx="0" cy="0"/>
          <a:chOff x="0" y="0"/>
          <a:chExt cx="0" cy="0"/>
        </a:xfrm>
      </p:grpSpPr>
      <p:sp>
        <p:nvSpPr>
          <p:cNvPr id="63" name="Google Shape;63;p13"/>
          <p:cNvSpPr/>
          <p:nvPr/>
        </p:nvSpPr>
        <p:spPr>
          <a:xfrm>
            <a:off x="235075" y="198600"/>
            <a:ext cx="8673900" cy="4746300"/>
          </a:xfrm>
          <a:prstGeom prst="roundRect">
            <a:avLst>
              <a:gd name="adj" fmla="val 892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3"/>
          <p:cNvSpPr txBox="1">
            <a:spLocks noGrp="1"/>
          </p:cNvSpPr>
          <p:nvPr>
            <p:ph type="title" idx="2" hasCustomPrompt="1"/>
          </p:nvPr>
        </p:nvSpPr>
        <p:spPr>
          <a:xfrm>
            <a:off x="713213" y="1667613"/>
            <a:ext cx="738300" cy="33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3000">
                <a:solidFill>
                  <a:schemeClr val="dk2"/>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r>
              <a:t>xx%</a:t>
            </a:r>
          </a:p>
        </p:txBody>
      </p:sp>
      <p:sp>
        <p:nvSpPr>
          <p:cNvPr id="66" name="Google Shape;66;p13"/>
          <p:cNvSpPr txBox="1">
            <a:spLocks noGrp="1"/>
          </p:cNvSpPr>
          <p:nvPr>
            <p:ph type="title" idx="3" hasCustomPrompt="1"/>
          </p:nvPr>
        </p:nvSpPr>
        <p:spPr>
          <a:xfrm>
            <a:off x="719963" y="2728644"/>
            <a:ext cx="738300" cy="33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3000">
                <a:solidFill>
                  <a:schemeClr val="dk2"/>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r>
              <a:t>xx%</a:t>
            </a:r>
          </a:p>
        </p:txBody>
      </p:sp>
      <p:sp>
        <p:nvSpPr>
          <p:cNvPr id="67" name="Google Shape;67;p13"/>
          <p:cNvSpPr txBox="1">
            <a:spLocks noGrp="1"/>
          </p:cNvSpPr>
          <p:nvPr>
            <p:ph type="title" idx="4" hasCustomPrompt="1"/>
          </p:nvPr>
        </p:nvSpPr>
        <p:spPr>
          <a:xfrm>
            <a:off x="719963" y="3789675"/>
            <a:ext cx="738300" cy="33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3000">
                <a:solidFill>
                  <a:schemeClr val="dk2"/>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r>
              <a:t>xx%</a:t>
            </a:r>
          </a:p>
        </p:txBody>
      </p:sp>
      <p:sp>
        <p:nvSpPr>
          <p:cNvPr id="68" name="Google Shape;68;p13"/>
          <p:cNvSpPr txBox="1">
            <a:spLocks noGrp="1"/>
          </p:cNvSpPr>
          <p:nvPr>
            <p:ph type="title" idx="5"/>
          </p:nvPr>
        </p:nvSpPr>
        <p:spPr>
          <a:xfrm>
            <a:off x="1501950" y="1389159"/>
            <a:ext cx="4896000" cy="8970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69" name="Google Shape;69;p13"/>
          <p:cNvSpPr txBox="1">
            <a:spLocks noGrp="1"/>
          </p:cNvSpPr>
          <p:nvPr>
            <p:ph type="title" idx="6"/>
          </p:nvPr>
        </p:nvSpPr>
        <p:spPr>
          <a:xfrm>
            <a:off x="1501950" y="2450105"/>
            <a:ext cx="4896000" cy="897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70" name="Google Shape;70;p13"/>
          <p:cNvSpPr txBox="1">
            <a:spLocks noGrp="1"/>
          </p:cNvSpPr>
          <p:nvPr>
            <p:ph type="title" idx="7"/>
          </p:nvPr>
        </p:nvSpPr>
        <p:spPr>
          <a:xfrm>
            <a:off x="1501950" y="3511125"/>
            <a:ext cx="4896000" cy="897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2">
    <p:spTree>
      <p:nvGrpSpPr>
        <p:cNvPr id="1" name="Shape 76"/>
        <p:cNvGrpSpPr/>
        <p:nvPr/>
      </p:nvGrpSpPr>
      <p:grpSpPr>
        <a:xfrm>
          <a:off x="0" y="0"/>
          <a:ext cx="0" cy="0"/>
          <a:chOff x="0" y="0"/>
          <a:chExt cx="0" cy="0"/>
        </a:xfrm>
      </p:grpSpPr>
      <p:sp>
        <p:nvSpPr>
          <p:cNvPr id="77" name="Google Shape;77;p15"/>
          <p:cNvSpPr/>
          <p:nvPr/>
        </p:nvSpPr>
        <p:spPr>
          <a:xfrm>
            <a:off x="235075" y="198600"/>
            <a:ext cx="8673900" cy="4746300"/>
          </a:xfrm>
          <a:prstGeom prst="roundRect">
            <a:avLst>
              <a:gd name="adj" fmla="val 892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489350" y="369725"/>
            <a:ext cx="75300" cy="753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39250" y="514450"/>
            <a:ext cx="50100" cy="5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8609925" y="4638700"/>
            <a:ext cx="75300" cy="753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8685225" y="4493625"/>
            <a:ext cx="50100" cy="5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2_1">
    <p:spTree>
      <p:nvGrpSpPr>
        <p:cNvPr id="1" name="Shape 82"/>
        <p:cNvGrpSpPr/>
        <p:nvPr/>
      </p:nvGrpSpPr>
      <p:grpSpPr>
        <a:xfrm>
          <a:off x="0" y="0"/>
          <a:ext cx="0" cy="0"/>
          <a:chOff x="0" y="0"/>
          <a:chExt cx="0" cy="0"/>
        </a:xfrm>
      </p:grpSpPr>
      <p:sp>
        <p:nvSpPr>
          <p:cNvPr id="83" name="Google Shape;83;p16"/>
          <p:cNvSpPr/>
          <p:nvPr/>
        </p:nvSpPr>
        <p:spPr>
          <a:xfrm>
            <a:off x="235075" y="198600"/>
            <a:ext cx="8673900" cy="4746300"/>
          </a:xfrm>
          <a:prstGeom prst="roundRect">
            <a:avLst>
              <a:gd name="adj" fmla="val 892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p:nvPr/>
        </p:nvSpPr>
        <p:spPr>
          <a:xfrm rot="-799708">
            <a:off x="534461" y="4496943"/>
            <a:ext cx="223829" cy="223245"/>
          </a:xfrm>
          <a:prstGeom prst="star4">
            <a:avLst>
              <a:gd name="adj" fmla="val 2347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p:nvPr/>
        </p:nvSpPr>
        <p:spPr>
          <a:xfrm rot="1854064">
            <a:off x="8532209" y="454868"/>
            <a:ext cx="188100" cy="187277"/>
          </a:xfrm>
          <a:prstGeom prst="star4">
            <a:avLst>
              <a:gd name="adj" fmla="val 2347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p:nvPr/>
        </p:nvSpPr>
        <p:spPr>
          <a:xfrm>
            <a:off x="8623275" y="837350"/>
            <a:ext cx="75300" cy="753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6"/>
          <p:cNvSpPr/>
          <p:nvPr/>
        </p:nvSpPr>
        <p:spPr>
          <a:xfrm>
            <a:off x="461575" y="4363675"/>
            <a:ext cx="50100" cy="5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235075" y="198600"/>
            <a:ext cx="8673900" cy="4746300"/>
          </a:xfrm>
          <a:prstGeom prst="roundRect">
            <a:avLst>
              <a:gd name="adj" fmla="val 892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body" idx="1"/>
          </p:nvPr>
        </p:nvSpPr>
        <p:spPr>
          <a:xfrm>
            <a:off x="713250" y="1152475"/>
            <a:ext cx="7717500" cy="345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6" name="Google Shape;26;p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235075" y="198600"/>
            <a:ext cx="8673900" cy="4746300"/>
          </a:xfrm>
          <a:prstGeom prst="roundRect">
            <a:avLst>
              <a:gd name="adj" fmla="val 892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body" idx="1"/>
          </p:nvPr>
        </p:nvSpPr>
        <p:spPr>
          <a:xfrm>
            <a:off x="713225" y="1152475"/>
            <a:ext cx="3664200" cy="3115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body" idx="2"/>
          </p:nvPr>
        </p:nvSpPr>
        <p:spPr>
          <a:xfrm>
            <a:off x="4832100" y="1152475"/>
            <a:ext cx="3598500" cy="96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5"/>
          <p:cNvSpPr/>
          <p:nvPr/>
        </p:nvSpPr>
        <p:spPr>
          <a:xfrm rot="-379200">
            <a:off x="8440384" y="392364"/>
            <a:ext cx="188043" cy="187446"/>
          </a:xfrm>
          <a:prstGeom prst="star4">
            <a:avLst>
              <a:gd name="adj" fmla="val 2347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8562900" y="763050"/>
            <a:ext cx="75300" cy="753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rot="589366">
            <a:off x="644205" y="4574914"/>
            <a:ext cx="188158" cy="187567"/>
          </a:xfrm>
          <a:prstGeom prst="star4">
            <a:avLst>
              <a:gd name="adj" fmla="val 2347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483675" y="4390975"/>
            <a:ext cx="50100" cy="5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379200">
            <a:off x="8440384" y="392364"/>
            <a:ext cx="188043" cy="187446"/>
          </a:xfrm>
          <a:prstGeom prst="star4">
            <a:avLst>
              <a:gd name="adj" fmla="val 2347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562900" y="763050"/>
            <a:ext cx="75300" cy="753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rot="589366">
            <a:off x="644205" y="4574914"/>
            <a:ext cx="188158" cy="187567"/>
          </a:xfrm>
          <a:prstGeom prst="star4">
            <a:avLst>
              <a:gd name="adj" fmla="val 2347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483675" y="4390975"/>
            <a:ext cx="50100" cy="5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235075" y="198600"/>
            <a:ext cx="8673900" cy="4746300"/>
          </a:xfrm>
          <a:prstGeom prst="roundRect">
            <a:avLst>
              <a:gd name="adj" fmla="val 892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sp>
        <p:nvSpPr>
          <p:cNvPr id="44" name="Google Shape;44;p7"/>
          <p:cNvSpPr/>
          <p:nvPr/>
        </p:nvSpPr>
        <p:spPr>
          <a:xfrm>
            <a:off x="235075" y="198600"/>
            <a:ext cx="8673900" cy="4746300"/>
          </a:xfrm>
          <a:prstGeom prst="roundRect">
            <a:avLst>
              <a:gd name="adj" fmla="val 892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txBox="1">
            <a:spLocks noGrp="1"/>
          </p:cNvSpPr>
          <p:nvPr>
            <p:ph type="body" idx="1"/>
          </p:nvPr>
        </p:nvSpPr>
        <p:spPr>
          <a:xfrm>
            <a:off x="991025" y="1264825"/>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6" name="Google Shape;46;p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sp>
        <p:nvSpPr>
          <p:cNvPr id="48" name="Google Shape;48;p8"/>
          <p:cNvSpPr/>
          <p:nvPr/>
        </p:nvSpPr>
        <p:spPr>
          <a:xfrm>
            <a:off x="235075" y="198600"/>
            <a:ext cx="8673900" cy="4746300"/>
          </a:xfrm>
          <a:prstGeom prst="roundRect">
            <a:avLst>
              <a:gd name="adj" fmla="val 892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txBox="1">
            <a:spLocks noGrp="1"/>
          </p:cNvSpPr>
          <p:nvPr>
            <p:ph type="title"/>
          </p:nvPr>
        </p:nvSpPr>
        <p:spPr>
          <a:xfrm>
            <a:off x="741725" y="1629100"/>
            <a:ext cx="6116400" cy="1732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
        <p:cNvGrpSpPr/>
        <p:nvPr/>
      </p:nvGrpSpPr>
      <p:grpSpPr>
        <a:xfrm>
          <a:off x="0" y="0"/>
          <a:ext cx="0" cy="0"/>
          <a:chOff x="0" y="0"/>
          <a:chExt cx="0" cy="0"/>
        </a:xfrm>
      </p:grpSpPr>
      <p:sp>
        <p:nvSpPr>
          <p:cNvPr id="51" name="Google Shape;51;p9"/>
          <p:cNvSpPr/>
          <p:nvPr/>
        </p:nvSpPr>
        <p:spPr>
          <a:xfrm>
            <a:off x="235075" y="198600"/>
            <a:ext cx="8673900" cy="4746300"/>
          </a:xfrm>
          <a:prstGeom prst="roundRect">
            <a:avLst>
              <a:gd name="adj" fmla="val 892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9"/>
          <p:cNvSpPr txBox="1">
            <a:spLocks noGrp="1"/>
          </p:cNvSpPr>
          <p:nvPr>
            <p:ph type="title"/>
          </p:nvPr>
        </p:nvSpPr>
        <p:spPr>
          <a:xfrm>
            <a:off x="723100" y="1233175"/>
            <a:ext cx="38370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3" name="Google Shape;53;p9"/>
          <p:cNvSpPr txBox="1">
            <a:spLocks noGrp="1"/>
          </p:cNvSpPr>
          <p:nvPr>
            <p:ph type="subTitle" idx="1"/>
          </p:nvPr>
        </p:nvSpPr>
        <p:spPr>
          <a:xfrm>
            <a:off x="723100" y="2803075"/>
            <a:ext cx="38370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4" name="Google Shape;54;p9"/>
          <p:cNvSpPr txBox="1">
            <a:spLocks noGrp="1"/>
          </p:cNvSpPr>
          <p:nvPr>
            <p:ph type="body" idx="2"/>
          </p:nvPr>
        </p:nvSpPr>
        <p:spPr>
          <a:xfrm>
            <a:off x="4939500" y="724075"/>
            <a:ext cx="3491400" cy="3695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sp>
        <p:nvSpPr>
          <p:cNvPr id="56" name="Google Shape;56;p10"/>
          <p:cNvSpPr txBox="1">
            <a:spLocks noGrp="1"/>
          </p:cNvSpPr>
          <p:nvPr>
            <p:ph type="body" idx="1"/>
          </p:nvPr>
        </p:nvSpPr>
        <p:spPr>
          <a:xfrm>
            <a:off x="1572600" y="4003475"/>
            <a:ext cx="5998800" cy="605100"/>
          </a:xfrm>
          <a:prstGeom prst="rect">
            <a:avLst/>
          </a:prstGeom>
          <a:solidFill>
            <a:schemeClr val="lt1"/>
          </a:solidFill>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500"/>
              <a:buFont typeface="Lexend"/>
              <a:buNone/>
              <a:defRPr sz="2500" b="1">
                <a:latin typeface="Lexend"/>
                <a:ea typeface="Lexend"/>
                <a:cs typeface="Lexend"/>
                <a:sym typeface="Lexend"/>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p:nvPr/>
        </p:nvSpPr>
        <p:spPr>
          <a:xfrm>
            <a:off x="235075" y="198600"/>
            <a:ext cx="8673900" cy="4746300"/>
          </a:xfrm>
          <a:prstGeom prst="roundRect">
            <a:avLst>
              <a:gd name="adj" fmla="val 892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txBox="1">
            <a:spLocks noGrp="1"/>
          </p:cNvSpPr>
          <p:nvPr>
            <p:ph type="title" hasCustomPrompt="1"/>
          </p:nvPr>
        </p:nvSpPr>
        <p:spPr>
          <a:xfrm>
            <a:off x="1664425" y="877525"/>
            <a:ext cx="58152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0" name="Google Shape;60;p11"/>
          <p:cNvSpPr txBox="1">
            <a:spLocks noGrp="1"/>
          </p:cNvSpPr>
          <p:nvPr>
            <p:ph type="body" idx="1"/>
          </p:nvPr>
        </p:nvSpPr>
        <p:spPr>
          <a:xfrm>
            <a:off x="1664400" y="2923625"/>
            <a:ext cx="5815200" cy="1300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50"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1pPr>
            <a:lvl2pPr lvl="1">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9pPr>
          </a:lstStyle>
          <a:p>
            <a:endParaRPr/>
          </a:p>
        </p:txBody>
      </p:sp>
      <p:sp>
        <p:nvSpPr>
          <p:cNvPr id="7" name="Google Shape;7;p1"/>
          <p:cNvSpPr txBox="1">
            <a:spLocks noGrp="1"/>
          </p:cNvSpPr>
          <p:nvPr>
            <p:ph type="body" idx="1"/>
          </p:nvPr>
        </p:nvSpPr>
        <p:spPr>
          <a:xfrm>
            <a:off x="713250" y="1152475"/>
            <a:ext cx="7717500" cy="3456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forbes.co/2022/10/05/negocios/una-belleza-mercado-de-cosmetica-y-aseo-registro-un-crecimiento-de-38"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1016703" y="1739590"/>
            <a:ext cx="7681248" cy="2089142"/>
          </a:xfrm>
          <a:prstGeom prst="rect">
            <a:avLst/>
          </a:prstGeom>
        </p:spPr>
        <p:txBody>
          <a:bodyPr spcFirstLastPara="1" wrap="square" lIns="91425" tIns="91425" rIns="91425" bIns="91425" anchor="t" anchorCtr="0">
            <a:noAutofit/>
          </a:bodyPr>
          <a:lstStyle/>
          <a:p>
            <a:pPr lvl="0" algn="l"/>
            <a:r>
              <a:rPr lang="es-CO" sz="3600" dirty="0" smtClean="0">
                <a:latin typeface="Goudy Old Style" panose="02020502050305020303" pitchFamily="18" charset="0"/>
              </a:rPr>
              <a:t>ANTEPROYECTO, SELECCIÓN </a:t>
            </a:r>
            <a:br>
              <a:rPr lang="es-CO" sz="3600" dirty="0" smtClean="0">
                <a:latin typeface="Goudy Old Style" panose="02020502050305020303" pitchFamily="18" charset="0"/>
              </a:rPr>
            </a:br>
            <a:r>
              <a:rPr lang="es-CO" sz="3600" dirty="0" smtClean="0">
                <a:latin typeface="Goudy Old Style" panose="02020502050305020303" pitchFamily="18" charset="0"/>
              </a:rPr>
              <a:t>Y EVALUACION DEL PRODUCTO</a:t>
            </a:r>
            <a:endParaRPr sz="3600" dirty="0">
              <a:latin typeface="Goudy Old Style" panose="02020502050305020303" pitchFamily="18" charset="0"/>
            </a:endParaRPr>
          </a:p>
        </p:txBody>
      </p:sp>
      <p:grpSp>
        <p:nvGrpSpPr>
          <p:cNvPr id="99" name="Google Shape;99;p20"/>
          <p:cNvGrpSpPr/>
          <p:nvPr/>
        </p:nvGrpSpPr>
        <p:grpSpPr>
          <a:xfrm>
            <a:off x="336979" y="3376465"/>
            <a:ext cx="2108109" cy="1661694"/>
            <a:chOff x="336979" y="3376465"/>
            <a:chExt cx="2108109" cy="1661694"/>
          </a:xfrm>
        </p:grpSpPr>
        <p:grpSp>
          <p:nvGrpSpPr>
            <p:cNvPr id="100" name="Google Shape;100;p20"/>
            <p:cNvGrpSpPr/>
            <p:nvPr/>
          </p:nvGrpSpPr>
          <p:grpSpPr>
            <a:xfrm>
              <a:off x="624160" y="3720529"/>
              <a:ext cx="1820928" cy="1317630"/>
              <a:chOff x="1234975" y="2075425"/>
              <a:chExt cx="2163650" cy="1565625"/>
            </a:xfrm>
          </p:grpSpPr>
          <p:sp>
            <p:nvSpPr>
              <p:cNvPr id="101" name="Google Shape;101;p20"/>
              <p:cNvSpPr/>
              <p:nvPr/>
            </p:nvSpPr>
            <p:spPr>
              <a:xfrm>
                <a:off x="2755775" y="2534700"/>
                <a:ext cx="199725" cy="223975"/>
              </a:xfrm>
              <a:custGeom>
                <a:avLst/>
                <a:gdLst/>
                <a:ahLst/>
                <a:cxnLst/>
                <a:rect l="l" t="t" r="r" b="b"/>
                <a:pathLst>
                  <a:path w="7989" h="8959" extrusionOk="0">
                    <a:moveTo>
                      <a:pt x="4535" y="0"/>
                    </a:moveTo>
                    <a:lnTo>
                      <a:pt x="0" y="3622"/>
                    </a:lnTo>
                    <a:lnTo>
                      <a:pt x="3138" y="8958"/>
                    </a:lnTo>
                    <a:lnTo>
                      <a:pt x="7988" y="4803"/>
                    </a:lnTo>
                    <a:lnTo>
                      <a:pt x="4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0"/>
              <p:cNvSpPr/>
              <p:nvPr/>
            </p:nvSpPr>
            <p:spPr>
              <a:xfrm>
                <a:off x="2492000" y="2459550"/>
                <a:ext cx="342250" cy="299125"/>
              </a:xfrm>
              <a:custGeom>
                <a:avLst/>
                <a:gdLst/>
                <a:ahLst/>
                <a:cxnLst/>
                <a:rect l="l" t="t" r="r" b="b"/>
                <a:pathLst>
                  <a:path w="13690" h="11965" extrusionOk="0">
                    <a:moveTo>
                      <a:pt x="1" y="0"/>
                    </a:moveTo>
                    <a:lnTo>
                      <a:pt x="225" y="3833"/>
                    </a:lnTo>
                    <a:lnTo>
                      <a:pt x="13689" y="11964"/>
                    </a:lnTo>
                    <a:lnTo>
                      <a:pt x="13689" y="11964"/>
                    </a:lnTo>
                    <a:lnTo>
                      <a:pt x="10551" y="662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0"/>
              <p:cNvSpPr/>
              <p:nvPr/>
            </p:nvSpPr>
            <p:spPr>
              <a:xfrm>
                <a:off x="2492000" y="2369000"/>
                <a:ext cx="377175" cy="256250"/>
              </a:xfrm>
              <a:custGeom>
                <a:avLst/>
                <a:gdLst/>
                <a:ahLst/>
                <a:cxnLst/>
                <a:rect l="l" t="t" r="r" b="b"/>
                <a:pathLst>
                  <a:path w="15087" h="10250" extrusionOk="0">
                    <a:moveTo>
                      <a:pt x="4536" y="1"/>
                    </a:moveTo>
                    <a:lnTo>
                      <a:pt x="1" y="3622"/>
                    </a:lnTo>
                    <a:lnTo>
                      <a:pt x="10551" y="10250"/>
                    </a:lnTo>
                    <a:lnTo>
                      <a:pt x="15086" y="6628"/>
                    </a:lnTo>
                    <a:lnTo>
                      <a:pt x="4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0"/>
              <p:cNvSpPr/>
              <p:nvPr/>
            </p:nvSpPr>
            <p:spPr>
              <a:xfrm>
                <a:off x="2782525" y="2534700"/>
                <a:ext cx="172975" cy="223975"/>
              </a:xfrm>
              <a:custGeom>
                <a:avLst/>
                <a:gdLst/>
                <a:ahLst/>
                <a:cxnLst/>
                <a:rect l="l" t="t" r="r" b="b"/>
                <a:pathLst>
                  <a:path w="6919" h="8959" fill="none" extrusionOk="0">
                    <a:moveTo>
                      <a:pt x="1825" y="1309"/>
                    </a:moveTo>
                    <a:lnTo>
                      <a:pt x="3465" y="0"/>
                    </a:lnTo>
                    <a:lnTo>
                      <a:pt x="6918" y="4803"/>
                    </a:lnTo>
                    <a:lnTo>
                      <a:pt x="2068" y="8958"/>
                    </a:lnTo>
                    <a:lnTo>
                      <a:pt x="1" y="5513"/>
                    </a:lnTo>
                  </a:path>
                </a:pathLst>
              </a:custGeom>
              <a:noFill/>
              <a:ln w="173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0"/>
              <p:cNvSpPr/>
              <p:nvPr/>
            </p:nvSpPr>
            <p:spPr>
              <a:xfrm>
                <a:off x="2755775" y="2595125"/>
                <a:ext cx="37725" cy="30125"/>
              </a:xfrm>
              <a:custGeom>
                <a:avLst/>
                <a:gdLst/>
                <a:ahLst/>
                <a:cxnLst/>
                <a:rect l="l" t="t" r="r" b="b"/>
                <a:pathLst>
                  <a:path w="1509" h="1205" fill="none" extrusionOk="0">
                    <a:moveTo>
                      <a:pt x="0" y="1205"/>
                    </a:moveTo>
                    <a:lnTo>
                      <a:pt x="1508" y="0"/>
                    </a:lnTo>
                  </a:path>
                </a:pathLst>
              </a:custGeom>
              <a:noFill/>
              <a:ln w="173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0"/>
              <p:cNvSpPr/>
              <p:nvPr/>
            </p:nvSpPr>
            <p:spPr>
              <a:xfrm>
                <a:off x="2556250" y="2559450"/>
                <a:ext cx="108600" cy="108625"/>
              </a:xfrm>
              <a:custGeom>
                <a:avLst/>
                <a:gdLst/>
                <a:ahLst/>
                <a:cxnLst/>
                <a:rect l="l" t="t" r="r" b="b"/>
                <a:pathLst>
                  <a:path w="4344" h="4345" fill="none" extrusionOk="0">
                    <a:moveTo>
                      <a:pt x="4192" y="195"/>
                    </a:moveTo>
                    <a:lnTo>
                      <a:pt x="4344" y="4345"/>
                    </a:lnTo>
                    <a:lnTo>
                      <a:pt x="99" y="1682"/>
                    </a:lnTo>
                    <a:lnTo>
                      <a:pt x="0" y="1"/>
                    </a:lnTo>
                  </a:path>
                </a:pathLst>
              </a:custGeom>
              <a:noFill/>
              <a:ln w="173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0"/>
              <p:cNvSpPr/>
              <p:nvPr/>
            </p:nvSpPr>
            <p:spPr>
              <a:xfrm>
                <a:off x="2552550" y="2496175"/>
                <a:ext cx="75600" cy="63300"/>
              </a:xfrm>
              <a:custGeom>
                <a:avLst/>
                <a:gdLst/>
                <a:ahLst/>
                <a:cxnLst/>
                <a:rect l="l" t="t" r="r" b="b"/>
                <a:pathLst>
                  <a:path w="3024" h="2532" fill="none" extrusionOk="0">
                    <a:moveTo>
                      <a:pt x="148" y="2532"/>
                    </a:moveTo>
                    <a:lnTo>
                      <a:pt x="1" y="1"/>
                    </a:lnTo>
                    <a:lnTo>
                      <a:pt x="3023" y="1940"/>
                    </a:lnTo>
                  </a:path>
                </a:pathLst>
              </a:custGeom>
              <a:noFill/>
              <a:ln w="173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0"/>
              <p:cNvSpPr/>
              <p:nvPr/>
            </p:nvSpPr>
            <p:spPr>
              <a:xfrm>
                <a:off x="2581250" y="2406225"/>
                <a:ext cx="190950" cy="98775"/>
              </a:xfrm>
              <a:custGeom>
                <a:avLst/>
                <a:gdLst/>
                <a:ahLst/>
                <a:cxnLst/>
                <a:rect l="l" t="t" r="r" b="b"/>
                <a:pathLst>
                  <a:path w="7638" h="3951" fill="none" extrusionOk="0">
                    <a:moveTo>
                      <a:pt x="0" y="2688"/>
                    </a:moveTo>
                    <a:lnTo>
                      <a:pt x="3389" y="0"/>
                    </a:lnTo>
                    <a:lnTo>
                      <a:pt x="7637" y="2725"/>
                    </a:lnTo>
                    <a:lnTo>
                      <a:pt x="6054" y="3950"/>
                    </a:lnTo>
                  </a:path>
                </a:pathLst>
              </a:custGeom>
              <a:noFill/>
              <a:ln w="173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a:off x="2661025" y="2531375"/>
                <a:ext cx="38750" cy="32950"/>
              </a:xfrm>
              <a:custGeom>
                <a:avLst/>
                <a:gdLst/>
                <a:ahLst/>
                <a:cxnLst/>
                <a:rect l="l" t="t" r="r" b="b"/>
                <a:pathLst>
                  <a:path w="1550" h="1318" fill="none" extrusionOk="0">
                    <a:moveTo>
                      <a:pt x="1549" y="1"/>
                    </a:moveTo>
                    <a:lnTo>
                      <a:pt x="1" y="1318"/>
                    </a:lnTo>
                  </a:path>
                </a:pathLst>
              </a:custGeom>
              <a:noFill/>
              <a:ln w="173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3253050" y="2598800"/>
                <a:ext cx="44150" cy="64025"/>
              </a:xfrm>
              <a:custGeom>
                <a:avLst/>
                <a:gdLst/>
                <a:ahLst/>
                <a:cxnLst/>
                <a:rect l="l" t="t" r="r" b="b"/>
                <a:pathLst>
                  <a:path w="1766" h="2561" extrusionOk="0">
                    <a:moveTo>
                      <a:pt x="615" y="1"/>
                    </a:moveTo>
                    <a:cubicBezTo>
                      <a:pt x="288" y="1"/>
                      <a:pt x="0" y="240"/>
                      <a:pt x="36" y="642"/>
                    </a:cubicBezTo>
                    <a:cubicBezTo>
                      <a:pt x="53" y="837"/>
                      <a:pt x="33" y="1021"/>
                      <a:pt x="94" y="1212"/>
                    </a:cubicBezTo>
                    <a:cubicBezTo>
                      <a:pt x="131" y="1327"/>
                      <a:pt x="181" y="1435"/>
                      <a:pt x="207" y="1554"/>
                    </a:cubicBezTo>
                    <a:cubicBezTo>
                      <a:pt x="287" y="1929"/>
                      <a:pt x="383" y="2207"/>
                      <a:pt x="675" y="2466"/>
                    </a:cubicBezTo>
                    <a:cubicBezTo>
                      <a:pt x="745" y="2529"/>
                      <a:pt x="849" y="2560"/>
                      <a:pt x="950" y="2560"/>
                    </a:cubicBezTo>
                    <a:cubicBezTo>
                      <a:pt x="1011" y="2560"/>
                      <a:pt x="1072" y="2548"/>
                      <a:pt x="1124" y="2524"/>
                    </a:cubicBezTo>
                    <a:cubicBezTo>
                      <a:pt x="1612" y="2297"/>
                      <a:pt x="1765" y="1810"/>
                      <a:pt x="1700" y="1298"/>
                    </a:cubicBezTo>
                    <a:cubicBezTo>
                      <a:pt x="1633" y="767"/>
                      <a:pt x="1438" y="368"/>
                      <a:pt x="968" y="97"/>
                    </a:cubicBezTo>
                    <a:cubicBezTo>
                      <a:pt x="854" y="32"/>
                      <a:pt x="732" y="1"/>
                      <a:pt x="615" y="1"/>
                    </a:cubicBezTo>
                    <a:close/>
                  </a:path>
                </a:pathLst>
              </a:custGeom>
              <a:solidFill>
                <a:schemeClr val="lt2"/>
              </a:solidFill>
              <a:ln w="173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p:nvPr/>
            </p:nvSpPr>
            <p:spPr>
              <a:xfrm>
                <a:off x="3062475" y="2664700"/>
                <a:ext cx="58550" cy="80525"/>
              </a:xfrm>
              <a:custGeom>
                <a:avLst/>
                <a:gdLst/>
                <a:ahLst/>
                <a:cxnLst/>
                <a:rect l="l" t="t" r="r" b="b"/>
                <a:pathLst>
                  <a:path w="2342" h="3221" extrusionOk="0">
                    <a:moveTo>
                      <a:pt x="569" y="0"/>
                    </a:moveTo>
                    <a:cubicBezTo>
                      <a:pt x="282" y="0"/>
                      <a:pt x="0" y="302"/>
                      <a:pt x="123" y="632"/>
                    </a:cubicBezTo>
                    <a:cubicBezTo>
                      <a:pt x="284" y="1060"/>
                      <a:pt x="424" y="1479"/>
                      <a:pt x="668" y="1870"/>
                    </a:cubicBezTo>
                    <a:cubicBezTo>
                      <a:pt x="912" y="2261"/>
                      <a:pt x="1168" y="2647"/>
                      <a:pt x="1417" y="3035"/>
                    </a:cubicBezTo>
                    <a:cubicBezTo>
                      <a:pt x="1501" y="3166"/>
                      <a:pt x="1621" y="3220"/>
                      <a:pt x="1744" y="3220"/>
                    </a:cubicBezTo>
                    <a:cubicBezTo>
                      <a:pt x="2036" y="3220"/>
                      <a:pt x="2341" y="2910"/>
                      <a:pt x="2199" y="2585"/>
                    </a:cubicBezTo>
                    <a:cubicBezTo>
                      <a:pt x="2013" y="2161"/>
                      <a:pt x="1831" y="1732"/>
                      <a:pt x="1639" y="1310"/>
                    </a:cubicBezTo>
                    <a:cubicBezTo>
                      <a:pt x="1451" y="896"/>
                      <a:pt x="1171" y="548"/>
                      <a:pt x="904" y="182"/>
                    </a:cubicBezTo>
                    <a:cubicBezTo>
                      <a:pt x="812" y="54"/>
                      <a:pt x="690" y="0"/>
                      <a:pt x="569" y="0"/>
                    </a:cubicBezTo>
                    <a:close/>
                  </a:path>
                </a:pathLst>
              </a:custGeom>
              <a:solidFill>
                <a:schemeClr val="lt2"/>
              </a:solidFill>
              <a:ln w="173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0"/>
              <p:cNvSpPr/>
              <p:nvPr/>
            </p:nvSpPr>
            <p:spPr>
              <a:xfrm>
                <a:off x="2916075" y="2606700"/>
                <a:ext cx="113775" cy="105200"/>
              </a:xfrm>
              <a:custGeom>
                <a:avLst/>
                <a:gdLst/>
                <a:ahLst/>
                <a:cxnLst/>
                <a:rect l="l" t="t" r="r" b="b"/>
                <a:pathLst>
                  <a:path w="4551" h="4208" extrusionOk="0">
                    <a:moveTo>
                      <a:pt x="3568" y="1"/>
                    </a:moveTo>
                    <a:cubicBezTo>
                      <a:pt x="3374" y="1"/>
                      <a:pt x="3174" y="90"/>
                      <a:pt x="3011" y="306"/>
                    </a:cubicBezTo>
                    <a:cubicBezTo>
                      <a:pt x="2312" y="1232"/>
                      <a:pt x="1444" y="1895"/>
                      <a:pt x="579" y="2652"/>
                    </a:cubicBezTo>
                    <a:cubicBezTo>
                      <a:pt x="1" y="3157"/>
                      <a:pt x="377" y="4207"/>
                      <a:pt x="1043" y="4207"/>
                    </a:cubicBezTo>
                    <a:cubicBezTo>
                      <a:pt x="1159" y="4207"/>
                      <a:pt x="1284" y="4175"/>
                      <a:pt x="1415" y="4102"/>
                    </a:cubicBezTo>
                    <a:cubicBezTo>
                      <a:pt x="2616" y="3435"/>
                      <a:pt x="3500" y="2382"/>
                      <a:pt x="4201" y="1210"/>
                    </a:cubicBezTo>
                    <a:cubicBezTo>
                      <a:pt x="4550" y="625"/>
                      <a:pt x="4079" y="1"/>
                      <a:pt x="3568" y="1"/>
                    </a:cubicBezTo>
                    <a:close/>
                  </a:path>
                </a:pathLst>
              </a:custGeom>
              <a:solidFill>
                <a:schemeClr val="lt2"/>
              </a:solidFill>
              <a:ln w="173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3015975" y="2349650"/>
                <a:ext cx="67725" cy="116275"/>
              </a:xfrm>
              <a:custGeom>
                <a:avLst/>
                <a:gdLst/>
                <a:ahLst/>
                <a:cxnLst/>
                <a:rect l="l" t="t" r="r" b="b"/>
                <a:pathLst>
                  <a:path w="2709" h="4651" extrusionOk="0">
                    <a:moveTo>
                      <a:pt x="665" y="0"/>
                    </a:moveTo>
                    <a:cubicBezTo>
                      <a:pt x="307" y="0"/>
                      <a:pt x="0" y="232"/>
                      <a:pt x="141" y="667"/>
                    </a:cubicBezTo>
                    <a:cubicBezTo>
                      <a:pt x="512" y="1809"/>
                      <a:pt x="883" y="2951"/>
                      <a:pt x="1253" y="4093"/>
                    </a:cubicBezTo>
                    <a:cubicBezTo>
                      <a:pt x="1376" y="4471"/>
                      <a:pt x="1730" y="4650"/>
                      <a:pt x="2044" y="4650"/>
                    </a:cubicBezTo>
                    <a:cubicBezTo>
                      <a:pt x="2402" y="4650"/>
                      <a:pt x="2709" y="4418"/>
                      <a:pt x="2567" y="3983"/>
                    </a:cubicBezTo>
                    <a:cubicBezTo>
                      <a:pt x="2197" y="2841"/>
                      <a:pt x="1826" y="1699"/>
                      <a:pt x="1456" y="557"/>
                    </a:cubicBezTo>
                    <a:cubicBezTo>
                      <a:pt x="1333" y="179"/>
                      <a:pt x="980" y="0"/>
                      <a:pt x="665" y="0"/>
                    </a:cubicBezTo>
                    <a:close/>
                  </a:path>
                </a:pathLst>
              </a:custGeom>
              <a:solidFill>
                <a:schemeClr val="lt2"/>
              </a:solidFill>
              <a:ln w="173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3329800" y="2639775"/>
                <a:ext cx="68825" cy="48175"/>
              </a:xfrm>
              <a:custGeom>
                <a:avLst/>
                <a:gdLst/>
                <a:ahLst/>
                <a:cxnLst/>
                <a:rect l="l" t="t" r="r" b="b"/>
                <a:pathLst>
                  <a:path w="2753" h="1927" extrusionOk="0">
                    <a:moveTo>
                      <a:pt x="1398" y="1"/>
                    </a:moveTo>
                    <a:cubicBezTo>
                      <a:pt x="613" y="1"/>
                      <a:pt x="0" y="1121"/>
                      <a:pt x="796" y="1726"/>
                    </a:cubicBezTo>
                    <a:cubicBezTo>
                      <a:pt x="981" y="1866"/>
                      <a:pt x="1172" y="1926"/>
                      <a:pt x="1354" y="1926"/>
                    </a:cubicBezTo>
                    <a:cubicBezTo>
                      <a:pt x="2140" y="1926"/>
                      <a:pt x="2752" y="806"/>
                      <a:pt x="1955" y="201"/>
                    </a:cubicBezTo>
                    <a:cubicBezTo>
                      <a:pt x="1770" y="61"/>
                      <a:pt x="1579" y="1"/>
                      <a:pt x="1398" y="1"/>
                    </a:cubicBezTo>
                    <a:close/>
                  </a:path>
                </a:pathLst>
              </a:custGeom>
              <a:solidFill>
                <a:schemeClr val="lt2"/>
              </a:solidFill>
              <a:ln w="173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3015775" y="2528300"/>
                <a:ext cx="46675" cy="32675"/>
              </a:xfrm>
              <a:custGeom>
                <a:avLst/>
                <a:gdLst/>
                <a:ahLst/>
                <a:cxnLst/>
                <a:rect l="l" t="t" r="r" b="b"/>
                <a:pathLst>
                  <a:path w="1867" h="1307" extrusionOk="0">
                    <a:moveTo>
                      <a:pt x="948" y="1"/>
                    </a:moveTo>
                    <a:cubicBezTo>
                      <a:pt x="416" y="1"/>
                      <a:pt x="0" y="761"/>
                      <a:pt x="540" y="1171"/>
                    </a:cubicBezTo>
                    <a:cubicBezTo>
                      <a:pt x="666" y="1266"/>
                      <a:pt x="795" y="1307"/>
                      <a:pt x="919" y="1307"/>
                    </a:cubicBezTo>
                    <a:cubicBezTo>
                      <a:pt x="1451" y="1307"/>
                      <a:pt x="1867" y="547"/>
                      <a:pt x="1326" y="136"/>
                    </a:cubicBezTo>
                    <a:cubicBezTo>
                      <a:pt x="1201" y="41"/>
                      <a:pt x="1071" y="1"/>
                      <a:pt x="948" y="1"/>
                    </a:cubicBezTo>
                    <a:close/>
                  </a:path>
                </a:pathLst>
              </a:custGeom>
              <a:solidFill>
                <a:schemeClr val="lt2"/>
              </a:solidFill>
              <a:ln w="173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p:nvPr/>
            </p:nvSpPr>
            <p:spPr>
              <a:xfrm>
                <a:off x="1541925" y="2984025"/>
                <a:ext cx="1674775" cy="657025"/>
              </a:xfrm>
              <a:custGeom>
                <a:avLst/>
                <a:gdLst/>
                <a:ahLst/>
                <a:cxnLst/>
                <a:rect l="l" t="t" r="r" b="b"/>
                <a:pathLst>
                  <a:path w="66991" h="26281" extrusionOk="0">
                    <a:moveTo>
                      <a:pt x="66990" y="1"/>
                    </a:moveTo>
                    <a:lnTo>
                      <a:pt x="31614" y="23278"/>
                    </a:lnTo>
                    <a:lnTo>
                      <a:pt x="238" y="12254"/>
                    </a:lnTo>
                    <a:lnTo>
                      <a:pt x="1" y="15257"/>
                    </a:lnTo>
                    <a:lnTo>
                      <a:pt x="31378" y="26280"/>
                    </a:lnTo>
                    <a:lnTo>
                      <a:pt x="66753" y="3002"/>
                    </a:lnTo>
                    <a:lnTo>
                      <a:pt x="669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a:off x="1547875" y="2708450"/>
                <a:ext cx="1668825" cy="857525"/>
              </a:xfrm>
              <a:custGeom>
                <a:avLst/>
                <a:gdLst/>
                <a:ahLst/>
                <a:cxnLst/>
                <a:rect l="l" t="t" r="r" b="b"/>
                <a:pathLst>
                  <a:path w="66753" h="34301" extrusionOk="0">
                    <a:moveTo>
                      <a:pt x="35376" y="0"/>
                    </a:moveTo>
                    <a:lnTo>
                      <a:pt x="0" y="23277"/>
                    </a:lnTo>
                    <a:lnTo>
                      <a:pt x="31376" y="34301"/>
                    </a:lnTo>
                    <a:lnTo>
                      <a:pt x="66752" y="11024"/>
                    </a:lnTo>
                    <a:lnTo>
                      <a:pt x="35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2968375" y="3093025"/>
                <a:ext cx="99575" cy="58925"/>
              </a:xfrm>
              <a:custGeom>
                <a:avLst/>
                <a:gdLst/>
                <a:ahLst/>
                <a:cxnLst/>
                <a:rect l="l" t="t" r="r" b="b"/>
                <a:pathLst>
                  <a:path w="3983" h="2357" fill="none" extrusionOk="0">
                    <a:moveTo>
                      <a:pt x="3889" y="2357"/>
                    </a:moveTo>
                    <a:cubicBezTo>
                      <a:pt x="3982" y="1183"/>
                      <a:pt x="3105" y="155"/>
                      <a:pt x="1930" y="62"/>
                    </a:cubicBezTo>
                    <a:cubicBezTo>
                      <a:pt x="1141" y="0"/>
                      <a:pt x="418" y="376"/>
                      <a:pt x="0" y="987"/>
                    </a:cubicBezTo>
                  </a:path>
                </a:pathLst>
              </a:custGeom>
              <a:noFill/>
              <a:ln w="173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a:off x="2730800" y="3245750"/>
                <a:ext cx="99575" cy="58950"/>
              </a:xfrm>
              <a:custGeom>
                <a:avLst/>
                <a:gdLst/>
                <a:ahLst/>
                <a:cxnLst/>
                <a:rect l="l" t="t" r="r" b="b"/>
                <a:pathLst>
                  <a:path w="3983" h="2358" fill="none" extrusionOk="0">
                    <a:moveTo>
                      <a:pt x="3890" y="2357"/>
                    </a:moveTo>
                    <a:cubicBezTo>
                      <a:pt x="3983" y="1183"/>
                      <a:pt x="3106" y="155"/>
                      <a:pt x="1932" y="62"/>
                    </a:cubicBezTo>
                    <a:cubicBezTo>
                      <a:pt x="1141" y="0"/>
                      <a:pt x="418" y="377"/>
                      <a:pt x="1" y="987"/>
                    </a:cubicBezTo>
                  </a:path>
                </a:pathLst>
              </a:custGeom>
              <a:noFill/>
              <a:ln w="173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2488525" y="3408575"/>
                <a:ext cx="99575" cy="58950"/>
              </a:xfrm>
              <a:custGeom>
                <a:avLst/>
                <a:gdLst/>
                <a:ahLst/>
                <a:cxnLst/>
                <a:rect l="l" t="t" r="r" b="b"/>
                <a:pathLst>
                  <a:path w="3983" h="2358" fill="none" extrusionOk="0">
                    <a:moveTo>
                      <a:pt x="3889" y="2357"/>
                    </a:moveTo>
                    <a:cubicBezTo>
                      <a:pt x="3982" y="1183"/>
                      <a:pt x="3106" y="156"/>
                      <a:pt x="1931" y="64"/>
                    </a:cubicBezTo>
                    <a:cubicBezTo>
                      <a:pt x="1141" y="1"/>
                      <a:pt x="418" y="377"/>
                      <a:pt x="0" y="988"/>
                    </a:cubicBezTo>
                  </a:path>
                </a:pathLst>
              </a:custGeom>
              <a:noFill/>
              <a:ln w="173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1541925" y="3290375"/>
                <a:ext cx="713100" cy="325600"/>
              </a:xfrm>
              <a:custGeom>
                <a:avLst/>
                <a:gdLst/>
                <a:ahLst/>
                <a:cxnLst/>
                <a:rect l="l" t="t" r="r" b="b"/>
                <a:pathLst>
                  <a:path w="28524" h="13024" fill="none" extrusionOk="0">
                    <a:moveTo>
                      <a:pt x="238" y="0"/>
                    </a:moveTo>
                    <a:lnTo>
                      <a:pt x="1" y="3003"/>
                    </a:lnTo>
                    <a:lnTo>
                      <a:pt x="28524" y="13023"/>
                    </a:lnTo>
                  </a:path>
                </a:pathLst>
              </a:custGeom>
              <a:noFill/>
              <a:ln w="173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a:off x="1731200" y="3354800"/>
                <a:ext cx="454275" cy="159600"/>
              </a:xfrm>
              <a:custGeom>
                <a:avLst/>
                <a:gdLst/>
                <a:ahLst/>
                <a:cxnLst/>
                <a:rect l="l" t="t" r="r" b="b"/>
                <a:pathLst>
                  <a:path w="18171" h="6384" fill="none" extrusionOk="0">
                    <a:moveTo>
                      <a:pt x="18171" y="6384"/>
                    </a:moveTo>
                    <a:lnTo>
                      <a:pt x="0" y="0"/>
                    </a:lnTo>
                  </a:path>
                </a:pathLst>
              </a:custGeom>
              <a:noFill/>
              <a:ln w="17375" cap="rnd" cmpd="sng">
                <a:solidFill>
                  <a:srgbClr val="E75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p:nvPr/>
            </p:nvSpPr>
            <p:spPr>
              <a:xfrm>
                <a:off x="1547875" y="2779650"/>
                <a:ext cx="776225" cy="510725"/>
              </a:xfrm>
              <a:custGeom>
                <a:avLst/>
                <a:gdLst/>
                <a:ahLst/>
                <a:cxnLst/>
                <a:rect l="l" t="t" r="r" b="b"/>
                <a:pathLst>
                  <a:path w="31049" h="20429" fill="none" extrusionOk="0">
                    <a:moveTo>
                      <a:pt x="31049" y="0"/>
                    </a:moveTo>
                    <a:lnTo>
                      <a:pt x="0" y="20429"/>
                    </a:lnTo>
                  </a:path>
                </a:pathLst>
              </a:custGeom>
              <a:noFill/>
              <a:ln w="173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a:off x="2432250" y="2708450"/>
                <a:ext cx="784450" cy="355800"/>
              </a:xfrm>
              <a:custGeom>
                <a:avLst/>
                <a:gdLst/>
                <a:ahLst/>
                <a:cxnLst/>
                <a:rect l="l" t="t" r="r" b="b"/>
                <a:pathLst>
                  <a:path w="31378" h="14232" fill="none" extrusionOk="0">
                    <a:moveTo>
                      <a:pt x="26502" y="14231"/>
                    </a:moveTo>
                    <a:lnTo>
                      <a:pt x="31377" y="11024"/>
                    </a:lnTo>
                    <a:lnTo>
                      <a:pt x="1" y="0"/>
                    </a:lnTo>
                  </a:path>
                </a:pathLst>
              </a:custGeom>
              <a:noFill/>
              <a:ln w="173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a:off x="1547875" y="3290375"/>
                <a:ext cx="925750" cy="275600"/>
              </a:xfrm>
              <a:custGeom>
                <a:avLst/>
                <a:gdLst/>
                <a:ahLst/>
                <a:cxnLst/>
                <a:rect l="l" t="t" r="r" b="b"/>
                <a:pathLst>
                  <a:path w="37030" h="11024" fill="none" extrusionOk="0">
                    <a:moveTo>
                      <a:pt x="0" y="0"/>
                    </a:moveTo>
                    <a:lnTo>
                      <a:pt x="31376" y="11024"/>
                    </a:lnTo>
                    <a:lnTo>
                      <a:pt x="37029" y="7305"/>
                    </a:lnTo>
                  </a:path>
                </a:pathLst>
              </a:custGeom>
              <a:noFill/>
              <a:ln w="173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a:off x="1234975" y="2610850"/>
                <a:ext cx="1325575" cy="513950"/>
              </a:xfrm>
              <a:custGeom>
                <a:avLst/>
                <a:gdLst/>
                <a:ahLst/>
                <a:cxnLst/>
                <a:rect l="l" t="t" r="r" b="b"/>
                <a:pathLst>
                  <a:path w="53023" h="20558" extrusionOk="0">
                    <a:moveTo>
                      <a:pt x="2712" y="0"/>
                    </a:moveTo>
                    <a:cubicBezTo>
                      <a:pt x="1861" y="0"/>
                      <a:pt x="1044" y="585"/>
                      <a:pt x="732" y="1498"/>
                    </a:cubicBezTo>
                    <a:lnTo>
                      <a:pt x="384" y="2519"/>
                    </a:lnTo>
                    <a:cubicBezTo>
                      <a:pt x="0" y="3645"/>
                      <a:pt x="529" y="4846"/>
                      <a:pt x="1566" y="5199"/>
                    </a:cubicBezTo>
                    <a:lnTo>
                      <a:pt x="46654" y="20558"/>
                    </a:lnTo>
                    <a:lnTo>
                      <a:pt x="53023" y="19854"/>
                    </a:lnTo>
                    <a:lnTo>
                      <a:pt x="48394" y="15459"/>
                    </a:lnTo>
                    <a:lnTo>
                      <a:pt x="3307" y="99"/>
                    </a:lnTo>
                    <a:cubicBezTo>
                      <a:pt x="3111" y="32"/>
                      <a:pt x="2910" y="0"/>
                      <a:pt x="2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a:off x="1234975" y="2662800"/>
                <a:ext cx="1325575" cy="462000"/>
              </a:xfrm>
              <a:custGeom>
                <a:avLst/>
                <a:gdLst/>
                <a:ahLst/>
                <a:cxnLst/>
                <a:rect l="l" t="t" r="r" b="b"/>
                <a:pathLst>
                  <a:path w="53023" h="18480" extrusionOk="0">
                    <a:moveTo>
                      <a:pt x="534" y="0"/>
                    </a:moveTo>
                    <a:lnTo>
                      <a:pt x="384" y="441"/>
                    </a:lnTo>
                    <a:cubicBezTo>
                      <a:pt x="0" y="1566"/>
                      <a:pt x="529" y="2765"/>
                      <a:pt x="1564" y="3120"/>
                    </a:cubicBezTo>
                    <a:lnTo>
                      <a:pt x="46654" y="18480"/>
                    </a:lnTo>
                    <a:lnTo>
                      <a:pt x="53023" y="17776"/>
                    </a:lnTo>
                    <a:lnTo>
                      <a:pt x="5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1234975" y="2610850"/>
                <a:ext cx="83200" cy="130175"/>
              </a:xfrm>
              <a:custGeom>
                <a:avLst/>
                <a:gdLst/>
                <a:ahLst/>
                <a:cxnLst/>
                <a:rect l="l" t="t" r="r" b="b"/>
                <a:pathLst>
                  <a:path w="3328" h="5207" extrusionOk="0">
                    <a:moveTo>
                      <a:pt x="2712" y="0"/>
                    </a:moveTo>
                    <a:cubicBezTo>
                      <a:pt x="1861" y="0"/>
                      <a:pt x="1044" y="585"/>
                      <a:pt x="732" y="1498"/>
                    </a:cubicBezTo>
                    <a:lnTo>
                      <a:pt x="384" y="2519"/>
                    </a:lnTo>
                    <a:cubicBezTo>
                      <a:pt x="0" y="3645"/>
                      <a:pt x="529" y="4846"/>
                      <a:pt x="1566" y="5199"/>
                    </a:cubicBezTo>
                    <a:lnTo>
                      <a:pt x="1588" y="5206"/>
                    </a:lnTo>
                    <a:lnTo>
                      <a:pt x="3327" y="105"/>
                    </a:lnTo>
                    <a:lnTo>
                      <a:pt x="3307" y="99"/>
                    </a:lnTo>
                    <a:cubicBezTo>
                      <a:pt x="3111" y="32"/>
                      <a:pt x="2910" y="0"/>
                      <a:pt x="2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a:off x="1364600" y="2629325"/>
                <a:ext cx="1195950" cy="495475"/>
              </a:xfrm>
              <a:custGeom>
                <a:avLst/>
                <a:gdLst/>
                <a:ahLst/>
                <a:cxnLst/>
                <a:rect l="l" t="t" r="r" b="b"/>
                <a:pathLst>
                  <a:path w="47838" h="19819" fill="none" extrusionOk="0">
                    <a:moveTo>
                      <a:pt x="1" y="0"/>
                    </a:moveTo>
                    <a:lnTo>
                      <a:pt x="43209" y="14720"/>
                    </a:lnTo>
                    <a:lnTo>
                      <a:pt x="43209" y="14720"/>
                    </a:lnTo>
                    <a:lnTo>
                      <a:pt x="47838" y="19115"/>
                    </a:lnTo>
                    <a:lnTo>
                      <a:pt x="41469" y="19819"/>
                    </a:lnTo>
                    <a:lnTo>
                      <a:pt x="41469" y="19819"/>
                    </a:lnTo>
                    <a:lnTo>
                      <a:pt x="1794" y="6304"/>
                    </a:lnTo>
                  </a:path>
                </a:pathLst>
              </a:custGeom>
              <a:noFill/>
              <a:ln w="173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a:off x="1234975" y="2604475"/>
                <a:ext cx="82700" cy="136375"/>
              </a:xfrm>
              <a:custGeom>
                <a:avLst/>
                <a:gdLst/>
                <a:ahLst/>
                <a:cxnLst/>
                <a:rect l="l" t="t" r="r" b="b"/>
                <a:pathLst>
                  <a:path w="3308" h="5455" fill="none" extrusionOk="0">
                    <a:moveTo>
                      <a:pt x="3307" y="354"/>
                    </a:moveTo>
                    <a:lnTo>
                      <a:pt x="3307" y="354"/>
                    </a:lnTo>
                    <a:cubicBezTo>
                      <a:pt x="2269" y="0"/>
                      <a:pt x="1116" y="627"/>
                      <a:pt x="732" y="1753"/>
                    </a:cubicBezTo>
                    <a:lnTo>
                      <a:pt x="384" y="2774"/>
                    </a:lnTo>
                    <a:cubicBezTo>
                      <a:pt x="0" y="3900"/>
                      <a:pt x="529" y="5101"/>
                      <a:pt x="1566" y="5454"/>
                    </a:cubicBezTo>
                    <a:lnTo>
                      <a:pt x="1566" y="5454"/>
                    </a:lnTo>
                    <a:lnTo>
                      <a:pt x="2611" y="2394"/>
                    </a:lnTo>
                  </a:path>
                </a:pathLst>
              </a:custGeom>
              <a:noFill/>
              <a:ln w="173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p:nvPr/>
            </p:nvSpPr>
            <p:spPr>
              <a:xfrm>
                <a:off x="1331800" y="2670825"/>
                <a:ext cx="369600" cy="171175"/>
              </a:xfrm>
              <a:custGeom>
                <a:avLst/>
                <a:gdLst/>
                <a:ahLst/>
                <a:cxnLst/>
                <a:rect l="l" t="t" r="r" b="b"/>
                <a:pathLst>
                  <a:path w="14784" h="6847" fill="none" extrusionOk="0">
                    <a:moveTo>
                      <a:pt x="14784" y="4806"/>
                    </a:moveTo>
                    <a:lnTo>
                      <a:pt x="14088" y="6846"/>
                    </a:lnTo>
                    <a:lnTo>
                      <a:pt x="1" y="2040"/>
                    </a:lnTo>
                    <a:lnTo>
                      <a:pt x="696" y="0"/>
                    </a:lnTo>
                    <a:close/>
                  </a:path>
                </a:pathLst>
              </a:custGeom>
              <a:noFill/>
              <a:ln w="173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a:off x="2408225" y="3024550"/>
                <a:ext cx="26100" cy="75775"/>
              </a:xfrm>
              <a:custGeom>
                <a:avLst/>
                <a:gdLst/>
                <a:ahLst/>
                <a:cxnLst/>
                <a:rect l="l" t="t" r="r" b="b"/>
                <a:pathLst>
                  <a:path w="1044" h="3031" fill="none" extrusionOk="0">
                    <a:moveTo>
                      <a:pt x="0" y="3030"/>
                    </a:moveTo>
                    <a:lnTo>
                      <a:pt x="1044" y="1"/>
                    </a:lnTo>
                  </a:path>
                </a:pathLst>
              </a:custGeom>
              <a:noFill/>
              <a:ln w="173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1561075" y="2081925"/>
                <a:ext cx="1095650" cy="910425"/>
              </a:xfrm>
              <a:custGeom>
                <a:avLst/>
                <a:gdLst/>
                <a:ahLst/>
                <a:cxnLst/>
                <a:rect l="l" t="t" r="r" b="b"/>
                <a:pathLst>
                  <a:path w="43826" h="36417" extrusionOk="0">
                    <a:moveTo>
                      <a:pt x="2996" y="0"/>
                    </a:moveTo>
                    <a:cubicBezTo>
                      <a:pt x="2409" y="0"/>
                      <a:pt x="1802" y="274"/>
                      <a:pt x="1373" y="792"/>
                    </a:cubicBezTo>
                    <a:lnTo>
                      <a:pt x="722" y="1581"/>
                    </a:lnTo>
                    <a:cubicBezTo>
                      <a:pt x="1" y="2453"/>
                      <a:pt x="54" y="3686"/>
                      <a:pt x="841" y="4334"/>
                    </a:cubicBezTo>
                    <a:lnTo>
                      <a:pt x="35058" y="32525"/>
                    </a:lnTo>
                    <a:lnTo>
                      <a:pt x="43825" y="36416"/>
                    </a:lnTo>
                    <a:lnTo>
                      <a:pt x="38319" y="28580"/>
                    </a:lnTo>
                    <a:lnTo>
                      <a:pt x="4104" y="389"/>
                    </a:lnTo>
                    <a:cubicBezTo>
                      <a:pt x="3785" y="127"/>
                      <a:pt x="3395" y="0"/>
                      <a:pt x="2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a:off x="1561075" y="2113000"/>
                <a:ext cx="902000" cy="782050"/>
              </a:xfrm>
              <a:custGeom>
                <a:avLst/>
                <a:gdLst/>
                <a:ahLst/>
                <a:cxnLst/>
                <a:rect l="l" t="t" r="r" b="b"/>
                <a:pathLst>
                  <a:path w="36080" h="31282" extrusionOk="0">
                    <a:moveTo>
                      <a:pt x="1000" y="0"/>
                    </a:moveTo>
                    <a:lnTo>
                      <a:pt x="722" y="338"/>
                    </a:lnTo>
                    <a:cubicBezTo>
                      <a:pt x="1" y="1209"/>
                      <a:pt x="54" y="2441"/>
                      <a:pt x="840" y="3090"/>
                    </a:cubicBezTo>
                    <a:lnTo>
                      <a:pt x="35058" y="31282"/>
                    </a:lnTo>
                    <a:lnTo>
                      <a:pt x="35203" y="31109"/>
                    </a:lnTo>
                    <a:cubicBezTo>
                      <a:pt x="34799" y="30057"/>
                      <a:pt x="36079" y="28902"/>
                      <a:pt x="36079" y="28902"/>
                    </a:cubicBezTo>
                    <a:lnTo>
                      <a:pt x="10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1561075" y="2081925"/>
                <a:ext cx="155375" cy="151825"/>
              </a:xfrm>
              <a:custGeom>
                <a:avLst/>
                <a:gdLst/>
                <a:ahLst/>
                <a:cxnLst/>
                <a:rect l="l" t="t" r="r" b="b"/>
                <a:pathLst>
                  <a:path w="6215" h="6073" extrusionOk="0">
                    <a:moveTo>
                      <a:pt x="2996" y="0"/>
                    </a:moveTo>
                    <a:cubicBezTo>
                      <a:pt x="2409" y="0"/>
                      <a:pt x="1802" y="274"/>
                      <a:pt x="1373" y="792"/>
                    </a:cubicBezTo>
                    <a:lnTo>
                      <a:pt x="722" y="1581"/>
                    </a:lnTo>
                    <a:cubicBezTo>
                      <a:pt x="1" y="2453"/>
                      <a:pt x="54" y="3686"/>
                      <a:pt x="841" y="4334"/>
                    </a:cubicBezTo>
                    <a:lnTo>
                      <a:pt x="2952" y="6073"/>
                    </a:lnTo>
                    <a:lnTo>
                      <a:pt x="6214" y="2128"/>
                    </a:lnTo>
                    <a:lnTo>
                      <a:pt x="4104" y="389"/>
                    </a:lnTo>
                    <a:cubicBezTo>
                      <a:pt x="3785" y="127"/>
                      <a:pt x="3395" y="0"/>
                      <a:pt x="29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a:off x="1772100" y="2180975"/>
                <a:ext cx="884625" cy="811375"/>
              </a:xfrm>
              <a:custGeom>
                <a:avLst/>
                <a:gdLst/>
                <a:ahLst/>
                <a:cxnLst/>
                <a:rect l="l" t="t" r="r" b="b"/>
                <a:pathLst>
                  <a:path w="35385" h="32455" fill="none" extrusionOk="0">
                    <a:moveTo>
                      <a:pt x="1" y="1"/>
                    </a:moveTo>
                    <a:lnTo>
                      <a:pt x="29878" y="24618"/>
                    </a:lnTo>
                    <a:lnTo>
                      <a:pt x="29878" y="24618"/>
                    </a:lnTo>
                    <a:lnTo>
                      <a:pt x="35384" y="32454"/>
                    </a:lnTo>
                    <a:lnTo>
                      <a:pt x="26617" y="28563"/>
                    </a:lnTo>
                    <a:lnTo>
                      <a:pt x="26617" y="28563"/>
                    </a:lnTo>
                    <a:lnTo>
                      <a:pt x="10994" y="15692"/>
                    </a:lnTo>
                  </a:path>
                </a:pathLst>
              </a:custGeom>
              <a:noFill/>
              <a:ln w="173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a:off x="1561075" y="2075425"/>
                <a:ext cx="156100" cy="158925"/>
              </a:xfrm>
              <a:custGeom>
                <a:avLst/>
                <a:gdLst/>
                <a:ahLst/>
                <a:cxnLst/>
                <a:rect l="l" t="t" r="r" b="b"/>
                <a:pathLst>
                  <a:path w="6244" h="6357" fill="none" extrusionOk="0">
                    <a:moveTo>
                      <a:pt x="6243" y="2411"/>
                    </a:moveTo>
                    <a:lnTo>
                      <a:pt x="4104" y="649"/>
                    </a:lnTo>
                    <a:cubicBezTo>
                      <a:pt x="3317" y="1"/>
                      <a:pt x="2094" y="181"/>
                      <a:pt x="1373" y="1052"/>
                    </a:cubicBezTo>
                    <a:lnTo>
                      <a:pt x="722" y="1841"/>
                    </a:lnTo>
                    <a:cubicBezTo>
                      <a:pt x="1" y="2713"/>
                      <a:pt x="54" y="3946"/>
                      <a:pt x="841" y="4594"/>
                    </a:cubicBezTo>
                    <a:lnTo>
                      <a:pt x="2981" y="6356"/>
                    </a:lnTo>
                    <a:lnTo>
                      <a:pt x="4938" y="3990"/>
                    </a:lnTo>
                  </a:path>
                </a:pathLst>
              </a:custGeom>
              <a:noFill/>
              <a:ln w="173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20"/>
            <p:cNvSpPr/>
            <p:nvPr/>
          </p:nvSpPr>
          <p:spPr>
            <a:xfrm rot="-799708">
              <a:off x="1273136" y="3399243"/>
              <a:ext cx="223829" cy="223245"/>
            </a:xfrm>
            <a:prstGeom prst="star4">
              <a:avLst>
                <a:gd name="adj" fmla="val 2347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rot="690432">
              <a:off x="353690" y="4351560"/>
              <a:ext cx="187978" cy="187331"/>
            </a:xfrm>
            <a:prstGeom prst="star4">
              <a:avLst>
                <a:gd name="adj" fmla="val 2347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31"/>
          <p:cNvSpPr txBox="1">
            <a:spLocks noGrp="1"/>
          </p:cNvSpPr>
          <p:nvPr>
            <p:ph type="title"/>
          </p:nvPr>
        </p:nvSpPr>
        <p:spPr>
          <a:xfrm>
            <a:off x="713225" y="223025"/>
            <a:ext cx="7717500" cy="4906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dirty="0" smtClean="0">
                <a:latin typeface="Goudy Old Style" panose="02020502050305020303" pitchFamily="18" charset="0"/>
              </a:rPr>
              <a:t>Justificación </a:t>
            </a:r>
            <a:endParaRPr dirty="0">
              <a:latin typeface="Goudy Old Style" panose="02020502050305020303" pitchFamily="18" charset="0"/>
            </a:endParaRPr>
          </a:p>
        </p:txBody>
      </p:sp>
      <p:sp>
        <p:nvSpPr>
          <p:cNvPr id="491" name="Google Shape;491;p31"/>
          <p:cNvSpPr txBox="1">
            <a:spLocks noGrp="1"/>
          </p:cNvSpPr>
          <p:nvPr>
            <p:ph type="body" idx="4294967295"/>
          </p:nvPr>
        </p:nvSpPr>
        <p:spPr>
          <a:xfrm>
            <a:off x="713225" y="713679"/>
            <a:ext cx="7237594" cy="3222701"/>
          </a:xfrm>
          <a:prstGeom prst="rect">
            <a:avLst/>
          </a:prstGeom>
        </p:spPr>
        <p:txBody>
          <a:bodyPr spcFirstLastPara="1" wrap="square" lIns="91425" tIns="91425" rIns="91425" bIns="91425" anchor="t" anchorCtr="0">
            <a:noAutofit/>
          </a:bodyPr>
          <a:lstStyle/>
          <a:p>
            <a:pPr marL="139700" indent="0">
              <a:buNone/>
            </a:pPr>
            <a:r>
              <a:rPr lang="es-ES" dirty="0"/>
              <a:t>Se debe aclarar y exponer las razones y motivaciones por las que se ha decidido estudiar el problema en cuestión. Estas razones pueden ser de índole productivo, operacional, estratégico o económico, entre otros y que nos dé una explicación de porqué es importante estudiar el problema anterior</a:t>
            </a:r>
            <a:endParaRPr lang="es-CO" dirty="0"/>
          </a:p>
          <a:p>
            <a:pPr marL="139700" indent="0">
              <a:buNone/>
            </a:pPr>
            <a:r>
              <a:rPr lang="es-ES" dirty="0"/>
              <a:t>Se escogió el producto que puede aportar en la solución al problema de forma estratégica. Actualmente con el emprendimiento de SCH store, queremos potencializar un producto que brinde múltiples beneficios al nicho anteriormente mencionado, queremos generar consciencia en el cuidado de la piel en el presente y futuro. </a:t>
            </a:r>
            <a:endParaRPr lang="es-CO" dirty="0"/>
          </a:p>
          <a:p>
            <a:pPr marL="139700" indent="0">
              <a:buNone/>
            </a:pPr>
            <a:r>
              <a:rPr lang="es-ES" dirty="0"/>
              <a:t>Hoy en día el calor es un factor que genera resequedad en la piel, más que usar bloqueador, queremos buscar soluciones instantáneas que además de proteger e hidratar busque tener un continuo cuidado. </a:t>
            </a:r>
            <a:r>
              <a:rPr lang="es-ES" dirty="0" smtClean="0"/>
              <a:t>Sabemos </a:t>
            </a:r>
            <a:r>
              <a:rPr lang="es-ES" dirty="0"/>
              <a:t>que la producción de colágeno a cierta edad comienza a disminuir, con el producto que puede ser de uso diario en cualquier momento del día, buscamos que aumente o se mantenga el nivel de colágeno que necesita el rostro para verse suave, hidratado y firme. </a:t>
            </a:r>
            <a:endParaRPr lang="es-CO" dirty="0"/>
          </a:p>
          <a:p>
            <a:pPr marL="139700" indent="0">
              <a:buNone/>
            </a:pPr>
            <a:r>
              <a:rPr lang="es-ES" dirty="0"/>
              <a:t>Queremos ayudar a las personas a que se interesen en su cuidado personal, no solo en la preparación de algún maquillaje, sino que también sea algo del diario.</a:t>
            </a:r>
            <a:endParaRPr lang="es-CO" dirty="0"/>
          </a:p>
          <a:p>
            <a:pPr marL="0" lvl="0" indent="0" algn="l" rtl="0">
              <a:spcBef>
                <a:spcPts val="0"/>
              </a:spcBef>
              <a:spcAft>
                <a:spcPts val="1200"/>
              </a:spcAft>
              <a:buNone/>
            </a:pPr>
            <a:endParaRPr dirty="0"/>
          </a:p>
        </p:txBody>
      </p:sp>
      <p:grpSp>
        <p:nvGrpSpPr>
          <p:cNvPr id="496" name="Google Shape;496;p31"/>
          <p:cNvGrpSpPr/>
          <p:nvPr/>
        </p:nvGrpSpPr>
        <p:grpSpPr>
          <a:xfrm>
            <a:off x="439250" y="369725"/>
            <a:ext cx="125400" cy="194825"/>
            <a:chOff x="439250" y="369725"/>
            <a:chExt cx="125400" cy="194825"/>
          </a:xfrm>
        </p:grpSpPr>
        <p:sp>
          <p:nvSpPr>
            <p:cNvPr id="497" name="Google Shape;497;p31"/>
            <p:cNvSpPr/>
            <p:nvPr/>
          </p:nvSpPr>
          <p:spPr>
            <a:xfrm>
              <a:off x="489350" y="369725"/>
              <a:ext cx="75300" cy="753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439250" y="514450"/>
              <a:ext cx="50100" cy="5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31"/>
          <p:cNvGrpSpPr/>
          <p:nvPr/>
        </p:nvGrpSpPr>
        <p:grpSpPr>
          <a:xfrm>
            <a:off x="8609925" y="4493625"/>
            <a:ext cx="125400" cy="220375"/>
            <a:chOff x="8609925" y="4493625"/>
            <a:chExt cx="125400" cy="220375"/>
          </a:xfrm>
        </p:grpSpPr>
        <p:sp>
          <p:nvSpPr>
            <p:cNvPr id="500" name="Google Shape;500;p31"/>
            <p:cNvSpPr/>
            <p:nvPr/>
          </p:nvSpPr>
          <p:spPr>
            <a:xfrm>
              <a:off x="8609925" y="4638700"/>
              <a:ext cx="75300" cy="753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8685225" y="4493625"/>
              <a:ext cx="50100" cy="5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3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algn="ctr"/>
            <a:r>
              <a:rPr lang="es-ES" dirty="0" smtClean="0">
                <a:latin typeface="Goudy Old Style" panose="02020502050305020303" pitchFamily="18" charset="0"/>
              </a:rPr>
              <a:t>Objetivos </a:t>
            </a:r>
            <a:r>
              <a:rPr lang="es-CO" dirty="0"/>
              <a:t/>
            </a:r>
            <a:br>
              <a:rPr lang="es-CO" dirty="0"/>
            </a:br>
            <a:endParaRPr dirty="0"/>
          </a:p>
        </p:txBody>
      </p:sp>
      <p:sp>
        <p:nvSpPr>
          <p:cNvPr id="513" name="Google Shape;513;p32"/>
          <p:cNvSpPr txBox="1">
            <a:spLocks noGrp="1"/>
          </p:cNvSpPr>
          <p:nvPr>
            <p:ph type="body" idx="4294967295"/>
          </p:nvPr>
        </p:nvSpPr>
        <p:spPr>
          <a:xfrm rot="10800000" flipV="1">
            <a:off x="781008" y="961125"/>
            <a:ext cx="6734913" cy="2261577"/>
          </a:xfrm>
          <a:prstGeom prst="rect">
            <a:avLst/>
          </a:prstGeom>
        </p:spPr>
        <p:txBody>
          <a:bodyPr spcFirstLastPara="1" wrap="square" lIns="91425" tIns="91425" rIns="91425" bIns="91425" anchor="t" anchorCtr="0">
            <a:noAutofit/>
          </a:bodyPr>
          <a:lstStyle/>
          <a:p>
            <a:pPr marL="139700" indent="0">
              <a:buNone/>
            </a:pPr>
            <a:r>
              <a:rPr lang="es-ES" dirty="0"/>
              <a:t> </a:t>
            </a:r>
            <a:endParaRPr lang="es-CO" dirty="0"/>
          </a:p>
          <a:p>
            <a:r>
              <a:rPr lang="es-ES" dirty="0"/>
              <a:t>Simples: Que sean concretos, claros y coherentes.</a:t>
            </a:r>
            <a:endParaRPr lang="es-CO" dirty="0"/>
          </a:p>
          <a:p>
            <a:r>
              <a:rPr lang="es-ES" dirty="0"/>
              <a:t>Medibles: Que respondan a una escala de medición.</a:t>
            </a:r>
            <a:endParaRPr lang="es-CO" dirty="0"/>
          </a:p>
          <a:p>
            <a:r>
              <a:rPr lang="es-ES" dirty="0"/>
              <a:t>Alcanzables (asignables y/o acordados): Que sea posibles alcanzarlos en el tiempo previsto.</a:t>
            </a:r>
            <a:endParaRPr lang="es-CO" dirty="0"/>
          </a:p>
          <a:p>
            <a:r>
              <a:rPr lang="es-ES" dirty="0"/>
              <a:t>Retadores (realistas): Que sean motivantes y produzcan acciones.</a:t>
            </a:r>
            <a:endParaRPr lang="es-CO" dirty="0"/>
          </a:p>
          <a:p>
            <a:r>
              <a:rPr lang="es-ES" dirty="0" err="1" smtClean="0"/>
              <a:t>Temporalizables</a:t>
            </a:r>
            <a:r>
              <a:rPr lang="es-ES" dirty="0" smtClean="0"/>
              <a:t>: </a:t>
            </a:r>
            <a:r>
              <a:rPr lang="es-ES" dirty="0"/>
              <a:t>Que respondan a un horizonte de tiempo. (Doran, 1981)</a:t>
            </a:r>
            <a:endParaRPr lang="es-CO" dirty="0"/>
          </a:p>
          <a:p>
            <a:pPr marL="139700" indent="0">
              <a:buNone/>
            </a:pPr>
            <a:r>
              <a:rPr lang="es-ES" dirty="0"/>
              <a:t> </a:t>
            </a:r>
            <a:endParaRPr lang="es-CO" dirty="0"/>
          </a:p>
          <a:p>
            <a:r>
              <a:rPr lang="es-ES" dirty="0"/>
              <a:t>Promover el cuidado, bienestar y belleza de las personas a través del uso regular del Agua de Rosas Blancas con Colágeno</a:t>
            </a:r>
            <a:endParaRPr lang="es-CO" dirty="0"/>
          </a:p>
          <a:p>
            <a:pPr marL="139700" lvl="0" indent="0" algn="l" rtl="0">
              <a:spcBef>
                <a:spcPts val="0"/>
              </a:spcBef>
              <a:spcAft>
                <a:spcPts val="0"/>
              </a:spcAft>
              <a:buSzPts val="1400"/>
              <a:buNone/>
            </a:pPr>
            <a:endParaRPr dirty="0"/>
          </a:p>
        </p:txBody>
      </p:sp>
      <p:grpSp>
        <p:nvGrpSpPr>
          <p:cNvPr id="516" name="Google Shape;516;p32"/>
          <p:cNvGrpSpPr/>
          <p:nvPr/>
        </p:nvGrpSpPr>
        <p:grpSpPr>
          <a:xfrm>
            <a:off x="8497559" y="419807"/>
            <a:ext cx="257400" cy="492843"/>
            <a:chOff x="8497559" y="419807"/>
            <a:chExt cx="257400" cy="492843"/>
          </a:xfrm>
        </p:grpSpPr>
        <p:sp>
          <p:nvSpPr>
            <p:cNvPr id="517" name="Google Shape;517;p32"/>
            <p:cNvSpPr/>
            <p:nvPr/>
          </p:nvSpPr>
          <p:spPr>
            <a:xfrm rot="1854064">
              <a:off x="8532209" y="454868"/>
              <a:ext cx="188100" cy="187277"/>
            </a:xfrm>
            <a:prstGeom prst="star4">
              <a:avLst>
                <a:gd name="adj" fmla="val 2347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8623275" y="837350"/>
              <a:ext cx="75300" cy="753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32"/>
          <p:cNvGrpSpPr/>
          <p:nvPr/>
        </p:nvGrpSpPr>
        <p:grpSpPr>
          <a:xfrm>
            <a:off x="461575" y="4363675"/>
            <a:ext cx="319501" cy="379290"/>
            <a:chOff x="461575" y="4363675"/>
            <a:chExt cx="319501" cy="379290"/>
          </a:xfrm>
        </p:grpSpPr>
        <p:sp>
          <p:nvSpPr>
            <p:cNvPr id="520" name="Google Shape;520;p32"/>
            <p:cNvSpPr/>
            <p:nvPr/>
          </p:nvSpPr>
          <p:spPr>
            <a:xfrm rot="-799708">
              <a:off x="534461" y="4496943"/>
              <a:ext cx="223829" cy="223245"/>
            </a:xfrm>
            <a:prstGeom prst="star4">
              <a:avLst>
                <a:gd name="adj" fmla="val 2347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575" y="4363675"/>
              <a:ext cx="50100" cy="5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4" name="Google Shape;754;p35"/>
          <p:cNvSpPr txBox="1">
            <a:spLocks noGrp="1"/>
          </p:cNvSpPr>
          <p:nvPr>
            <p:ph type="body" idx="4294967295"/>
          </p:nvPr>
        </p:nvSpPr>
        <p:spPr>
          <a:xfrm>
            <a:off x="646375" y="548506"/>
            <a:ext cx="7717500" cy="1175700"/>
          </a:xfrm>
          <a:prstGeom prst="rect">
            <a:avLst/>
          </a:prstGeom>
        </p:spPr>
        <p:txBody>
          <a:bodyPr spcFirstLastPara="1" wrap="square" lIns="91425" tIns="91425" rIns="91425" bIns="91425" anchor="t" anchorCtr="0">
            <a:noAutofit/>
          </a:bodyPr>
          <a:lstStyle/>
          <a:p>
            <a:pPr marL="139700" indent="0" algn="ctr">
              <a:buNone/>
            </a:pPr>
            <a:r>
              <a:rPr lang="es-ES" sz="2000" b="1" dirty="0" smtClean="0">
                <a:latin typeface="Goudy Old Style" panose="02020502050305020303" pitchFamily="18" charset="0"/>
              </a:rPr>
              <a:t>Objetivo </a:t>
            </a:r>
            <a:r>
              <a:rPr lang="es-ES" sz="2000" b="1" dirty="0">
                <a:latin typeface="Goudy Old Style" panose="02020502050305020303" pitchFamily="18" charset="0"/>
              </a:rPr>
              <a:t>General</a:t>
            </a:r>
            <a:endParaRPr lang="es-CO" sz="2000" dirty="0">
              <a:latin typeface="Goudy Old Style" panose="02020502050305020303" pitchFamily="18" charset="0"/>
            </a:endParaRPr>
          </a:p>
          <a:p>
            <a:pPr marL="139700" indent="0">
              <a:buNone/>
            </a:pPr>
            <a:r>
              <a:rPr lang="es-ES" dirty="0"/>
              <a:t>El objetivo general de estudio hace referencia y es consistente con el planteamiento del problema y es el que precisa la finalidad del estudio</a:t>
            </a:r>
            <a:r>
              <a:rPr lang="es-ES" dirty="0" smtClean="0"/>
              <a:t>. </a:t>
            </a:r>
            <a:r>
              <a:rPr lang="es-ES" dirty="0"/>
              <a:t>Es el resultado final que se quiere alcanzar</a:t>
            </a:r>
            <a:r>
              <a:rPr lang="es-ES" dirty="0" smtClean="0"/>
              <a:t>.</a:t>
            </a:r>
          </a:p>
          <a:p>
            <a:pPr marL="139700" indent="0" algn="ctr">
              <a:buNone/>
            </a:pPr>
            <a:endParaRPr lang="es-CO" dirty="0"/>
          </a:p>
          <a:p>
            <a:pPr marL="139700" indent="0" algn="ctr">
              <a:buNone/>
            </a:pPr>
            <a:r>
              <a:rPr lang="es-ES" sz="2000" b="1" dirty="0" smtClean="0">
                <a:latin typeface="Goudy Old Style" panose="02020502050305020303" pitchFamily="18" charset="0"/>
              </a:rPr>
              <a:t>Objetivos </a:t>
            </a:r>
            <a:r>
              <a:rPr lang="es-ES" sz="2000" b="1" dirty="0">
                <a:latin typeface="Goudy Old Style" panose="02020502050305020303" pitchFamily="18" charset="0"/>
              </a:rPr>
              <a:t>Específicos</a:t>
            </a:r>
            <a:endParaRPr lang="es-CO" sz="2000" dirty="0">
              <a:latin typeface="Goudy Old Style" panose="02020502050305020303" pitchFamily="18" charset="0"/>
            </a:endParaRPr>
          </a:p>
          <a:p>
            <a:pPr marL="139700" indent="0">
              <a:buNone/>
            </a:pPr>
            <a:r>
              <a:rPr lang="es-ES" dirty="0"/>
              <a:t>Los objetivos específicos parten del objetivo general y dan cuenta del orden lógico de importancia o temporal de etapas que se desarrollarán para analizar y que incidirán en los resultados obtenidos</a:t>
            </a:r>
            <a:endParaRPr lang="es-CO" dirty="0"/>
          </a:p>
          <a:p>
            <a:pPr marL="139700" indent="0">
              <a:buNone/>
            </a:pPr>
            <a:r>
              <a:rPr lang="es-ES" dirty="0"/>
              <a:t> </a:t>
            </a:r>
            <a:endParaRPr lang="es-CO" dirty="0"/>
          </a:p>
          <a:p>
            <a:pPr marL="139700" indent="0">
              <a:buNone/>
            </a:pPr>
            <a:r>
              <a:rPr lang="es-ES" dirty="0"/>
              <a:t>Concientizar a la comunidad masculina acerca de priorizar el cuidado personal </a:t>
            </a:r>
            <a:endParaRPr lang="es-CO" dirty="0"/>
          </a:p>
          <a:p>
            <a:pPr marL="139700" indent="0">
              <a:buNone/>
            </a:pPr>
            <a:r>
              <a:rPr lang="es-ES" dirty="0"/>
              <a:t>Promover los beneficios a corto y largo plazo de las propiedades de las rosas blancas y el colágeno para la piel</a:t>
            </a:r>
            <a:endParaRPr lang="es-CO" dirty="0"/>
          </a:p>
          <a:p>
            <a:pPr marL="139700" indent="0">
              <a:buNone/>
            </a:pPr>
            <a:r>
              <a:rPr lang="es-ES" dirty="0"/>
              <a:t>Crear una tendencia sostenible en tiempo para que el Agua de Rosas Blancas con Colágeno se mantenga y perdure en el mercado</a:t>
            </a:r>
            <a:endParaRPr lang="es-CO" dirty="0"/>
          </a:p>
          <a:p>
            <a:pPr marL="0" lvl="0" indent="0" algn="l" rtl="0">
              <a:spcBef>
                <a:spcPts val="0"/>
              </a:spcBef>
              <a:spcAft>
                <a:spcPts val="0"/>
              </a:spcAft>
              <a:buNone/>
            </a:pPr>
            <a:endParaRPr dirty="0"/>
          </a:p>
        </p:txBody>
      </p:sp>
      <p:grpSp>
        <p:nvGrpSpPr>
          <p:cNvPr id="755" name="Google Shape;755;p35"/>
          <p:cNvGrpSpPr/>
          <p:nvPr/>
        </p:nvGrpSpPr>
        <p:grpSpPr>
          <a:xfrm>
            <a:off x="8497559" y="419807"/>
            <a:ext cx="257400" cy="492843"/>
            <a:chOff x="8497559" y="419807"/>
            <a:chExt cx="257400" cy="492843"/>
          </a:xfrm>
        </p:grpSpPr>
        <p:sp>
          <p:nvSpPr>
            <p:cNvPr id="756" name="Google Shape;756;p35"/>
            <p:cNvSpPr/>
            <p:nvPr/>
          </p:nvSpPr>
          <p:spPr>
            <a:xfrm rot="1854064">
              <a:off x="8532209" y="454868"/>
              <a:ext cx="188100" cy="187277"/>
            </a:xfrm>
            <a:prstGeom prst="star4">
              <a:avLst>
                <a:gd name="adj" fmla="val 2347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5"/>
            <p:cNvSpPr/>
            <p:nvPr/>
          </p:nvSpPr>
          <p:spPr>
            <a:xfrm>
              <a:off x="8623275" y="837350"/>
              <a:ext cx="75300" cy="753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35"/>
          <p:cNvGrpSpPr/>
          <p:nvPr/>
        </p:nvGrpSpPr>
        <p:grpSpPr>
          <a:xfrm>
            <a:off x="461575" y="4363675"/>
            <a:ext cx="319501" cy="379290"/>
            <a:chOff x="461575" y="4363675"/>
            <a:chExt cx="319501" cy="379290"/>
          </a:xfrm>
        </p:grpSpPr>
        <p:sp>
          <p:nvSpPr>
            <p:cNvPr id="759" name="Google Shape;759;p35"/>
            <p:cNvSpPr/>
            <p:nvPr/>
          </p:nvSpPr>
          <p:spPr>
            <a:xfrm rot="-799708">
              <a:off x="534461" y="4496943"/>
              <a:ext cx="223829" cy="223245"/>
            </a:xfrm>
            <a:prstGeom prst="star4">
              <a:avLst>
                <a:gd name="adj" fmla="val 2347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5"/>
            <p:cNvSpPr/>
            <p:nvPr/>
          </p:nvSpPr>
          <p:spPr>
            <a:xfrm>
              <a:off x="461575" y="4363675"/>
              <a:ext cx="50100" cy="5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dirty="0" smtClean="0">
                <a:latin typeface="Goudy Old Style" panose="02020502050305020303" pitchFamily="18" charset="0"/>
              </a:rPr>
              <a:t>Cronograma de actividades </a:t>
            </a:r>
            <a:endParaRPr dirty="0">
              <a:latin typeface="Goudy Old Style" panose="02020502050305020303" pitchFamily="18" charset="0"/>
            </a:endParaRPr>
          </a:p>
        </p:txBody>
      </p:sp>
      <p:sp>
        <p:nvSpPr>
          <p:cNvPr id="601" name="Google Shape;601;p34"/>
          <p:cNvSpPr txBox="1">
            <a:spLocks noGrp="1"/>
          </p:cNvSpPr>
          <p:nvPr>
            <p:ph type="body" idx="4294967295"/>
          </p:nvPr>
        </p:nvSpPr>
        <p:spPr>
          <a:xfrm rot="10800000" flipV="1">
            <a:off x="687645" y="3289609"/>
            <a:ext cx="4546933" cy="6737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b="1" dirty="0" smtClean="0">
                <a:latin typeface="Goudy Old Style" panose="02020502050305020303" pitchFamily="18" charset="0"/>
              </a:rPr>
              <a:t>Bibliografía</a:t>
            </a:r>
          </a:p>
          <a:p>
            <a:pPr marL="0" lvl="0" indent="0" algn="l" rtl="0">
              <a:spcBef>
                <a:spcPts val="0"/>
              </a:spcBef>
              <a:spcAft>
                <a:spcPts val="0"/>
              </a:spcAft>
              <a:buNone/>
            </a:pPr>
            <a:endParaRPr lang="es-CO" b="1" dirty="0" smtClean="0">
              <a:latin typeface="Goudy Old Style" panose="02020502050305020303" pitchFamily="18" charset="0"/>
            </a:endParaRPr>
          </a:p>
          <a:p>
            <a:pPr marL="0" lvl="0" indent="0" algn="l" rtl="0">
              <a:spcBef>
                <a:spcPts val="0"/>
              </a:spcBef>
              <a:spcAft>
                <a:spcPts val="0"/>
              </a:spcAft>
              <a:buNone/>
            </a:pPr>
            <a:r>
              <a:rPr lang="es-CO" dirty="0" smtClean="0">
                <a:latin typeface="Goudy Old Style" panose="02020502050305020303" pitchFamily="18" charset="0"/>
              </a:rPr>
              <a:t> </a:t>
            </a:r>
            <a:endParaRPr dirty="0">
              <a:latin typeface="Goudy Old Style" panose="02020502050305020303" pitchFamily="18" charset="0"/>
            </a:endParaRPr>
          </a:p>
        </p:txBody>
      </p:sp>
      <p:grpSp>
        <p:nvGrpSpPr>
          <p:cNvPr id="743" name="Google Shape;743;p34"/>
          <p:cNvGrpSpPr/>
          <p:nvPr/>
        </p:nvGrpSpPr>
        <p:grpSpPr>
          <a:xfrm>
            <a:off x="439250" y="369725"/>
            <a:ext cx="125400" cy="194825"/>
            <a:chOff x="439250" y="369725"/>
            <a:chExt cx="125400" cy="194825"/>
          </a:xfrm>
        </p:grpSpPr>
        <p:sp>
          <p:nvSpPr>
            <p:cNvPr id="744" name="Google Shape;744;p34"/>
            <p:cNvSpPr/>
            <p:nvPr/>
          </p:nvSpPr>
          <p:spPr>
            <a:xfrm>
              <a:off x="489350" y="369725"/>
              <a:ext cx="75300" cy="753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4"/>
            <p:cNvSpPr/>
            <p:nvPr/>
          </p:nvSpPr>
          <p:spPr>
            <a:xfrm>
              <a:off x="439250" y="514450"/>
              <a:ext cx="50100" cy="5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34"/>
          <p:cNvGrpSpPr/>
          <p:nvPr/>
        </p:nvGrpSpPr>
        <p:grpSpPr>
          <a:xfrm>
            <a:off x="8609925" y="4493625"/>
            <a:ext cx="125400" cy="220375"/>
            <a:chOff x="8609925" y="4493625"/>
            <a:chExt cx="125400" cy="220375"/>
          </a:xfrm>
        </p:grpSpPr>
        <p:sp>
          <p:nvSpPr>
            <p:cNvPr id="747" name="Google Shape;747;p34"/>
            <p:cNvSpPr/>
            <p:nvPr/>
          </p:nvSpPr>
          <p:spPr>
            <a:xfrm>
              <a:off x="8609925" y="4638700"/>
              <a:ext cx="75300" cy="753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a:off x="8685225" y="4493625"/>
              <a:ext cx="50100" cy="5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 name="Tabla 3"/>
          <p:cNvGraphicFramePr>
            <a:graphicFrameLocks noGrp="1"/>
          </p:cNvGraphicFramePr>
          <p:nvPr>
            <p:extLst>
              <p:ext uri="{D42A27DB-BD31-4B8C-83A1-F6EECF244321}">
                <p14:modId xmlns:p14="http://schemas.microsoft.com/office/powerpoint/2010/main" val="1834507970"/>
              </p:ext>
            </p:extLst>
          </p:nvPr>
        </p:nvGraphicFramePr>
        <p:xfrm>
          <a:off x="476330" y="3698750"/>
          <a:ext cx="7718425" cy="538163"/>
        </p:xfrm>
        <a:graphic>
          <a:graphicData uri="http://schemas.openxmlformats.org/drawingml/2006/table">
            <a:tbl>
              <a:tblPr>
                <a:tableStyleId>{BE06D4B1-AB56-4858-9EF9-F75660405437}</a:tableStyleId>
              </a:tblPr>
              <a:tblGrid>
                <a:gridCol w="7718425"/>
              </a:tblGrid>
              <a:tr h="0">
                <a:tc>
                  <a:txBody>
                    <a:bodyPr/>
                    <a:lstStyle/>
                    <a:p>
                      <a:pPr algn="l">
                        <a:lnSpc>
                          <a:spcPct val="107000"/>
                        </a:lnSpc>
                        <a:spcAft>
                          <a:spcPts val="800"/>
                        </a:spcAft>
                        <a:tabLst>
                          <a:tab pos="1641475" algn="l"/>
                        </a:tabLst>
                      </a:pPr>
                      <a:r>
                        <a:rPr lang="es-CO" sz="1100" dirty="0">
                          <a:effectLst/>
                        </a:rPr>
                        <a:t>1Cuartas, J. (2022, 5 octubre). ¡Una belleza! Mercado de cosmética y aseo registró un crecimiento de 3,8%. Forbes Colombia. </a:t>
                      </a:r>
                      <a:r>
                        <a:rPr lang="es-CO" sz="1100" u="sng" dirty="0">
                          <a:effectLst/>
                          <a:hlinkClick r:id="rId3"/>
                        </a:rPr>
                        <a:t>https://forbes.co/2022/10/05/negocios/una-belleza-mercado-de-cosmetica-y-aseo-registro-un-crecimiento-de-38</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89535" marR="89535" marT="0" marB="0"/>
                </a:tc>
              </a:tr>
            </a:tbl>
          </a:graphicData>
        </a:graphic>
      </p:graphicFrame>
      <p:pic>
        <p:nvPicPr>
          <p:cNvPr id="5" name="Imagen 4"/>
          <p:cNvPicPr>
            <a:picLocks noChangeAspect="1"/>
          </p:cNvPicPr>
          <p:nvPr/>
        </p:nvPicPr>
        <p:blipFill>
          <a:blip r:embed="rId4"/>
          <a:stretch>
            <a:fillRect/>
          </a:stretch>
        </p:blipFill>
        <p:spPr>
          <a:xfrm>
            <a:off x="713225" y="1409468"/>
            <a:ext cx="7527526" cy="1822453"/>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smtClean="0">
                <a:latin typeface="Goudy Old Style" panose="02020502050305020303" pitchFamily="18" charset="0"/>
              </a:rPr>
              <a:t>SELECCI</a:t>
            </a:r>
            <a:r>
              <a:rPr lang="es-CO" dirty="0" err="1" smtClean="0">
                <a:latin typeface="Goudy Old Style" panose="02020502050305020303" pitchFamily="18" charset="0"/>
              </a:rPr>
              <a:t>Ó</a:t>
            </a:r>
            <a:r>
              <a:rPr lang="es" dirty="0" smtClean="0">
                <a:latin typeface="Goudy Old Style" panose="02020502050305020303" pitchFamily="18" charset="0"/>
              </a:rPr>
              <a:t>N DEL PRODUCTO </a:t>
            </a:r>
            <a:endParaRPr dirty="0">
              <a:latin typeface="Goudy Old Style" panose="02020502050305020303" pitchFamily="18" charset="0"/>
            </a:endParaRPr>
          </a:p>
        </p:txBody>
      </p:sp>
      <p:sp>
        <p:nvSpPr>
          <p:cNvPr id="229" name="Google Shape;229;p21"/>
          <p:cNvSpPr/>
          <p:nvPr/>
        </p:nvSpPr>
        <p:spPr>
          <a:xfrm rot="-799708">
            <a:off x="6984336" y="3303493"/>
            <a:ext cx="223829" cy="223245"/>
          </a:xfrm>
          <a:prstGeom prst="star4">
            <a:avLst>
              <a:gd name="adj" fmla="val 2347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1"/>
          <p:cNvSpPr/>
          <p:nvPr/>
        </p:nvSpPr>
        <p:spPr>
          <a:xfrm rot="-379200">
            <a:off x="7608797" y="904764"/>
            <a:ext cx="188043" cy="187446"/>
          </a:xfrm>
          <a:prstGeom prst="star4">
            <a:avLst>
              <a:gd name="adj" fmla="val 2347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1"/>
          <p:cNvSpPr/>
          <p:nvPr/>
        </p:nvSpPr>
        <p:spPr>
          <a:xfrm>
            <a:off x="7453675" y="3005550"/>
            <a:ext cx="75300" cy="753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1"/>
          <p:cNvSpPr/>
          <p:nvPr/>
        </p:nvSpPr>
        <p:spPr>
          <a:xfrm>
            <a:off x="7274325" y="724925"/>
            <a:ext cx="50100" cy="5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1"/>
          <p:cNvSpPr/>
          <p:nvPr/>
        </p:nvSpPr>
        <p:spPr>
          <a:xfrm>
            <a:off x="8213750" y="4172375"/>
            <a:ext cx="75300" cy="753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7" name="Tabla 6"/>
          <p:cNvGraphicFramePr>
            <a:graphicFrameLocks noGrp="1"/>
          </p:cNvGraphicFramePr>
          <p:nvPr>
            <p:extLst>
              <p:ext uri="{D42A27DB-BD31-4B8C-83A1-F6EECF244321}">
                <p14:modId xmlns:p14="http://schemas.microsoft.com/office/powerpoint/2010/main" val="3683381317"/>
              </p:ext>
            </p:extLst>
          </p:nvPr>
        </p:nvGraphicFramePr>
        <p:xfrm>
          <a:off x="1524000" y="1401852"/>
          <a:ext cx="6282585" cy="2956560"/>
        </p:xfrm>
        <a:graphic>
          <a:graphicData uri="http://schemas.openxmlformats.org/drawingml/2006/table">
            <a:tbl>
              <a:tblPr firstRow="1" bandRow="1">
                <a:tableStyleId>{BE06D4B1-AB56-4858-9EF9-F75660405437}</a:tableStyleId>
              </a:tblPr>
              <a:tblGrid>
                <a:gridCol w="2094195"/>
                <a:gridCol w="2092918"/>
                <a:gridCol w="2095472"/>
              </a:tblGrid>
              <a:tr h="794992">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b="1" dirty="0" smtClean="0"/>
                        <a:t>Producto</a:t>
                      </a:r>
                      <a:r>
                        <a:rPr lang="es-CO" b="1" baseline="0" dirty="0" smtClean="0"/>
                        <a:t> innovador que nadie ha vendido </a:t>
                      </a:r>
                      <a:endParaRPr lang="es-CO" b="1" dirty="0" smtClean="0"/>
                    </a:p>
                    <a:p>
                      <a:endParaRPr lang="es-CO" dirty="0"/>
                    </a:p>
                  </a:txBody>
                  <a:tcPr/>
                </a:tc>
                <a:tc>
                  <a:txBody>
                    <a:bodyPr/>
                    <a:lstStyle/>
                    <a:p>
                      <a:r>
                        <a:rPr lang="es-CO" sz="1400" b="1" u="none" strike="noStrike" cap="none" dirty="0" smtClean="0">
                          <a:effectLst/>
                          <a:sym typeface="Arial"/>
                        </a:rPr>
                        <a:t>Producto conocido que le gustaría fabricar</a:t>
                      </a:r>
                      <a:endParaRPr lang="es-CO" b="1"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u="none" strike="noStrike" cap="none" dirty="0" smtClean="0">
                          <a:effectLst/>
                          <a:sym typeface="Arial"/>
                        </a:rPr>
                        <a:t>Producto que ya existe pero que nadie lo fabrica</a:t>
                      </a:r>
                      <a:endParaRPr lang="es-CO" b="1" dirty="0" smtClean="0"/>
                    </a:p>
                    <a:p>
                      <a:endParaRPr lang="es-CO" dirty="0"/>
                    </a:p>
                  </a:txBody>
                  <a:tcPr/>
                </a:tc>
              </a:tr>
              <a:tr h="1756922">
                <a:tc>
                  <a:txBody>
                    <a:bodyPr/>
                    <a:lstStyle/>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pPr algn="ctr"/>
                      <a:r>
                        <a:rPr lang="es-CO" b="1" dirty="0" smtClean="0"/>
                        <a:t>Agua de rosas</a:t>
                      </a:r>
                      <a:r>
                        <a:rPr lang="es-CO" b="1" baseline="0" dirty="0" smtClean="0"/>
                        <a:t> blancas con colágeno</a:t>
                      </a:r>
                      <a:endParaRPr lang="es-CO" b="1" dirty="0"/>
                    </a:p>
                  </a:txBody>
                  <a:tcPr/>
                </a:tc>
                <a:tc>
                  <a:txBody>
                    <a:bodyPr/>
                    <a:lstStyle/>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b="1" dirty="0" smtClean="0"/>
                    </a:p>
                    <a:p>
                      <a:pPr algn="ctr"/>
                      <a:r>
                        <a:rPr lang="es-CO" b="1" dirty="0" err="1" smtClean="0"/>
                        <a:t>Beauty</a:t>
                      </a:r>
                      <a:r>
                        <a:rPr lang="es-CO" b="1" baseline="0" dirty="0" smtClean="0"/>
                        <a:t> </a:t>
                      </a:r>
                      <a:r>
                        <a:rPr lang="es-CO" b="1" baseline="0" dirty="0" err="1" smtClean="0"/>
                        <a:t>blender</a:t>
                      </a:r>
                      <a:r>
                        <a:rPr lang="es-CO" b="1" baseline="0" dirty="0" smtClean="0"/>
                        <a:t> </a:t>
                      </a:r>
                      <a:endParaRPr lang="es-CO" b="1" dirty="0"/>
                    </a:p>
                  </a:txBody>
                  <a:tcPr/>
                </a:tc>
                <a:tc>
                  <a:txBody>
                    <a:bodyPr/>
                    <a:lstStyle/>
                    <a:p>
                      <a:endParaRPr lang="es-CO" dirty="0" smtClean="0"/>
                    </a:p>
                    <a:p>
                      <a:endParaRPr lang="es-CO" dirty="0" smtClean="0"/>
                    </a:p>
                    <a:p>
                      <a:endParaRPr lang="es-CO" dirty="0" smtClean="0"/>
                    </a:p>
                    <a:p>
                      <a:endParaRPr lang="es-CO" dirty="0" smtClean="0"/>
                    </a:p>
                    <a:p>
                      <a:endParaRPr lang="es-CO" dirty="0" smtClean="0"/>
                    </a:p>
                    <a:p>
                      <a:endParaRPr lang="es-CO" dirty="0" smtClean="0"/>
                    </a:p>
                    <a:p>
                      <a:endParaRPr lang="es-CO" dirty="0" smtClean="0"/>
                    </a:p>
                    <a:p>
                      <a:pPr algn="ctr"/>
                      <a:r>
                        <a:rPr lang="es-CO" b="1" dirty="0" smtClean="0"/>
                        <a:t>Mascarilla</a:t>
                      </a:r>
                      <a:r>
                        <a:rPr lang="es-CO" b="1" baseline="0" dirty="0" smtClean="0"/>
                        <a:t> para puntos negros </a:t>
                      </a:r>
                      <a:endParaRPr lang="es-CO" b="1" dirty="0" smtClean="0"/>
                    </a:p>
                  </a:txBody>
                  <a:tcPr/>
                </a:tc>
              </a:tr>
            </a:tbl>
          </a:graphicData>
        </a:graphic>
      </p:graphicFrame>
      <p:pic>
        <p:nvPicPr>
          <p:cNvPr id="64" name="Imagen 63"/>
          <p:cNvPicPr>
            <a:picLocks noChangeAspect="1"/>
          </p:cNvPicPr>
          <p:nvPr/>
        </p:nvPicPr>
        <p:blipFill>
          <a:blip r:embed="rId3"/>
          <a:stretch>
            <a:fillRect/>
          </a:stretch>
        </p:blipFill>
        <p:spPr>
          <a:xfrm>
            <a:off x="1744178" y="2465536"/>
            <a:ext cx="1534281" cy="1230627"/>
          </a:xfrm>
          <a:prstGeom prst="rect">
            <a:avLst/>
          </a:prstGeom>
        </p:spPr>
      </p:pic>
      <p:pic>
        <p:nvPicPr>
          <p:cNvPr id="65" name="Imagen 64"/>
          <p:cNvPicPr>
            <a:picLocks noChangeAspect="1"/>
          </p:cNvPicPr>
          <p:nvPr/>
        </p:nvPicPr>
        <p:blipFill>
          <a:blip r:embed="rId4"/>
          <a:stretch>
            <a:fillRect/>
          </a:stretch>
        </p:blipFill>
        <p:spPr>
          <a:xfrm>
            <a:off x="3855413" y="2497560"/>
            <a:ext cx="1433124" cy="1198603"/>
          </a:xfrm>
          <a:prstGeom prst="rect">
            <a:avLst/>
          </a:prstGeom>
        </p:spPr>
      </p:pic>
      <p:pic>
        <p:nvPicPr>
          <p:cNvPr id="66" name="Imagen 65"/>
          <p:cNvPicPr>
            <a:picLocks noChangeAspect="1"/>
          </p:cNvPicPr>
          <p:nvPr/>
        </p:nvPicPr>
        <p:blipFill>
          <a:blip r:embed="rId5"/>
          <a:stretch>
            <a:fillRect/>
          </a:stretch>
        </p:blipFill>
        <p:spPr>
          <a:xfrm>
            <a:off x="6000257" y="2497560"/>
            <a:ext cx="1230627" cy="123062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r>
              <a:rPr lang="es-CO" dirty="0" smtClean="0">
                <a:latin typeface="Goudy Old Style" panose="02020502050305020303" pitchFamily="18" charset="0"/>
              </a:rPr>
              <a:t>¿Qué problema soluciona el producto?</a:t>
            </a:r>
            <a:endParaRPr lang="es-CO" dirty="0">
              <a:latin typeface="Goudy Old Style" panose="02020502050305020303" pitchFamily="18" charset="0"/>
            </a:endParaRPr>
          </a:p>
        </p:txBody>
      </p:sp>
      <p:sp>
        <p:nvSpPr>
          <p:cNvPr id="292" name="Google Shape;292;p23"/>
          <p:cNvSpPr txBox="1">
            <a:spLocks noGrp="1"/>
          </p:cNvSpPr>
          <p:nvPr>
            <p:ph type="body" idx="1"/>
          </p:nvPr>
        </p:nvSpPr>
        <p:spPr>
          <a:xfrm>
            <a:off x="713225" y="1152475"/>
            <a:ext cx="3664200" cy="3115500"/>
          </a:xfrm>
          <a:prstGeom prst="rect">
            <a:avLst/>
          </a:prstGeom>
        </p:spPr>
        <p:txBody>
          <a:bodyPr spcFirstLastPara="1" wrap="square" lIns="91425" tIns="91425" rIns="91425" bIns="91425" anchor="t" anchorCtr="0">
            <a:noAutofit/>
          </a:bodyPr>
          <a:lstStyle/>
          <a:p>
            <a:pPr marL="139700" indent="0">
              <a:buNone/>
            </a:pPr>
            <a:r>
              <a:rPr lang="es-CO" b="1" dirty="0"/>
              <a:t>Agua de Rosas blancas con colágeno: </a:t>
            </a:r>
            <a:r>
              <a:rPr lang="es-CO" dirty="0"/>
              <a:t>El colágeno contribuye a que la piel se mantenga hidratada y protegida frente a los agentes externos como el sol, la contaminación o el frio.  Disminuye las arrugas, las líneas de expresión y las estrías y retrasa los signos del envejecimiento.</a:t>
            </a:r>
          </a:p>
          <a:p>
            <a:pPr marL="139700" indent="0">
              <a:buNone/>
            </a:pPr>
            <a:r>
              <a:rPr lang="es-CO" b="1" dirty="0"/>
              <a:t>Las rosas blancas : </a:t>
            </a:r>
            <a:r>
              <a:rPr lang="es-CO" dirty="0"/>
              <a:t>Es una propiedad antinflamatoria e hidratantes, Calma la piel irritada, estimula la regeneración de la piel, es un gran antioxidante natural.</a:t>
            </a:r>
          </a:p>
          <a:p>
            <a:pPr marL="0" lvl="0" indent="0" algn="l" rtl="0">
              <a:spcBef>
                <a:spcPts val="0"/>
              </a:spcBef>
              <a:spcAft>
                <a:spcPts val="0"/>
              </a:spcAft>
              <a:buNone/>
            </a:pPr>
            <a:endParaRPr dirty="0"/>
          </a:p>
        </p:txBody>
      </p:sp>
      <p:sp>
        <p:nvSpPr>
          <p:cNvPr id="294" name="Google Shape;294;p23"/>
          <p:cNvSpPr txBox="1">
            <a:spLocks noGrp="1"/>
          </p:cNvSpPr>
          <p:nvPr>
            <p:ph type="body" idx="2"/>
          </p:nvPr>
        </p:nvSpPr>
        <p:spPr>
          <a:xfrm>
            <a:off x="4832100" y="1152475"/>
            <a:ext cx="3598500" cy="960900"/>
          </a:xfrm>
          <a:prstGeom prst="rect">
            <a:avLst/>
          </a:prstGeom>
        </p:spPr>
        <p:txBody>
          <a:bodyPr spcFirstLastPara="1" wrap="square" lIns="91425" tIns="91425" rIns="91425" bIns="91425" anchor="t" anchorCtr="0">
            <a:noAutofit/>
          </a:bodyPr>
          <a:lstStyle/>
          <a:p>
            <a:pPr marL="0" indent="0">
              <a:spcAft>
                <a:spcPts val="1200"/>
              </a:spcAft>
              <a:buNone/>
            </a:pPr>
            <a:r>
              <a:rPr lang="es-CO" b="1" dirty="0" err="1"/>
              <a:t>Beauty</a:t>
            </a:r>
            <a:r>
              <a:rPr lang="es-CO" b="1" dirty="0"/>
              <a:t> </a:t>
            </a:r>
            <a:r>
              <a:rPr lang="es-CO" b="1" dirty="0" err="1"/>
              <a:t>Blender</a:t>
            </a:r>
            <a:r>
              <a:rPr lang="es-CO" b="1" dirty="0"/>
              <a:t>: </a:t>
            </a:r>
            <a:r>
              <a:rPr lang="es-CO" dirty="0"/>
              <a:t>Son esponjas pequeñas que se pueden usar para extender un producto especifico.  Gracias a su forma ergonómica es mas sencillo de aplicar cualquier cosmético.</a:t>
            </a:r>
          </a:p>
          <a:p>
            <a:pPr marL="0" lvl="0" indent="0" algn="l" rtl="0">
              <a:spcBef>
                <a:spcPts val="0"/>
              </a:spcBef>
              <a:spcAft>
                <a:spcPts val="1200"/>
              </a:spcAft>
              <a:buNone/>
            </a:pPr>
            <a:endParaRPr dirty="0"/>
          </a:p>
        </p:txBody>
      </p:sp>
      <p:sp>
        <p:nvSpPr>
          <p:cNvPr id="295" name="Google Shape;295;p23"/>
          <p:cNvSpPr txBox="1">
            <a:spLocks noGrp="1"/>
          </p:cNvSpPr>
          <p:nvPr>
            <p:ph type="body" idx="2"/>
          </p:nvPr>
        </p:nvSpPr>
        <p:spPr>
          <a:xfrm>
            <a:off x="4973444" y="2832410"/>
            <a:ext cx="3457156" cy="1984917"/>
          </a:xfrm>
          <a:prstGeom prst="rect">
            <a:avLst/>
          </a:prstGeom>
          <a:solidFill>
            <a:schemeClr val="accent1"/>
          </a:solidFill>
        </p:spPr>
        <p:txBody>
          <a:bodyPr spcFirstLastPara="1" wrap="square" lIns="182875" tIns="91425" rIns="91425" bIns="91425" anchor="ctr" anchorCtr="0">
            <a:noAutofit/>
          </a:bodyPr>
          <a:lstStyle/>
          <a:p>
            <a:pPr marL="0" indent="0">
              <a:buNone/>
            </a:pPr>
            <a:r>
              <a:rPr lang="es-CO" b="1" dirty="0" smtClean="0"/>
              <a:t>Las </a:t>
            </a:r>
            <a:r>
              <a:rPr lang="es-CO" b="1" dirty="0"/>
              <a:t>mascarillas de puntos negros </a:t>
            </a:r>
            <a:r>
              <a:rPr lang="es-CO" dirty="0"/>
              <a:t>son eficaces para limpiar los poros, eliminar los puntos negros, las impurezas del rostro, la apariencia grasa de la piel y la suciedad mas incrustada al rostro dejando una piel más limpia y unos poros menos visibles.</a:t>
            </a:r>
          </a:p>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8" name="Google Shape;308;p24"/>
          <p:cNvSpPr txBox="1">
            <a:spLocks noGrp="1"/>
          </p:cNvSpPr>
          <p:nvPr>
            <p:ph type="body" idx="4294967295"/>
          </p:nvPr>
        </p:nvSpPr>
        <p:spPr>
          <a:xfrm>
            <a:off x="439249" y="514450"/>
            <a:ext cx="3630945" cy="1766850"/>
          </a:xfrm>
          <a:prstGeom prst="rect">
            <a:avLst/>
          </a:prstGeom>
        </p:spPr>
        <p:txBody>
          <a:bodyPr spcFirstLastPara="1" wrap="square" lIns="91425" tIns="91425" rIns="91425" bIns="91425" anchor="t" anchorCtr="0">
            <a:noAutofit/>
          </a:bodyPr>
          <a:lstStyle/>
          <a:p>
            <a:pPr marL="139700" indent="0">
              <a:buNone/>
            </a:pPr>
            <a:r>
              <a:rPr lang="es-CO" b="1" dirty="0"/>
              <a:t>¿Son productos reconocidos en el medio o son innovadores</a:t>
            </a:r>
            <a:r>
              <a:rPr lang="es-CO" b="1" dirty="0" smtClean="0"/>
              <a:t>?</a:t>
            </a:r>
          </a:p>
          <a:p>
            <a:endParaRPr lang="es-CO" dirty="0"/>
          </a:p>
          <a:p>
            <a:pPr marL="139700" indent="0">
              <a:buNone/>
            </a:pPr>
            <a:r>
              <a:rPr lang="es-CO" dirty="0" smtClean="0"/>
              <a:t>Los </a:t>
            </a:r>
            <a:r>
              <a:rPr lang="es-CO" dirty="0"/>
              <a:t>tres productos son bastante reconocidos en el medio ya que son esenciales tanto para el maquillaje como para </a:t>
            </a:r>
            <a:r>
              <a:rPr lang="es-CO" dirty="0" smtClean="0"/>
              <a:t>el skin </a:t>
            </a:r>
            <a:r>
              <a:rPr lang="es-CO" dirty="0" err="1" smtClean="0"/>
              <a:t>care</a:t>
            </a:r>
            <a:r>
              <a:rPr lang="es-CO" dirty="0" smtClean="0"/>
              <a:t>. El </a:t>
            </a:r>
            <a:r>
              <a:rPr lang="es-CO" dirty="0"/>
              <a:t>agua de rosas con colágeno es un producto innovador ya que es nuevo y parte de un producto ya consolidado como lo es el agua de rosas normal y se le agrega una característica nueva que lo vuelve un mejor producto y con mayor valor.</a:t>
            </a:r>
          </a:p>
          <a:p>
            <a:pPr marL="0" lvl="0" indent="0" algn="l" rtl="0">
              <a:spcBef>
                <a:spcPts val="0"/>
              </a:spcBef>
              <a:spcAft>
                <a:spcPts val="1200"/>
              </a:spcAft>
              <a:buNone/>
            </a:pPr>
            <a:endParaRPr dirty="0"/>
          </a:p>
        </p:txBody>
      </p:sp>
      <p:sp>
        <p:nvSpPr>
          <p:cNvPr id="310" name="Google Shape;310;p24"/>
          <p:cNvSpPr txBox="1">
            <a:spLocks noGrp="1"/>
          </p:cNvSpPr>
          <p:nvPr>
            <p:ph type="body" idx="4294967295"/>
          </p:nvPr>
        </p:nvSpPr>
        <p:spPr>
          <a:xfrm>
            <a:off x="4360127" y="369726"/>
            <a:ext cx="4249798" cy="2153572"/>
          </a:xfrm>
          <a:prstGeom prst="rect">
            <a:avLst/>
          </a:prstGeom>
        </p:spPr>
        <p:txBody>
          <a:bodyPr spcFirstLastPara="1" wrap="square" lIns="91425" tIns="91425" rIns="91425" bIns="91425" anchor="t" anchorCtr="0">
            <a:noAutofit/>
          </a:bodyPr>
          <a:lstStyle/>
          <a:p>
            <a:pPr marL="139700" indent="0">
              <a:buNone/>
            </a:pPr>
            <a:r>
              <a:rPr lang="es-CO" b="1" dirty="0"/>
              <a:t>¿Son productos apetecidos o que puedan generar impacto</a:t>
            </a:r>
            <a:r>
              <a:rPr lang="es-CO" b="1" dirty="0" smtClean="0"/>
              <a:t>?</a:t>
            </a:r>
          </a:p>
          <a:p>
            <a:pPr marL="139700" indent="0">
              <a:buNone/>
            </a:pPr>
            <a:endParaRPr lang="es-CO" dirty="0" smtClean="0"/>
          </a:p>
          <a:p>
            <a:pPr marL="139700" indent="0">
              <a:buNone/>
            </a:pPr>
            <a:r>
              <a:rPr lang="es-CO" dirty="0" smtClean="0"/>
              <a:t>Son </a:t>
            </a:r>
            <a:r>
              <a:rPr lang="es-CO" dirty="0"/>
              <a:t>productos que actualmente tienen una gran demanda y cumplen con la mayoría de las necesidades a las que van dirigidas, son básicos que llenan las expectativas del comprador, por sus componentes, beneficios, su practicidad y fácil acceso</a:t>
            </a:r>
            <a:r>
              <a:rPr lang="es-CO" dirty="0" smtClean="0"/>
              <a:t>.</a:t>
            </a:r>
          </a:p>
          <a:p>
            <a:pPr marL="139700" indent="0">
              <a:buNone/>
            </a:pPr>
            <a:endParaRPr lang="es-CO" b="1" dirty="0"/>
          </a:p>
          <a:p>
            <a:pPr marL="139700" indent="0">
              <a:buNone/>
            </a:pPr>
            <a:r>
              <a:rPr lang="es-CO" b="1" dirty="0"/>
              <a:t>¿Es un producto legal que pueda fabricarse?</a:t>
            </a:r>
          </a:p>
          <a:p>
            <a:pPr marL="139700" indent="0">
              <a:buNone/>
            </a:pPr>
            <a:r>
              <a:rPr lang="es-CO" dirty="0"/>
              <a:t>En el caso del agua de rosas sí. Los implementos necesarios son de fácil acceso y su procedimiento es “simple”.</a:t>
            </a:r>
          </a:p>
          <a:p>
            <a:pPr marL="139700" indent="0">
              <a:buNone/>
            </a:pPr>
            <a:r>
              <a:rPr lang="es-CO" dirty="0"/>
              <a:t>En el caso de la </a:t>
            </a:r>
            <a:r>
              <a:rPr lang="es-CO" dirty="0" err="1"/>
              <a:t>beauty</a:t>
            </a:r>
            <a:r>
              <a:rPr lang="es-CO" dirty="0"/>
              <a:t> </a:t>
            </a:r>
            <a:r>
              <a:rPr lang="es-CO" dirty="0" err="1"/>
              <a:t>blender</a:t>
            </a:r>
            <a:r>
              <a:rPr lang="es-CO" dirty="0"/>
              <a:t> y mascarilla para puntos negros, su producción es mas compleja y viene de otros países.</a:t>
            </a:r>
          </a:p>
          <a:p>
            <a:pPr marL="139700" indent="0">
              <a:buNone/>
            </a:pPr>
            <a:endParaRPr lang="es-CO" dirty="0"/>
          </a:p>
          <a:p>
            <a:pPr marL="0" lvl="0" indent="0" algn="l" rtl="0">
              <a:spcBef>
                <a:spcPts val="0"/>
              </a:spcBef>
              <a:spcAft>
                <a:spcPts val="1200"/>
              </a:spcAft>
              <a:buNone/>
            </a:pPr>
            <a:endParaRPr dirty="0"/>
          </a:p>
        </p:txBody>
      </p:sp>
      <p:grpSp>
        <p:nvGrpSpPr>
          <p:cNvPr id="311" name="Google Shape;311;p24"/>
          <p:cNvGrpSpPr/>
          <p:nvPr/>
        </p:nvGrpSpPr>
        <p:grpSpPr>
          <a:xfrm>
            <a:off x="439250" y="369725"/>
            <a:ext cx="125400" cy="194825"/>
            <a:chOff x="439250" y="369725"/>
            <a:chExt cx="125400" cy="194825"/>
          </a:xfrm>
        </p:grpSpPr>
        <p:sp>
          <p:nvSpPr>
            <p:cNvPr id="312" name="Google Shape;312;p24"/>
            <p:cNvSpPr/>
            <p:nvPr/>
          </p:nvSpPr>
          <p:spPr>
            <a:xfrm>
              <a:off x="489350" y="369725"/>
              <a:ext cx="75300" cy="753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439250" y="514450"/>
              <a:ext cx="50100" cy="5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4"/>
          <p:cNvGrpSpPr/>
          <p:nvPr/>
        </p:nvGrpSpPr>
        <p:grpSpPr>
          <a:xfrm>
            <a:off x="8609925" y="4493625"/>
            <a:ext cx="125400" cy="220375"/>
            <a:chOff x="8609925" y="4493625"/>
            <a:chExt cx="125400" cy="220375"/>
          </a:xfrm>
        </p:grpSpPr>
        <p:sp>
          <p:nvSpPr>
            <p:cNvPr id="315" name="Google Shape;315;p24"/>
            <p:cNvSpPr/>
            <p:nvPr/>
          </p:nvSpPr>
          <p:spPr>
            <a:xfrm>
              <a:off x="8609925" y="4638700"/>
              <a:ext cx="75300" cy="753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8685225" y="4493625"/>
              <a:ext cx="50100" cy="5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4" name="Google Shape;324;p25"/>
          <p:cNvSpPr txBox="1">
            <a:spLocks noGrp="1"/>
          </p:cNvSpPr>
          <p:nvPr>
            <p:ph type="body" idx="4294967295"/>
          </p:nvPr>
        </p:nvSpPr>
        <p:spPr>
          <a:xfrm>
            <a:off x="1008938" y="591015"/>
            <a:ext cx="3330000" cy="3876735"/>
          </a:xfrm>
          <a:prstGeom prst="rect">
            <a:avLst/>
          </a:prstGeom>
        </p:spPr>
        <p:txBody>
          <a:bodyPr spcFirstLastPara="1" wrap="square" lIns="91425" tIns="91425" rIns="91425" bIns="91425" anchor="t" anchorCtr="0">
            <a:noAutofit/>
          </a:bodyPr>
          <a:lstStyle/>
          <a:p>
            <a:pPr marL="139700" indent="0">
              <a:buNone/>
            </a:pPr>
            <a:r>
              <a:rPr lang="es-CO" b="1" dirty="0"/>
              <a:t>¿Tienen muchos competidores? ¿Cuáles son esos productos competidores?</a:t>
            </a:r>
          </a:p>
          <a:p>
            <a:pPr marL="139700" indent="0">
              <a:buNone/>
            </a:pPr>
            <a:r>
              <a:rPr lang="es-CO" dirty="0"/>
              <a:t>En el caso del agua de rosas tenemos un solo competidor con un ingrediente extra que sería el colágeno, en las </a:t>
            </a:r>
            <a:r>
              <a:rPr lang="es-CO" dirty="0" err="1"/>
              <a:t>beauty</a:t>
            </a:r>
            <a:r>
              <a:rPr lang="es-CO" dirty="0"/>
              <a:t> </a:t>
            </a:r>
            <a:r>
              <a:rPr lang="es-CO" dirty="0" err="1"/>
              <a:t>blender</a:t>
            </a:r>
            <a:r>
              <a:rPr lang="es-CO" dirty="0"/>
              <a:t> si hay mayor competencia directa, mayor comercialización y las mascarillas negras también hay bastante competencia.</a:t>
            </a:r>
          </a:p>
          <a:p>
            <a:pPr marL="139700" lvl="0" indent="0" algn="l" rtl="0">
              <a:spcBef>
                <a:spcPts val="0"/>
              </a:spcBef>
              <a:spcAft>
                <a:spcPts val="0"/>
              </a:spcAft>
              <a:buSzPts val="1400"/>
              <a:buNone/>
            </a:pPr>
            <a:endParaRPr dirty="0"/>
          </a:p>
        </p:txBody>
      </p:sp>
      <p:sp>
        <p:nvSpPr>
          <p:cNvPr id="326" name="Google Shape;326;p25"/>
          <p:cNvSpPr txBox="1">
            <a:spLocks noGrp="1"/>
          </p:cNvSpPr>
          <p:nvPr>
            <p:ph type="body" idx="4294967295"/>
          </p:nvPr>
        </p:nvSpPr>
        <p:spPr>
          <a:xfrm>
            <a:off x="4805013" y="591015"/>
            <a:ext cx="3330000" cy="3876735"/>
          </a:xfrm>
          <a:prstGeom prst="rect">
            <a:avLst/>
          </a:prstGeom>
        </p:spPr>
        <p:txBody>
          <a:bodyPr spcFirstLastPara="1" wrap="square" lIns="91425" tIns="91425" rIns="91425" bIns="91425" anchor="t" anchorCtr="0">
            <a:noAutofit/>
          </a:bodyPr>
          <a:lstStyle/>
          <a:p>
            <a:pPr marL="139700" indent="0">
              <a:buNone/>
            </a:pPr>
            <a:r>
              <a:rPr lang="es-CO" b="1" dirty="0"/>
              <a:t>¿Qué tan fácil es producirlos y venderlos? ¿Pueden ser exportados?</a:t>
            </a:r>
          </a:p>
          <a:p>
            <a:pPr marL="139700" indent="0">
              <a:buNone/>
            </a:pPr>
            <a:r>
              <a:rPr lang="es-CO" dirty="0"/>
              <a:t>En el caso del agua de rosas blancas, si es un producto fácil de producir y vender por sus beneficios y su fácil acceso, si puede ser exportado.</a:t>
            </a:r>
          </a:p>
          <a:p>
            <a:pPr marL="139700" indent="0">
              <a:buNone/>
            </a:pPr>
            <a:r>
              <a:rPr lang="es-CO" dirty="0"/>
              <a:t>En el caso de las mascarillas para puntos negros y </a:t>
            </a:r>
            <a:r>
              <a:rPr lang="es-CO" dirty="0" err="1"/>
              <a:t>beauty</a:t>
            </a:r>
            <a:r>
              <a:rPr lang="es-CO" dirty="0"/>
              <a:t> </a:t>
            </a:r>
            <a:r>
              <a:rPr lang="es-CO" dirty="0" err="1"/>
              <a:t>blender</a:t>
            </a:r>
            <a:r>
              <a:rPr lang="es-CO" dirty="0"/>
              <a:t> son productos posesionados en el mercado y ya importados.</a:t>
            </a:r>
          </a:p>
          <a:p>
            <a:pPr marL="139700" lvl="0" indent="0" algn="l" rtl="0">
              <a:spcBef>
                <a:spcPts val="0"/>
              </a:spcBef>
              <a:spcAft>
                <a:spcPts val="0"/>
              </a:spcAft>
              <a:buSzPts val="1400"/>
              <a:buNone/>
            </a:pPr>
            <a:endParaRPr dirty="0"/>
          </a:p>
        </p:txBody>
      </p:sp>
      <p:grpSp>
        <p:nvGrpSpPr>
          <p:cNvPr id="327" name="Google Shape;327;p25"/>
          <p:cNvGrpSpPr/>
          <p:nvPr/>
        </p:nvGrpSpPr>
        <p:grpSpPr>
          <a:xfrm>
            <a:off x="8497559" y="419807"/>
            <a:ext cx="257400" cy="492843"/>
            <a:chOff x="8497559" y="419807"/>
            <a:chExt cx="257400" cy="492843"/>
          </a:xfrm>
        </p:grpSpPr>
        <p:sp>
          <p:nvSpPr>
            <p:cNvPr id="328" name="Google Shape;328;p25"/>
            <p:cNvSpPr/>
            <p:nvPr/>
          </p:nvSpPr>
          <p:spPr>
            <a:xfrm rot="1854064">
              <a:off x="8532209" y="454868"/>
              <a:ext cx="188100" cy="187277"/>
            </a:xfrm>
            <a:prstGeom prst="star4">
              <a:avLst>
                <a:gd name="adj" fmla="val 2347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5"/>
            <p:cNvSpPr/>
            <p:nvPr/>
          </p:nvSpPr>
          <p:spPr>
            <a:xfrm>
              <a:off x="8623275" y="837350"/>
              <a:ext cx="75300" cy="753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25"/>
          <p:cNvGrpSpPr/>
          <p:nvPr/>
        </p:nvGrpSpPr>
        <p:grpSpPr>
          <a:xfrm>
            <a:off x="461575" y="4363675"/>
            <a:ext cx="319501" cy="379290"/>
            <a:chOff x="461575" y="4363675"/>
            <a:chExt cx="319501" cy="379290"/>
          </a:xfrm>
        </p:grpSpPr>
        <p:sp>
          <p:nvSpPr>
            <p:cNvPr id="331" name="Google Shape;331;p25"/>
            <p:cNvSpPr/>
            <p:nvPr/>
          </p:nvSpPr>
          <p:spPr>
            <a:xfrm rot="-799708">
              <a:off x="534461" y="4496943"/>
              <a:ext cx="223829" cy="223245"/>
            </a:xfrm>
            <a:prstGeom prst="star4">
              <a:avLst>
                <a:gd name="adj" fmla="val 2347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5"/>
            <p:cNvSpPr/>
            <p:nvPr/>
          </p:nvSpPr>
          <p:spPr>
            <a:xfrm>
              <a:off x="461575" y="4363675"/>
              <a:ext cx="50100" cy="5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smtClean="0">
                <a:latin typeface="Goudy Old Style" panose="02020502050305020303" pitchFamily="18" charset="0"/>
              </a:rPr>
              <a:t>Evaluacion del producto </a:t>
            </a:r>
            <a:endParaRPr dirty="0">
              <a:latin typeface="Goudy Old Style" panose="02020502050305020303" pitchFamily="18" charset="0"/>
            </a:endParaRPr>
          </a:p>
        </p:txBody>
      </p:sp>
      <p:sp>
        <p:nvSpPr>
          <p:cNvPr id="341" name="Google Shape;341;p26"/>
          <p:cNvSpPr txBox="1">
            <a:spLocks noGrp="1"/>
          </p:cNvSpPr>
          <p:nvPr>
            <p:ph type="body" idx="4294967295"/>
          </p:nvPr>
        </p:nvSpPr>
        <p:spPr>
          <a:xfrm>
            <a:off x="5348700" y="1381175"/>
            <a:ext cx="3070200" cy="13575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s" b="1" dirty="0" smtClean="0"/>
              <a:t>Producto finalmente escogido </a:t>
            </a:r>
            <a:endParaRPr lang="es" b="1" dirty="0"/>
          </a:p>
          <a:p>
            <a:pPr marL="139700" lvl="0" indent="0" algn="l" rtl="0">
              <a:spcBef>
                <a:spcPts val="0"/>
              </a:spcBef>
              <a:spcAft>
                <a:spcPts val="0"/>
              </a:spcAft>
              <a:buSzPts val="1400"/>
              <a:buNone/>
            </a:pPr>
            <a:r>
              <a:rPr lang="es" b="1" dirty="0" smtClean="0"/>
              <a:t>Agua de rosas blancas con colageno </a:t>
            </a:r>
            <a:endParaRPr b="1" dirty="0"/>
          </a:p>
        </p:txBody>
      </p:sp>
      <p:grpSp>
        <p:nvGrpSpPr>
          <p:cNvPr id="343" name="Google Shape;343;p26"/>
          <p:cNvGrpSpPr/>
          <p:nvPr/>
        </p:nvGrpSpPr>
        <p:grpSpPr>
          <a:xfrm>
            <a:off x="439250" y="369725"/>
            <a:ext cx="125400" cy="194825"/>
            <a:chOff x="439250" y="369725"/>
            <a:chExt cx="125400" cy="194825"/>
          </a:xfrm>
        </p:grpSpPr>
        <p:sp>
          <p:nvSpPr>
            <p:cNvPr id="344" name="Google Shape;344;p26"/>
            <p:cNvSpPr/>
            <p:nvPr/>
          </p:nvSpPr>
          <p:spPr>
            <a:xfrm>
              <a:off x="489350" y="369725"/>
              <a:ext cx="75300" cy="753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439250" y="514450"/>
              <a:ext cx="50100" cy="5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26"/>
          <p:cNvGrpSpPr/>
          <p:nvPr/>
        </p:nvGrpSpPr>
        <p:grpSpPr>
          <a:xfrm>
            <a:off x="8609925" y="4493625"/>
            <a:ext cx="125400" cy="220375"/>
            <a:chOff x="8609925" y="4493625"/>
            <a:chExt cx="125400" cy="220375"/>
          </a:xfrm>
        </p:grpSpPr>
        <p:sp>
          <p:nvSpPr>
            <p:cNvPr id="347" name="Google Shape;347;p26"/>
            <p:cNvSpPr/>
            <p:nvPr/>
          </p:nvSpPr>
          <p:spPr>
            <a:xfrm>
              <a:off x="8609925" y="4638700"/>
              <a:ext cx="75300" cy="753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a:off x="8685225" y="4493625"/>
              <a:ext cx="50100" cy="5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n 1"/>
          <p:cNvPicPr>
            <a:picLocks noChangeAspect="1"/>
          </p:cNvPicPr>
          <p:nvPr/>
        </p:nvPicPr>
        <p:blipFill rotWithShape="1">
          <a:blip r:embed="rId3"/>
          <a:srcRect l="20533" t="43235" r="22214" b="20641"/>
          <a:stretch/>
        </p:blipFill>
        <p:spPr>
          <a:xfrm>
            <a:off x="836341" y="1381174"/>
            <a:ext cx="4192859" cy="2561455"/>
          </a:xfrm>
          <a:prstGeom prst="rect">
            <a:avLst/>
          </a:prstGeom>
        </p:spPr>
      </p:pic>
      <p:pic>
        <p:nvPicPr>
          <p:cNvPr id="15" name="Imagen 14"/>
          <p:cNvPicPr>
            <a:picLocks noChangeAspect="1"/>
          </p:cNvPicPr>
          <p:nvPr/>
        </p:nvPicPr>
        <p:blipFill>
          <a:blip r:embed="rId4"/>
          <a:stretch>
            <a:fillRect/>
          </a:stretch>
        </p:blipFill>
        <p:spPr>
          <a:xfrm>
            <a:off x="5665035" y="2553095"/>
            <a:ext cx="2214505" cy="177622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dirty="0" smtClean="0">
                <a:latin typeface="Goudy Old Style" panose="02020502050305020303" pitchFamily="18" charset="0"/>
              </a:rPr>
              <a:t>Justificación de elección </a:t>
            </a:r>
            <a:endParaRPr dirty="0">
              <a:latin typeface="Goudy Old Style" panose="02020502050305020303" pitchFamily="18" charset="0"/>
            </a:endParaRPr>
          </a:p>
        </p:txBody>
      </p:sp>
      <p:grpSp>
        <p:nvGrpSpPr>
          <p:cNvPr id="357" name="Google Shape;357;p27"/>
          <p:cNvGrpSpPr/>
          <p:nvPr/>
        </p:nvGrpSpPr>
        <p:grpSpPr>
          <a:xfrm>
            <a:off x="8497559" y="419807"/>
            <a:ext cx="257400" cy="492843"/>
            <a:chOff x="8497559" y="419807"/>
            <a:chExt cx="257400" cy="492843"/>
          </a:xfrm>
        </p:grpSpPr>
        <p:sp>
          <p:nvSpPr>
            <p:cNvPr id="358" name="Google Shape;358;p27"/>
            <p:cNvSpPr/>
            <p:nvPr/>
          </p:nvSpPr>
          <p:spPr>
            <a:xfrm rot="1854064">
              <a:off x="8532209" y="454868"/>
              <a:ext cx="188100" cy="187277"/>
            </a:xfrm>
            <a:prstGeom prst="star4">
              <a:avLst>
                <a:gd name="adj" fmla="val 2347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7"/>
            <p:cNvSpPr/>
            <p:nvPr/>
          </p:nvSpPr>
          <p:spPr>
            <a:xfrm>
              <a:off x="8623275" y="837350"/>
              <a:ext cx="75300" cy="753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27"/>
          <p:cNvGrpSpPr/>
          <p:nvPr/>
        </p:nvGrpSpPr>
        <p:grpSpPr>
          <a:xfrm>
            <a:off x="461575" y="4363675"/>
            <a:ext cx="319501" cy="379290"/>
            <a:chOff x="461575" y="4363675"/>
            <a:chExt cx="319501" cy="379290"/>
          </a:xfrm>
        </p:grpSpPr>
        <p:sp>
          <p:nvSpPr>
            <p:cNvPr id="361" name="Google Shape;361;p27"/>
            <p:cNvSpPr/>
            <p:nvPr/>
          </p:nvSpPr>
          <p:spPr>
            <a:xfrm rot="-799708">
              <a:off x="534461" y="4496943"/>
              <a:ext cx="223829" cy="223245"/>
            </a:xfrm>
            <a:prstGeom prst="star4">
              <a:avLst>
                <a:gd name="adj" fmla="val 2347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7"/>
            <p:cNvSpPr/>
            <p:nvPr/>
          </p:nvSpPr>
          <p:spPr>
            <a:xfrm>
              <a:off x="461575" y="4363675"/>
              <a:ext cx="50100" cy="5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 name="Tabla 3"/>
          <p:cNvGraphicFramePr>
            <a:graphicFrameLocks noGrp="1"/>
          </p:cNvGraphicFramePr>
          <p:nvPr>
            <p:extLst>
              <p:ext uri="{D42A27DB-BD31-4B8C-83A1-F6EECF244321}">
                <p14:modId xmlns:p14="http://schemas.microsoft.com/office/powerpoint/2010/main" val="1553117375"/>
              </p:ext>
            </p:extLst>
          </p:nvPr>
        </p:nvGraphicFramePr>
        <p:xfrm>
          <a:off x="712788" y="1260087"/>
          <a:ext cx="7718425" cy="3027617"/>
        </p:xfrm>
        <a:graphic>
          <a:graphicData uri="http://schemas.openxmlformats.org/drawingml/2006/table">
            <a:tbl>
              <a:tblPr>
                <a:tableStyleId>{BE06D4B1-AB56-4858-9EF9-F75660405437}</a:tableStyleId>
              </a:tblPr>
              <a:tblGrid>
                <a:gridCol w="7718425"/>
              </a:tblGrid>
              <a:tr h="2660751">
                <a:tc>
                  <a:txBody>
                    <a:bodyPr/>
                    <a:lstStyle/>
                    <a:p>
                      <a:pPr algn="l">
                        <a:lnSpc>
                          <a:spcPct val="107000"/>
                        </a:lnSpc>
                        <a:spcAft>
                          <a:spcPts val="800"/>
                        </a:spcAft>
                        <a:tabLst>
                          <a:tab pos="1641475" algn="l"/>
                        </a:tabLst>
                      </a:pPr>
                      <a:r>
                        <a:rPr lang="es-CO" sz="1400" dirty="0">
                          <a:effectLst/>
                          <a:latin typeface="DM Sans"/>
                        </a:rPr>
                        <a:t>Por costumbre, las mujeres tienden a ser más atentas sobre el cuidado personal.  Luego de pandemia, las subcategorías que más aumentaron en el sector cuidado personal fueron fragancias, cuidado para el cabello y aseo del hombre, representan el 50% de la categoría de Cuidado y belleza personal, esto quiere decir que el hombre también empezó a pensar y buscar opciones para el cuidado personal.</a:t>
                      </a:r>
                    </a:p>
                    <a:p>
                      <a:pPr algn="l">
                        <a:lnSpc>
                          <a:spcPct val="107000"/>
                        </a:lnSpc>
                        <a:spcAft>
                          <a:spcPts val="800"/>
                        </a:spcAft>
                        <a:tabLst>
                          <a:tab pos="1641475" algn="l"/>
                        </a:tabLst>
                      </a:pPr>
                      <a:r>
                        <a:rPr lang="es-CO" sz="1400" dirty="0">
                          <a:effectLst/>
                          <a:latin typeface="DM Sans"/>
                        </a:rPr>
                        <a:t>Las mujeres son actores fundamentales en casi toda la cadena productiva y obviamente están en el rol de consumidor final, no obstante, no podemos ignorar el hecho de que el hombre también quiera verse y cuidarse.  Entonces un producto que ya es buscado por mujeres, también podemos ofrecerlo como opción a hombres. </a:t>
                      </a:r>
                    </a:p>
                    <a:p>
                      <a:pPr algn="l">
                        <a:lnSpc>
                          <a:spcPct val="107000"/>
                        </a:lnSpc>
                        <a:spcAft>
                          <a:spcPts val="800"/>
                        </a:spcAft>
                        <a:tabLst>
                          <a:tab pos="1641475" algn="l"/>
                        </a:tabLst>
                      </a:pPr>
                      <a:endParaRPr lang="es-CO" sz="1400" dirty="0">
                        <a:effectLst/>
                        <a:latin typeface="DM Sans"/>
                      </a:endParaRPr>
                    </a:p>
                    <a:p>
                      <a:pPr algn="l">
                        <a:lnSpc>
                          <a:spcPct val="107000"/>
                        </a:lnSpc>
                        <a:spcAft>
                          <a:spcPts val="800"/>
                        </a:spcAft>
                        <a:tabLst>
                          <a:tab pos="1641475" algn="l"/>
                        </a:tabLst>
                      </a:pPr>
                      <a:r>
                        <a:rPr lang="es-CO" sz="1400" dirty="0">
                          <a:effectLst/>
                          <a:latin typeface="DM Sans"/>
                        </a:rPr>
                        <a:t>Escogimos el agua de rosas blancas por su simplicidad y facilidad de elaboración del producto, sus ingredientes naturales y de fácil acceso en el mercado local.</a:t>
                      </a:r>
                      <a:endParaRPr lang="es-CO" sz="1400" dirty="0">
                        <a:effectLst/>
                        <a:latin typeface="DM Sans"/>
                        <a:ea typeface="Calibri" panose="020F0502020204030204" pitchFamily="34" charset="0"/>
                        <a:cs typeface="Times New Roman" panose="02020603050405020304" pitchFamily="18" charset="0"/>
                      </a:endParaRPr>
                    </a:p>
                  </a:txBody>
                  <a:tcPr marL="89535" marR="89535" marT="0" marB="0"/>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2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algn="ctr"/>
            <a:r>
              <a:rPr lang="es-CO" dirty="0">
                <a:latin typeface="Goudy Old Style" panose="02020502050305020303" pitchFamily="18" charset="0"/>
              </a:rPr>
              <a:t>¿Qué problema soluciona?</a:t>
            </a:r>
            <a:br>
              <a:rPr lang="es-CO" dirty="0">
                <a:latin typeface="Goudy Old Style" panose="02020502050305020303" pitchFamily="18" charset="0"/>
              </a:rPr>
            </a:br>
            <a:endParaRPr dirty="0">
              <a:latin typeface="Goudy Old Style" panose="02020502050305020303" pitchFamily="18" charset="0"/>
            </a:endParaRPr>
          </a:p>
        </p:txBody>
      </p:sp>
      <p:sp>
        <p:nvSpPr>
          <p:cNvPr id="457" name="Google Shape;457;p29"/>
          <p:cNvSpPr txBox="1"/>
          <p:nvPr/>
        </p:nvSpPr>
        <p:spPr>
          <a:xfrm>
            <a:off x="713225" y="3957721"/>
            <a:ext cx="2319907" cy="444600"/>
          </a:xfrm>
          <a:prstGeom prst="rect">
            <a:avLst/>
          </a:prstGeom>
          <a:noFill/>
          <a:ln>
            <a:noFill/>
          </a:ln>
        </p:spPr>
        <p:txBody>
          <a:bodyPr spcFirstLastPara="1" wrap="square" lIns="91425" tIns="91425" rIns="91425" bIns="91425" anchor="b" anchorCtr="0">
            <a:noAutofit/>
          </a:bodyPr>
          <a:lstStyle/>
          <a:p>
            <a:r>
              <a:rPr lang="es-CO" sz="2400" dirty="0" smtClean="0">
                <a:latin typeface="Goudy Old Style" panose="02020502050305020303" pitchFamily="18" charset="0"/>
              </a:rPr>
              <a:t>¿</a:t>
            </a:r>
            <a:r>
              <a:rPr lang="es-CO" sz="2400" b="1" dirty="0" smtClean="0">
                <a:latin typeface="Goudy Old Style" panose="02020502050305020303" pitchFamily="18" charset="0"/>
              </a:rPr>
              <a:t>Por </a:t>
            </a:r>
            <a:r>
              <a:rPr lang="es-CO" sz="2400" b="1" dirty="0">
                <a:latin typeface="Goudy Old Style" panose="02020502050305020303" pitchFamily="18" charset="0"/>
              </a:rPr>
              <a:t>qué vale la pena solucionar el </a:t>
            </a:r>
            <a:r>
              <a:rPr lang="es-CO" sz="2400" b="1" dirty="0" smtClean="0">
                <a:latin typeface="Goudy Old Style" panose="02020502050305020303" pitchFamily="18" charset="0"/>
              </a:rPr>
              <a:t>problema?</a:t>
            </a:r>
            <a:endParaRPr lang="es-CO" sz="2400" b="1" dirty="0">
              <a:latin typeface="Goudy Old Style" panose="02020502050305020303" pitchFamily="18" charset="0"/>
            </a:endParaRPr>
          </a:p>
          <a:p>
            <a:pPr marL="0" lvl="0" indent="0" algn="l" rtl="0">
              <a:spcBef>
                <a:spcPts val="0"/>
              </a:spcBef>
              <a:spcAft>
                <a:spcPts val="0"/>
              </a:spcAft>
              <a:buNone/>
            </a:pPr>
            <a:endParaRPr sz="2200" b="1" dirty="0">
              <a:solidFill>
                <a:schemeClr val="dk1"/>
              </a:solidFill>
              <a:latin typeface="Lexend"/>
              <a:ea typeface="Lexend"/>
              <a:cs typeface="Lexend"/>
              <a:sym typeface="Lexend"/>
            </a:endParaRPr>
          </a:p>
        </p:txBody>
      </p:sp>
      <p:sp>
        <p:nvSpPr>
          <p:cNvPr id="462" name="Google Shape;462;p29"/>
          <p:cNvSpPr txBox="1">
            <a:spLocks noGrp="1"/>
          </p:cNvSpPr>
          <p:nvPr>
            <p:ph type="body" idx="4294967295"/>
          </p:nvPr>
        </p:nvSpPr>
        <p:spPr>
          <a:xfrm>
            <a:off x="2910469" y="3111190"/>
            <a:ext cx="5620668" cy="1952326"/>
          </a:xfrm>
          <a:prstGeom prst="rect">
            <a:avLst/>
          </a:prstGeom>
        </p:spPr>
        <p:txBody>
          <a:bodyPr spcFirstLastPara="1" wrap="square" lIns="91425" tIns="91425" rIns="91425" bIns="91425" anchor="t" anchorCtr="0">
            <a:noAutofit/>
          </a:bodyPr>
          <a:lstStyle/>
          <a:p>
            <a:pPr lvl="0">
              <a:buChar char="➔"/>
            </a:pPr>
            <a:r>
              <a:rPr lang="es-CO" dirty="0"/>
              <a:t>Vale la pena solucionar el problema ya que por naturaleza de los seres humanos buscan mantenerse atractivos y longevos.  Muchas veces la edad de las personas afecta la imagen estética y física.  El agua de rosas blancas con colágeno ayuda con la reducción con las marcas en la piel ya sea por el desgaste de esta o por la edad.</a:t>
            </a:r>
            <a:endParaRPr dirty="0"/>
          </a:p>
        </p:txBody>
      </p:sp>
      <p:grpSp>
        <p:nvGrpSpPr>
          <p:cNvPr id="463" name="Google Shape;463;p29"/>
          <p:cNvGrpSpPr/>
          <p:nvPr/>
        </p:nvGrpSpPr>
        <p:grpSpPr>
          <a:xfrm>
            <a:off x="439250" y="369725"/>
            <a:ext cx="125400" cy="194825"/>
            <a:chOff x="439250" y="369725"/>
            <a:chExt cx="125400" cy="194825"/>
          </a:xfrm>
        </p:grpSpPr>
        <p:sp>
          <p:nvSpPr>
            <p:cNvPr id="464" name="Google Shape;464;p29"/>
            <p:cNvSpPr/>
            <p:nvPr/>
          </p:nvSpPr>
          <p:spPr>
            <a:xfrm>
              <a:off x="489350" y="369725"/>
              <a:ext cx="75300" cy="753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439250" y="514450"/>
              <a:ext cx="50100" cy="5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29"/>
          <p:cNvGrpSpPr/>
          <p:nvPr/>
        </p:nvGrpSpPr>
        <p:grpSpPr>
          <a:xfrm>
            <a:off x="8609925" y="4493625"/>
            <a:ext cx="125400" cy="220375"/>
            <a:chOff x="8609925" y="4493625"/>
            <a:chExt cx="125400" cy="220375"/>
          </a:xfrm>
        </p:grpSpPr>
        <p:sp>
          <p:nvSpPr>
            <p:cNvPr id="467" name="Google Shape;467;p29"/>
            <p:cNvSpPr/>
            <p:nvPr/>
          </p:nvSpPr>
          <p:spPr>
            <a:xfrm>
              <a:off x="8609925" y="4638700"/>
              <a:ext cx="75300" cy="753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8685225" y="4493625"/>
              <a:ext cx="50100" cy="5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1"/>
          <p:cNvSpPr>
            <a:spLocks noGrp="1" noChangeArrowheads="1"/>
          </p:cNvSpPr>
          <p:nvPr>
            <p:ph type="body" idx="4294967295"/>
          </p:nvPr>
        </p:nvSpPr>
        <p:spPr bwMode="auto">
          <a:xfrm>
            <a:off x="1013586" y="1087120"/>
            <a:ext cx="6502336" cy="1554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b="1"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Colágeno</a:t>
            </a:r>
            <a:r>
              <a:rPr kumimoji="0" lang="es-CO"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 Combate el envejecimiento y disminuye la aparición de arrugas y línea de expresión.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i="0" u="none" strike="noStrike" cap="none" normalizeH="0" baseline="0" dirty="0" smtClean="0">
              <a:ln>
                <a:noFill/>
              </a:ln>
              <a:solidFill>
                <a:schemeClr val="tx1"/>
              </a:solidFill>
              <a:effectLst/>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s-CO" b="1" dirty="0" smtClean="0">
                <a:solidFill>
                  <a:schemeClr val="tx1"/>
                </a:solidFill>
                <a:ea typeface="Calibri" panose="020F0502020204030204" pitchFamily="34" charset="0"/>
                <a:cs typeface="Arial" panose="020B0604020202020204" pitchFamily="34" charset="0"/>
              </a:rPr>
              <a:t>Rosas blancas</a:t>
            </a:r>
            <a:r>
              <a:rPr lang="es-CO" dirty="0" smtClean="0">
                <a:solidFill>
                  <a:schemeClr val="tx1"/>
                </a:solidFill>
                <a:ea typeface="Calibri" panose="020F0502020204030204" pitchFamily="34" charset="0"/>
                <a:cs typeface="Arial" panose="020B0604020202020204" pitchFamily="34" charset="0"/>
              </a:rPr>
              <a:t>: es un concentrado con todos los nutrientes que tienen estas flores, es muy beneficioso para el cuidado de la piel porque es ideal para todo tipo.</a:t>
            </a:r>
            <a:endParaRPr lang="es-CO" sz="1100" dirty="0" smtClean="0">
              <a:solidFill>
                <a:schemeClr val="tx1"/>
              </a:solidFill>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sz="1100" b="0" i="0" u="none" strike="noStrike" cap="none" normalizeH="0" baseline="0" dirty="0" smtClean="0">
                <a:ln>
                  <a:noFill/>
                </a:ln>
                <a:solidFill>
                  <a:schemeClr val="tx1"/>
                </a:solidFill>
                <a:effectLst/>
                <a:ea typeface="Calibri" panose="020F0502020204030204" pitchFamily="34" charset="0"/>
                <a:cs typeface="Arial" panose="020B0604020202020204" pitchFamily="34" charset="0"/>
              </a:rPr>
              <a:t>.</a:t>
            </a:r>
            <a:r>
              <a:rPr kumimoji="0" lang="es-CO" sz="1100" b="0" i="0" u="none" strike="noStrike" cap="none" normalizeH="0" baseline="0" dirty="0" smtClean="0">
                <a:ln>
                  <a:noFill/>
                </a:ln>
                <a:solidFill>
                  <a:schemeClr val="tx1"/>
                </a:solidFill>
                <a:effectLst/>
              </a:rPr>
              <a:t> </a:t>
            </a:r>
            <a:endParaRPr kumimoji="0" lang="es-CO" sz="1800" b="0" i="0" u="none" strike="noStrike" cap="none" normalizeH="0" baseline="0" dirty="0" smtClean="0">
              <a:ln>
                <a:noFill/>
              </a:ln>
              <a:solidFill>
                <a:schemeClr val="tx1"/>
              </a:solidFill>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algn="ctr"/>
            <a:r>
              <a:rPr lang="es-ES" dirty="0">
                <a:latin typeface="Goudy Old Style" panose="02020502050305020303" pitchFamily="18" charset="0"/>
              </a:rPr>
              <a:t>Descripción del </a:t>
            </a:r>
            <a:r>
              <a:rPr lang="es-ES" dirty="0" smtClean="0">
                <a:latin typeface="Goudy Old Style" panose="02020502050305020303" pitchFamily="18" charset="0"/>
              </a:rPr>
              <a:t>problema</a:t>
            </a:r>
            <a:r>
              <a:rPr lang="es-CO" dirty="0"/>
              <a:t/>
            </a:r>
            <a:br>
              <a:rPr lang="es-CO" dirty="0"/>
            </a:br>
            <a:endParaRPr dirty="0"/>
          </a:p>
        </p:txBody>
      </p:sp>
      <p:sp>
        <p:nvSpPr>
          <p:cNvPr id="474" name="Google Shape;474;p30"/>
          <p:cNvSpPr txBox="1">
            <a:spLocks noGrp="1"/>
          </p:cNvSpPr>
          <p:nvPr>
            <p:ph type="body" idx="4294967295"/>
          </p:nvPr>
        </p:nvSpPr>
        <p:spPr>
          <a:xfrm>
            <a:off x="713225" y="1241575"/>
            <a:ext cx="7594434" cy="3122100"/>
          </a:xfrm>
          <a:prstGeom prst="rect">
            <a:avLst/>
          </a:prstGeom>
        </p:spPr>
        <p:txBody>
          <a:bodyPr spcFirstLastPara="1" wrap="square" lIns="91425" tIns="91425" rIns="91425" bIns="91425" anchor="t" anchorCtr="0">
            <a:noAutofit/>
          </a:bodyPr>
          <a:lstStyle/>
          <a:p>
            <a:pPr marL="139700" indent="0">
              <a:buNone/>
            </a:pPr>
            <a:r>
              <a:rPr lang="es-ES" dirty="0"/>
              <a:t>El planteamiento del problema hace referencia a esas falencias o fallas que se ha detectado y que presenta una oportunidad para la creación de un producto o servicio</a:t>
            </a:r>
            <a:r>
              <a:rPr lang="es-ES" dirty="0" smtClean="0"/>
              <a:t>.</a:t>
            </a:r>
          </a:p>
          <a:p>
            <a:pPr marL="139700" indent="0">
              <a:buNone/>
            </a:pPr>
            <a:endParaRPr lang="es-CO" dirty="0"/>
          </a:p>
          <a:p>
            <a:pPr marL="139700" indent="0">
              <a:buNone/>
            </a:pPr>
            <a:r>
              <a:rPr lang="es-ES" dirty="0"/>
              <a:t> </a:t>
            </a:r>
            <a:r>
              <a:rPr lang="es-ES" dirty="0" smtClean="0"/>
              <a:t>El </a:t>
            </a:r>
            <a:r>
              <a:rPr lang="es-ES" dirty="0"/>
              <a:t>agua de rosas sirve para preparar, hidratar, suavizar, y cicatrizar la piel.  El agua de rosas blancas con colágeno a parte de tener todos estos beneficios mencionados tiene propiedades antiinflamatorias, calma la piel irritada, brinda firmeza y elasticidad, protege la piel de los agentes externos, combate la flacidez facial, estimula la regeneración de la piel y es un estimulante natural.</a:t>
            </a:r>
            <a:endParaRPr lang="es-CO" dirty="0"/>
          </a:p>
          <a:p>
            <a:pPr marL="139700" indent="0">
              <a:buNone/>
            </a:pPr>
            <a:endParaRPr lang="es-CO" dirty="0"/>
          </a:p>
          <a:p>
            <a:pPr marL="139700" indent="0">
              <a:buNone/>
            </a:pPr>
            <a:r>
              <a:rPr lang="es-ES" dirty="0"/>
              <a:t>El agua de rosas blancas con colágeno busca satisfacer las necesidades de hombres y mujeres entre 15 y 45 años, que quieren cuidar su piel a la hora de prepararla, ya sea para un </a:t>
            </a:r>
            <a:r>
              <a:rPr lang="es-ES" dirty="0" err="1"/>
              <a:t>make</a:t>
            </a:r>
            <a:r>
              <a:rPr lang="es-ES" dirty="0"/>
              <a:t> up </a:t>
            </a:r>
            <a:r>
              <a:rPr lang="es-ES" dirty="0" smtClean="0"/>
              <a:t>o rutina de skin </a:t>
            </a:r>
            <a:r>
              <a:rPr lang="es-ES" dirty="0" err="1" smtClean="0"/>
              <a:t>care</a:t>
            </a:r>
            <a:r>
              <a:rPr lang="es-ES" dirty="0" smtClean="0"/>
              <a:t>.</a:t>
            </a:r>
            <a:endParaRPr lang="es-CO" dirty="0"/>
          </a:p>
          <a:p>
            <a:pPr marL="0" lvl="0" indent="0" algn="l" rtl="0">
              <a:spcBef>
                <a:spcPts val="0"/>
              </a:spcBef>
              <a:spcAft>
                <a:spcPts val="1200"/>
              </a:spcAft>
              <a:buNone/>
            </a:pPr>
            <a:endParaRPr dirty="0"/>
          </a:p>
        </p:txBody>
      </p:sp>
      <p:grpSp>
        <p:nvGrpSpPr>
          <p:cNvPr id="479" name="Google Shape;479;p30"/>
          <p:cNvGrpSpPr/>
          <p:nvPr/>
        </p:nvGrpSpPr>
        <p:grpSpPr>
          <a:xfrm>
            <a:off x="8497559" y="419807"/>
            <a:ext cx="257400" cy="492843"/>
            <a:chOff x="8497559" y="419807"/>
            <a:chExt cx="257400" cy="492843"/>
          </a:xfrm>
        </p:grpSpPr>
        <p:sp>
          <p:nvSpPr>
            <p:cNvPr id="480" name="Google Shape;480;p30"/>
            <p:cNvSpPr/>
            <p:nvPr/>
          </p:nvSpPr>
          <p:spPr>
            <a:xfrm rot="1854064">
              <a:off x="8532209" y="454868"/>
              <a:ext cx="188100" cy="187277"/>
            </a:xfrm>
            <a:prstGeom prst="star4">
              <a:avLst>
                <a:gd name="adj" fmla="val 2347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a:off x="8623275" y="837350"/>
              <a:ext cx="75300" cy="753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30"/>
          <p:cNvGrpSpPr/>
          <p:nvPr/>
        </p:nvGrpSpPr>
        <p:grpSpPr>
          <a:xfrm>
            <a:off x="461575" y="4363675"/>
            <a:ext cx="319501" cy="379290"/>
            <a:chOff x="461575" y="4363675"/>
            <a:chExt cx="319501" cy="379290"/>
          </a:xfrm>
        </p:grpSpPr>
        <p:sp>
          <p:nvSpPr>
            <p:cNvPr id="483" name="Google Shape;483;p30"/>
            <p:cNvSpPr/>
            <p:nvPr/>
          </p:nvSpPr>
          <p:spPr>
            <a:xfrm rot="-799708">
              <a:off x="534461" y="4496943"/>
              <a:ext cx="223829" cy="223245"/>
            </a:xfrm>
            <a:prstGeom prst="star4">
              <a:avLst>
                <a:gd name="adj" fmla="val 2347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a:off x="461575" y="4363675"/>
              <a:ext cx="50100" cy="5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Characteristics of Exponential Functions by Slidesgo">
  <a:themeElements>
    <a:clrScheme name="Simple Light">
      <a:dk1>
        <a:srgbClr val="383838"/>
      </a:dk1>
      <a:lt1>
        <a:srgbClr val="DCF1F5"/>
      </a:lt1>
      <a:dk2>
        <a:srgbClr val="E66D6D"/>
      </a:dk2>
      <a:lt2>
        <a:srgbClr val="ABCACF"/>
      </a:lt2>
      <a:accent1>
        <a:srgbClr val="FFFFFF"/>
      </a:accent1>
      <a:accent2>
        <a:srgbClr val="FFFFFF"/>
      </a:accent2>
      <a:accent3>
        <a:srgbClr val="FFFFFF"/>
      </a:accent3>
      <a:accent4>
        <a:srgbClr val="FFFFFF"/>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1171</Words>
  <Application>Microsoft Office PowerPoint</Application>
  <PresentationFormat>Presentación en pantalla (16:9)</PresentationFormat>
  <Paragraphs>98</Paragraphs>
  <Slides>13</Slides>
  <Notes>13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Arial</vt:lpstr>
      <vt:lpstr>Calibri</vt:lpstr>
      <vt:lpstr>DM Sans</vt:lpstr>
      <vt:lpstr>Goudy Old Style</vt:lpstr>
      <vt:lpstr>Lexend</vt:lpstr>
      <vt:lpstr>Times New Roman</vt:lpstr>
      <vt:lpstr>Characteristics of Exponential Functions by Slidesgo</vt:lpstr>
      <vt:lpstr>ANTEPROYECTO, SELECCIÓN  Y EVALUACION DEL PRODUCTO</vt:lpstr>
      <vt:lpstr>SELECCIÓN DEL PRODUCTO </vt:lpstr>
      <vt:lpstr>¿Qué problema soluciona el producto?</vt:lpstr>
      <vt:lpstr>Presentación de PowerPoint</vt:lpstr>
      <vt:lpstr>Presentación de PowerPoint</vt:lpstr>
      <vt:lpstr>Evaluacion del producto </vt:lpstr>
      <vt:lpstr>Justificación de elección </vt:lpstr>
      <vt:lpstr>¿Qué problema soluciona? </vt:lpstr>
      <vt:lpstr>Descripción del problema </vt:lpstr>
      <vt:lpstr>Justificación </vt:lpstr>
      <vt:lpstr>Objetivos  </vt:lpstr>
      <vt:lpstr>Presentación de PowerPoint</vt:lpstr>
      <vt:lpstr>Cronograma de actividades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ANTEPROYECTO, SELECCIÓN  Y EVALUACION DEL PRODUCTO</dc:title>
  <dc:creator>Bienvenido</dc:creator>
  <cp:lastModifiedBy>Bienvenido</cp:lastModifiedBy>
  <cp:revision>10</cp:revision>
  <dcterms:modified xsi:type="dcterms:W3CDTF">2023-06-23T13:38:44Z</dcterms:modified>
</cp:coreProperties>
</file>