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6" r:id="rId9"/>
    <p:sldId id="270" r:id="rId10"/>
    <p:sldId id="267" r:id="rId11"/>
    <p:sldId id="268" r:id="rId12"/>
    <p:sldId id="273" r:id="rId13"/>
    <p:sldId id="272" r:id="rId14"/>
    <p:sldId id="274" r:id="rId15"/>
    <p:sldId id="275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5B99E-227D-4568-99C2-DE657A9D3E78}" v="6" dt="2022-04-20T13:54:3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97" d="100"/>
          <a:sy n="97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o Cordella" userId="821aa08f482a8217" providerId="LiveId" clId="{5E45B99E-227D-4568-99C2-DE657A9D3E78}"/>
    <pc:docChg chg="undo custSel addSld modSld sldOrd">
      <pc:chgData name="Rossano Cordella" userId="821aa08f482a8217" providerId="LiveId" clId="{5E45B99E-227D-4568-99C2-DE657A9D3E78}" dt="2022-04-21T07:53:04.167" v="1581" actId="20577"/>
      <pc:docMkLst>
        <pc:docMk/>
      </pc:docMkLst>
      <pc:sldChg chg="delSp mod">
        <pc:chgData name="Rossano Cordella" userId="821aa08f482a8217" providerId="LiveId" clId="{5E45B99E-227D-4568-99C2-DE657A9D3E78}" dt="2022-04-14T15:17:45.081" v="0" actId="478"/>
        <pc:sldMkLst>
          <pc:docMk/>
          <pc:sldMk cId="2854328343" sldId="256"/>
        </pc:sldMkLst>
        <pc:spChg chg="del">
          <ac:chgData name="Rossano Cordella" userId="821aa08f482a8217" providerId="LiveId" clId="{5E45B99E-227D-4568-99C2-DE657A9D3E78}" dt="2022-04-14T15:17:45.081" v="0" actId="478"/>
          <ac:spMkLst>
            <pc:docMk/>
            <pc:sldMk cId="2854328343" sldId="256"/>
            <ac:spMk id="4" creationId="{E6438F02-7926-4A62-9582-F8A36D839B55}"/>
          </ac:spMkLst>
        </pc:spChg>
      </pc:sldChg>
      <pc:sldChg chg="addSp delSp modSp mod">
        <pc:chgData name="Rossano Cordella" userId="821aa08f482a8217" providerId="LiveId" clId="{5E45B99E-227D-4568-99C2-DE657A9D3E78}" dt="2022-04-21T07:52:47.833" v="1579" actId="20577"/>
        <pc:sldMkLst>
          <pc:docMk/>
          <pc:sldMk cId="324625032" sldId="261"/>
        </pc:sldMkLst>
        <pc:spChg chg="mod">
          <ac:chgData name="Rossano Cordella" userId="821aa08f482a8217" providerId="LiveId" clId="{5E45B99E-227D-4568-99C2-DE657A9D3E78}" dt="2022-04-21T07:52:47.833" v="1579" actId="20577"/>
          <ac:spMkLst>
            <pc:docMk/>
            <pc:sldMk cId="324625032" sldId="261"/>
            <ac:spMk id="3" creationId="{D034D79D-0300-4638-BFC0-ABF25A22B3A3}"/>
          </ac:spMkLst>
        </pc:spChg>
        <pc:spChg chg="add del">
          <ac:chgData name="Rossano Cordella" userId="821aa08f482a8217" providerId="LiveId" clId="{5E45B99E-227D-4568-99C2-DE657A9D3E78}" dt="2022-04-20T13:54:34.013" v="1461" actId="478"/>
          <ac:spMkLst>
            <pc:docMk/>
            <pc:sldMk cId="324625032" sldId="261"/>
            <ac:spMk id="5" creationId="{AE8A2500-2AD6-49D6-B74C-76C247E43328}"/>
          </ac:spMkLst>
        </pc:spChg>
      </pc:sldChg>
      <pc:sldChg chg="modSp mod">
        <pc:chgData name="Rossano Cordella" userId="821aa08f482a8217" providerId="LiveId" clId="{5E45B99E-227D-4568-99C2-DE657A9D3E78}" dt="2022-04-21T07:11:35.918" v="1560" actId="27636"/>
        <pc:sldMkLst>
          <pc:docMk/>
          <pc:sldMk cId="1899965764" sldId="266"/>
        </pc:sldMkLst>
        <pc:spChg chg="mod">
          <ac:chgData name="Rossano Cordella" userId="821aa08f482a8217" providerId="LiveId" clId="{5E45B99E-227D-4568-99C2-DE657A9D3E78}" dt="2022-04-21T07:11:35.918" v="1560" actId="27636"/>
          <ac:spMkLst>
            <pc:docMk/>
            <pc:sldMk cId="1899965764" sldId="266"/>
            <ac:spMk id="3" creationId="{D034D79D-0300-4638-BFC0-ABF25A22B3A3}"/>
          </ac:spMkLst>
        </pc:spChg>
      </pc:sldChg>
      <pc:sldChg chg="modSp mod">
        <pc:chgData name="Rossano Cordella" userId="821aa08f482a8217" providerId="LiveId" clId="{5E45B99E-227D-4568-99C2-DE657A9D3E78}" dt="2022-04-21T07:53:04.167" v="1581" actId="20577"/>
        <pc:sldMkLst>
          <pc:docMk/>
          <pc:sldMk cId="2319542164" sldId="273"/>
        </pc:sldMkLst>
        <pc:spChg chg="mod">
          <ac:chgData name="Rossano Cordella" userId="821aa08f482a8217" providerId="LiveId" clId="{5E45B99E-227D-4568-99C2-DE657A9D3E78}" dt="2022-04-21T07:53:04.167" v="1581" actId="20577"/>
          <ac:spMkLst>
            <pc:docMk/>
            <pc:sldMk cId="2319542164" sldId="273"/>
            <ac:spMk id="3" creationId="{D034D79D-0300-4638-BFC0-ABF25A22B3A3}"/>
          </ac:spMkLst>
        </pc:spChg>
      </pc:sldChg>
      <pc:sldChg chg="addSp delSp modSp mod">
        <pc:chgData name="Rossano Cordella" userId="821aa08f482a8217" providerId="LiveId" clId="{5E45B99E-227D-4568-99C2-DE657A9D3E78}" dt="2022-04-14T15:42:28.212" v="17" actId="1076"/>
        <pc:sldMkLst>
          <pc:docMk/>
          <pc:sldMk cId="3400425424" sldId="274"/>
        </pc:sldMkLst>
        <pc:picChg chg="add del mod">
          <ac:chgData name="Rossano Cordella" userId="821aa08f482a8217" providerId="LiveId" clId="{5E45B99E-227D-4568-99C2-DE657A9D3E78}" dt="2022-04-14T15:40:00.757" v="4" actId="478"/>
          <ac:picMkLst>
            <pc:docMk/>
            <pc:sldMk cId="3400425424" sldId="274"/>
            <ac:picMk id="6" creationId="{07A8C7A0-6CA3-43A1-8161-4088407ECCC8}"/>
          </ac:picMkLst>
        </pc:picChg>
        <pc:picChg chg="add del mod">
          <ac:chgData name="Rossano Cordella" userId="821aa08f482a8217" providerId="LiveId" clId="{5E45B99E-227D-4568-99C2-DE657A9D3E78}" dt="2022-04-14T15:42:16.325" v="13" actId="478"/>
          <ac:picMkLst>
            <pc:docMk/>
            <pc:sldMk cId="3400425424" sldId="274"/>
            <ac:picMk id="8" creationId="{051817E3-3036-46AF-9F5B-7C19400414AA}"/>
          </ac:picMkLst>
        </pc:picChg>
        <pc:picChg chg="add mod">
          <ac:chgData name="Rossano Cordella" userId="821aa08f482a8217" providerId="LiveId" clId="{5E45B99E-227D-4568-99C2-DE657A9D3E78}" dt="2022-04-14T15:42:28.212" v="17" actId="1076"/>
          <ac:picMkLst>
            <pc:docMk/>
            <pc:sldMk cId="3400425424" sldId="274"/>
            <ac:picMk id="10" creationId="{7E41D139-0D5E-4D2A-9BDF-C5B3ADF0D787}"/>
          </ac:picMkLst>
        </pc:picChg>
        <pc:picChg chg="mod">
          <ac:chgData name="Rossano Cordella" userId="821aa08f482a8217" providerId="LiveId" clId="{5E45B99E-227D-4568-99C2-DE657A9D3E78}" dt="2022-04-14T15:40:14.064" v="9" actId="1076"/>
          <ac:picMkLst>
            <pc:docMk/>
            <pc:sldMk cId="3400425424" sldId="274"/>
            <ac:picMk id="12" creationId="{6F9BE151-B3F3-4667-8C8E-99A70D6AF783}"/>
          </ac:picMkLst>
        </pc:picChg>
      </pc:sldChg>
      <pc:sldChg chg="addSp delSp modSp mod ord">
        <pc:chgData name="Rossano Cordella" userId="821aa08f482a8217" providerId="LiveId" clId="{5E45B99E-227D-4568-99C2-DE657A9D3E78}" dt="2022-04-20T13:10:47.740" v="392" actId="20577"/>
        <pc:sldMkLst>
          <pc:docMk/>
          <pc:sldMk cId="1158262709" sldId="275"/>
        </pc:sldMkLst>
        <pc:spChg chg="mod">
          <ac:chgData name="Rossano Cordella" userId="821aa08f482a8217" providerId="LiveId" clId="{5E45B99E-227D-4568-99C2-DE657A9D3E78}" dt="2022-04-20T13:10:47.740" v="392" actId="20577"/>
          <ac:spMkLst>
            <pc:docMk/>
            <pc:sldMk cId="1158262709" sldId="275"/>
            <ac:spMk id="3" creationId="{D034D79D-0300-4638-BFC0-ABF25A22B3A3}"/>
          </ac:spMkLst>
        </pc:spChg>
        <pc:spChg chg="add del">
          <ac:chgData name="Rossano Cordella" userId="821aa08f482a8217" providerId="LiveId" clId="{5E45B99E-227D-4568-99C2-DE657A9D3E78}" dt="2022-04-20T13:07:53.331" v="362" actId="22"/>
          <ac:spMkLst>
            <pc:docMk/>
            <pc:sldMk cId="1158262709" sldId="275"/>
            <ac:spMk id="7" creationId="{5BD2DB79-183D-4B97-B78A-A8B87A53DBC6}"/>
          </ac:spMkLst>
        </pc:spChg>
      </pc:sldChg>
      <pc:sldChg chg="addSp delSp modSp add mod">
        <pc:chgData name="Rossano Cordella" userId="821aa08f482a8217" providerId="LiveId" clId="{5E45B99E-227D-4568-99C2-DE657A9D3E78}" dt="2022-04-20T13:28:14.898" v="745" actId="1076"/>
        <pc:sldMkLst>
          <pc:docMk/>
          <pc:sldMk cId="3600185673" sldId="276"/>
        </pc:sldMkLst>
        <pc:spChg chg="mod">
          <ac:chgData name="Rossano Cordella" userId="821aa08f482a8217" providerId="LiveId" clId="{5E45B99E-227D-4568-99C2-DE657A9D3E78}" dt="2022-04-20T13:27:17.244" v="744" actId="20577"/>
          <ac:spMkLst>
            <pc:docMk/>
            <pc:sldMk cId="3600185673" sldId="276"/>
            <ac:spMk id="3" creationId="{D034D79D-0300-4638-BFC0-ABF25A22B3A3}"/>
          </ac:spMkLst>
        </pc:spChg>
        <pc:picChg chg="del">
          <ac:chgData name="Rossano Cordella" userId="821aa08f482a8217" providerId="LiveId" clId="{5E45B99E-227D-4568-99C2-DE657A9D3E78}" dt="2022-04-20T13:10:22.597" v="385" actId="478"/>
          <ac:picMkLst>
            <pc:docMk/>
            <pc:sldMk cId="3600185673" sldId="276"/>
            <ac:picMk id="5" creationId="{0BA75E01-E631-4EDC-BABE-5BC15B3DBD92}"/>
          </ac:picMkLst>
        </pc:picChg>
        <pc:picChg chg="add mod">
          <ac:chgData name="Rossano Cordella" userId="821aa08f482a8217" providerId="LiveId" clId="{5E45B99E-227D-4568-99C2-DE657A9D3E78}" dt="2022-04-20T13:28:14.898" v="745" actId="1076"/>
          <ac:picMkLst>
            <pc:docMk/>
            <pc:sldMk cId="3600185673" sldId="276"/>
            <ac:picMk id="7" creationId="{EF7AFC1B-353A-494A-B1A3-5DAF50BAE82C}"/>
          </ac:picMkLst>
        </pc:picChg>
      </pc:sldChg>
      <pc:sldChg chg="modSp add mod ord">
        <pc:chgData name="Rossano Cordella" userId="821aa08f482a8217" providerId="LiveId" clId="{5E45B99E-227D-4568-99C2-DE657A9D3E78}" dt="2022-04-20T13:51:31.853" v="1371" actId="20577"/>
        <pc:sldMkLst>
          <pc:docMk/>
          <pc:sldMk cId="348796872" sldId="277"/>
        </pc:sldMkLst>
        <pc:spChg chg="mod">
          <ac:chgData name="Rossano Cordella" userId="821aa08f482a8217" providerId="LiveId" clId="{5E45B99E-227D-4568-99C2-DE657A9D3E78}" dt="2022-04-20T13:51:31.853" v="1371" actId="20577"/>
          <ac:spMkLst>
            <pc:docMk/>
            <pc:sldMk cId="348796872" sldId="277"/>
            <ac:spMk id="3" creationId="{D034D79D-0300-4638-BFC0-ABF25A22B3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728A-BD3A-4D20-A1BB-C0C2529E1B3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D5439-6EFC-43D1-846E-CEC11EB49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5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A74A-EB08-41F8-B33B-5276D830EF85}" type="datetime1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547-5CDD-4D1A-A3F9-E94F6C24CC1A}" type="datetime1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E0D-E04C-4FC8-A95B-25DD3267E270}" type="datetime1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4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08E-3E2F-4FD0-82BC-2287718D0016}" type="datetime1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61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94B-0AC3-4618-8EBD-6095EB182379}" type="datetime1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E6C-3C28-49F3-B9B9-1BD89E430B44}" type="datetime1">
              <a:rPr lang="fr-FR" smtClean="0"/>
              <a:t>21/04/2022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EEDB-4943-4DE3-9362-7194E9465845}" type="datetime1">
              <a:rPr lang="fr-FR" smtClean="0"/>
              <a:t>21/04/2022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B07E-29BE-466E-92AE-AB8A1FBD0488}" type="datetime1">
              <a:rPr lang="fr-FR" smtClean="0"/>
              <a:t>21/04/2022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6B8-CCF2-46DC-A0DA-3250115EB594}" type="datetime1">
              <a:rPr lang="fr-FR" smtClean="0"/>
              <a:t>21/04/2022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4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5BA0B0-F554-4AD0-BEA9-E819B127DD60}" type="datetime1">
              <a:rPr lang="fr-FR" smtClean="0"/>
              <a:t>21/04/2022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3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5A62-C250-488C-A435-082D60B87643}" type="datetime1">
              <a:rPr lang="fr-FR" smtClean="0"/>
              <a:t>21/04/2022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7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FEE0F3-7A73-4C61-97E5-60170A4DEB51}" type="datetime1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1D4-277C-4EDF-B72A-BBD51F28D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300" dirty="0"/>
              <a:t>PROJET 4</a:t>
            </a:r>
            <a:br>
              <a:rPr lang="fr-FR" sz="7300" dirty="0"/>
            </a:br>
            <a:br>
              <a:rPr lang="fr-FR" dirty="0"/>
            </a:br>
            <a:r>
              <a:rPr lang="fr-FR" sz="6000" i="1" dirty="0"/>
              <a:t>Réalisez une étude de santé publique avec Python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225EC5-2A69-4748-92F7-691AB28D3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sz="2800" dirty="0"/>
              <a:t>Rossano Cordella</a:t>
            </a:r>
            <a:endParaRPr lang="pt-B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2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b="0" i="0" dirty="0">
                <a:effectLst/>
                <a:latin typeface="Montserrat" panose="00000500000000000000" pitchFamily="2" charset="0"/>
              </a:rPr>
              <a:t>L’utilisation de la disponibilité intérieure en 2017:</a:t>
            </a: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just"/>
            <a:r>
              <a:rPr lang="fr-FR" altLang="fr-FR" sz="1400" dirty="0">
                <a:latin typeface="Montserrat" panose="00000500000000000000" pitchFamily="2" charset="0"/>
              </a:rPr>
              <a:t>Le résultat a été obtenu à partir de chaque utilisation en relation à la</a:t>
            </a:r>
            <a:r>
              <a:rPr lang="fr-FR" sz="1400" dirty="0">
                <a:latin typeface="Montserrat" panose="00000500000000000000" pitchFamily="2" charset="0"/>
              </a:rPr>
              <a:t> disponibilité intérieure.</a:t>
            </a:r>
          </a:p>
          <a:p>
            <a:pPr algn="just"/>
            <a:r>
              <a:rPr lang="fr-FR" sz="1400" dirty="0">
                <a:latin typeface="Montserrat" panose="00000500000000000000" pitchFamily="2" charset="0"/>
              </a:rPr>
              <a:t>Elle correspond à la disponibilité totale d’un aliment au sein du pays.</a:t>
            </a:r>
            <a:endParaRPr lang="fr-FR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C42FB3-9138-4687-AA88-523885F8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3" y="2358317"/>
            <a:ext cx="5200714" cy="346714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E9557D-333A-48A0-961F-867150C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645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1800" dirty="0">
                <a:latin typeface="Montserrat" panose="00000500000000000000" pitchFamily="2" charset="0"/>
              </a:rPr>
              <a:t>Les pays pour lesquels la proportion de personnes sous-alimentées est la plus forte en 2017:</a:t>
            </a: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r>
              <a:rPr lang="fr-FR" sz="1400" dirty="0">
                <a:latin typeface="Montserrat" panose="00000500000000000000" pitchFamily="2" charset="0"/>
              </a:rPr>
              <a:t>Le résultat a été obtenu à partir de la proportion des personnes en état de sous-nutrition pour chaque pays en relation à sa population.</a:t>
            </a:r>
          </a:p>
          <a:p>
            <a:pPr marL="0" indent="0" algn="ctr">
              <a:buNone/>
            </a:pPr>
            <a:endParaRPr lang="fr-FR" sz="1800" dirty="0">
              <a:latin typeface="Montserrat" panose="00000500000000000000" pitchFamily="2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9E56B0D-4D7C-4BE8-9DBA-8C856A5C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0" y="2506577"/>
            <a:ext cx="6704610" cy="313476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1E8759-3E8D-44F9-A9A2-568E908C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9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1900" dirty="0">
                <a:latin typeface="Montserrat" panose="00000500000000000000" pitchFamily="2" charset="0"/>
              </a:rPr>
              <a:t>	Les pays qui ont le plus bénéficié d’aide depuis 2013:</a:t>
            </a: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r>
              <a:rPr lang="fr-FR" sz="1500" dirty="0">
                <a:latin typeface="Montserrat" panose="00000500000000000000" pitchFamily="2" charset="0"/>
              </a:rPr>
              <a:t>Le résultat a été obtenu à partir de l’aide alimentaire reçue </a:t>
            </a:r>
            <a:r>
              <a:rPr lang="fr-FR" sz="1500">
                <a:latin typeface="Montserrat" panose="00000500000000000000" pitchFamily="2" charset="0"/>
              </a:rPr>
              <a:t>depuis  </a:t>
            </a:r>
            <a:r>
              <a:rPr lang="fr-FR" sz="1500" dirty="0">
                <a:latin typeface="Montserrat" panose="00000500000000000000" pitchFamily="2" charset="0"/>
              </a:rPr>
              <a:t>2013 en tonnes pour chaque pays.</a:t>
            </a: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E02E221-7D1E-4F3B-ADCF-508841D8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87" y="2298799"/>
            <a:ext cx="7009524" cy="35682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B9A21B-42E0-4109-A2A1-139C5D5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54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1800" dirty="0">
                <a:latin typeface="Montserrat" panose="00000500000000000000" pitchFamily="2" charset="0"/>
              </a:rPr>
              <a:t>	Les pays ayant le plus/le moins de disponibilité/habitant:</a:t>
            </a: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r>
              <a:rPr lang="fr-FR" sz="1400" dirty="0">
                <a:latin typeface="Montserrat" panose="00000500000000000000" pitchFamily="2" charset="0"/>
              </a:rPr>
              <a:t>Le résultat a été obtenu à partir de la disponibilité total alimentaire en(kcal/personne/jour) pour chaque pays.</a:t>
            </a:r>
          </a:p>
          <a:p>
            <a:pPr algn="ctr"/>
            <a:r>
              <a:rPr lang="fr-FR" sz="1400" dirty="0">
                <a:latin typeface="Montserrat" panose="00000500000000000000" pitchFamily="2" charset="0"/>
              </a:rPr>
              <a:t>Valeur de référence 2400 (kcal/personne/jour)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3481C1-9A2A-4939-A7AF-53E57703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25" y="2497395"/>
            <a:ext cx="6056865" cy="284136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098437-B2CA-4A7C-ACA9-7819CCBE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3" y="2484563"/>
            <a:ext cx="4916132" cy="28542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D8ADDB-B5DB-4000-A942-F780CA77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/>
          </a:bodyPr>
          <a:lstStyle/>
          <a:p>
            <a:pPr algn="ctr"/>
            <a:r>
              <a:rPr lang="fr-FR" sz="1600" dirty="0">
                <a:latin typeface="Montserrat" panose="00000500000000000000" pitchFamily="2" charset="0"/>
              </a:rPr>
              <a:t>Relation d’aide alimentaire avec la taux de sous nutrition</a:t>
            </a: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F9BE151-B3F3-4667-8C8E-99A70D6A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4" y="2927719"/>
            <a:ext cx="4628572" cy="288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BD26C-E915-4DA6-94FD-5DC5DC61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41D139-0D5E-4D2A-9BDF-C5B3ADF0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66" y="2927719"/>
            <a:ext cx="474474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/>
          </a:bodyPr>
          <a:lstStyle/>
          <a:p>
            <a:pPr algn="ctr"/>
            <a:r>
              <a:rPr lang="fr-FR" sz="1600" dirty="0">
                <a:latin typeface="Montserrat" panose="00000500000000000000" pitchFamily="2" charset="0"/>
              </a:rPr>
              <a:t>La proportion de l'exportation de la Manioc en Thaïland:</a:t>
            </a: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  <a:p>
            <a:pPr algn="ctr"/>
            <a:r>
              <a:rPr lang="fr-FR" sz="1600" dirty="0">
                <a:latin typeface="Montserrat" panose="00000500000000000000" pitchFamily="2" charset="0"/>
              </a:rPr>
              <a:t>La taux de sous nutrition en Thaïland est 8,95%.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A75E01-E631-4EDC-BABE-5BC15B3D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12" y="2514672"/>
            <a:ext cx="5066666" cy="31365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B8D71B-1A23-4D9C-8463-D4E80F15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6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/>
          </a:bodyPr>
          <a:lstStyle/>
          <a:p>
            <a:pPr algn="ctr"/>
            <a:r>
              <a:rPr lang="fr-FR" sz="1600" dirty="0">
                <a:latin typeface="Montserrat" panose="00000500000000000000" pitchFamily="2" charset="0"/>
              </a:rPr>
              <a:t>L’utilisation des céréales dans le monde:</a:t>
            </a: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Montserrat" panose="00000500000000000000" pitchFamily="2" charset="0"/>
              </a:rPr>
              <a:t> 	Selon la liste des céréales disponibles dans le site FAO en comparaison avec nos données, il y a des chiffres intéressants sur l’utilisation des céréales, notamment la répartition entre l’alimentation humaine et l’alimentation pour animaux pour la disponibilité intérieure:</a:t>
            </a:r>
            <a:endParaRPr lang="fr-FR" sz="1000" dirty="0">
              <a:latin typeface="Montserrat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fr-FR" sz="1800" b="1" dirty="0">
                <a:latin typeface="Montserrat" panose="00000500000000000000" pitchFamily="2" charset="0"/>
              </a:rPr>
              <a:t>La proportion de l'utilisation des céréales pour l’alimentation des animaux est 69%</a:t>
            </a:r>
          </a:p>
          <a:p>
            <a:pPr algn="ctr">
              <a:lnSpc>
                <a:spcPct val="150000"/>
              </a:lnSpc>
            </a:pPr>
            <a:r>
              <a:rPr lang="fr-FR" sz="1800" b="1" dirty="0">
                <a:latin typeface="Montserrat" panose="00000500000000000000" pitchFamily="2" charset="0"/>
              </a:rPr>
              <a:t>La proportion de l'utilisation des céréales pour l’alimentation humaine est 18%.</a:t>
            </a:r>
          </a:p>
          <a:p>
            <a:pPr algn="ctr"/>
            <a:endParaRPr lang="fr-FR" sz="16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algn="just">
              <a:lnSpc>
                <a:spcPct val="80000"/>
              </a:lnSpc>
            </a:pPr>
            <a:endParaRPr lang="fr-FR" sz="13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B8D71B-1A23-4D9C-8463-D4E80F15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7AFC1B-353A-494A-B1A3-5DAF50BA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52" y="5432529"/>
            <a:ext cx="1749896" cy="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5.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0242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	La sous-alimentation est un problème d’ordre mondiale très préoccupant</a:t>
            </a:r>
            <a:r>
              <a:rPr lang="fr-FR" dirty="0">
                <a:latin typeface="Montserrat" panose="00000500000000000000" pitchFamily="2" charset="0"/>
              </a:rPr>
              <a:t>. Le taux de sous-nutrition était 7.1 % en 2017;</a:t>
            </a:r>
            <a:endParaRPr lang="fr-FR" b="0" i="0" dirty="0">
              <a:effectLst/>
              <a:latin typeface="Montserrat" panose="00000500000000000000" pitchFamily="2" charset="0"/>
            </a:endParaRPr>
          </a:p>
          <a:p>
            <a:pPr marL="201168" lvl="1" indent="0" algn="just">
              <a:lnSpc>
                <a:spcPct val="150000"/>
              </a:lnSpc>
              <a:buNone/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	Nous avons une disponibilité alimentaire pour nourrir 15% en plus de la population mondiale en 2017; 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Cependant, nous avons des pays avec un taux de sous nutrition supérieur à 40% comme, par exemple, le Haïti 48%, République populaire démocratique de Corée 47% et Madagascar 41%;</a:t>
            </a: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207B25-FAB6-4509-8433-0FD8088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5.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6742"/>
            <a:ext cx="10058400" cy="4770488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	Nous avons une disponibilité alimentaire des produits végétaux pour nourrir que 95% de la population mondiale;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	L’impact de l’aide alimentaire a bénéficie pour baisser le taux de sous nutrition en certains pays. La République Arabe </a:t>
            </a:r>
            <a:r>
              <a:rPr lang="fr-FR" dirty="0">
                <a:latin typeface="Montserrat" panose="00000500000000000000" pitchFamily="2" charset="0"/>
              </a:rPr>
              <a:t>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yrienne, Éthiopie et Yémen ont reçu plus de 4 millions de tonne en aide ensemble;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</a:t>
            </a:r>
            <a:r>
              <a:rPr lang="fr-FR" sz="1800" dirty="0">
                <a:latin typeface="Montserrat" panose="00000500000000000000" pitchFamily="2" charset="0"/>
              </a:rPr>
              <a:t> Les pays comme Autriche et Belgique ont, en moyenne, une disponibilité total alimentaire (kcal/personne/jour) de 75% en plus que les pays comme Zambie et Haïti;</a:t>
            </a:r>
            <a:endParaRPr lang="fr-FR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	Nous avons un problème de  mauvaise distribution alimentaire dans le monde</a:t>
            </a:r>
            <a:r>
              <a:rPr lang="fr-FR" dirty="0">
                <a:latin typeface="Montserrat" panose="00000500000000000000" pitchFamily="2" charset="0"/>
              </a:rPr>
              <a:t> pour de multiples raisons: l’économie, la politique, les guerres, la météo, etc.</a:t>
            </a:r>
          </a:p>
          <a:p>
            <a:pPr lvl="1" algn="just"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207B25-FAB6-4509-8433-0FD8088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047B9-A9A5-415D-9960-6CDB7029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5F868-C42C-4E9F-AAEC-1EE799C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pt-BR" sz="900" dirty="0">
              <a:latin typeface="Montserrat" panose="00000500000000000000" pitchFamily="2" charset="0"/>
            </a:endParaRP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INTRODUCTION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OBJECTIFS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DATA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latin typeface="Montserrat" panose="00000500000000000000" pitchFamily="2" charset="0"/>
              </a:rPr>
              <a:t>ANALYSE DES DONNÉES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B5F57-5BA0-4686-9516-1647B53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2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1.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 	 Les études en santé publique visent à comprendre l’influence des facteurs qui déterminent la santé des populations: la sous-nutrition.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	Les liens entre nutrition et santé peuvent réduire le risque de développer de nombreuses maladies en suivant les recommandations nutritionnelles nationales.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Selon ONU, la nutrition dans le monde estime que près de 690 millions de personnes ont souffert de la faim en 2019.</a:t>
            </a:r>
          </a:p>
          <a:p>
            <a:pPr lvl="1" algn="just">
              <a:lnSpc>
                <a:spcPct val="150000"/>
              </a:lnSpc>
            </a:pPr>
            <a:endParaRPr lang="fr-FR" dirty="0">
              <a:latin typeface="Montserrat" panose="00000500000000000000" pitchFamily="2" charset="0"/>
            </a:endParaRPr>
          </a:p>
          <a:p>
            <a:pPr marL="201168" lvl="1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D839B1-C7CC-4960-9163-89D68E1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94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2.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R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éaliser une étude de grande ampleur sur le thème de la sous-nutrition dans le monde.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Notebook Jupyter a été utilisé comme l’environnement de programmation interactif pour réaliser l’analyse des données.</a:t>
            </a:r>
          </a:p>
          <a:p>
            <a:pPr lvl="1" algn="just"/>
            <a:endParaRPr lang="fr-FR" dirty="0">
              <a:latin typeface="Montserrat" panose="00000500000000000000" pitchFamily="2" charset="0"/>
            </a:endParaRPr>
          </a:p>
          <a:p>
            <a:pPr marL="201168" lvl="1" indent="0" algn="just">
              <a:buNone/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0DF1F-7761-49F8-A223-0432F7B4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51" y="4802533"/>
            <a:ext cx="1400175" cy="13811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E0688-B6A3-433A-B096-DDE0AC0D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 lnSpcReduction="10000"/>
          </a:bodyPr>
          <a:lstStyle/>
          <a:p>
            <a:pPr lvl="1"/>
            <a:r>
              <a:rPr lang="fr-FR" dirty="0"/>
              <a:t> Importation des suivantes Dataframes:</a:t>
            </a:r>
          </a:p>
          <a:p>
            <a:pPr lvl="3"/>
            <a:r>
              <a:rPr lang="fr-FR" sz="1500" dirty="0"/>
              <a:t>Population;</a:t>
            </a:r>
          </a:p>
          <a:p>
            <a:pPr lvl="3"/>
            <a:r>
              <a:rPr lang="fr-FR" sz="1500" dirty="0"/>
              <a:t>Aide Alimentaire;</a:t>
            </a:r>
          </a:p>
          <a:p>
            <a:pPr lvl="3"/>
            <a:r>
              <a:rPr lang="fr-FR" sz="1500" dirty="0"/>
              <a:t>Sous Nutrition;</a:t>
            </a:r>
          </a:p>
          <a:p>
            <a:pPr lvl="3"/>
            <a:r>
              <a:rPr lang="fr-FR" sz="1500" dirty="0"/>
              <a:t>Disponibilité Alimentaire.</a:t>
            </a:r>
          </a:p>
          <a:p>
            <a:pPr lvl="3"/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/>
              <a:t>Analyse des données pour voir ses informations et réaliser la nettoyage et pre-processing comme:</a:t>
            </a:r>
          </a:p>
          <a:p>
            <a:pPr lvl="3">
              <a:lnSpc>
                <a:spcPct val="100000"/>
              </a:lnSpc>
            </a:pPr>
            <a:r>
              <a:rPr lang="fr-FR" sz="1500" dirty="0"/>
              <a:t>Type;</a:t>
            </a:r>
          </a:p>
          <a:p>
            <a:pPr lvl="3">
              <a:lnSpc>
                <a:spcPct val="100000"/>
              </a:lnSpc>
            </a:pPr>
            <a:r>
              <a:rPr lang="fr-FR" sz="1500" dirty="0"/>
              <a:t>Valeurs manquants et/ou aberrantes;</a:t>
            </a:r>
          </a:p>
          <a:p>
            <a:pPr lvl="3">
              <a:lnSpc>
                <a:spcPct val="100000"/>
              </a:lnSpc>
            </a:pPr>
            <a:r>
              <a:rPr lang="fr-FR" sz="1500" dirty="0"/>
              <a:t>Gérer des analyses statistiques.</a:t>
            </a:r>
          </a:p>
          <a:p>
            <a:pPr marL="566928" lvl="3" indent="0">
              <a:lnSpc>
                <a:spcPct val="100000"/>
              </a:lnSpc>
              <a:buNone/>
            </a:pP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/>
              <a:t>Des libraires ont été utilisées comme:</a:t>
            </a:r>
          </a:p>
          <a:p>
            <a:pPr lvl="3">
              <a:lnSpc>
                <a:spcPct val="100000"/>
              </a:lnSpc>
            </a:pPr>
            <a:r>
              <a:rPr lang="fr-FR" sz="1500" dirty="0"/>
              <a:t>Pandas;</a:t>
            </a:r>
          </a:p>
          <a:p>
            <a:pPr lvl="3">
              <a:lnSpc>
                <a:spcPct val="100000"/>
              </a:lnSpc>
            </a:pPr>
            <a:r>
              <a:rPr lang="fr-FR" sz="1500" dirty="0"/>
              <a:t>Numpy;</a:t>
            </a:r>
          </a:p>
          <a:p>
            <a:pPr lvl="3">
              <a:lnSpc>
                <a:spcPct val="100000"/>
              </a:lnSpc>
            </a:pPr>
            <a:r>
              <a:rPr lang="fr-FR" sz="1500" dirty="0"/>
              <a:t>Matplotlib.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674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La proportion de personnes en état de sous-nutrition:</a:t>
            </a: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Le nombre théorique de personnes qui pourraient être nourries: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Le nombre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la disponibilité alimentaire des produits végétaux:</a:t>
            </a:r>
          </a:p>
          <a:p>
            <a:pPr lvl="1" algn="just">
              <a:lnSpc>
                <a:spcPct val="150000"/>
              </a:lnSpc>
            </a:pPr>
            <a:r>
              <a:rPr lang="fr-FR" sz="1800" b="0" i="0" dirty="0">
                <a:effectLst/>
                <a:latin typeface="Montserrat" panose="00000500000000000000" pitchFamily="2" charset="0"/>
              </a:rPr>
              <a:t>L’utilisation de la disponibilité intérieure en 2017: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latin typeface="Montserrat" panose="00000500000000000000" pitchFamily="2" charset="0"/>
              </a:rPr>
              <a:t>Les pays pour lesquels la proportion de personnes sous-alimentées est la plus forte en 2017: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latin typeface="Montserrat" panose="00000500000000000000" pitchFamily="2" charset="0"/>
              </a:rPr>
              <a:t>Les pays qui ont le plus bénéficiés d’aide depuis 2013: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latin typeface="Montserrat" panose="00000500000000000000" pitchFamily="2" charset="0"/>
              </a:rPr>
              <a:t>Les pays ayant le plus/le moins de disponibilité/habitant: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latin typeface="Montserrat" panose="00000500000000000000" pitchFamily="2" charset="0"/>
              </a:rPr>
              <a:t>Relation d’aide alimentaire avec la taux de sous nutrition:</a:t>
            </a:r>
          </a:p>
          <a:p>
            <a:pPr lvl="1" algn="just">
              <a:lnSpc>
                <a:spcPct val="150000"/>
              </a:lnSpc>
            </a:pPr>
            <a:endParaRPr lang="fr-FR" sz="1800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sz="1800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sz="1800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sz="1800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sz="2800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sz="2800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86736E-8F74-4E0A-9FB6-684F501D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5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1800" b="0" i="0" dirty="0">
                <a:effectLst/>
                <a:latin typeface="Montserrat" panose="00000500000000000000" pitchFamily="2" charset="0"/>
              </a:rPr>
              <a:t>La proportion des personnes en état de sous-nutrition:</a:t>
            </a:r>
          </a:p>
          <a:p>
            <a:pPr algn="just"/>
            <a:r>
              <a:rPr lang="fr-FR" sz="1800" dirty="0">
                <a:latin typeface="Montserrat" panose="00000500000000000000" pitchFamily="2" charset="0"/>
              </a:rPr>
              <a:t> </a:t>
            </a:r>
          </a:p>
          <a:p>
            <a:pPr marL="0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fr-FR" sz="1800" b="1" dirty="0">
                <a:latin typeface="Montserrat" panose="00000500000000000000" pitchFamily="2" charset="0"/>
              </a:rPr>
              <a:t>La proportion des personnes en état de sous-nutrition est 7.1 % en 2017.</a:t>
            </a:r>
          </a:p>
          <a:p>
            <a:pPr marL="0" indent="0" algn="ctr">
              <a:buNone/>
            </a:pPr>
            <a:endParaRPr lang="fr-FR" sz="1800" b="1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fr-FR" sz="1800" b="1" dirty="0"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r>
              <a:rPr lang="fr-FR" sz="1400" dirty="0">
                <a:latin typeface="Montserrat" panose="00000500000000000000" pitchFamily="2" charset="0"/>
              </a:rPr>
              <a:t>Le résultat a été obtenu à partir de l'analyse de la population en état de sous-nutrition en relation à population mondiale en 2017. </a:t>
            </a:r>
            <a:endParaRPr lang="fr-FR" sz="1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EDEFCA-9F2A-48C9-8DEF-51587A36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1800" b="0" i="0" dirty="0">
                <a:effectLst/>
                <a:latin typeface="Montserrat" panose="00000500000000000000" pitchFamily="2" charset="0"/>
              </a:rPr>
              <a:t>Le nombre théorique des personnes qui pourraient être nourries:</a:t>
            </a:r>
          </a:p>
          <a:p>
            <a:pPr algn="ctr"/>
            <a:endParaRPr lang="fr-FR" sz="1800" dirty="0">
              <a:latin typeface="Montserrat" panose="00000500000000000000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fr-FR" altLang="fr-FR" sz="2100" b="1" dirty="0">
                <a:latin typeface="Montserrat" panose="00000500000000000000" pitchFamily="2" charset="0"/>
              </a:rPr>
              <a:t>La disponibilité alimentaire en 2017 pouvait nourrir 8.716.243.595 des personnes.</a:t>
            </a:r>
          </a:p>
          <a:p>
            <a:pPr algn="ctr">
              <a:lnSpc>
                <a:spcPct val="120000"/>
              </a:lnSpc>
            </a:pPr>
            <a:r>
              <a:rPr lang="fr-FR" altLang="fr-FR" sz="2100" b="1" dirty="0">
                <a:latin typeface="Montserrat" panose="00000500000000000000" pitchFamily="2" charset="0"/>
              </a:rPr>
              <a:t>Il corresponde à 15.48 % en plus de la population en 2017. </a:t>
            </a:r>
            <a:endParaRPr lang="fr-FR" altLang="fr-FR" sz="800" b="1" dirty="0">
              <a:latin typeface="Montserrat" panose="00000500000000000000" pitchFamily="2" charset="0"/>
            </a:endParaRPr>
          </a:p>
          <a:p>
            <a:pPr algn="ctr">
              <a:lnSpc>
                <a:spcPct val="120000"/>
              </a:lnSpc>
            </a:pPr>
            <a:endParaRPr lang="fr-FR" altLang="fr-FR" sz="100" b="1" dirty="0">
              <a:latin typeface="Montserrat" panose="00000500000000000000" pitchFamily="2" charset="0"/>
            </a:endParaRPr>
          </a:p>
          <a:p>
            <a:pPr algn="ctr">
              <a:lnSpc>
                <a:spcPct val="120000"/>
              </a:lnSpc>
            </a:pPr>
            <a:endParaRPr lang="fr-FR" altLang="fr-FR" sz="1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fr-FR" altLang="fr-FR" sz="1400" dirty="0">
                <a:latin typeface="Montserrat" panose="00000500000000000000" pitchFamily="2" charset="0"/>
              </a:rPr>
              <a:t>Le résultat a été obtenu à partir de l'analyse de la disponibilité alimentaire(Kcal/personne/jour) total de tous les produits disponibles en chaque pays pour toute la population mondiale en 2017.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altLang="fr-FR" sz="1400" dirty="0">
                <a:latin typeface="Montserrat" panose="00000500000000000000" pitchFamily="2" charset="0"/>
              </a:rPr>
              <a:t>Il a été considéré la valeur du besoin énergétique moyen de 2400(kcal/jour)*.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fr-FR" altLang="fr-FR" sz="1400" dirty="0">
              <a:latin typeface="Montserrat" panose="00000500000000000000" pitchFamily="2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fr-FR" altLang="fr-FR" sz="1100" dirty="0">
                <a:latin typeface="Montserrat" panose="00000500000000000000" pitchFamily="2" charset="0"/>
              </a:rPr>
              <a:t>*Agence nationale de sécurité sanitaire de l’alimentation (ANSES)</a:t>
            </a:r>
          </a:p>
          <a:p>
            <a:pPr algn="ctr"/>
            <a:endParaRPr lang="fr-FR" altLang="fr-FR" sz="1800" b="1" dirty="0">
              <a:latin typeface="Montserrat" panose="00000500000000000000" pitchFamily="2" charset="0"/>
            </a:endParaRPr>
          </a:p>
          <a:p>
            <a:pPr algn="ctr"/>
            <a:endParaRPr lang="fr-FR" altLang="fr-FR" sz="1800" b="1" dirty="0">
              <a:latin typeface="Montserrat" panose="00000500000000000000" pitchFamily="2" charset="0"/>
            </a:endParaRPr>
          </a:p>
          <a:p>
            <a:pPr algn="ctr"/>
            <a:endParaRPr lang="fr-FR" altLang="fr-FR" sz="1800" b="1" dirty="0">
              <a:latin typeface="Montserrat" panose="00000500000000000000" pitchFamily="2" charset="0"/>
            </a:endParaRPr>
          </a:p>
          <a:p>
            <a:pPr algn="ctr"/>
            <a:endParaRPr lang="fr-FR" sz="1800" b="1" dirty="0">
              <a:latin typeface="Montserrat" panose="00000500000000000000" pitchFamily="2" charset="0"/>
            </a:endParaRPr>
          </a:p>
          <a:p>
            <a:pPr algn="ctr"/>
            <a:endParaRPr lang="fr-FR" sz="1800" b="1" dirty="0">
              <a:latin typeface="Montserrat" panose="00000500000000000000" pitchFamily="2" charset="0"/>
            </a:endParaRPr>
          </a:p>
          <a:p>
            <a:pPr algn="ctr"/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1C1C6D-5CE6-43AB-A4FC-3656FF75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3848"/>
            <a:ext cx="10058400" cy="1450757"/>
          </a:xfrm>
        </p:spPr>
        <p:txBody>
          <a:bodyPr/>
          <a:lstStyle/>
          <a:p>
            <a:r>
              <a:rPr lang="fr-FR" i="1" dirty="0"/>
              <a:t>4. 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dirty="0">
                <a:latin typeface="Montserrat" panose="00000500000000000000" pitchFamily="2" charset="0"/>
              </a:rPr>
              <a:t>Le nombre </a:t>
            </a:r>
            <a:r>
              <a:rPr lang="fr-FR" sz="1800" b="0" i="0" dirty="0">
                <a:effectLst/>
                <a:latin typeface="Montserrat" panose="00000500000000000000" pitchFamily="2" charset="0"/>
              </a:rPr>
              <a:t>pour la disponibilité alimentaire des produits végétaux: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fr-FR" altLang="fr-FR" sz="1800" dirty="0"/>
          </a:p>
          <a:p>
            <a:pPr marL="0" indent="0" algn="ctr">
              <a:lnSpc>
                <a:spcPct val="100000"/>
              </a:lnSpc>
              <a:buNone/>
            </a:pPr>
            <a:endParaRPr lang="fr-FR" altLang="fr-FR" sz="1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fr-FR" altLang="fr-FR" sz="1800" b="1" dirty="0">
                <a:latin typeface="Montserrat" panose="00000500000000000000" pitchFamily="2" charset="0"/>
              </a:rPr>
              <a:t>La disponibilité alimentaire en 2017 pouvait nourrir 7.191.985.088  des personnes.</a:t>
            </a:r>
          </a:p>
          <a:p>
            <a:pPr algn="ctr">
              <a:lnSpc>
                <a:spcPct val="100000"/>
              </a:lnSpc>
            </a:pPr>
            <a:r>
              <a:rPr lang="fr-FR" altLang="fr-FR" sz="1800" b="1" dirty="0">
                <a:latin typeface="Montserrat" panose="00000500000000000000" pitchFamily="2" charset="0"/>
              </a:rPr>
              <a:t>Il corresponde à 95.28 % de la population en 2017. </a:t>
            </a:r>
          </a:p>
          <a:p>
            <a:pPr algn="ctr"/>
            <a:endParaRPr lang="fr-FR" altLang="fr-FR" sz="2000" b="1" dirty="0">
              <a:latin typeface="Montserrat" panose="00000500000000000000" pitchFamily="2" charset="0"/>
            </a:endParaRPr>
          </a:p>
          <a:p>
            <a:pPr algn="ctr"/>
            <a:endParaRPr lang="fr-FR" altLang="fr-FR" sz="2000" b="1" dirty="0"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r>
              <a:rPr lang="fr-FR" altLang="fr-FR" sz="1400" dirty="0">
                <a:latin typeface="Montserrat" panose="00000500000000000000" pitchFamily="2" charset="0"/>
              </a:rPr>
              <a:t>Le résultat a été obtenu idem pour la dernière question que pour des produits végétaux.</a:t>
            </a:r>
            <a:endParaRPr lang="fr-FR" sz="14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54A368-A6C1-4924-999F-1CE8CCA5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082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9111</TotalTime>
  <Words>1031</Words>
  <Application>Microsoft Office PowerPoint</Application>
  <PresentationFormat>Grand écran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Montserrat</vt:lpstr>
      <vt:lpstr>Rétrospective</vt:lpstr>
      <vt:lpstr>PROJET 4  Réalisez une étude de santé publique avec Python</vt:lpstr>
      <vt:lpstr>SOMMAIRE</vt:lpstr>
      <vt:lpstr>1. INTRODUCTION</vt:lpstr>
      <vt:lpstr>2. OBJECTIFS</vt:lpstr>
      <vt:lpstr>3. DATA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4. ANALYSE DES DONNÉES</vt:lpstr>
      <vt:lpstr>5. CONCLUSION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 Réalisez une étude de santé publique avec Python</dc:title>
  <dc:creator>Rossano Cordella</dc:creator>
  <cp:lastModifiedBy>Rossano Cordella</cp:lastModifiedBy>
  <cp:revision>6</cp:revision>
  <dcterms:created xsi:type="dcterms:W3CDTF">2022-04-07T12:16:37Z</dcterms:created>
  <dcterms:modified xsi:type="dcterms:W3CDTF">2022-04-21T07:53:05Z</dcterms:modified>
</cp:coreProperties>
</file>