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5"/>
  </p:notesMasterIdLst>
  <p:sldIdLst>
    <p:sldId id="297" r:id="rId2"/>
    <p:sldId id="304" r:id="rId3"/>
    <p:sldId id="258" r:id="rId4"/>
    <p:sldId id="303" r:id="rId5"/>
    <p:sldId id="298" r:id="rId6"/>
    <p:sldId id="300" r:id="rId7"/>
    <p:sldId id="305" r:id="rId8"/>
    <p:sldId id="306" r:id="rId9"/>
    <p:sldId id="308" r:id="rId10"/>
    <p:sldId id="307" r:id="rId11"/>
    <p:sldId id="309" r:id="rId12"/>
    <p:sldId id="310" r:id="rId13"/>
    <p:sldId id="278" r:id="rId14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6"/>
      <p:bold r:id="rId16"/>
      <p:italic r:id="rId16"/>
      <p:boldItalic r:id="rId16"/>
    </p:embeddedFont>
    <p:embeddedFont>
      <p:font typeface="Montserrat" pitchFamily="2" charset="77"/>
      <p:regular r:id="rId16"/>
      <p:bold r:id="rId16"/>
      <p:italic r:id="rId16"/>
      <p:boldItalic r:id="rId16"/>
    </p:embeddedFont>
    <p:embeddedFont>
      <p:font typeface="Montserrat Black" pitchFamily="2" charset="77"/>
      <p:bold r:id="rId16"/>
      <p:italic r:id="rId16"/>
      <p:boldItalic r:id="rId16"/>
    </p:embeddedFont>
    <p:embeddedFont>
      <p:font typeface="Montserrat Light" pitchFamily="2" charset="77"/>
      <p:regular r:id="rId16"/>
      <p:bold r:id="rId16"/>
      <p:italic r:id="rId16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500"/>
    <a:srgbClr val="EB4000"/>
    <a:srgbClr val="D85727"/>
    <a:srgbClr val="FF7E4E"/>
    <a:srgbClr val="B13000"/>
    <a:srgbClr val="FFA989"/>
    <a:srgbClr val="FF0800"/>
    <a:srgbClr val="FF4500"/>
    <a:srgbClr val="9D2A00"/>
    <a:srgbClr val="D8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611BE-D3FE-4E0C-B89C-41B9E352585F}">
  <a:tblStyle styleId="{674611BE-D3FE-4E0C-B89C-41B9E35258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8"/>
    <p:restoredTop sz="81874"/>
  </p:normalViewPr>
  <p:slideViewPr>
    <p:cSldViewPr snapToGrid="0" snapToObjects="1">
      <p:cViewPr varScale="1">
        <p:scale>
          <a:sx n="154" d="100"/>
          <a:sy n="154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NUL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032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51b6a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51b6a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70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451b6a2d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451b6a2d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51b6a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51b6a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81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3c9d33c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3c9d33c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51b6a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51b6a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17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51b6a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51b6a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87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51b6a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51b6a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84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451b6a2d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451b6a2d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74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451b6a2d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451b6a2d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05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51b6a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51b6a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23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540000"/>
            <a:ext cx="3886500" cy="406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738300" y="692400"/>
            <a:ext cx="1838100" cy="4064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720000" y="633316"/>
            <a:ext cx="5670600" cy="33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0000" y="3906325"/>
            <a:ext cx="50235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82842" y="962878"/>
            <a:ext cx="7704000" cy="3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6594483" y="542917"/>
            <a:ext cx="1828800" cy="26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26684" y="404716"/>
            <a:ext cx="7927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6753375" y="692400"/>
            <a:ext cx="1823100" cy="40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720000" y="540000"/>
            <a:ext cx="7704000" cy="406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20000" y="526350"/>
            <a:ext cx="77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 hasCustomPrompt="1"/>
          </p:nvPr>
        </p:nvSpPr>
        <p:spPr>
          <a:xfrm>
            <a:off x="947939" y="2625825"/>
            <a:ext cx="1510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Light"/>
              <a:buNone/>
              <a:defRPr sz="4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47949" y="3250107"/>
            <a:ext cx="16101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2903289" y="2625825"/>
            <a:ext cx="1510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Light"/>
              <a:buNone/>
              <a:defRPr sz="4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2903299" y="3250107"/>
            <a:ext cx="16101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4858639" y="2625825"/>
            <a:ext cx="1510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Light"/>
              <a:buNone/>
              <a:defRPr sz="4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4858649" y="3250107"/>
            <a:ext cx="16101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989" y="2625825"/>
            <a:ext cx="1510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Light"/>
              <a:buNone/>
              <a:defRPr sz="4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6813999" y="3250107"/>
            <a:ext cx="16101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594483" y="542917"/>
            <a:ext cx="1828800" cy="26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626684" y="404716"/>
            <a:ext cx="7927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4790250" y="3427772"/>
            <a:ext cx="3531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96200" y="-314492"/>
            <a:ext cx="5670600" cy="33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1"/>
          </p:nvPr>
        </p:nvSpPr>
        <p:spPr>
          <a:xfrm>
            <a:off x="812651" y="3722313"/>
            <a:ext cx="2197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2"/>
          </p:nvPr>
        </p:nvSpPr>
        <p:spPr>
          <a:xfrm>
            <a:off x="812651" y="3240291"/>
            <a:ext cx="3044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901600" cy="1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73213"/>
            <a:ext cx="8520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FAC3CE-412C-8046-9045-4845DF1A74FF}"/>
              </a:ext>
            </a:extLst>
          </p:cNvPr>
          <p:cNvSpPr/>
          <p:nvPr/>
        </p:nvSpPr>
        <p:spPr>
          <a:xfrm>
            <a:off x="333184" y="320336"/>
            <a:ext cx="8357615" cy="42650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C6CF4-2227-1849-A79A-25EDC6BD2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43108" y="381762"/>
            <a:ext cx="4262807" cy="4262807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AB9442-A028-FF48-9BF8-D17DD2CEED72}"/>
              </a:ext>
            </a:extLst>
          </p:cNvPr>
          <p:cNvSpPr/>
          <p:nvPr/>
        </p:nvSpPr>
        <p:spPr>
          <a:xfrm>
            <a:off x="5579400" y="0"/>
            <a:ext cx="3564600" cy="5143500"/>
          </a:xfrm>
          <a:prstGeom prst="rect">
            <a:avLst/>
          </a:prstGeom>
          <a:solidFill>
            <a:srgbClr val="B13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ctrTitle" idx="4294967295"/>
          </p:nvPr>
        </p:nvSpPr>
        <p:spPr>
          <a:xfrm>
            <a:off x="5779295" y="1388850"/>
            <a:ext cx="3186112" cy="11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Classifying Mental Health: The Reddit Proxy</a:t>
            </a:r>
            <a:endParaRPr sz="250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ctrTitle" idx="4294967295"/>
          </p:nvPr>
        </p:nvSpPr>
        <p:spPr>
          <a:xfrm>
            <a:off x="5579400" y="2878389"/>
            <a:ext cx="35646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Bryan Ross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0534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1503000" y="540000"/>
            <a:ext cx="61380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59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3FE9D-DDCD-C84E-9BAC-33D9C3EC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VALIDITY</a:t>
            </a:r>
          </a:p>
        </p:txBody>
      </p:sp>
      <p:sp>
        <p:nvSpPr>
          <p:cNvPr id="144" name="Google Shape;144;p23"/>
          <p:cNvSpPr/>
          <p:nvPr/>
        </p:nvSpPr>
        <p:spPr>
          <a:xfrm>
            <a:off x="3273552" y="542072"/>
            <a:ext cx="5149770" cy="262200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F4008-1BA0-494A-B050-CBCD06E954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481" y="1400270"/>
            <a:ext cx="8093037" cy="333851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C41D3D5-AF3B-D74F-9CEC-F2CF324ED5F2}"/>
              </a:ext>
            </a:extLst>
          </p:cNvPr>
          <p:cNvSpPr txBox="1">
            <a:spLocks/>
          </p:cNvSpPr>
          <p:nvPr/>
        </p:nvSpPr>
        <p:spPr>
          <a:xfrm>
            <a:off x="626684" y="804272"/>
            <a:ext cx="792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 lang="en-US" sz="1600" b="1" dirty="0"/>
          </a:p>
        </p:txBody>
      </p:sp>
      <p:sp>
        <p:nvSpPr>
          <p:cNvPr id="9" name="Google Shape;164;p24">
            <a:extLst>
              <a:ext uri="{FF2B5EF4-FFF2-40B4-BE49-F238E27FC236}">
                <a16:creationId xmlns:a16="http://schemas.microsoft.com/office/drawing/2014/main" id="{4E4C14D1-B659-9346-BD15-79B92F566DA5}"/>
              </a:ext>
            </a:extLst>
          </p:cNvPr>
          <p:cNvSpPr txBox="1">
            <a:spLocks/>
          </p:cNvSpPr>
          <p:nvPr/>
        </p:nvSpPr>
        <p:spPr>
          <a:xfrm>
            <a:off x="626684" y="804272"/>
            <a:ext cx="7796638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-US" sz="1600" dirty="0">
                <a:solidFill>
                  <a:schemeClr val="tx1"/>
                </a:solidFill>
              </a:rPr>
              <a:t>Medication word similarities: like are with like. </a:t>
            </a:r>
          </a:p>
        </p:txBody>
      </p:sp>
    </p:spTree>
    <p:extLst>
      <p:ext uri="{BB962C8B-B14F-4D97-AF65-F5344CB8AC3E}">
        <p14:creationId xmlns:p14="http://schemas.microsoft.com/office/powerpoint/2010/main" val="330464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3FE9D-DDCD-C84E-9BAC-33D9C3EC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MODEL COMPARISON</a:t>
            </a:r>
          </a:p>
        </p:txBody>
      </p:sp>
      <p:sp>
        <p:nvSpPr>
          <p:cNvPr id="144" name="Google Shape;144;p23"/>
          <p:cNvSpPr/>
          <p:nvPr/>
        </p:nvSpPr>
        <p:spPr>
          <a:xfrm>
            <a:off x="5079206" y="542072"/>
            <a:ext cx="3344116" cy="262200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F4008-1BA0-494A-B050-CBCD06E954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985" y="956448"/>
            <a:ext cx="7097197" cy="3857862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C41D3D5-AF3B-D74F-9CEC-F2CF324ED5F2}"/>
              </a:ext>
            </a:extLst>
          </p:cNvPr>
          <p:cNvSpPr txBox="1">
            <a:spLocks/>
          </p:cNvSpPr>
          <p:nvPr/>
        </p:nvSpPr>
        <p:spPr>
          <a:xfrm>
            <a:off x="626684" y="804272"/>
            <a:ext cx="792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 lang="en-US" sz="1600" b="1" dirty="0"/>
          </a:p>
        </p:txBody>
      </p:sp>
      <p:sp>
        <p:nvSpPr>
          <p:cNvPr id="9" name="Google Shape;164;p24">
            <a:extLst>
              <a:ext uri="{FF2B5EF4-FFF2-40B4-BE49-F238E27FC236}">
                <a16:creationId xmlns:a16="http://schemas.microsoft.com/office/drawing/2014/main" id="{4E4C14D1-B659-9346-BD15-79B92F566DA5}"/>
              </a:ext>
            </a:extLst>
          </p:cNvPr>
          <p:cNvSpPr txBox="1">
            <a:spLocks/>
          </p:cNvSpPr>
          <p:nvPr/>
        </p:nvSpPr>
        <p:spPr>
          <a:xfrm>
            <a:off x="626684" y="804272"/>
            <a:ext cx="7796638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2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4"/>
          <p:cNvSpPr/>
          <p:nvPr/>
        </p:nvSpPr>
        <p:spPr>
          <a:xfrm>
            <a:off x="720000" y="540000"/>
            <a:ext cx="3886500" cy="406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4"/>
          <p:cNvSpPr txBox="1">
            <a:spLocks noGrp="1"/>
          </p:cNvSpPr>
          <p:nvPr>
            <p:ph type="ctrTitle" idx="4294967295"/>
          </p:nvPr>
        </p:nvSpPr>
        <p:spPr>
          <a:xfrm>
            <a:off x="803803" y="1980300"/>
            <a:ext cx="3609900" cy="11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Credits</a:t>
            </a:r>
            <a:endParaRPr sz="5200" dirty="0"/>
          </a:p>
        </p:txBody>
      </p:sp>
      <p:sp>
        <p:nvSpPr>
          <p:cNvPr id="624" name="Google Shape;624;p44"/>
          <p:cNvSpPr txBox="1"/>
          <p:nvPr/>
        </p:nvSpPr>
        <p:spPr>
          <a:xfrm>
            <a:off x="4790250" y="4137484"/>
            <a:ext cx="2781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Please keep this slide for attribution. </a:t>
            </a:r>
            <a:endParaRPr sz="12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44"/>
          <p:cNvSpPr txBox="1"/>
          <p:nvPr/>
        </p:nvSpPr>
        <p:spPr>
          <a:xfrm flipH="1">
            <a:off x="924074" y="3167966"/>
            <a:ext cx="3573431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 templated by </a:t>
            </a:r>
            <a:r>
              <a:rPr lang="en" sz="8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icons by </a:t>
            </a:r>
            <a:r>
              <a:rPr lang="en" sz="8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8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Freepik</a:t>
            </a:r>
            <a:endParaRPr sz="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C0B2A-7F75-8647-82B0-AC687308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74" y="2924066"/>
            <a:ext cx="385532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3FE9D-DDCD-C84E-9BAC-33D9C3EC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144" name="Google Shape;144;p23"/>
          <p:cNvSpPr/>
          <p:nvPr/>
        </p:nvSpPr>
        <p:spPr>
          <a:xfrm>
            <a:off x="3136106" y="542072"/>
            <a:ext cx="5287216" cy="262200"/>
          </a:xfrm>
          <a:prstGeom prst="rect">
            <a:avLst/>
          </a:prstGeom>
          <a:solidFill>
            <a:srgbClr val="C43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C41D3D5-AF3B-D74F-9CEC-F2CF324ED5F2}"/>
              </a:ext>
            </a:extLst>
          </p:cNvPr>
          <p:cNvSpPr txBox="1">
            <a:spLocks/>
          </p:cNvSpPr>
          <p:nvPr/>
        </p:nvSpPr>
        <p:spPr>
          <a:xfrm>
            <a:off x="626684" y="804272"/>
            <a:ext cx="792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 lang="en-US" sz="1600" b="1" dirty="0"/>
          </a:p>
        </p:txBody>
      </p:sp>
      <p:sp>
        <p:nvSpPr>
          <p:cNvPr id="9" name="Google Shape;164;p24">
            <a:extLst>
              <a:ext uri="{FF2B5EF4-FFF2-40B4-BE49-F238E27FC236}">
                <a16:creationId xmlns:a16="http://schemas.microsoft.com/office/drawing/2014/main" id="{4E4C14D1-B659-9346-BD15-79B92F566DA5}"/>
              </a:ext>
            </a:extLst>
          </p:cNvPr>
          <p:cNvSpPr txBox="1">
            <a:spLocks/>
          </p:cNvSpPr>
          <p:nvPr/>
        </p:nvSpPr>
        <p:spPr>
          <a:xfrm>
            <a:off x="626684" y="1097072"/>
            <a:ext cx="7796638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sz="1600" dirty="0">
                <a:solidFill>
                  <a:schemeClr val="tx1"/>
                </a:solidFill>
              </a:rPr>
              <a:t>Patient insights outside of appointments 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>
                <a:solidFill>
                  <a:schemeClr val="tx1"/>
                </a:solidFill>
              </a:rPr>
              <a:t>Enhancements in: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1200" dirty="0">
                <a:solidFill>
                  <a:schemeClr val="tx1"/>
                </a:solidFill>
              </a:rPr>
              <a:t>Diagnostic screening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1200" dirty="0">
                <a:solidFill>
                  <a:schemeClr val="tx1"/>
                </a:solidFill>
              </a:rPr>
              <a:t>Treatment progression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1200" dirty="0">
                <a:solidFill>
                  <a:schemeClr val="tx1"/>
                </a:solidFill>
              </a:rPr>
              <a:t>Risk prevention</a:t>
            </a:r>
          </a:p>
          <a:p>
            <a:pPr marL="285750" indent="-285750">
              <a:spcAft>
                <a:spcPts val="160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0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4"/>
          <p:cNvGrpSpPr/>
          <p:nvPr/>
        </p:nvGrpSpPr>
        <p:grpSpPr>
          <a:xfrm>
            <a:off x="720038" y="1878701"/>
            <a:ext cx="1838100" cy="1838100"/>
            <a:chOff x="720038" y="1878701"/>
            <a:chExt cx="1838100" cy="1838100"/>
          </a:xfrm>
        </p:grpSpPr>
        <p:sp>
          <p:nvSpPr>
            <p:cNvPr id="151" name="Google Shape;151;p24"/>
            <p:cNvSpPr/>
            <p:nvPr/>
          </p:nvSpPr>
          <p:spPr>
            <a:xfrm>
              <a:off x="720038" y="1878701"/>
              <a:ext cx="1838100" cy="1838100"/>
            </a:xfrm>
            <a:prstGeom prst="rect">
              <a:avLst/>
            </a:prstGeom>
            <a:solidFill>
              <a:srgbClr val="9D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844225" y="2483199"/>
              <a:ext cx="103200" cy="1058100"/>
            </a:xfrm>
            <a:prstGeom prst="rect">
              <a:avLst/>
            </a:prstGeom>
            <a:solidFill>
              <a:srgbClr val="FF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2675309" y="1878701"/>
            <a:ext cx="1838100" cy="1838100"/>
            <a:chOff x="2675309" y="1878701"/>
            <a:chExt cx="1838100" cy="1838100"/>
          </a:xfrm>
        </p:grpSpPr>
        <p:sp>
          <p:nvSpPr>
            <p:cNvPr id="154" name="Google Shape;154;p24"/>
            <p:cNvSpPr/>
            <p:nvPr/>
          </p:nvSpPr>
          <p:spPr>
            <a:xfrm>
              <a:off x="2675309" y="1878701"/>
              <a:ext cx="1838100" cy="1838100"/>
            </a:xfrm>
            <a:prstGeom prst="rect">
              <a:avLst/>
            </a:prstGeom>
            <a:solidFill>
              <a:srgbClr val="B13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2799500" y="2483199"/>
              <a:ext cx="103200" cy="1058100"/>
            </a:xfrm>
            <a:prstGeom prst="rect">
              <a:avLst/>
            </a:prstGeom>
            <a:solidFill>
              <a:srgbClr val="FF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" name="Google Shape;156;p24"/>
          <p:cNvGrpSpPr/>
          <p:nvPr/>
        </p:nvGrpSpPr>
        <p:grpSpPr>
          <a:xfrm>
            <a:off x="4630580" y="1878701"/>
            <a:ext cx="1838100" cy="1838100"/>
            <a:chOff x="4630580" y="1878701"/>
            <a:chExt cx="1838100" cy="1838100"/>
          </a:xfrm>
        </p:grpSpPr>
        <p:sp>
          <p:nvSpPr>
            <p:cNvPr id="157" name="Google Shape;157;p24"/>
            <p:cNvSpPr/>
            <p:nvPr/>
          </p:nvSpPr>
          <p:spPr>
            <a:xfrm>
              <a:off x="4630580" y="1878701"/>
              <a:ext cx="1838100" cy="1838100"/>
            </a:xfrm>
            <a:prstGeom prst="rect">
              <a:avLst/>
            </a:prstGeom>
            <a:solidFill>
              <a:srgbClr val="B13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4754775" y="2483199"/>
              <a:ext cx="103200" cy="1058100"/>
            </a:xfrm>
            <a:prstGeom prst="rect">
              <a:avLst/>
            </a:prstGeom>
            <a:solidFill>
              <a:srgbClr val="FF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9" name="Google Shape;159;p24"/>
          <p:cNvGrpSpPr/>
          <p:nvPr/>
        </p:nvGrpSpPr>
        <p:grpSpPr>
          <a:xfrm>
            <a:off x="6585851" y="1878701"/>
            <a:ext cx="1990500" cy="1990500"/>
            <a:chOff x="6585851" y="1878701"/>
            <a:chExt cx="1990500" cy="1990500"/>
          </a:xfrm>
        </p:grpSpPr>
        <p:sp>
          <p:nvSpPr>
            <p:cNvPr id="160" name="Google Shape;160;p24"/>
            <p:cNvSpPr/>
            <p:nvPr/>
          </p:nvSpPr>
          <p:spPr>
            <a:xfrm>
              <a:off x="6738251" y="2031101"/>
              <a:ext cx="1838100" cy="1838100"/>
            </a:xfrm>
            <a:prstGeom prst="rect">
              <a:avLst/>
            </a:prstGeom>
            <a:solidFill>
              <a:srgbClr val="FF0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6585851" y="1878701"/>
              <a:ext cx="1838100" cy="1838100"/>
            </a:xfrm>
            <a:prstGeom prst="rect">
              <a:avLst/>
            </a:prstGeom>
            <a:solidFill>
              <a:srgbClr val="B13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6710050" y="2483199"/>
              <a:ext cx="103200" cy="1058100"/>
            </a:xfrm>
            <a:prstGeom prst="rect">
              <a:avLst/>
            </a:prstGeom>
            <a:solidFill>
              <a:srgbClr val="FF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3" name="Google Shape;163;p24"/>
          <p:cNvSpPr txBox="1">
            <a:spLocks noGrp="1"/>
          </p:cNvSpPr>
          <p:nvPr>
            <p:ph type="title" idx="8"/>
          </p:nvPr>
        </p:nvSpPr>
        <p:spPr>
          <a:xfrm>
            <a:off x="626684" y="404716"/>
            <a:ext cx="7927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METHODOLOGY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4294967295"/>
          </p:nvPr>
        </p:nvSpPr>
        <p:spPr>
          <a:xfrm>
            <a:off x="948638" y="3247777"/>
            <a:ext cx="15753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bg1"/>
                </a:solidFill>
              </a:rPr>
              <a:t>Query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8"/>
          </p:nvPr>
        </p:nvSpPr>
        <p:spPr>
          <a:xfrm>
            <a:off x="2903913" y="2681361"/>
            <a:ext cx="1510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4000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4294967295"/>
          </p:nvPr>
        </p:nvSpPr>
        <p:spPr>
          <a:xfrm>
            <a:off x="2903913" y="3247777"/>
            <a:ext cx="15753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bg1"/>
                </a:solidFill>
              </a:rPr>
              <a:t>Engineer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8"/>
          </p:nvPr>
        </p:nvSpPr>
        <p:spPr>
          <a:xfrm>
            <a:off x="4859188" y="2681361"/>
            <a:ext cx="1510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4000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4294967295"/>
          </p:nvPr>
        </p:nvSpPr>
        <p:spPr>
          <a:xfrm>
            <a:off x="4859188" y="3247777"/>
            <a:ext cx="15753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Model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 idx="8"/>
          </p:nvPr>
        </p:nvSpPr>
        <p:spPr>
          <a:xfrm>
            <a:off x="6814463" y="2681361"/>
            <a:ext cx="1510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04</a:t>
            </a:r>
            <a:endParaRPr sz="4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4294967295"/>
          </p:nvPr>
        </p:nvSpPr>
        <p:spPr>
          <a:xfrm>
            <a:off x="6814463" y="3247777"/>
            <a:ext cx="15753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bg1"/>
                </a:solidFill>
              </a:rPr>
              <a:t>Visualize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3393282" y="542072"/>
            <a:ext cx="5030744" cy="262200"/>
          </a:xfrm>
          <a:prstGeom prst="rect">
            <a:avLst/>
          </a:prstGeom>
          <a:solidFill>
            <a:srgbClr val="C43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 idx="8"/>
          </p:nvPr>
        </p:nvSpPr>
        <p:spPr>
          <a:xfrm>
            <a:off x="948638" y="2681361"/>
            <a:ext cx="1510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01</a:t>
            </a:r>
            <a:endParaRPr sz="4000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5" name="Picture 8" descr="pandas (software) - Wikipedia">
            <a:extLst>
              <a:ext uri="{FF2B5EF4-FFF2-40B4-BE49-F238E27FC236}">
                <a16:creationId xmlns:a16="http://schemas.microsoft.com/office/drawing/2014/main" id="{358E29E1-DB41-5444-B258-BA44A0CA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38" y="4384616"/>
            <a:ext cx="1443538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spaCy - Wikipedia">
            <a:extLst>
              <a:ext uri="{FF2B5EF4-FFF2-40B4-BE49-F238E27FC236}">
                <a16:creationId xmlns:a16="http://schemas.microsoft.com/office/drawing/2014/main" id="{7BA85558-4224-324B-91D4-47483127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60" y="3718913"/>
            <a:ext cx="1212392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scikit-learn - Wikipedia">
            <a:extLst>
              <a:ext uri="{FF2B5EF4-FFF2-40B4-BE49-F238E27FC236}">
                <a16:creationId xmlns:a16="http://schemas.microsoft.com/office/drawing/2014/main" id="{6D3EA7FB-5CB7-2F4C-982E-F7EC16DF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43" y="4246148"/>
            <a:ext cx="1203190" cy="6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ickstart — Flask Documentation (1.1.x)">
            <a:extLst>
              <a:ext uri="{FF2B5EF4-FFF2-40B4-BE49-F238E27FC236}">
                <a16:creationId xmlns:a16="http://schemas.microsoft.com/office/drawing/2014/main" id="{31DF13FF-7656-1248-B6D9-D1E426AA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111" y="5483727"/>
            <a:ext cx="254541" cy="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nsim: Topic modelling for humans">
            <a:extLst>
              <a:ext uri="{FF2B5EF4-FFF2-40B4-BE49-F238E27FC236}">
                <a16:creationId xmlns:a16="http://schemas.microsoft.com/office/drawing/2014/main" id="{5B0C35F0-C277-4E44-A19D-2ED0ED1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70" y="3756374"/>
            <a:ext cx="1155867" cy="35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ickstart — Flask Documentation (1.1.x)">
            <a:extLst>
              <a:ext uri="{FF2B5EF4-FFF2-40B4-BE49-F238E27FC236}">
                <a16:creationId xmlns:a16="http://schemas.microsoft.com/office/drawing/2014/main" id="{150EF2B8-CFF5-744C-A7BC-4B466CB2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402" y="3891010"/>
            <a:ext cx="801421" cy="7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5820522" y="542072"/>
            <a:ext cx="2602800" cy="26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626684" y="404716"/>
            <a:ext cx="7927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SIMPLEST IS BEST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FE546-26E1-F943-BCAD-2DBCA6C66F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684" y="935116"/>
            <a:ext cx="6363357" cy="4026711"/>
          </a:xfrm>
          <a:prstGeom prst="rect">
            <a:avLst/>
          </a:prstGeom>
        </p:spPr>
      </p:pic>
      <p:sp>
        <p:nvSpPr>
          <p:cNvPr id="6" name="Google Shape;144;p23">
            <a:extLst>
              <a:ext uri="{FF2B5EF4-FFF2-40B4-BE49-F238E27FC236}">
                <a16:creationId xmlns:a16="http://schemas.microsoft.com/office/drawing/2014/main" id="{A408E896-DB73-E945-AB1D-3872FA86E7AC}"/>
              </a:ext>
            </a:extLst>
          </p:cNvPr>
          <p:cNvSpPr/>
          <p:nvPr/>
        </p:nvSpPr>
        <p:spPr>
          <a:xfrm>
            <a:off x="3707606" y="542072"/>
            <a:ext cx="4715715" cy="262200"/>
          </a:xfrm>
          <a:prstGeom prst="rect">
            <a:avLst/>
          </a:prstGeom>
          <a:solidFill>
            <a:srgbClr val="C43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78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5820522" y="542072"/>
            <a:ext cx="2602800" cy="26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626684" y="404716"/>
            <a:ext cx="7927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5FE546-26E1-F943-BCAD-2DBCA6C66F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679" y="935116"/>
            <a:ext cx="3997651" cy="4071028"/>
          </a:xfrm>
          <a:prstGeom prst="rect">
            <a:avLst/>
          </a:prstGeom>
        </p:spPr>
      </p:pic>
      <p:sp>
        <p:nvSpPr>
          <p:cNvPr id="9" name="Google Shape;144;p23">
            <a:extLst>
              <a:ext uri="{FF2B5EF4-FFF2-40B4-BE49-F238E27FC236}">
                <a16:creationId xmlns:a16="http://schemas.microsoft.com/office/drawing/2014/main" id="{CE9C2B90-6F7C-4740-A2A3-9515B7D3C064}"/>
              </a:ext>
            </a:extLst>
          </p:cNvPr>
          <p:cNvSpPr/>
          <p:nvPr/>
        </p:nvSpPr>
        <p:spPr>
          <a:xfrm>
            <a:off x="2278856" y="542072"/>
            <a:ext cx="6144465" cy="262200"/>
          </a:xfrm>
          <a:prstGeom prst="rect">
            <a:avLst/>
          </a:prstGeom>
          <a:solidFill>
            <a:srgbClr val="C43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4;p24">
            <a:extLst>
              <a:ext uri="{FF2B5EF4-FFF2-40B4-BE49-F238E27FC236}">
                <a16:creationId xmlns:a16="http://schemas.microsoft.com/office/drawing/2014/main" id="{F1D62E52-E3DB-9B41-8C1F-E573512C5614}"/>
              </a:ext>
            </a:extLst>
          </p:cNvPr>
          <p:cNvSpPr txBox="1">
            <a:spLocks/>
          </p:cNvSpPr>
          <p:nvPr/>
        </p:nvSpPr>
        <p:spPr>
          <a:xfrm>
            <a:off x="5092367" y="1575704"/>
            <a:ext cx="3330954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sz="1600" dirty="0">
                <a:solidFill>
                  <a:schemeClr val="tx1"/>
                </a:solidFill>
              </a:rPr>
              <a:t>Biggest strength: non-clinical</a:t>
            </a:r>
          </a:p>
          <a:p>
            <a:pPr marL="285750" indent="-285750">
              <a:spcAft>
                <a:spcPts val="1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600"/>
              </a:spcAft>
            </a:pPr>
            <a:r>
              <a:rPr lang="en-US" sz="1600" dirty="0">
                <a:solidFill>
                  <a:schemeClr val="tx1"/>
                </a:solidFill>
              </a:rPr>
              <a:t>Some struggles with depression &amp; anxiety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1200" dirty="0">
                <a:solidFill>
                  <a:schemeClr val="tx1"/>
                </a:solidFill>
              </a:rPr>
              <a:t>Highly nuanced diagnostically</a:t>
            </a:r>
          </a:p>
        </p:txBody>
      </p:sp>
    </p:spTree>
    <p:extLst>
      <p:ext uri="{BB962C8B-B14F-4D97-AF65-F5344CB8AC3E}">
        <p14:creationId xmlns:p14="http://schemas.microsoft.com/office/powerpoint/2010/main" val="42871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creen Recording 2020-08-02 at 11.10.59 AM-1-1-2_W5azsZ.mp4" descr="Screen Recording 2020-08-02 at 11.10.59 AM-1-1-2_W5azsZ.mp4">
            <a:hlinkClick r:id="" action="ppaction://media"/>
            <a:extLst>
              <a:ext uri="{FF2B5EF4-FFF2-40B4-BE49-F238E27FC236}">
                <a16:creationId xmlns:a16="http://schemas.microsoft.com/office/drawing/2014/main" id="{EC1C71F2-8D6E-A24E-AC4E-F9F2C489C0F1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8992" y="445770"/>
            <a:ext cx="6986016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6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creen Recording 2020-08-02 at 1.00.14 PM-2_vejxIc.mp4" descr="Screen Recording 2020-08-02 at 1.00.14 PM-2_vejxIc.mp4">
            <a:hlinkClick r:id="" action="ppaction://media"/>
            <a:extLst>
              <a:ext uri="{FF2B5EF4-FFF2-40B4-BE49-F238E27FC236}">
                <a16:creationId xmlns:a16="http://schemas.microsoft.com/office/drawing/2014/main" id="{99F91CD4-B626-0B4B-9DFE-EF3A7D6A98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30" y="446484"/>
            <a:ext cx="6987139" cy="42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1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3FE9D-DDCD-C84E-9BAC-33D9C3EC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144" name="Google Shape;144;p23"/>
          <p:cNvSpPr/>
          <p:nvPr/>
        </p:nvSpPr>
        <p:spPr>
          <a:xfrm>
            <a:off x="3278980" y="542072"/>
            <a:ext cx="5144341" cy="262200"/>
          </a:xfrm>
          <a:prstGeom prst="rect">
            <a:avLst/>
          </a:prstGeom>
          <a:solidFill>
            <a:srgbClr val="C43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C41D3D5-AF3B-D74F-9CEC-F2CF324ED5F2}"/>
              </a:ext>
            </a:extLst>
          </p:cNvPr>
          <p:cNvSpPr txBox="1">
            <a:spLocks/>
          </p:cNvSpPr>
          <p:nvPr/>
        </p:nvSpPr>
        <p:spPr>
          <a:xfrm>
            <a:off x="626684" y="804272"/>
            <a:ext cx="792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 lang="en-US" sz="1600" b="1" dirty="0"/>
          </a:p>
        </p:txBody>
      </p:sp>
      <p:sp>
        <p:nvSpPr>
          <p:cNvPr id="9" name="Google Shape;164;p24">
            <a:extLst>
              <a:ext uri="{FF2B5EF4-FFF2-40B4-BE49-F238E27FC236}">
                <a16:creationId xmlns:a16="http://schemas.microsoft.com/office/drawing/2014/main" id="{4E4C14D1-B659-9346-BD15-79B92F566DA5}"/>
              </a:ext>
            </a:extLst>
          </p:cNvPr>
          <p:cNvSpPr txBox="1">
            <a:spLocks/>
          </p:cNvSpPr>
          <p:nvPr/>
        </p:nvSpPr>
        <p:spPr>
          <a:xfrm>
            <a:off x="626684" y="1097072"/>
            <a:ext cx="7796638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sz="1600" dirty="0">
                <a:solidFill>
                  <a:schemeClr val="tx1"/>
                </a:solidFill>
              </a:rPr>
              <a:t>Expand disorders</a:t>
            </a:r>
          </a:p>
          <a:p>
            <a:pPr marL="285750" indent="-285750">
              <a:spcAft>
                <a:spcPts val="1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600"/>
              </a:spcAft>
            </a:pPr>
            <a:r>
              <a:rPr lang="en-US" sz="1600" dirty="0">
                <a:solidFill>
                  <a:schemeClr val="tx1"/>
                </a:solidFill>
              </a:rPr>
              <a:t>Fine-tune custom embeddings, collect more data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600"/>
              </a:spcAft>
            </a:pPr>
            <a:r>
              <a:rPr lang="en-US" sz="1600" dirty="0">
                <a:solidFill>
                  <a:schemeClr val="tx1"/>
                </a:solidFill>
              </a:rPr>
              <a:t>Explore other pre-trained embeddings</a:t>
            </a:r>
          </a:p>
        </p:txBody>
      </p:sp>
    </p:spTree>
    <p:extLst>
      <p:ext uri="{BB962C8B-B14F-4D97-AF65-F5344CB8AC3E}">
        <p14:creationId xmlns:p14="http://schemas.microsoft.com/office/powerpoint/2010/main" val="25186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1503000" y="540000"/>
            <a:ext cx="61380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3" name="Google Shape;623;p44">
            <a:extLst>
              <a:ext uri="{FF2B5EF4-FFF2-40B4-BE49-F238E27FC236}">
                <a16:creationId xmlns:a16="http://schemas.microsoft.com/office/drawing/2014/main" id="{E7A6371B-35CF-C84E-8212-A643839E7E52}"/>
              </a:ext>
            </a:extLst>
          </p:cNvPr>
          <p:cNvSpPr txBox="1"/>
          <p:nvPr/>
        </p:nvSpPr>
        <p:spPr>
          <a:xfrm flipH="1">
            <a:off x="902644" y="3862068"/>
            <a:ext cx="4426594" cy="58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Email:</a:t>
            </a:r>
            <a:r>
              <a:rPr lang="en-US" sz="10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Bryan.ross.529@my.csun.edu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-US" sz="1000" b="1" u="sng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10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0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-US" sz="1000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github.com</a:t>
            </a:r>
            <a:r>
              <a:rPr lang="en-US" sz="10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/Rossbj92</a:t>
            </a:r>
          </a:p>
          <a:p>
            <a:r>
              <a:rPr lang="en-US" sz="1000" b="1" u="sng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Linkedin</a:t>
            </a:r>
            <a:r>
              <a:rPr lang="en-US" sz="1000" b="1" u="sng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10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0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-US" sz="1000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www.linkedin.com</a:t>
            </a:r>
            <a:r>
              <a:rPr lang="en-US" sz="10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/in/bryan-ross-07871452/</a:t>
            </a:r>
          </a:p>
          <a:p>
            <a:r>
              <a:rPr lang="en-US" sz="1000" b="1" u="sng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App:</a:t>
            </a:r>
            <a:r>
              <a:rPr lang="en-US" sz="10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0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https://mental-health-</a:t>
            </a:r>
            <a:r>
              <a:rPr lang="en-US" sz="1000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classifier.herokuapp.com</a:t>
            </a:r>
            <a:r>
              <a:rPr lang="en-US" sz="10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/</a:t>
            </a:r>
          </a:p>
          <a:p>
            <a:pPr lvl="0"/>
            <a:endParaRPr lang="en-US" sz="10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20241978"/>
      </p:ext>
    </p:extLst>
  </p:cSld>
  <p:clrMapOvr>
    <a:masterClrMapping/>
  </p:clrMapOvr>
</p:sld>
</file>

<file path=ppt/theme/theme1.xml><?xml version="1.0" encoding="utf-8"?>
<a:theme xmlns:a="http://schemas.openxmlformats.org/drawingml/2006/main" name="Chef CV by Slides Go">
  <a:themeElements>
    <a:clrScheme name="Simple Light">
      <a:dk1>
        <a:srgbClr val="434343"/>
      </a:dk1>
      <a:lt1>
        <a:srgbClr val="FFFFFF"/>
      </a:lt1>
      <a:dk2>
        <a:srgbClr val="000000"/>
      </a:dk2>
      <a:lt2>
        <a:srgbClr val="CC000F"/>
      </a:lt2>
      <a:accent1>
        <a:srgbClr val="CCCCCC"/>
      </a:accent1>
      <a:accent2>
        <a:srgbClr val="D9D9D9"/>
      </a:accent2>
      <a:accent3>
        <a:srgbClr val="666666"/>
      </a:accent3>
      <a:accent4>
        <a:srgbClr val="980000"/>
      </a:accent4>
      <a:accent5>
        <a:srgbClr val="999999"/>
      </a:accent5>
      <a:accent6>
        <a:srgbClr val="F3F3F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14362</TotalTime>
  <Words>152</Words>
  <Application>Microsoft Macintosh PowerPoint</Application>
  <PresentationFormat>On-screen Show (16:9)</PresentationFormat>
  <Paragraphs>41</Paragraphs>
  <Slides>13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Montserrat</vt:lpstr>
      <vt:lpstr>Montserrat Black</vt:lpstr>
      <vt:lpstr>Lato</vt:lpstr>
      <vt:lpstr>Arial</vt:lpstr>
      <vt:lpstr>Montserrat Light</vt:lpstr>
      <vt:lpstr>Chef CV by Slides Go</vt:lpstr>
      <vt:lpstr>Classifying Mental Health: The Reddit Proxy</vt:lpstr>
      <vt:lpstr>IMPORTANCE</vt:lpstr>
      <vt:lpstr>METHODOLOGY</vt:lpstr>
      <vt:lpstr>SIMPLEST IS BEST</vt:lpstr>
      <vt:lpstr>RESULTS</vt:lpstr>
      <vt:lpstr>PowerPoint Presentation</vt:lpstr>
      <vt:lpstr>PowerPoint Presentation</vt:lpstr>
      <vt:lpstr>FUTURE WORK</vt:lpstr>
      <vt:lpstr>THANK YOU!</vt:lpstr>
      <vt:lpstr>APPENDIX</vt:lpstr>
      <vt:lpstr>FACE VALIDITY</vt:lpstr>
      <vt:lpstr>TOP MODEL COMPARISON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CV</dc:title>
  <cp:lastModifiedBy>Bryan Ross</cp:lastModifiedBy>
  <cp:revision>47</cp:revision>
  <dcterms:modified xsi:type="dcterms:W3CDTF">2020-08-05T03:59:12Z</dcterms:modified>
</cp:coreProperties>
</file>