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72" name="Google Shape;7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 txBox="1"/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913795" y="5108728"/>
            <a:ext cx="1035376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8" name="Google Shape;88;p13"/>
          <p:cNvSpPr txBox="1"/>
          <p:nvPr>
            <p:ph idx="2" type="body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i="0" lang="es-CR" sz="8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i="0" lang="es-CR" sz="8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7" name="Google Shape;97;p1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3" name="Google Shape;103;p15"/>
          <p:cNvSpPr txBox="1"/>
          <p:nvPr>
            <p:ph idx="2" type="body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4" name="Google Shape;104;p15"/>
          <p:cNvSpPr txBox="1"/>
          <p:nvPr>
            <p:ph idx="3" type="body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5" name="Google Shape;105;p15"/>
          <p:cNvSpPr txBox="1"/>
          <p:nvPr>
            <p:ph idx="4" type="body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6" name="Google Shape;106;p15"/>
          <p:cNvSpPr txBox="1"/>
          <p:nvPr>
            <p:ph idx="5" type="body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7" name="Google Shape;107;p15"/>
          <p:cNvSpPr txBox="1"/>
          <p:nvPr>
            <p:ph idx="6" type="body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12" name="Google Shape;11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3" name="Google Shape;11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4" name="Google Shape;11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17" name="Google Shape;117;p16"/>
          <p:cNvSpPr/>
          <p:nvPr>
            <p:ph idx="2" type="pic"/>
          </p:nvPr>
        </p:nvSpPr>
        <p:spPr>
          <a:xfrm>
            <a:off x="1018102" y="1938918"/>
            <a:ext cx="3092368" cy="160295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18" name="Google Shape;118;p16"/>
          <p:cNvSpPr txBox="1"/>
          <p:nvPr>
            <p:ph idx="3" type="body"/>
          </p:nvPr>
        </p:nvSpPr>
        <p:spPr>
          <a:xfrm>
            <a:off x="913795" y="4480368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9" name="Google Shape;119;p16"/>
          <p:cNvSpPr txBox="1"/>
          <p:nvPr>
            <p:ph idx="4" type="body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0" name="Google Shape;120;p16"/>
          <p:cNvSpPr/>
          <p:nvPr>
            <p:ph idx="5" type="pic"/>
          </p:nvPr>
        </p:nvSpPr>
        <p:spPr>
          <a:xfrm>
            <a:off x="4545743" y="1939094"/>
            <a:ext cx="3092368" cy="16081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21" name="Google Shape;121;p16"/>
          <p:cNvSpPr txBox="1"/>
          <p:nvPr>
            <p:ph idx="6" type="body"/>
          </p:nvPr>
        </p:nvSpPr>
        <p:spPr>
          <a:xfrm>
            <a:off x="4441435" y="4480367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2" name="Google Shape;122;p16"/>
          <p:cNvSpPr txBox="1"/>
          <p:nvPr>
            <p:ph idx="7" type="body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3" name="Google Shape;123;p16"/>
          <p:cNvSpPr/>
          <p:nvPr>
            <p:ph idx="8" type="pic"/>
          </p:nvPr>
        </p:nvSpPr>
        <p:spPr>
          <a:xfrm>
            <a:off x="8075698" y="1934432"/>
            <a:ext cx="3092368" cy="16072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24" name="Google Shape;124;p16"/>
          <p:cNvSpPr txBox="1"/>
          <p:nvPr>
            <p:ph idx="9" type="body"/>
          </p:nvPr>
        </p:nvSpPr>
        <p:spPr>
          <a:xfrm>
            <a:off x="7966572" y="4480365"/>
            <a:ext cx="330098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5" name="Google Shape;125;p1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 rot="5400000">
            <a:off x="4061301" y="-1415056"/>
            <a:ext cx="4058751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295401" y="3589879"/>
            <a:ext cx="9590550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913795" y="1732449"/>
            <a:ext cx="5060497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202892" y="1732449"/>
            <a:ext cx="506466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37" name="Google Shape;3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379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38" name="Google Shape;3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848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1005872" y="1835254"/>
            <a:ext cx="487634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1005872" y="2380137"/>
            <a:ext cx="487634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6294967" y="1835254"/>
            <a:ext cx="4895330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6294967" y="2380137"/>
            <a:ext cx="4895330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4855633" y="609600"/>
            <a:ext cx="641192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913795" y="2431518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64" name="Google Shape;6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/>
          <p:nvPr>
            <p:ph type="title"/>
          </p:nvPr>
        </p:nvSpPr>
        <p:spPr>
          <a:xfrm>
            <a:off x="913795" y="609923"/>
            <a:ext cx="5934949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b="0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/>
          <p:nvPr>
            <p:ph idx="2" type="pic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913795" y="2439261"/>
            <a:ext cx="5934949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🞚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🞚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ctrTitle"/>
          </p:nvPr>
        </p:nvSpPr>
        <p:spPr>
          <a:xfrm>
            <a:off x="119061" y="771524"/>
            <a:ext cx="11325225" cy="391477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Lustria"/>
              <a:buNone/>
            </a:pPr>
            <a:r>
              <a:rPr b="1" lang="es-CR" sz="6000"/>
              <a:t>Estación de Monitoreo Inteligente Multisensorial de Seguridad Basado en Machine Learning</a:t>
            </a:r>
            <a:endParaRPr sz="6000"/>
          </a:p>
        </p:txBody>
      </p:sp>
      <p:sp>
        <p:nvSpPr>
          <p:cNvPr id="145" name="Google Shape;145;p19"/>
          <p:cNvSpPr txBox="1"/>
          <p:nvPr>
            <p:ph idx="1" type="subTitle"/>
          </p:nvPr>
        </p:nvSpPr>
        <p:spPr>
          <a:xfrm>
            <a:off x="2519313" y="5243175"/>
            <a:ext cx="6524700" cy="1290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es-CR" sz="4000"/>
              <a:t>Marco Vásquez Ovares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es-CR" sz="4000"/>
              <a:t>Junior Ruiz Sánchez</a:t>
            </a:r>
            <a:endParaRPr sz="40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ctrTitle"/>
          </p:nvPr>
        </p:nvSpPr>
        <p:spPr>
          <a:xfrm>
            <a:off x="1524000" y="217107"/>
            <a:ext cx="9144000" cy="126422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s-CR"/>
              <a:t>Periféricos</a:t>
            </a:r>
            <a:endParaRPr/>
          </a:p>
        </p:txBody>
      </p:sp>
      <p:sp>
        <p:nvSpPr>
          <p:cNvPr id="206" name="Google Shape;206;p28"/>
          <p:cNvSpPr txBox="1"/>
          <p:nvPr>
            <p:ph idx="1" type="subTitle"/>
          </p:nvPr>
        </p:nvSpPr>
        <p:spPr>
          <a:xfrm>
            <a:off x="1524000" y="2525875"/>
            <a:ext cx="9144000" cy="2906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Font typeface="Arial"/>
              <a:buChar char="•"/>
            </a:pPr>
            <a:r>
              <a:rPr b="1" lang="es-CR" sz="2400"/>
              <a:t>Micrófono MEMS: </a:t>
            </a:r>
            <a:r>
              <a:rPr lang="es-CR" sz="2400"/>
              <a:t>Para detectar y clasificar sonidos ambientales.</a:t>
            </a:r>
            <a:endParaRPr/>
          </a:p>
          <a:p>
            <a:pPr indent="-342900" lvl="0" marL="342900" rtl="0" algn="l">
              <a:spcBef>
                <a:spcPts val="1080"/>
              </a:spcBef>
              <a:spcAft>
                <a:spcPts val="0"/>
              </a:spcAft>
              <a:buSzPts val="1680"/>
              <a:buFont typeface="Arial"/>
              <a:buChar char="•"/>
            </a:pPr>
            <a:r>
              <a:rPr b="1" lang="es-CR" sz="2400"/>
              <a:t>Sensor de Movimiento RCWL-0516: </a:t>
            </a:r>
            <a:r>
              <a:rPr lang="es-CR" sz="2400"/>
              <a:t>Para detectar presencia o movimientos sospechosos.</a:t>
            </a:r>
            <a:endParaRPr sz="2400"/>
          </a:p>
          <a:p>
            <a:pPr indent="-342900" lvl="0" marL="342900" rtl="0" algn="l">
              <a:spcBef>
                <a:spcPts val="1080"/>
              </a:spcBef>
              <a:spcAft>
                <a:spcPts val="0"/>
              </a:spcAft>
              <a:buSzPts val="1680"/>
              <a:buFont typeface="Arial"/>
              <a:buChar char="•"/>
            </a:pPr>
            <a:r>
              <a:rPr b="1" lang="es-CR" sz="2400"/>
              <a:t>Módulo de Cámara (opcional): </a:t>
            </a:r>
            <a:r>
              <a:rPr lang="es-CR" sz="2400"/>
              <a:t>Para capturar imágenes cuando haya detección de movimiento o sonido anómalo.</a:t>
            </a:r>
            <a:endParaRPr/>
          </a:p>
          <a:p>
            <a:pPr indent="-254000" lvl="0" marL="342900" rtl="0" algn="ctr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7" name="Google Shape;207;p28"/>
          <p:cNvSpPr txBox="1"/>
          <p:nvPr>
            <p:ph idx="12" type="sldNum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ctrTitle"/>
          </p:nvPr>
        </p:nvSpPr>
        <p:spPr>
          <a:xfrm>
            <a:off x="1524000" y="388938"/>
            <a:ext cx="9144000" cy="106305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s-CR"/>
              <a:t>IoT</a:t>
            </a:r>
            <a:endParaRPr/>
          </a:p>
        </p:txBody>
      </p:sp>
      <p:sp>
        <p:nvSpPr>
          <p:cNvPr id="213" name="Google Shape;213;p29"/>
          <p:cNvSpPr txBox="1"/>
          <p:nvPr>
            <p:ph idx="1" type="subTitle"/>
          </p:nvPr>
        </p:nvSpPr>
        <p:spPr>
          <a:xfrm>
            <a:off x="1524000" y="2039390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s-CR" sz="2400"/>
              <a:t>Conexión inalámbrica para el monitoreo remoto, alertas en tiempo real, y posible expansión a la nube.</a:t>
            </a:r>
            <a:endParaRPr sz="2400"/>
          </a:p>
        </p:txBody>
      </p:sp>
      <p:pic>
        <p:nvPicPr>
          <p:cNvPr descr="Logotipo, nombre de la empresa&#10;&#10;El contenido generado por IA puede ser incorrecto." id="214" name="Google Shape;21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25" y="3676656"/>
            <a:ext cx="4876800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o&#10;&#10;El contenido generado por IA puede ser incorrecto." id="215" name="Google Shape;21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86577" y="3538543"/>
            <a:ext cx="38100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 txBox="1"/>
          <p:nvPr>
            <p:ph idx="12" type="sldNum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ctrTitle"/>
          </p:nvPr>
        </p:nvSpPr>
        <p:spPr>
          <a:xfrm>
            <a:off x="1370693" y="51964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s-CR"/>
              <a:t>Machine Learning</a:t>
            </a:r>
            <a:endParaRPr/>
          </a:p>
        </p:txBody>
      </p:sp>
      <p:sp>
        <p:nvSpPr>
          <p:cNvPr id="222" name="Google Shape;222;p30"/>
          <p:cNvSpPr txBox="1"/>
          <p:nvPr>
            <p:ph idx="1" type="subTitle"/>
          </p:nvPr>
        </p:nvSpPr>
        <p:spPr>
          <a:xfrm>
            <a:off x="1370693" y="190288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R"/>
              <a:t>Clasificación de sonidos y patrones de comportamiento para detección de anomalías en tiempo real.</a:t>
            </a:r>
            <a:endParaRPr/>
          </a:p>
        </p:txBody>
      </p:sp>
      <p:pic>
        <p:nvPicPr>
          <p:cNvPr descr="Imagen que contiene Texto&#10;&#10;El contenido generado por IA puede ser incorrecto." id="223" name="Google Shape;22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2775" y="2695575"/>
            <a:ext cx="5556108" cy="37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 txBox="1"/>
          <p:nvPr>
            <p:ph idx="12" type="sldNum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 circuito electrónico&#10;&#10;El contenido generado por IA puede ser incorrecto." id="229" name="Google Shape;229;p31"/>
          <p:cNvPicPr preferRelativeResize="0"/>
          <p:nvPr/>
        </p:nvPicPr>
        <p:blipFill rotWithShape="1">
          <a:blip r:embed="rId4">
            <a:alphaModFix amt="35000"/>
          </a:blip>
          <a:srcRect b="2706" l="0" r="0" t="136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1"/>
          <p:cNvSpPr txBox="1"/>
          <p:nvPr>
            <p:ph type="ctrTitle"/>
          </p:nvPr>
        </p:nvSpPr>
        <p:spPr>
          <a:xfrm>
            <a:off x="1370693" y="626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Lustria"/>
              <a:buNone/>
            </a:pPr>
            <a:r>
              <a:rPr b="1" lang="es-CR" sz="6000"/>
              <a:t>Fin</a:t>
            </a:r>
            <a:endParaRPr/>
          </a:p>
        </p:txBody>
      </p:sp>
      <p:sp>
        <p:nvSpPr>
          <p:cNvPr id="231" name="Google Shape;231;p31"/>
          <p:cNvSpPr txBox="1"/>
          <p:nvPr>
            <p:ph idx="1" type="subTitle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360"/>
              <a:buNone/>
            </a:pPr>
            <a:r>
              <a:rPr b="1" lang="es-CR" sz="4800"/>
              <a:t>Gracias !!!</a:t>
            </a:r>
            <a:endParaRPr/>
          </a:p>
        </p:txBody>
      </p:sp>
      <p:sp>
        <p:nvSpPr>
          <p:cNvPr id="232" name="Google Shape;232;p31"/>
          <p:cNvSpPr txBox="1"/>
          <p:nvPr>
            <p:ph idx="12" type="sldNum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ctrTitle"/>
          </p:nvPr>
        </p:nvSpPr>
        <p:spPr>
          <a:xfrm>
            <a:off x="1274826" y="346711"/>
            <a:ext cx="9144000" cy="295351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Lustria"/>
              <a:buNone/>
            </a:pPr>
            <a:r>
              <a:rPr lang="es-CR"/>
              <a:t>Estación de Monitoreo Inteligente Multisensorial de Seguridad Basado en Machine Learning</a:t>
            </a:r>
            <a:endParaRPr/>
          </a:p>
        </p:txBody>
      </p:sp>
      <p:sp>
        <p:nvSpPr>
          <p:cNvPr id="152" name="Google Shape;152;p20"/>
          <p:cNvSpPr txBox="1"/>
          <p:nvPr>
            <p:ph idx="1" type="subTitle"/>
          </p:nvPr>
        </p:nvSpPr>
        <p:spPr>
          <a:xfrm>
            <a:off x="1432560" y="3743325"/>
            <a:ext cx="9144000" cy="224599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rPr lang="es-CR" sz="2800"/>
              <a:t>Es un sistema embebido diseñado para supervisar de manera autónoma un entorno físico mediante el análisis de </a:t>
            </a:r>
            <a:r>
              <a:rPr b="1" lang="es-CR" sz="2800"/>
              <a:t>sonidos</a:t>
            </a:r>
            <a:r>
              <a:rPr lang="es-CR" sz="2800"/>
              <a:t>, la </a:t>
            </a:r>
            <a:r>
              <a:rPr b="1" lang="es-CR" sz="2800"/>
              <a:t>detección de movimiento</a:t>
            </a:r>
            <a:r>
              <a:rPr lang="es-CR" sz="2800"/>
              <a:t> y la </a:t>
            </a:r>
            <a:r>
              <a:rPr b="1" lang="es-CR" sz="2800"/>
              <a:t>captura de imágenes</a:t>
            </a:r>
            <a:r>
              <a:rPr lang="es-CR" sz="2800"/>
              <a:t>.</a:t>
            </a:r>
            <a:endParaRPr sz="2800"/>
          </a:p>
        </p:txBody>
      </p:sp>
      <p:sp>
        <p:nvSpPr>
          <p:cNvPr id="153" name="Google Shape;153;p20"/>
          <p:cNvSpPr txBox="1"/>
          <p:nvPr>
            <p:ph idx="12" type="sldNum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idx="1" type="subTitle"/>
          </p:nvPr>
        </p:nvSpPr>
        <p:spPr>
          <a:xfrm>
            <a:off x="923925" y="1586103"/>
            <a:ext cx="9629775" cy="34716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rPr lang="es-CR" sz="2800"/>
              <a:t>La Estación de Monitoreo Inteligente Multisensorial es un sistema de seguridad basado en Machine Learning que utiliza sensores de sonido, movimiento e imagen para detectar eventos anómalos. Ante una detección, activa alarmas locales, envía notificaciones remotas vía IoT y registra la información relevante para su análisis posterior.</a:t>
            </a:r>
            <a:endParaRPr sz="2800"/>
          </a:p>
        </p:txBody>
      </p:sp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ctrTitle"/>
          </p:nvPr>
        </p:nvSpPr>
        <p:spPr>
          <a:xfrm>
            <a:off x="1524000" y="473139"/>
            <a:ext cx="9144000" cy="104476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s-CR"/>
              <a:t>Justificación</a:t>
            </a:r>
            <a:endParaRPr/>
          </a:p>
        </p:txBody>
      </p:sp>
      <p:sp>
        <p:nvSpPr>
          <p:cNvPr id="165" name="Google Shape;165;p22"/>
          <p:cNvSpPr txBox="1"/>
          <p:nvPr>
            <p:ph idx="1" type="subTitle"/>
          </p:nvPr>
        </p:nvSpPr>
        <p:spPr>
          <a:xfrm>
            <a:off x="1524000" y="2167128"/>
            <a:ext cx="9144000" cy="23042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rPr lang="es-CR" sz="2800"/>
              <a:t>Ante el aumento de amenazas a la seguridad en hogares y negocios, se requiere una solución más eficiente que los sistemas tradicionales. Integrando Machine Learning e IoT, la Estación de Monitoreo Multisensorial ofrece una detección más precisa y rápida de eventos críticos, combinando análisis de sonido, movimiento e imágenes en tiempo real.</a:t>
            </a:r>
            <a:endParaRPr sz="2800"/>
          </a:p>
        </p:txBody>
      </p:sp>
      <p:sp>
        <p:nvSpPr>
          <p:cNvPr id="166" name="Google Shape;166;p22"/>
          <p:cNvSpPr txBox="1"/>
          <p:nvPr>
            <p:ph idx="12" type="sldNum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s-CR"/>
              <a:t>Objetivos</a:t>
            </a:r>
            <a:endParaRPr/>
          </a:p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ctrTitle"/>
          </p:nvPr>
        </p:nvSpPr>
        <p:spPr>
          <a:xfrm>
            <a:off x="1524000" y="1122363"/>
            <a:ext cx="9144000" cy="149282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s-CR"/>
              <a:t>Objetivo General</a:t>
            </a:r>
            <a:endParaRPr/>
          </a:p>
        </p:txBody>
      </p:sp>
      <p:sp>
        <p:nvSpPr>
          <p:cNvPr id="178" name="Google Shape;178;p24"/>
          <p:cNvSpPr txBox="1"/>
          <p:nvPr>
            <p:ph idx="1" type="subTitle"/>
          </p:nvPr>
        </p:nvSpPr>
        <p:spPr>
          <a:xfrm>
            <a:off x="1375950" y="3438876"/>
            <a:ext cx="9440100" cy="2003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s-CR" sz="2400"/>
              <a:t>Desarrollar una estación de monitoreo de seguridad inteligente que combine detección de sonido, movimiento y captura de imágenes, utilizando técnicas de Machine Learning e IoT para identificar eventos anómalos en tiempo real y generar alertas automáticas.</a:t>
            </a:r>
            <a:endParaRPr sz="2400"/>
          </a:p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ctrTitle"/>
          </p:nvPr>
        </p:nvSpPr>
        <p:spPr>
          <a:xfrm>
            <a:off x="1524000" y="429774"/>
            <a:ext cx="9144000" cy="1394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s-CR"/>
              <a:t>Objetivos Específicos</a:t>
            </a:r>
            <a:endParaRPr/>
          </a:p>
        </p:txBody>
      </p:sp>
      <p:sp>
        <p:nvSpPr>
          <p:cNvPr id="185" name="Google Shape;185;p25"/>
          <p:cNvSpPr txBox="1"/>
          <p:nvPr>
            <p:ph idx="1" type="subTitle"/>
          </p:nvPr>
        </p:nvSpPr>
        <p:spPr>
          <a:xfrm>
            <a:off x="1524000" y="2492426"/>
            <a:ext cx="9144000" cy="3288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Font typeface="Arial"/>
              <a:buChar char="•"/>
            </a:pPr>
            <a:r>
              <a:rPr lang="es-CR" sz="2400"/>
              <a:t>Implementar la detección y clasificación de sonidos relevantes utilizando modelos de Machine Learning en el microcontrolador.</a:t>
            </a:r>
            <a:endParaRPr/>
          </a:p>
          <a:p>
            <a:pPr indent="-342900" lvl="0" marL="342900" rtl="0" algn="l">
              <a:spcBef>
                <a:spcPts val="1080"/>
              </a:spcBef>
              <a:spcAft>
                <a:spcPts val="0"/>
              </a:spcAft>
              <a:buSzPts val="1680"/>
              <a:buFont typeface="Arial"/>
              <a:buChar char="•"/>
            </a:pPr>
            <a:r>
              <a:rPr lang="es-CR" sz="2400"/>
              <a:t>Integrar sensores de movimiento e imagen para mejorar la precisión en la detección de eventos críticos.</a:t>
            </a:r>
            <a:endParaRPr/>
          </a:p>
          <a:p>
            <a:pPr indent="-342900" lvl="0" marL="342900" rtl="0" algn="l">
              <a:spcBef>
                <a:spcPts val="1080"/>
              </a:spcBef>
              <a:spcAft>
                <a:spcPts val="0"/>
              </a:spcAft>
              <a:buSzPts val="1680"/>
              <a:buFont typeface="Arial"/>
              <a:buChar char="•"/>
            </a:pPr>
            <a:r>
              <a:rPr lang="es-CR" sz="2400"/>
              <a:t>Desarrollar un sistema de alertas local (alarmas sonoras y visuales) y remotas (vía IoT) para notificar incidentes en tiempo real.</a:t>
            </a:r>
            <a:endParaRPr sz="2400"/>
          </a:p>
        </p:txBody>
      </p:sp>
      <p:sp>
        <p:nvSpPr>
          <p:cNvPr id="186" name="Google Shape;186;p25"/>
          <p:cNvSpPr txBox="1"/>
          <p:nvPr>
            <p:ph idx="12" type="sldNum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ctrTitle"/>
          </p:nvPr>
        </p:nvSpPr>
        <p:spPr>
          <a:xfrm>
            <a:off x="1524000" y="500571"/>
            <a:ext cx="9144000" cy="109962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s-CR"/>
              <a:t>Alcance del Proyecto</a:t>
            </a:r>
            <a:endParaRPr/>
          </a:p>
        </p:txBody>
      </p:sp>
      <p:sp>
        <p:nvSpPr>
          <p:cNvPr id="192" name="Google Shape;192;p26"/>
          <p:cNvSpPr txBox="1"/>
          <p:nvPr>
            <p:ph idx="1" type="subTitle"/>
          </p:nvPr>
        </p:nvSpPr>
        <p:spPr>
          <a:xfrm>
            <a:off x="1524000" y="1746504"/>
            <a:ext cx="9144000" cy="461092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Font typeface="Arial"/>
              <a:buChar char="•"/>
            </a:pPr>
            <a:r>
              <a:rPr lang="es-CR" sz="2400"/>
              <a:t>El proyecto </a:t>
            </a:r>
            <a:r>
              <a:rPr lang="es-CR" sz="2400"/>
              <a:t>abarca</a:t>
            </a:r>
            <a:r>
              <a:rPr lang="es-CR" sz="2400"/>
              <a:t> el diseño, implementación y validación de una estación de monitoreo de seguridad multisensorial basada en un microcontrolador.</a:t>
            </a:r>
            <a:endParaRPr/>
          </a:p>
          <a:p>
            <a:pPr indent="-342900" lvl="0" marL="342900" rtl="0" algn="l">
              <a:spcBef>
                <a:spcPts val="1080"/>
              </a:spcBef>
              <a:spcAft>
                <a:spcPts val="0"/>
              </a:spcAft>
              <a:buSzPts val="1680"/>
              <a:buFont typeface="Arial"/>
              <a:buChar char="•"/>
            </a:pPr>
            <a:r>
              <a:rPr lang="es-CR" sz="2400"/>
              <a:t>Se integrarán sensores de sonido, movimiento e imagen, con un modelo de Machine Learning para la clasificación de eventos.</a:t>
            </a:r>
            <a:endParaRPr/>
          </a:p>
          <a:p>
            <a:pPr indent="-342900" lvl="0" marL="342900" rtl="0" algn="l">
              <a:spcBef>
                <a:spcPts val="1080"/>
              </a:spcBef>
              <a:spcAft>
                <a:spcPts val="0"/>
              </a:spcAft>
              <a:buSzPts val="1680"/>
              <a:buFont typeface="Arial"/>
              <a:buChar char="•"/>
            </a:pPr>
            <a:r>
              <a:rPr lang="es-CR" sz="2400"/>
              <a:t>El sistema será capaz de activar alarmas locales, enviar notificaciones remotas a través de IoT y registrar los eventos detectados.</a:t>
            </a:r>
            <a:endParaRPr/>
          </a:p>
          <a:p>
            <a:pPr indent="-342900" lvl="0" marL="342900" rtl="0" algn="l">
              <a:spcBef>
                <a:spcPts val="1080"/>
              </a:spcBef>
              <a:spcAft>
                <a:spcPts val="0"/>
              </a:spcAft>
              <a:buSzPts val="1680"/>
              <a:buFont typeface="Arial"/>
              <a:buChar char="•"/>
            </a:pPr>
            <a:r>
              <a:rPr lang="es-CR" sz="2400"/>
              <a:t>La aplicación se desarrollará para un entorno controlado (prototipo funcional), demostrando la viabilidad técnica de su uso en escenarios reales de seguridad.</a:t>
            </a:r>
            <a:endParaRPr sz="2400"/>
          </a:p>
        </p:txBody>
      </p:sp>
      <p:sp>
        <p:nvSpPr>
          <p:cNvPr id="193" name="Google Shape;193;p26"/>
          <p:cNvSpPr txBox="1"/>
          <p:nvPr>
            <p:ph idx="12" type="sldNum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ctrTitle"/>
          </p:nvPr>
        </p:nvSpPr>
        <p:spPr>
          <a:xfrm>
            <a:off x="1322832" y="355918"/>
            <a:ext cx="9144000" cy="88931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Lustria"/>
              <a:buNone/>
            </a:pPr>
            <a:r>
              <a:rPr lang="es-CR"/>
              <a:t>Metodología </a:t>
            </a:r>
            <a:endParaRPr/>
          </a:p>
        </p:txBody>
      </p:sp>
      <p:sp>
        <p:nvSpPr>
          <p:cNvPr id="199" name="Google Shape;199;p27"/>
          <p:cNvSpPr txBox="1"/>
          <p:nvPr>
            <p:ph idx="1" type="subTitle"/>
          </p:nvPr>
        </p:nvSpPr>
        <p:spPr>
          <a:xfrm>
            <a:off x="1524000" y="2395728"/>
            <a:ext cx="9144000" cy="239572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1680"/>
              <a:buFont typeface="Arial"/>
              <a:buChar char="•"/>
            </a:pPr>
            <a:r>
              <a:rPr b="1" lang="es-CR" sz="2400"/>
              <a:t>Placa:</a:t>
            </a:r>
            <a:r>
              <a:rPr lang="es-CR" sz="2400"/>
              <a:t> Arduino Nano 33 BLE</a:t>
            </a:r>
            <a:endParaRPr/>
          </a:p>
          <a:p>
            <a:pPr indent="-342900" lvl="0" marL="342900" rtl="0" algn="ctr">
              <a:spcBef>
                <a:spcPts val="1080"/>
              </a:spcBef>
              <a:spcAft>
                <a:spcPts val="0"/>
              </a:spcAft>
              <a:buSzPts val="1680"/>
              <a:buFont typeface="Arial"/>
              <a:buChar char="•"/>
            </a:pPr>
            <a:r>
              <a:rPr b="1" lang="es-CR" sz="2400"/>
              <a:t>Lenguaje:</a:t>
            </a:r>
            <a:r>
              <a:rPr lang="es-CR" sz="2400"/>
              <a:t> C/C++ (Arduino IDE) </a:t>
            </a:r>
            <a:endParaRPr/>
          </a:p>
          <a:p>
            <a:pPr indent="-342900" lvl="0" marL="342900" rtl="0" algn="ctr">
              <a:spcBef>
                <a:spcPts val="1080"/>
              </a:spcBef>
              <a:spcAft>
                <a:spcPts val="0"/>
              </a:spcAft>
              <a:buSzPts val="1680"/>
              <a:buFont typeface="Arial"/>
              <a:buChar char="•"/>
            </a:pPr>
            <a:r>
              <a:rPr b="1" lang="es-CR" sz="2400"/>
              <a:t>Bibliotecas:</a:t>
            </a:r>
            <a:r>
              <a:rPr lang="es-CR" sz="2400"/>
              <a:t> Arduino, TensorFlow Lite (Python)</a:t>
            </a:r>
            <a:endParaRPr/>
          </a:p>
          <a:p>
            <a:pPr indent="-342900" lvl="0" marL="342900" rtl="0" algn="ctr">
              <a:spcBef>
                <a:spcPts val="1080"/>
              </a:spcBef>
              <a:spcAft>
                <a:spcPts val="0"/>
              </a:spcAft>
              <a:buSzPts val="1680"/>
              <a:buFont typeface="Arial"/>
              <a:buChar char="•"/>
            </a:pPr>
            <a:r>
              <a:rPr b="1" lang="es-CR" sz="2400"/>
              <a:t>Comunicación:</a:t>
            </a:r>
            <a:r>
              <a:rPr lang="es-CR" sz="2400"/>
              <a:t> BLE o Wi-Fi</a:t>
            </a:r>
            <a:endParaRPr sz="2400"/>
          </a:p>
        </p:txBody>
      </p:sp>
      <p:sp>
        <p:nvSpPr>
          <p:cNvPr id="200" name="Google Shape;200;p27"/>
          <p:cNvSpPr txBox="1"/>
          <p:nvPr>
            <p:ph idx="12" type="sldNum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izarra">
  <a:themeElements>
    <a:clrScheme name="Pizarra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