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2803763" cy="3027521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6E6F4"/>
    <a:srgbClr val="5BAAD1"/>
    <a:srgbClr val="276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8" autoAdjust="0"/>
  </p:normalViewPr>
  <p:slideViewPr>
    <p:cSldViewPr snapToGrid="0">
      <p:cViewPr varScale="1">
        <p:scale>
          <a:sx n="25" d="100"/>
          <a:sy n="25" d="100"/>
        </p:scale>
        <p:origin x="1404" y="7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5350471" y="4954765"/>
            <a:ext cx="32102822" cy="10540259"/>
          </a:xfrm>
        </p:spPr>
        <p:txBody>
          <a:bodyPr anchor="b"/>
          <a:lstStyle>
            <a:lvl1pPr algn="ctr">
              <a:defRPr sz="21065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8426"/>
            </a:lvl1pPr>
            <a:lvl2pPr marL="1605138" indent="0" algn="ctr">
              <a:buNone/>
              <a:defRPr sz="7022"/>
            </a:lvl2pPr>
            <a:lvl3pPr marL="3210276" indent="0" algn="ctr">
              <a:buNone/>
              <a:defRPr sz="6319"/>
            </a:lvl3pPr>
            <a:lvl4pPr marL="4815413" indent="0" algn="ctr">
              <a:buNone/>
              <a:defRPr sz="5617"/>
            </a:lvl4pPr>
            <a:lvl5pPr marL="6420551" indent="0" algn="ctr">
              <a:buNone/>
              <a:defRPr sz="5617"/>
            </a:lvl5pPr>
            <a:lvl6pPr marL="8025689" indent="0" algn="ctr">
              <a:buNone/>
              <a:defRPr sz="5617"/>
            </a:lvl6pPr>
            <a:lvl7pPr marL="9630827" indent="0" algn="ctr">
              <a:buNone/>
              <a:defRPr sz="5617"/>
            </a:lvl7pPr>
            <a:lvl8pPr marL="11235964" indent="0" algn="ctr">
              <a:buNone/>
              <a:defRPr sz="5617"/>
            </a:lvl8pPr>
            <a:lvl9pPr marL="12841102" indent="0" algn="ctr">
              <a:buNone/>
              <a:defRPr sz="5617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52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2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30631443" y="1611875"/>
            <a:ext cx="9229561" cy="256568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42759" y="1611875"/>
            <a:ext cx="27153637" cy="256568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3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43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20465" y="7547783"/>
            <a:ext cx="36918246" cy="12593645"/>
          </a:xfrm>
        </p:spPr>
        <p:txBody>
          <a:bodyPr anchor="b"/>
          <a:lstStyle>
            <a:lvl1pPr>
              <a:defRPr sz="21065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20465" y="20260569"/>
            <a:ext cx="36918246" cy="6622701"/>
          </a:xfrm>
        </p:spPr>
        <p:txBody>
          <a:bodyPr/>
          <a:lstStyle>
            <a:lvl1pPr marL="0" indent="0">
              <a:buNone/>
              <a:defRPr sz="8426">
                <a:solidFill>
                  <a:schemeClr val="tx1">
                    <a:tint val="75000"/>
                  </a:schemeClr>
                </a:solidFill>
              </a:defRPr>
            </a:lvl1pPr>
            <a:lvl2pPr marL="1605138" indent="0">
              <a:buNone/>
              <a:defRPr sz="7022">
                <a:solidFill>
                  <a:schemeClr val="tx1">
                    <a:tint val="75000"/>
                  </a:schemeClr>
                </a:solidFill>
              </a:defRPr>
            </a:lvl2pPr>
            <a:lvl3pPr marL="3210276" indent="0">
              <a:buNone/>
              <a:defRPr sz="6319">
                <a:solidFill>
                  <a:schemeClr val="tx1">
                    <a:tint val="75000"/>
                  </a:schemeClr>
                </a:solidFill>
              </a:defRPr>
            </a:lvl3pPr>
            <a:lvl4pPr marL="4815413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4pPr>
            <a:lvl5pPr marL="6420551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5pPr>
            <a:lvl6pPr marL="8025689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6pPr>
            <a:lvl7pPr marL="9630827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7pPr>
            <a:lvl8pPr marL="11235964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8pPr>
            <a:lvl9pPr marL="12841102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8964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9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8334" y="1611877"/>
            <a:ext cx="36918246" cy="585180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48336" y="7421634"/>
            <a:ext cx="18107996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948336" y="11058863"/>
            <a:ext cx="18107996" cy="1626592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1669405" y="7421634"/>
            <a:ext cx="18197174" cy="3637228"/>
          </a:xfrm>
        </p:spPr>
        <p:txBody>
          <a:bodyPr anchor="b"/>
          <a:lstStyle>
            <a:lvl1pPr marL="0" indent="0">
              <a:buNone/>
              <a:defRPr sz="8426" b="1"/>
            </a:lvl1pPr>
            <a:lvl2pPr marL="1605138" indent="0">
              <a:buNone/>
              <a:defRPr sz="7022" b="1"/>
            </a:lvl2pPr>
            <a:lvl3pPr marL="3210276" indent="0">
              <a:buNone/>
              <a:defRPr sz="6319" b="1"/>
            </a:lvl3pPr>
            <a:lvl4pPr marL="4815413" indent="0">
              <a:buNone/>
              <a:defRPr sz="5617" b="1"/>
            </a:lvl4pPr>
            <a:lvl5pPr marL="6420551" indent="0">
              <a:buNone/>
              <a:defRPr sz="5617" b="1"/>
            </a:lvl5pPr>
            <a:lvl6pPr marL="8025689" indent="0">
              <a:buNone/>
              <a:defRPr sz="5617" b="1"/>
            </a:lvl6pPr>
            <a:lvl7pPr marL="9630827" indent="0">
              <a:buNone/>
              <a:defRPr sz="5617" b="1"/>
            </a:lvl7pPr>
            <a:lvl8pPr marL="11235964" indent="0">
              <a:buNone/>
              <a:defRPr sz="5617" b="1"/>
            </a:lvl8pPr>
            <a:lvl9pPr marL="12841102" indent="0">
              <a:buNone/>
              <a:defRPr sz="5617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1669405" y="11058863"/>
            <a:ext cx="18197174" cy="1626592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53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800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468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>
              <a:defRPr sz="11235"/>
            </a:lvl1pPr>
            <a:lvl2pPr>
              <a:defRPr sz="9830"/>
            </a:lvl2pPr>
            <a:lvl3pPr>
              <a:defRPr sz="8426"/>
            </a:lvl3pPr>
            <a:lvl4pPr>
              <a:defRPr sz="7022"/>
            </a:lvl4pPr>
            <a:lvl5pPr>
              <a:defRPr sz="7022"/>
            </a:lvl5pPr>
            <a:lvl6pPr>
              <a:defRPr sz="7022"/>
            </a:lvl6pPr>
            <a:lvl7pPr>
              <a:defRPr sz="7022"/>
            </a:lvl7pPr>
            <a:lvl8pPr>
              <a:defRPr sz="7022"/>
            </a:lvl8pPr>
            <a:lvl9pPr>
              <a:defRPr sz="7022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8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48336" y="2018348"/>
            <a:ext cx="13805326" cy="7064216"/>
          </a:xfrm>
        </p:spPr>
        <p:txBody>
          <a:bodyPr anchor="b"/>
          <a:lstStyle>
            <a:lvl1pPr>
              <a:defRPr sz="11235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8197174" y="4359072"/>
            <a:ext cx="21669405" cy="21515024"/>
          </a:xfrm>
        </p:spPr>
        <p:txBody>
          <a:bodyPr/>
          <a:lstStyle>
            <a:lvl1pPr marL="0" indent="0">
              <a:buNone/>
              <a:defRPr sz="11235"/>
            </a:lvl1pPr>
            <a:lvl2pPr marL="1605138" indent="0">
              <a:buNone/>
              <a:defRPr sz="9830"/>
            </a:lvl2pPr>
            <a:lvl3pPr marL="3210276" indent="0">
              <a:buNone/>
              <a:defRPr sz="8426"/>
            </a:lvl3pPr>
            <a:lvl4pPr marL="4815413" indent="0">
              <a:buNone/>
              <a:defRPr sz="7022"/>
            </a:lvl4pPr>
            <a:lvl5pPr marL="6420551" indent="0">
              <a:buNone/>
              <a:defRPr sz="7022"/>
            </a:lvl5pPr>
            <a:lvl6pPr marL="8025689" indent="0">
              <a:buNone/>
              <a:defRPr sz="7022"/>
            </a:lvl6pPr>
            <a:lvl7pPr marL="9630827" indent="0">
              <a:buNone/>
              <a:defRPr sz="7022"/>
            </a:lvl7pPr>
            <a:lvl8pPr marL="11235964" indent="0">
              <a:buNone/>
              <a:defRPr sz="7022"/>
            </a:lvl8pPr>
            <a:lvl9pPr marL="12841102" indent="0">
              <a:buNone/>
              <a:defRPr sz="7022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948336" y="9082564"/>
            <a:ext cx="13805326" cy="16826573"/>
          </a:xfrm>
        </p:spPr>
        <p:txBody>
          <a:bodyPr/>
          <a:lstStyle>
            <a:lvl1pPr marL="0" indent="0">
              <a:buNone/>
              <a:defRPr sz="5617"/>
            </a:lvl1pPr>
            <a:lvl2pPr marL="1605138" indent="0">
              <a:buNone/>
              <a:defRPr sz="4915"/>
            </a:lvl2pPr>
            <a:lvl3pPr marL="3210276" indent="0">
              <a:buNone/>
              <a:defRPr sz="4213"/>
            </a:lvl3pPr>
            <a:lvl4pPr marL="4815413" indent="0">
              <a:buNone/>
              <a:defRPr sz="3511"/>
            </a:lvl4pPr>
            <a:lvl5pPr marL="6420551" indent="0">
              <a:buNone/>
              <a:defRPr sz="3511"/>
            </a:lvl5pPr>
            <a:lvl6pPr marL="8025689" indent="0">
              <a:buNone/>
              <a:defRPr sz="3511"/>
            </a:lvl6pPr>
            <a:lvl7pPr marL="9630827" indent="0">
              <a:buNone/>
              <a:defRPr sz="3511"/>
            </a:lvl7pPr>
            <a:lvl8pPr marL="11235964" indent="0">
              <a:buNone/>
              <a:defRPr sz="3511"/>
            </a:lvl8pPr>
            <a:lvl9pPr marL="12841102" indent="0">
              <a:buNone/>
              <a:defRPr sz="351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7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942759" y="1611877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2942759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58B32-660D-4C4D-B03B-5336790F13F2}" type="datetimeFigureOut">
              <a:rPr lang="zh-TW" altLang="en-US" smtClean="0"/>
              <a:t>2025/7/3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14178747" y="28060639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30230157" y="28060639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293FE-93E0-436F-BCA2-FE6919DA56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56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10276" rtl="0" eaLnBrk="1" latinLnBrk="0" hangingPunct="1">
        <a:lnSpc>
          <a:spcPct val="90000"/>
        </a:lnSpc>
        <a:spcBef>
          <a:spcPct val="0"/>
        </a:spcBef>
        <a:buNone/>
        <a:defRPr sz="154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2569" indent="-802569" algn="l" defTabSz="3210276" rtl="0" eaLnBrk="1" latinLnBrk="0" hangingPunct="1">
        <a:lnSpc>
          <a:spcPct val="90000"/>
        </a:lnSpc>
        <a:spcBef>
          <a:spcPts val="3511"/>
        </a:spcBef>
        <a:buFont typeface="Arial" panose="020B0604020202020204" pitchFamily="34" charset="0"/>
        <a:buChar char="•"/>
        <a:defRPr sz="9830" kern="1200">
          <a:solidFill>
            <a:schemeClr val="tx1"/>
          </a:solidFill>
          <a:latin typeface="+mn-lt"/>
          <a:ea typeface="+mn-ea"/>
          <a:cs typeface="+mn-cs"/>
        </a:defRPr>
      </a:lvl1pPr>
      <a:lvl2pPr marL="2407707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8426" kern="1200">
          <a:solidFill>
            <a:schemeClr val="tx1"/>
          </a:solidFill>
          <a:latin typeface="+mn-lt"/>
          <a:ea typeface="+mn-ea"/>
          <a:cs typeface="+mn-cs"/>
        </a:defRPr>
      </a:lvl2pPr>
      <a:lvl3pPr marL="4012844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7022" kern="1200">
          <a:solidFill>
            <a:schemeClr val="tx1"/>
          </a:solidFill>
          <a:latin typeface="+mn-lt"/>
          <a:ea typeface="+mn-ea"/>
          <a:cs typeface="+mn-cs"/>
        </a:defRPr>
      </a:lvl3pPr>
      <a:lvl4pPr marL="5617982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7223120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828258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10433395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2038533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3643671" indent="-802569" algn="l" defTabSz="3210276" rtl="0" eaLnBrk="1" latinLnBrk="0" hangingPunct="1">
        <a:lnSpc>
          <a:spcPct val="90000"/>
        </a:lnSpc>
        <a:spcBef>
          <a:spcPts val="1755"/>
        </a:spcBef>
        <a:buFont typeface="Arial" panose="020B0604020202020204" pitchFamily="34" charset="0"/>
        <a:buChar char="•"/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1pPr>
      <a:lvl2pPr marL="1605138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2pPr>
      <a:lvl3pPr marL="3210276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3pPr>
      <a:lvl4pPr marL="4815413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4pPr>
      <a:lvl5pPr marL="6420551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5pPr>
      <a:lvl6pPr marL="8025689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6pPr>
      <a:lvl7pPr marL="9630827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7pPr>
      <a:lvl8pPr marL="11235964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8pPr>
      <a:lvl9pPr marL="12841102" algn="l" defTabSz="3210276" rtl="0" eaLnBrk="1" latinLnBrk="0" hangingPunct="1">
        <a:defRPr sz="6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0"/>
            <a:ext cx="42803763" cy="4267200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9600" b="1" dirty="0" smtClean="0">
                <a:solidFill>
                  <a:schemeClr val="accent1">
                    <a:lumMod val="75000"/>
                  </a:schemeClr>
                </a:solidFill>
              </a:rPr>
              <a:t>DLSF: Dual-Layer Synergistic Fusion for High-Fidelity Image Synthesis</a:t>
            </a:r>
            <a:br>
              <a:rPr lang="en-US" altLang="zh-TW" sz="9600" b="1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7200" dirty="0" smtClean="0">
                <a:solidFill>
                  <a:schemeClr val="accent1">
                    <a:lumMod val="75000"/>
                  </a:schemeClr>
                </a:solidFill>
              </a:rPr>
              <a:t>Zhen-Qi Chen, Yuan-Fu Yang  </a:t>
            </a:r>
            <a:br>
              <a:rPr lang="en-US" altLang="zh-TW" sz="7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TW" sz="7200" dirty="0" smtClean="0">
                <a:solidFill>
                  <a:schemeClr val="accent1">
                    <a:lumMod val="75000"/>
                  </a:schemeClr>
                </a:solidFill>
              </a:rPr>
              <a:t>National Yang Ming </a:t>
            </a:r>
            <a:r>
              <a:rPr lang="en-US" altLang="zh-TW" sz="7200" dirty="0" err="1" smtClean="0">
                <a:solidFill>
                  <a:schemeClr val="accent1">
                    <a:lumMod val="75000"/>
                  </a:schemeClr>
                </a:solidFill>
              </a:rPr>
              <a:t>Chiao</a:t>
            </a:r>
            <a:r>
              <a:rPr lang="en-US" altLang="zh-TW" sz="7200" dirty="0" smtClean="0">
                <a:solidFill>
                  <a:schemeClr val="accent1">
                    <a:lumMod val="75000"/>
                  </a:schemeClr>
                </a:solidFill>
              </a:rPr>
              <a:t> Tung University  </a:t>
            </a:r>
            <a:endParaRPr lang="zh-TW" alt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 descr="國立陽明交通大學- 維基百科，自由的百科全書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52814" cy="3952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64174"/>
              </p:ext>
            </p:extLst>
          </p:nvPr>
        </p:nvGraphicFramePr>
        <p:xfrm>
          <a:off x="38100" y="4618656"/>
          <a:ext cx="14184000" cy="1004608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184000">
                  <a:extLst>
                    <a:ext uri="{9D8B030D-6E8A-4147-A177-3AD203B41FA5}">
                      <a16:colId xmlns:a16="http://schemas.microsoft.com/office/drawing/2014/main" val="131367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Motivation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3000"/>
                        </a:spcAft>
                      </a:pPr>
                      <a:r>
                        <a:rPr lang="en-US" altLang="zh-TW" sz="4400" b="1" dirty="0" smtClean="0"/>
                        <a:t>Semantic Misalignment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✘ Poor feature fusion leads to inconsistencies between the prompt and generated content (e.g., misplacement of objects, missing parts).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3000"/>
                        </a:spcAft>
                      </a:pPr>
                      <a:r>
                        <a:rPr lang="en-US" altLang="zh-TW" sz="4400" b="1" dirty="0" smtClean="0"/>
                        <a:t>Detail Loss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✘ Single-level fusion fails to capture fine-grained textures, especially in complex scenes or high-frequency regions.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0"/>
                        </a:spcBef>
                        <a:spcAft>
                          <a:spcPts val="3000"/>
                        </a:spcAft>
                      </a:pPr>
                      <a:r>
                        <a:rPr lang="en-US" altLang="zh-TW" sz="4400" b="1" dirty="0" smtClean="0"/>
                        <a:t>Insufficient Cross-Latent Communication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✘ Existing models often lack effective interaction between the base and refined </a:t>
                      </a:r>
                      <a:r>
                        <a:rPr lang="en-US" altLang="zh-TW" sz="4400" dirty="0" err="1" smtClean="0"/>
                        <a:t>latents</a:t>
                      </a:r>
                      <a:r>
                        <a:rPr lang="en-US" altLang="zh-TW" sz="4400" dirty="0" smtClean="0"/>
                        <a:t>, limiting the capacity to integrate global and local information.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4973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491131"/>
                  </p:ext>
                </p:extLst>
              </p:nvPr>
            </p:nvGraphicFramePr>
            <p:xfrm>
              <a:off x="14321040" y="4618656"/>
              <a:ext cx="14184000" cy="252828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84000">
                      <a:extLst>
                        <a:ext uri="{9D8B030D-6E8A-4147-A177-3AD203B41FA5}">
                          <a16:colId xmlns:a16="http://schemas.microsoft.com/office/drawing/2014/main" val="1313674902"/>
                        </a:ext>
                      </a:extLst>
                    </a:gridCol>
                  </a:tblGrid>
                  <a:tr h="1054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Fusion Algorithms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997154"/>
                      </a:ext>
                    </a:extLst>
                  </a:tr>
                  <a:tr h="2422819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:r>
                            <a:rPr lang="zh-TW" altLang="en-US" sz="5400" dirty="0" smtClean="0"/>
                            <a:t>🔄</a:t>
                          </a:r>
                          <a:r>
                            <a:rPr lang="en-US" altLang="zh-TW" sz="5400" b="1" dirty="0" smtClean="0"/>
                            <a:t>Adaptive Global Fusion (AGF):</a:t>
                          </a:r>
                          <a:endParaRPr lang="en-US" altLang="zh-TW" sz="5400" dirty="0" smtClean="0"/>
                        </a:p>
                        <a:p>
                          <a:pPr marL="571500" indent="-571500"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Concatenate base latent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44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4400" dirty="0" smtClean="0"/>
                            <a:t> and refined latent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44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4400" dirty="0" smtClean="0"/>
                            <a:t> along the channel dimension:</a:t>
                          </a:r>
                        </a:p>
                        <a:p>
                          <a:pPr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concat</m:t>
                                    </m:r>
                                  </m:sub>
                                </m:sSub>
                                <m:r>
                                  <a:rPr lang="en-US" altLang="zh-TW" sz="4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𝐶𝑜𝑛𝑐𝑎𝑡</m:t>
                                </m:r>
                                <m:d>
                                  <m:d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4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concat</m:t>
                                    </m:r>
                                  </m:sub>
                                </m:sSub>
                                <m:r>
                                  <a:rPr lang="en-US" altLang="zh-TW" sz="4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4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marL="571500" indent="-571500"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Apply 1×1 convolution to compute attention logits:</a:t>
                          </a:r>
                        </a:p>
                        <a:p>
                          <a:pPr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altLang="zh-TW" sz="4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a:rPr lang="en-US" altLang="zh-TW" sz="4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Conv</m:t>
                                    </m:r>
                                  </m:e>
                                  <m:sub>
                                    <m:r>
                                      <a:rPr lang="en-US" altLang="zh-TW" sz="4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a:rPr lang="en-US" altLang="zh-TW" sz="4400" b="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4400" i="1" kern="1200" smtClean="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concat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4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4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A</m:t>
                                </m:r>
                                <m:r>
                                  <a:rPr lang="en-US" altLang="zh-TW" sz="4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4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marL="571500" indent="-571500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Normalize logits with </a:t>
                          </a:r>
                          <a:r>
                            <a:rPr lang="en-US" altLang="zh-TW" sz="4400" dirty="0" err="1" smtClean="0"/>
                            <a:t>softmax</a:t>
                          </a:r>
                          <a:r>
                            <a:rPr lang="en-US" altLang="zh-TW" sz="4400" dirty="0" smtClean="0"/>
                            <a:t> along channel dim: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TW" sz="4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W</m:t>
                                </m:r>
                                <m:r>
                                  <a:rPr lang="en-US" altLang="zh-TW" sz="4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altLang="zh-TW" sz="44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zh-TW" sz="4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A</m:t>
                                    </m:r>
                                  </m:e>
                                </m:d>
                                <m:r>
                                  <a:rPr lang="en-US" altLang="zh-TW" sz="4400" b="0" i="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 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TW" sz="4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W</m:t>
                                </m:r>
                                <m:r>
                                  <a:rPr lang="en-US" altLang="zh-TW" sz="4400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4400" b="0" i="0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oxPr>
                                  <m:e>
                                    <m:d>
                                      <m:d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  <m:d>
                                      <m:d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0,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  </m:t>
                                    </m:r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W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r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h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  <m:box>
                                      <m:box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boxPr>
                                      <m:e>
                                        <m: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=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W</m:t>
                                        </m:r>
                                        <m:d>
                                          <m:dPr>
                                            <m:ctrlPr>
                                              <a:rPr lang="zh-TW" altLang="zh-TW" sz="4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4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1,</m:t>
                                            </m:r>
                                            <m:r>
                                              <a:rPr lang="en-US" altLang="zh-TW" sz="4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h</m:t>
                                            </m:r>
                                            <m:r>
                                              <a:rPr lang="en-US" altLang="zh-TW" sz="4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4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𝑤</m:t>
                                            </m:r>
                                          </m:e>
                                        </m:d>
                                      </m:e>
                                    </m:box>
                                  </m:e>
                                </m:box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marL="571500" indent="-571500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Compute fused latent: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f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r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marL="0" marR="0" lvl="0" indent="0" algn="l" defTabSz="32102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TW" altLang="en-US" sz="5400" dirty="0" smtClean="0"/>
                            <a:t>🌐</a:t>
                          </a:r>
                          <a:r>
                            <a:rPr lang="zh-TW" altLang="en-US" sz="5400" baseline="0" dirty="0" smtClean="0"/>
                            <a:t> </a:t>
                          </a:r>
                          <a:r>
                            <a:rPr lang="en-US" altLang="zh-TW" sz="5400" b="1" dirty="0" smtClean="0"/>
                            <a:t>Dynamic Spatial Fusion (DSF):</a:t>
                          </a:r>
                          <a:endParaRPr lang="en-US" altLang="zh-TW" sz="5400" dirty="0" smtClean="0"/>
                        </a:p>
                        <a:p>
                          <a:pPr marL="571500" indent="-571500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Perform average pooling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44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4400" dirty="0" smtClean="0"/>
                            <a:t> and max pooling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TW" altLang="zh-TW" sz="440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L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sz="4400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b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sz="4400" dirty="0" smtClean="0"/>
                            <a:t>:</a:t>
                          </a:r>
                        </a:p>
                        <a:p>
                          <a:pPr marL="0" marR="0" lvl="0" indent="0" algn="l" defTabSz="3210276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0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avg</m:t>
                                    </m:r>
                                  </m:sub>
                                </m:sSub>
                                <m:r>
                                  <a:rPr lang="en-US" altLang="zh-TW" sz="4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4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𝐴𝑣𝑔𝑃𝑜𝑜𝑙</m:t>
                                </m:r>
                                <m:d>
                                  <m:dPr>
                                    <m:ctrlPr>
                                      <a:rPr lang="zh-TW" altLang="zh-TW" sz="4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4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r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4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,  </m:t>
                                </m:r>
                                <m:sSub>
                                  <m:sSubPr>
                                    <m:ctrlPr>
                                      <a:rPr lang="zh-TW" altLang="zh-TW" sz="4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  <m:r>
                                  <a:rPr lang="en-US" altLang="zh-TW" sz="4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TW" sz="44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𝑀𝑎𝑥𝑃𝑜𝑜𝑙</m:t>
                                </m:r>
                                <m:d>
                                  <m:dPr>
                                    <m:ctrlPr>
                                      <a:rPr lang="zh-TW" altLang="zh-TW" sz="44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44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L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  <m:t>b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44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  </m:t>
                                </m:r>
                              </m:oMath>
                            </m:oMathPara>
                          </a14:m>
                          <a:endParaRPr lang="zh-TW" altLang="zh-TW" sz="4400" kern="10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  <a:p>
                          <a:pPr marL="571500" indent="-571500"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Concatenate pooled maps:</a:t>
                          </a:r>
                        </a:p>
                        <a:p>
                          <a:pPr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P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concat</m:t>
                                    </m:r>
                                  </m:sub>
                                </m:sSub>
                                <m:r>
                                  <a:rPr lang="en-US" altLang="zh-TW" sz="4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𝐶𝑜𝑛𝑐𝑎𝑡</m:t>
                                </m:r>
                                <m:d>
                                  <m:d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avg</m:t>
                                        </m:r>
                                      </m:sub>
                                    </m:sSub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P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max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marL="571500" indent="-571500" algn="l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Apply 7×7 convolution and sigmoid:</a:t>
                          </a:r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spatial</m:t>
                                    </m:r>
                                  </m:sub>
                                </m:sSub>
                                <m:r>
                                  <a:rPr lang="en-US" altLang="zh-TW" sz="4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𝑆𝑖𝑔𝑚𝑜𝑖𝑑</m:t>
                                </m:r>
                                <m:d>
                                  <m:d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Conv</m:t>
                                        </m:r>
                                      </m:e>
                                      <m:sub>
                                        <m: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7×7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TW" altLang="zh-TW" sz="4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4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P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TW" sz="4400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spatial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spatial</m:t>
                                    </m:r>
                                  </m:sub>
                                </m:sSub>
                                <m:r>
                                  <a:rPr lang="en-US" altLang="zh-TW" sz="4400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H</m:t>
                                    </m:r>
                                    <m: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×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W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zh-TW" sz="4400" dirty="0" smtClean="0"/>
                        </a:p>
                        <a:p>
                          <a:pPr marL="571500" indent="-571500"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TW" sz="4400" dirty="0" smtClean="0"/>
                            <a:t>Compute fused latent:</a:t>
                          </a:r>
                        </a:p>
                        <a:p>
                          <a:pPr>
                            <a:lnSpc>
                              <a:spcPct val="100000"/>
                            </a:lnSpc>
                            <a:spcBef>
                              <a:spcPts val="2400"/>
                            </a:spcBef>
                            <a:spcAft>
                              <a:spcPts val="24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zh-TW" sz="4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f</m:t>
                                    </m:r>
                                  </m:sub>
                                </m:sSub>
                                <m:box>
                                  <m:box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box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</m:e>
                                </m:box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M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spatial</m:t>
                                    </m:r>
                                  </m:sub>
                                </m:sSub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r</m:t>
                                    </m:r>
                                  </m:sub>
                                </m:sSub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zh-TW" altLang="zh-TW" sz="4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M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TW" sz="4400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spatial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zh-TW" sz="4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⊙</m:t>
                                </m:r>
                                <m:sSub>
                                  <m:sSubPr>
                                    <m:ctrlPr>
                                      <a:rPr lang="zh-TW" altLang="zh-TW" sz="4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L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TW" sz="4400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b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sz="4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631497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0491131"/>
                  </p:ext>
                </p:extLst>
              </p:nvPr>
            </p:nvGraphicFramePr>
            <p:xfrm>
              <a:off x="14321040" y="4618656"/>
              <a:ext cx="14184000" cy="2528280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4184000">
                      <a:extLst>
                        <a:ext uri="{9D8B030D-6E8A-4147-A177-3AD203B41FA5}">
                          <a16:colId xmlns:a16="http://schemas.microsoft.com/office/drawing/2014/main" val="1313674902"/>
                        </a:ext>
                      </a:extLst>
                    </a:gridCol>
                  </a:tblGrid>
                  <a:tr h="10546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 Fusion Algorithms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0997154"/>
                      </a:ext>
                    </a:extLst>
                  </a:tr>
                  <a:tr h="2422819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43" t="-5181" r="-43" b="-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314973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63744"/>
              </p:ext>
            </p:extLst>
          </p:nvPr>
        </p:nvGraphicFramePr>
        <p:xfrm>
          <a:off x="28603981" y="4618656"/>
          <a:ext cx="14184000" cy="25282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184000">
                  <a:extLst>
                    <a:ext uri="{9D8B030D-6E8A-4147-A177-3AD203B41FA5}">
                      <a16:colId xmlns:a16="http://schemas.microsoft.com/office/drawing/2014/main" val="1313674902"/>
                    </a:ext>
                  </a:extLst>
                </a:gridCol>
              </a:tblGrid>
              <a:tr h="108212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Experiments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97154"/>
                  </a:ext>
                </a:extLst>
              </a:tr>
              <a:tr h="24200678">
                <a:tc>
                  <a:txBody>
                    <a:bodyPr/>
                    <a:lstStyle/>
                    <a:p>
                      <a:pPr marL="0" marR="0" lvl="0" indent="0" algn="l" defTabSz="321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400" b="1" dirty="0" smtClean="0"/>
                        <a:t>Qualitative comparison among SDXL, AGF, and DSF on three representative ImageNet classes</a:t>
                      </a:r>
                      <a:endParaRPr lang="zh-TW" altLang="en-US" sz="4400" b="1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  <a:p>
                      <a:endParaRPr lang="en-US" altLang="zh-TW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49737"/>
                  </a:ext>
                </a:extLst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826513"/>
              </p:ext>
            </p:extLst>
          </p:nvPr>
        </p:nvGraphicFramePr>
        <p:xfrm>
          <a:off x="38100" y="14789292"/>
          <a:ext cx="14184000" cy="1512862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184000">
                  <a:extLst>
                    <a:ext uri="{9D8B030D-6E8A-4147-A177-3AD203B41FA5}">
                      <a16:colId xmlns:a16="http://schemas.microsoft.com/office/drawing/2014/main" val="1313674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Method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997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4400" dirty="0" smtClean="0"/>
                    </a:p>
                    <a:p>
                      <a:endParaRPr lang="en-US" altLang="zh-TW" sz="4400" dirty="0" smtClean="0"/>
                    </a:p>
                    <a:p>
                      <a:endParaRPr lang="en-US" altLang="zh-TW" sz="4400" dirty="0" smtClean="0"/>
                    </a:p>
                    <a:p>
                      <a:endParaRPr lang="en-US" altLang="zh-TW" sz="4400" dirty="0" smtClean="0"/>
                    </a:p>
                    <a:p>
                      <a:endParaRPr lang="en-US" altLang="zh-TW" sz="4400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0"/>
                        </a:spcBef>
                        <a:spcAft>
                          <a:spcPts val="2000"/>
                        </a:spcAft>
                      </a:pPr>
                      <a:endParaRPr lang="en-US" altLang="zh-TW" sz="3200" b="1" dirty="0" smtClean="0"/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0"/>
                        </a:spcBef>
                        <a:spcAft>
                          <a:spcPts val="2500"/>
                        </a:spcAft>
                      </a:pPr>
                      <a:r>
                        <a:rPr lang="en-US" altLang="zh-TW" sz="4400" b="1" dirty="0" smtClean="0"/>
                        <a:t>(a) Overview: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We generate a base latent from the prompt and refine it to enhance details.</a:t>
                      </a:r>
                      <a:r>
                        <a:rPr lang="en-US" altLang="zh-TW" sz="4400" baseline="0" dirty="0" smtClean="0"/>
                        <a:t> </a:t>
                      </a:r>
                      <a:r>
                        <a:rPr lang="en-US" altLang="zh-TW" sz="4400" dirty="0" smtClean="0"/>
                        <a:t>Then, we fuse them via </a:t>
                      </a:r>
                      <a:r>
                        <a:rPr lang="en-US" altLang="zh-TW" sz="4400" b="1" dirty="0" smtClean="0"/>
                        <a:t>Adaptive Global Fusion (AGF)</a:t>
                      </a:r>
                      <a:r>
                        <a:rPr lang="en-US" altLang="zh-TW" sz="4400" dirty="0" smtClean="0"/>
                        <a:t> and </a:t>
                      </a:r>
                      <a:r>
                        <a:rPr lang="en-US" altLang="zh-TW" sz="4400" b="1" dirty="0" smtClean="0"/>
                        <a:t>Dynamic Spatial Fusion (DSF)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to produce high-fidelity images.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0"/>
                        </a:spcBef>
                        <a:spcAft>
                          <a:spcPts val="2500"/>
                        </a:spcAft>
                      </a:pPr>
                      <a:r>
                        <a:rPr lang="en-US" altLang="zh-TW" sz="4400" b="1" dirty="0" smtClean="0"/>
                        <a:t>(b) AGF: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Combines base and refined </a:t>
                      </a:r>
                      <a:r>
                        <a:rPr lang="en-US" altLang="zh-TW" sz="4400" dirty="0" err="1" smtClean="0"/>
                        <a:t>latents</a:t>
                      </a:r>
                      <a:r>
                        <a:rPr lang="en-US" altLang="zh-TW" sz="4400" dirty="0" smtClean="0"/>
                        <a:t> using attention weights across feature channels</a:t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to enhance global consistency.</a:t>
                      </a: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00"/>
                        </a:spcBef>
                        <a:spcAft>
                          <a:spcPts val="2500"/>
                        </a:spcAft>
                      </a:pPr>
                      <a:r>
                        <a:rPr lang="en-US" altLang="zh-TW" sz="4400" b="1" dirty="0" smtClean="0"/>
                        <a:t>(c) DSF:</a:t>
                      </a:r>
                      <a:r>
                        <a:rPr lang="en-US" altLang="zh-TW" sz="4400" dirty="0" smtClean="0"/>
                        <a:t/>
                      </a:r>
                      <a:br>
                        <a:rPr lang="en-US" altLang="zh-TW" sz="4400" dirty="0" smtClean="0"/>
                      </a:br>
                      <a:r>
                        <a:rPr lang="en-US" altLang="zh-TW" sz="4400" dirty="0" smtClean="0"/>
                        <a:t>Applies spatial attention to blend features pixel-wise, preserving fine textures and 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149737"/>
                  </a:ext>
                </a:extLst>
              </a:tr>
            </a:tbl>
          </a:graphicData>
        </a:graphic>
      </p:graphicFrame>
      <p:sp>
        <p:nvSpPr>
          <p:cNvPr id="14" name="AutoShape 4" descr="已上傳的圖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8" name="AutoShape 6" descr="已上傳的圖像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9" name="AutoShape 8" descr="已上傳的圖像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22" name="圖片 21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6230600"/>
            <a:ext cx="14028424" cy="3657600"/>
          </a:xfrm>
          <a:prstGeom prst="rect">
            <a:avLst/>
          </a:prstGeom>
          <a:noFill/>
        </p:spPr>
      </p:pic>
      <p:pic>
        <p:nvPicPr>
          <p:cNvPr id="23" name="圖片 22"/>
          <p:cNvPicPr/>
          <p:nvPr/>
        </p:nvPicPr>
        <p:blipFill>
          <a:blip r:embed="rId5"/>
          <a:stretch>
            <a:fillRect/>
          </a:stretch>
        </p:blipFill>
        <p:spPr>
          <a:xfrm>
            <a:off x="28685145" y="7123368"/>
            <a:ext cx="13945471" cy="12764832"/>
          </a:xfrm>
          <a:prstGeom prst="rect">
            <a:avLst/>
          </a:prstGeom>
        </p:spPr>
      </p:pic>
      <p:graphicFrame>
        <p:nvGraphicFramePr>
          <p:cNvPr id="28" name="表格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31944"/>
              </p:ext>
            </p:extLst>
          </p:nvPr>
        </p:nvGraphicFramePr>
        <p:xfrm>
          <a:off x="28685146" y="25140904"/>
          <a:ext cx="13945470" cy="450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4245">
                  <a:extLst>
                    <a:ext uri="{9D8B030D-6E8A-4147-A177-3AD203B41FA5}">
                      <a16:colId xmlns:a16="http://schemas.microsoft.com/office/drawing/2014/main" val="2402842915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51465123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1036721143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3792027023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1982864299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579342262"/>
                    </a:ext>
                  </a:extLst>
                </a:gridCol>
              </a:tblGrid>
              <a:tr h="900000">
                <a:tc gridSpan="6"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Class-Conditional ImageNet 512x512</a:t>
                      </a:r>
                      <a:endParaRPr lang="zh-TW" altLang="en-US" sz="4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21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93903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21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sFID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5232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SDXL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19.65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50.54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234.75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6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AGF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18.70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49.77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243.48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21298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DSF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18.70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50.22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243.62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0.85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80908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74"/>
              </p:ext>
            </p:extLst>
          </p:nvPr>
        </p:nvGraphicFramePr>
        <p:xfrm>
          <a:off x="28685146" y="20296202"/>
          <a:ext cx="13945470" cy="4500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24245">
                  <a:extLst>
                    <a:ext uri="{9D8B030D-6E8A-4147-A177-3AD203B41FA5}">
                      <a16:colId xmlns:a16="http://schemas.microsoft.com/office/drawing/2014/main" val="2402842915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51465123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1036721143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3792027023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1982864299"/>
                    </a:ext>
                  </a:extLst>
                </a:gridCol>
                <a:gridCol w="2324245">
                  <a:extLst>
                    <a:ext uri="{9D8B030D-6E8A-4147-A177-3AD203B41FA5}">
                      <a16:colId xmlns:a16="http://schemas.microsoft.com/office/drawing/2014/main" val="579342262"/>
                    </a:ext>
                  </a:extLst>
                </a:gridCol>
              </a:tblGrid>
              <a:tr h="900000">
                <a:tc gridSpan="6"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b="1" kern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Class-Conditional ImageNet 256x256</a:t>
                      </a:r>
                      <a:endParaRPr lang="zh-TW" altLang="en-US" sz="4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ctr" defTabSz="321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algn="ctr" defTabSz="3210276" rtl="0" eaLnBrk="1" latinLnBrk="0" hangingPunct="1"/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939034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321027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sFID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zh-TW" altLang="en-US" sz="4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Prec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</a:t>
                      </a:r>
                      <a:r>
                        <a:rPr lang="en-US" altLang="zh-TW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65232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SDXL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20.16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48.98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219.74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0.86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0.35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63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AGF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18.79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47.64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230.43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21298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DSF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18.89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48.21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232.04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3210276" rtl="0" eaLnBrk="1" latinLnBrk="0" hangingPunct="1"/>
                      <a:r>
                        <a:rPr lang="en-US" altLang="zh-TW" sz="4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zh-TW" altLang="en-US" sz="4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80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44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594</Words>
  <Application>Microsoft Office PowerPoint</Application>
  <PresentationFormat>自訂</PresentationFormat>
  <Paragraphs>109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Times New Roman</vt:lpstr>
      <vt:lpstr>Office 佈景主題</vt:lpstr>
      <vt:lpstr>DLSF: Dual-Layer Synergistic Fusion for High-Fidelity Image Synthesis Zhen-Qi Chen, Yuan-Fu Yang   National Yang Ming Chiao Tung University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Alex Chen (陳政錡)</dc:creator>
  <cp:lastModifiedBy>Alex Chen (陳政錡)</cp:lastModifiedBy>
  <cp:revision>19</cp:revision>
  <dcterms:created xsi:type="dcterms:W3CDTF">2025-07-02T01:39:36Z</dcterms:created>
  <dcterms:modified xsi:type="dcterms:W3CDTF">2025-07-03T09:51:06Z</dcterms:modified>
</cp:coreProperties>
</file>