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720" r:id="rId9"/>
    <p:sldMasterId id="2147483732" r:id="rId10"/>
    <p:sldMasterId id="2147483744" r:id="rId11"/>
    <p:sldMasterId id="2147483648" r:id="rId12"/>
  </p:sldMasterIdLst>
  <p:sldIdLst>
    <p:sldId id="256" r:id="rId13"/>
    <p:sldId id="257" r:id="rId14"/>
    <p:sldId id="267" r:id="rId15"/>
    <p:sldId id="266" r:id="rId16"/>
    <p:sldId id="265" r:id="rId17"/>
    <p:sldId id="264" r:id="rId18"/>
    <p:sldId id="263" r:id="rId19"/>
    <p:sldId id="262" r:id="rId20"/>
    <p:sldId id="261" r:id="rId21"/>
    <p:sldId id="260" r:id="rId22"/>
    <p:sldId id="259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ADFF8-1CCC-F07F-0010-0403484F24CA}" v="17" dt="2022-12-15T00:26:26.107"/>
    <p1510:client id="{106DCD34-E54F-7E74-B0B2-BD6FE3C086E9}" v="35" dt="2022-12-15T00:17:32.333"/>
    <p1510:client id="{50B280D2-0228-0976-1209-ACD777EBC374}" v="4" dt="2023-01-01T17:04:07.332"/>
    <p1510:client id="{50DEB1B3-FB18-2AA0-67A8-0CC2ED8F3E03}" v="23" dt="2022-12-20T02:48:26.849"/>
    <p1510:client id="{70DF62F8-3063-7CDD-77F5-6EC382A8BE26}" v="27" dt="2022-12-20T03:13:42.565"/>
    <p1510:client id="{9BF6E3D7-82F8-5FDB-CCF3-87016F75ECBC}" v="26" dt="2022-12-20T03:04:22.175"/>
    <p1510:client id="{9C7AD990-10F5-4C72-B6E6-8DBAB0264B84}" v="4" dt="2022-12-14T23:52:06.979"/>
    <p1510:client id="{AFF8DDB2-18C7-B043-E88D-1F1B413D8148}" v="16" dt="2022-12-20T03:06:31.925"/>
    <p1510:client id="{C5C8D1A9-DC78-987F-6325-1C4B78912CFB}" v="4" dt="2022-12-20T03:16:42.275"/>
    <p1510:client id="{E02BE7D4-DC6B-46CA-1A29-9998CE8885E4}" v="28" dt="2022-12-20T02:59:14.209"/>
    <p1510:client id="{EFDD3369-91FF-7534-866C-6E2C501CE3EF}" v="18" dt="2022-12-20T03:15:49.616"/>
    <p1510:client id="{F8AB0507-71E3-3105-8F9C-3D2B489C9A2A}" v="20" dt="2022-12-15T00:18:59.917"/>
    <p1510:client id="{FD2FF77E-675B-36AE-5B0C-5D3739AA5776}" v="2" dt="2022-12-20T03:00:25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2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3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1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28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6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4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29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0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33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69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47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8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9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440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8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5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042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71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C6E3-ABD5-44C4-997A-AA314D2030D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785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381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698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507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712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87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87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046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538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748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F1E6-723D-4203-9497-C5FE354305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124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943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532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158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708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99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121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603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853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3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1CF9-20F3-4217-B1E3-94A3C191C5C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6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08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51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207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38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61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308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029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01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430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EF-4631-40E9-B634-08E29DA5BA9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87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941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963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170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03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18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7038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758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5045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267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ECE5-76B1-4B18-8C60-B6C149CDF8F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0513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7811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8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646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542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0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022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486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5620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356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D28-22D6-4D89-9149-61F1B70CCEF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874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8D54-C42E-4E9C-AFCC-6E26E94245C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D692-71DC-4FCC-ACC5-B678D98C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9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8D54-C42E-4E9C-AFCC-6E26E94245C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D692-71DC-4FCC-ACC5-B678D98C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557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8D54-C42E-4E9C-AFCC-6E26E94245C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D692-71DC-4FCC-ACC5-B678D98C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271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8D54-C42E-4E9C-AFCC-6E26E94245C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D692-71DC-4FCC-ACC5-B678D98C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76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8D54-C42E-4E9C-AFCC-6E26E94245C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D692-71DC-4FCC-ACC5-B678D98C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532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8D54-C42E-4E9C-AFCC-6E26E94245C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D692-71DC-4FCC-ACC5-B678D98C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9284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8D54-C42E-4E9C-AFCC-6E26E94245C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D692-71DC-4FCC-ACC5-B678D98C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561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8D54-C42E-4E9C-AFCC-6E26E94245C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D692-71DC-4FCC-ACC5-B678D98C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148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8D54-C42E-4E9C-AFCC-6E26E94245C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D692-71DC-4FCC-ACC5-B678D98C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8974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8D54-C42E-4E9C-AFCC-6E26E94245C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D692-71DC-4FCC-ACC5-B678D98C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39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8D54-C42E-4E9C-AFCC-6E26E94245C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3D692-71DC-4FCC-ACC5-B678D98C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3EC2-322A-4327-BAA0-8D7DC4D89A2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9C6E3-ABD5-44C4-997A-AA314D2030D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F092-4E70-4A88-A980-33F3281D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F1E6-723D-4203-9497-C5FE3543057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7B48-D3AB-4A43-8715-1FED80D78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4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71CF9-20F3-4217-B1E3-94A3C191C5C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038B-DFFC-418E-890B-A599652E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A0EF-4631-40E9-B634-08E29DA5BA9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21D06-5C17-4C5B-9DF8-95409327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7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ECE5-76B1-4B18-8C60-B6C149CDF8F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7B489-5A61-43ED-87C3-89CE58AC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CD28-22D6-4D89-9149-61F1B70CCEF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D394-0A60-4867-8D77-EE959603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2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38D54-C42E-4E9C-AFCC-6E26E94245C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3D692-71DC-4FCC-ACC5-B678D98C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5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Web Application Programming</a:t>
            </a:r>
          </a:p>
          <a:p>
            <a:r>
              <a:rPr lang="en-US" sz="4400" b="1">
                <a:solidFill>
                  <a:schemeClr val="bg1"/>
                </a:solidFill>
                <a:latin typeface="Arial"/>
                <a:cs typeface="Arial"/>
              </a:rPr>
              <a:t>Day 15</a:t>
            </a:r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DOM Node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500"/>
              <a:t>The DOM tree represents the full structure of the HTML document.</a:t>
            </a:r>
          </a:p>
          <a:p>
            <a:r>
              <a:rPr lang="en-US" sz="2500"/>
              <a:t>As we saw in Google Chrome’s DOM Example, our DOM Tree Nodes are structured in a parent and child relationship.</a:t>
            </a:r>
          </a:p>
          <a:p>
            <a:r>
              <a:rPr lang="en-US" sz="2500"/>
              <a:t>The HTML tag sits at the top of the DOM tree, while the Head and Body tags are the children to the HTML tag.</a:t>
            </a:r>
          </a:p>
          <a:p>
            <a:r>
              <a:rPr lang="en-US" sz="2500"/>
              <a:t>Any other tags that come within the Head tag are children to the Head tag, and the same goes for Body tags. They will be children of the Body tag.</a:t>
            </a:r>
          </a:p>
        </p:txBody>
      </p:sp>
    </p:spTree>
    <p:extLst>
      <p:ext uri="{BB962C8B-B14F-4D97-AF65-F5344CB8AC3E}">
        <p14:creationId xmlns:p14="http://schemas.microsoft.com/office/powerpoint/2010/main" val="58824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DOM Events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There are some built in events we should be aware of.</a:t>
            </a:r>
          </a:p>
          <a:p>
            <a:r>
              <a:rPr lang="en-US" sz="2600"/>
              <a:t>Also, using the DOM for accessing elements is a good way to apply event handlers to multiple elements on a page. </a:t>
            </a:r>
          </a:p>
        </p:txBody>
      </p:sp>
    </p:spTree>
    <p:extLst>
      <p:ext uri="{BB962C8B-B14F-4D97-AF65-F5344CB8AC3E}">
        <p14:creationId xmlns:p14="http://schemas.microsoft.com/office/powerpoint/2010/main" val="364433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DOM Events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Go over Chapter 10 Examples</a:t>
            </a:r>
          </a:p>
          <a:p>
            <a:r>
              <a:rPr lang="en-US" sz="2600"/>
              <a:t>Go over concept of wrapperfuncs.js</a:t>
            </a:r>
          </a:p>
        </p:txBody>
      </p:sp>
    </p:spTree>
    <p:extLst>
      <p:ext uri="{BB962C8B-B14F-4D97-AF65-F5344CB8AC3E}">
        <p14:creationId xmlns:p14="http://schemas.microsoft.com/office/powerpoint/2010/main" val="417852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42" y="847965"/>
            <a:ext cx="11823939" cy="5932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353684" y="1000664"/>
            <a:ext cx="114271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pPr>
              <a:buChar char="•"/>
            </a:pPr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Message</a:t>
            </a:r>
            <a:endParaRPr lang="en-CA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DOM Nodes and Node Trees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The Document Object Model (DOM) represents a structured hierarchy of Trees and Nodes.</a:t>
            </a:r>
          </a:p>
          <a:p>
            <a:r>
              <a:rPr lang="en-US" sz="2600"/>
              <a:t>With the DOM we have a way to access all the elements on the page.</a:t>
            </a:r>
          </a:p>
          <a:p>
            <a:r>
              <a:rPr lang="en-US" sz="2600"/>
              <a:t>The purpose of the X in XHTML (if we remember, its XML-styled structuring requiring both an opening and closing tag for all page elements) is to remove any ambiguity or question of where an element begins or ends.</a:t>
            </a:r>
          </a:p>
        </p:txBody>
      </p:sp>
    </p:spTree>
    <p:extLst>
      <p:ext uri="{BB962C8B-B14F-4D97-AF65-F5344CB8AC3E}">
        <p14:creationId xmlns:p14="http://schemas.microsoft.com/office/powerpoint/2010/main" val="282326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DOM Nodes and Node Trees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Let’s take a look at the DOM from the perspective of Google Chrome browser.</a:t>
            </a:r>
          </a:p>
          <a:p>
            <a:r>
              <a:rPr lang="en-US" sz="2600"/>
              <a:t>In the next video, we will take a look at the developer tools present in Google Chrome and see the DOM from the top down view.</a:t>
            </a:r>
          </a:p>
        </p:txBody>
      </p:sp>
    </p:spTree>
    <p:extLst>
      <p:ext uri="{BB962C8B-B14F-4D97-AF65-F5344CB8AC3E}">
        <p14:creationId xmlns:p14="http://schemas.microsoft.com/office/powerpoint/2010/main" val="107794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DOM Nodes and Node Trees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DEMO Chrome DOM in developer tools.</a:t>
            </a:r>
          </a:p>
          <a:p>
            <a:r>
              <a:rPr lang="en-US" sz="2600"/>
              <a:t>DEMO Internet Explorer Developer tools.</a:t>
            </a:r>
          </a:p>
        </p:txBody>
      </p:sp>
    </p:spTree>
    <p:extLst>
      <p:ext uri="{BB962C8B-B14F-4D97-AF65-F5344CB8AC3E}">
        <p14:creationId xmlns:p14="http://schemas.microsoft.com/office/powerpoint/2010/main" val="85407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DOM 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700"/>
              <a:t>When we use the document.getElementById() function, what is returned is a “node”, a specific point in the tree, and it represents an element. </a:t>
            </a:r>
          </a:p>
          <a:p>
            <a:r>
              <a:rPr lang="en-US" sz="2700"/>
              <a:t>We can also use getElementsByTagName(tagname) to get a group of elements by their specific tag name.</a:t>
            </a:r>
          </a:p>
          <a:p>
            <a:r>
              <a:rPr lang="en-US" sz="2700"/>
              <a:t>getElementsByClassName(classname) will also return a list of elements with the classname that matches the input parameter</a:t>
            </a:r>
          </a:p>
          <a:p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52911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DOM 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Using these methods to access elements is not limited to being called from the “document” object.</a:t>
            </a:r>
          </a:p>
          <a:p>
            <a:pPr>
              <a:lnSpc>
                <a:spcPct val="90000"/>
              </a:lnSpc>
            </a:pPr>
            <a:r>
              <a:rPr lang="en-US" sz="2700"/>
              <a:t>We can search tables, divs, or any other elements for the elements that are children in relation to the element we are searching.</a:t>
            </a:r>
          </a:p>
          <a:p>
            <a:pPr>
              <a:lnSpc>
                <a:spcPct val="90000"/>
              </a:lnSpc>
            </a:pPr>
            <a:r>
              <a:rPr lang="en-US" sz="2700"/>
              <a:t>For example: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/>
              <a:t>	var div1 = document.getElementById(“div1”);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/>
              <a:t>	var div1Divs = document.getElementsByTagName(“div”);</a:t>
            </a:r>
          </a:p>
          <a:p>
            <a:pPr>
              <a:lnSpc>
                <a:spcPct val="90000"/>
              </a:lnSpc>
            </a:pP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266361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DOM 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700"/>
              <a:t>The collection that is returned from the function is an array, that can be accessed by 0 based index just like any other array.</a:t>
            </a:r>
          </a:p>
          <a:p>
            <a:r>
              <a:rPr lang="en-US" sz="2700"/>
              <a:t>We can then process the array and search for or manipulate objects within it, using a for loop.</a:t>
            </a:r>
          </a:p>
          <a:p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345783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DOM Node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700"/>
              <a:t>When we return an element from any of the aforementioned functions, we access DOM Nodes.</a:t>
            </a:r>
          </a:p>
          <a:p>
            <a:r>
              <a:rPr lang="en-US" sz="2700"/>
              <a:t>We are accessing a single Node by using getElementById and many Nodes by using getElementsByTagName or getElementsByClassName</a:t>
            </a:r>
          </a:p>
          <a:p>
            <a:pPr marL="0" indent="0">
              <a:buNone/>
            </a:pP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229044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8C6BDE-1D56-4B71-BD22-1ECB2AE9A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f97bcdf-ccab-446e-94f0-d2f64f8242e5"/>
    <ds:schemaRef ds:uri="f2794c99-6a5a-4026-8dc7-7427ff4a0c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59A5CA-0710-4D85-9E69-A830CAE95C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542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Calibri Light</vt:lpstr>
      <vt:lpstr>Poppins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Welcome Message</vt:lpstr>
      <vt:lpstr>DOM Nodes and Node Trees</vt:lpstr>
      <vt:lpstr>DOM Nodes and Node Trees</vt:lpstr>
      <vt:lpstr>DOM Nodes and Node Trees</vt:lpstr>
      <vt:lpstr>DOM Methods</vt:lpstr>
      <vt:lpstr>DOM Methods</vt:lpstr>
      <vt:lpstr>DOM Methods</vt:lpstr>
      <vt:lpstr>DOM Node Access</vt:lpstr>
      <vt:lpstr>DOM Node Access</vt:lpstr>
      <vt:lpstr>DOM Events</vt:lpstr>
      <vt:lpstr>DOM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lastModifiedBy>Nasrin Khodapanah</cp:lastModifiedBy>
  <cp:revision>254</cp:revision>
  <dcterms:created xsi:type="dcterms:W3CDTF">2021-03-04T05:19:41Z</dcterms:created>
  <dcterms:modified xsi:type="dcterms:W3CDTF">2024-04-10T20:27:06Z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