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9" r:id="rId7"/>
    <p:sldId id="288" r:id="rId8"/>
    <p:sldId id="289" r:id="rId9"/>
    <p:sldId id="290" r:id="rId10"/>
    <p:sldId id="262" r:id="rId11"/>
    <p:sldId id="263" r:id="rId12"/>
    <p:sldId id="264" r:id="rId13"/>
    <p:sldId id="265" r:id="rId14"/>
    <p:sldId id="291"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52F6CA-D908-4C2C-A9B0-4467AD4FBBAA}" v="6" dt="2022-10-10T20:19:32.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snapToObjects="1">
      <p:cViewPr varScale="1">
        <p:scale>
          <a:sx n="102" d="100"/>
          <a:sy n="102" d="100"/>
        </p:scale>
        <p:origin x="9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hyperlink" Target="http://www.abcbusiness.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www.abcbusiness.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88EC-0DE2-44BF-A4C7-2D7FC7996C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B7424B0-A62D-4CC0-8DBA-1D09A6696058}">
      <dgm:prSet/>
      <dgm:spPr/>
      <dgm:t>
        <a:bodyPr/>
        <a:lstStyle/>
        <a:p>
          <a:r>
            <a:rPr lang="en-US"/>
            <a:t>A client web browser (Internet Explorer, Firefox, Chrome, Safari, Opera) requests the index.html page from http://</a:t>
          </a:r>
          <a:r>
            <a:rPr lang="en-US">
              <a:hlinkClick xmlns:r="http://schemas.openxmlformats.org/officeDocument/2006/relationships" r:id="rId1"/>
            </a:rPr>
            <a:t>www.abcbusiness.com</a:t>
          </a:r>
          <a:r>
            <a:rPr lang="en-US"/>
            <a:t>.</a:t>
          </a:r>
        </a:p>
      </dgm:t>
    </dgm:pt>
    <dgm:pt modelId="{710E8829-93D1-45C7-8867-01ABCC59CDB2}" type="parTrans" cxnId="{ACD06CA7-3775-4895-A95E-8B7C91CDE743}">
      <dgm:prSet/>
      <dgm:spPr/>
      <dgm:t>
        <a:bodyPr/>
        <a:lstStyle/>
        <a:p>
          <a:endParaRPr lang="en-US"/>
        </a:p>
      </dgm:t>
    </dgm:pt>
    <dgm:pt modelId="{BEFE396C-A0B1-463C-A730-DFED3725BA46}" type="sibTrans" cxnId="{ACD06CA7-3775-4895-A95E-8B7C91CDE743}">
      <dgm:prSet/>
      <dgm:spPr/>
      <dgm:t>
        <a:bodyPr/>
        <a:lstStyle/>
        <a:p>
          <a:endParaRPr lang="en-US"/>
        </a:p>
      </dgm:t>
    </dgm:pt>
    <dgm:pt modelId="{635A2645-E5D6-417B-8F6E-CF9EC416B610}">
      <dgm:prSet/>
      <dgm:spPr/>
      <dgm:t>
        <a:bodyPr/>
        <a:lstStyle/>
        <a:p>
          <a:r>
            <a:rPr lang="en-US"/>
            <a:t>The server sends the HTML page and linked CSS page to the web browser.</a:t>
          </a:r>
          <a:br>
            <a:rPr lang="en-US"/>
          </a:br>
          <a:br>
            <a:rPr lang="en-US"/>
          </a:br>
          <a:r>
            <a:rPr lang="en-US"/>
            <a:t>The browser reads the code received and it is interpreted and displayed for the user. </a:t>
          </a:r>
        </a:p>
      </dgm:t>
    </dgm:pt>
    <dgm:pt modelId="{7C4A42DE-A790-4F09-B9D5-A404DE0FAEEB}" type="parTrans" cxnId="{0B133A97-8A5B-4A01-BC9E-4D5E7471A9C9}">
      <dgm:prSet/>
      <dgm:spPr/>
      <dgm:t>
        <a:bodyPr/>
        <a:lstStyle/>
        <a:p>
          <a:endParaRPr lang="en-US"/>
        </a:p>
      </dgm:t>
    </dgm:pt>
    <dgm:pt modelId="{1D7DDD45-8A56-49D6-BD85-CCD2EFAF7BE8}" type="sibTrans" cxnId="{0B133A97-8A5B-4A01-BC9E-4D5E7471A9C9}">
      <dgm:prSet/>
      <dgm:spPr/>
      <dgm:t>
        <a:bodyPr/>
        <a:lstStyle/>
        <a:p>
          <a:endParaRPr lang="en-US"/>
        </a:p>
      </dgm:t>
    </dgm:pt>
    <dgm:pt modelId="{1B082454-5865-42AD-9D23-E2EECC637EFF}" type="pres">
      <dgm:prSet presAssocID="{0DE188EC-0DE2-44BF-A4C7-2D7FC7996C6A}" presName="linear" presStyleCnt="0">
        <dgm:presLayoutVars>
          <dgm:animLvl val="lvl"/>
          <dgm:resizeHandles val="exact"/>
        </dgm:presLayoutVars>
      </dgm:prSet>
      <dgm:spPr/>
    </dgm:pt>
    <dgm:pt modelId="{5C9104CE-D4B8-4901-8F43-2E5B83669DB5}" type="pres">
      <dgm:prSet presAssocID="{CB7424B0-A62D-4CC0-8DBA-1D09A6696058}" presName="parentText" presStyleLbl="node1" presStyleIdx="0" presStyleCnt="2">
        <dgm:presLayoutVars>
          <dgm:chMax val="0"/>
          <dgm:bulletEnabled val="1"/>
        </dgm:presLayoutVars>
      </dgm:prSet>
      <dgm:spPr/>
    </dgm:pt>
    <dgm:pt modelId="{97FB52B0-5FF0-41D9-B318-895920008099}" type="pres">
      <dgm:prSet presAssocID="{BEFE396C-A0B1-463C-A730-DFED3725BA46}" presName="spacer" presStyleCnt="0"/>
      <dgm:spPr/>
    </dgm:pt>
    <dgm:pt modelId="{3F4A0924-CBEB-4D7D-8114-08792F4C8EF5}" type="pres">
      <dgm:prSet presAssocID="{635A2645-E5D6-417B-8F6E-CF9EC416B610}" presName="parentText" presStyleLbl="node1" presStyleIdx="1" presStyleCnt="2">
        <dgm:presLayoutVars>
          <dgm:chMax val="0"/>
          <dgm:bulletEnabled val="1"/>
        </dgm:presLayoutVars>
      </dgm:prSet>
      <dgm:spPr/>
    </dgm:pt>
  </dgm:ptLst>
  <dgm:cxnLst>
    <dgm:cxn modelId="{306CCE80-256C-43DA-94EE-3F1C533E0878}" type="presOf" srcId="{CB7424B0-A62D-4CC0-8DBA-1D09A6696058}" destId="{5C9104CE-D4B8-4901-8F43-2E5B83669DB5}" srcOrd="0" destOrd="0" presId="urn:microsoft.com/office/officeart/2005/8/layout/vList2"/>
    <dgm:cxn modelId="{6D82BA8B-DD81-4281-BA2F-D6F3750B3EC3}" type="presOf" srcId="{0DE188EC-0DE2-44BF-A4C7-2D7FC7996C6A}" destId="{1B082454-5865-42AD-9D23-E2EECC637EFF}" srcOrd="0" destOrd="0" presId="urn:microsoft.com/office/officeart/2005/8/layout/vList2"/>
    <dgm:cxn modelId="{0B133A97-8A5B-4A01-BC9E-4D5E7471A9C9}" srcId="{0DE188EC-0DE2-44BF-A4C7-2D7FC7996C6A}" destId="{635A2645-E5D6-417B-8F6E-CF9EC416B610}" srcOrd="1" destOrd="0" parTransId="{7C4A42DE-A790-4F09-B9D5-A404DE0FAEEB}" sibTransId="{1D7DDD45-8A56-49D6-BD85-CCD2EFAF7BE8}"/>
    <dgm:cxn modelId="{ACD06CA7-3775-4895-A95E-8B7C91CDE743}" srcId="{0DE188EC-0DE2-44BF-A4C7-2D7FC7996C6A}" destId="{CB7424B0-A62D-4CC0-8DBA-1D09A6696058}" srcOrd="0" destOrd="0" parTransId="{710E8829-93D1-45C7-8867-01ABCC59CDB2}" sibTransId="{BEFE396C-A0B1-463C-A730-DFED3725BA46}"/>
    <dgm:cxn modelId="{5FF7E2B6-7840-4880-8095-C39F85AD0E16}" type="presOf" srcId="{635A2645-E5D6-417B-8F6E-CF9EC416B610}" destId="{3F4A0924-CBEB-4D7D-8114-08792F4C8EF5}" srcOrd="0" destOrd="0" presId="urn:microsoft.com/office/officeart/2005/8/layout/vList2"/>
    <dgm:cxn modelId="{55ED7A6B-4084-4015-94F4-B2C5A3B203BE}" type="presParOf" srcId="{1B082454-5865-42AD-9D23-E2EECC637EFF}" destId="{5C9104CE-D4B8-4901-8F43-2E5B83669DB5}" srcOrd="0" destOrd="0" presId="urn:microsoft.com/office/officeart/2005/8/layout/vList2"/>
    <dgm:cxn modelId="{EE722C0B-1D58-475E-AAEF-892D8DC454DE}" type="presParOf" srcId="{1B082454-5865-42AD-9D23-E2EECC637EFF}" destId="{97FB52B0-5FF0-41D9-B318-895920008099}" srcOrd="1" destOrd="0" presId="urn:microsoft.com/office/officeart/2005/8/layout/vList2"/>
    <dgm:cxn modelId="{A2FC2522-9A03-4E14-B843-79367A7BC2DB}" type="presParOf" srcId="{1B082454-5865-42AD-9D23-E2EECC637EFF}" destId="{3F4A0924-CBEB-4D7D-8114-08792F4C8EF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03876-4271-4E1C-B1D2-142167E3C3D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BE65139-DA66-427F-875A-80520C264C56}">
      <dgm:prSet/>
      <dgm:spPr/>
      <dgm:t>
        <a:bodyPr/>
        <a:lstStyle/>
        <a:p>
          <a:r>
            <a:rPr lang="en-US"/>
            <a:t>What does HTML and CSS stand for?</a:t>
          </a:r>
          <a:br>
            <a:rPr lang="en-US"/>
          </a:br>
          <a:endParaRPr lang="en-US"/>
        </a:p>
      </dgm:t>
    </dgm:pt>
    <dgm:pt modelId="{2861AC70-B3DA-44FA-ACAF-992C93ABC535}" type="parTrans" cxnId="{DA38820A-F27E-4587-AA1C-B0F54410E4AA}">
      <dgm:prSet/>
      <dgm:spPr/>
      <dgm:t>
        <a:bodyPr/>
        <a:lstStyle/>
        <a:p>
          <a:endParaRPr lang="en-US"/>
        </a:p>
      </dgm:t>
    </dgm:pt>
    <dgm:pt modelId="{5D4A26F1-8065-436B-BAEA-FB1E08384CD3}" type="sibTrans" cxnId="{DA38820A-F27E-4587-AA1C-B0F54410E4AA}">
      <dgm:prSet/>
      <dgm:spPr/>
      <dgm:t>
        <a:bodyPr/>
        <a:lstStyle/>
        <a:p>
          <a:endParaRPr lang="en-US"/>
        </a:p>
      </dgm:t>
    </dgm:pt>
    <dgm:pt modelId="{D0EAFEC3-F09A-42D6-9A88-C41B96C3E601}">
      <dgm:prSet/>
      <dgm:spPr/>
      <dgm:t>
        <a:bodyPr/>
        <a:lstStyle/>
        <a:p>
          <a:r>
            <a:rPr lang="en-US"/>
            <a:t>HTML stands for Hypertext Markup Language</a:t>
          </a:r>
          <a:br>
            <a:rPr lang="en-US"/>
          </a:br>
          <a:endParaRPr lang="en-US"/>
        </a:p>
      </dgm:t>
    </dgm:pt>
    <dgm:pt modelId="{C29A00F9-07E1-4B51-9B4C-955FA80233FD}" type="parTrans" cxnId="{1ADEEF28-D3B7-4A5F-9580-F3A9A040FA05}">
      <dgm:prSet/>
      <dgm:spPr/>
      <dgm:t>
        <a:bodyPr/>
        <a:lstStyle/>
        <a:p>
          <a:endParaRPr lang="en-US"/>
        </a:p>
      </dgm:t>
    </dgm:pt>
    <dgm:pt modelId="{C89B9802-F2BE-4595-87AA-1667FAE579E2}" type="sibTrans" cxnId="{1ADEEF28-D3B7-4A5F-9580-F3A9A040FA05}">
      <dgm:prSet/>
      <dgm:spPr/>
      <dgm:t>
        <a:bodyPr/>
        <a:lstStyle/>
        <a:p>
          <a:endParaRPr lang="en-US"/>
        </a:p>
      </dgm:t>
    </dgm:pt>
    <dgm:pt modelId="{709811CA-4DB4-4D65-ADE4-66D3F02439B2}">
      <dgm:prSet/>
      <dgm:spPr/>
      <dgm:t>
        <a:bodyPr/>
        <a:lstStyle/>
        <a:p>
          <a:r>
            <a:rPr lang="en-US"/>
            <a:t>CSS stands for Cascading Style Sheets</a:t>
          </a:r>
        </a:p>
      </dgm:t>
    </dgm:pt>
    <dgm:pt modelId="{D8273DF6-B27E-450F-AE0A-BCB3741D0DE4}" type="parTrans" cxnId="{704473E7-117E-4E96-96EE-CFDDD84AC5EC}">
      <dgm:prSet/>
      <dgm:spPr/>
      <dgm:t>
        <a:bodyPr/>
        <a:lstStyle/>
        <a:p>
          <a:endParaRPr lang="en-US"/>
        </a:p>
      </dgm:t>
    </dgm:pt>
    <dgm:pt modelId="{05ABF933-C0EC-4802-913C-984A44595757}" type="sibTrans" cxnId="{704473E7-117E-4E96-96EE-CFDDD84AC5EC}">
      <dgm:prSet/>
      <dgm:spPr/>
      <dgm:t>
        <a:bodyPr/>
        <a:lstStyle/>
        <a:p>
          <a:endParaRPr lang="en-US"/>
        </a:p>
      </dgm:t>
    </dgm:pt>
    <dgm:pt modelId="{841ED56B-C4A9-47B0-91C2-B51792AC4725}">
      <dgm:prSet/>
      <dgm:spPr/>
      <dgm:t>
        <a:bodyPr/>
        <a:lstStyle/>
        <a:p>
          <a:r>
            <a:rPr lang="en-US"/>
            <a:t>The purpose of HTML is to provide a structure for the web document.</a:t>
          </a:r>
          <a:br>
            <a:rPr lang="en-US"/>
          </a:br>
          <a:endParaRPr lang="en-US"/>
        </a:p>
      </dgm:t>
    </dgm:pt>
    <dgm:pt modelId="{537910F4-094D-457F-ADF6-669514ED9AD4}" type="parTrans" cxnId="{DCD0226F-7D26-40E7-902E-4E5BABB1389D}">
      <dgm:prSet/>
      <dgm:spPr/>
      <dgm:t>
        <a:bodyPr/>
        <a:lstStyle/>
        <a:p>
          <a:endParaRPr lang="en-US"/>
        </a:p>
      </dgm:t>
    </dgm:pt>
    <dgm:pt modelId="{6BB09A49-A724-408A-95F5-5C7A7073118F}" type="sibTrans" cxnId="{DCD0226F-7D26-40E7-902E-4E5BABB1389D}">
      <dgm:prSet/>
      <dgm:spPr/>
      <dgm:t>
        <a:bodyPr/>
        <a:lstStyle/>
        <a:p>
          <a:endParaRPr lang="en-US"/>
        </a:p>
      </dgm:t>
    </dgm:pt>
    <dgm:pt modelId="{CE5EAA3F-C3E9-4053-905B-6ED0C7DCEED2}">
      <dgm:prSet/>
      <dgm:spPr/>
      <dgm:t>
        <a:bodyPr/>
        <a:lstStyle/>
        <a:p>
          <a:r>
            <a:rPr lang="en-US"/>
            <a:t>The purpose of CSS is to provide style and formatting for a web document.</a:t>
          </a:r>
        </a:p>
      </dgm:t>
    </dgm:pt>
    <dgm:pt modelId="{18D33D8C-E455-4465-AB1D-A0462566F64A}" type="parTrans" cxnId="{664F8298-AE21-40C1-8FD7-436E2E71E3FD}">
      <dgm:prSet/>
      <dgm:spPr/>
      <dgm:t>
        <a:bodyPr/>
        <a:lstStyle/>
        <a:p>
          <a:endParaRPr lang="en-US"/>
        </a:p>
      </dgm:t>
    </dgm:pt>
    <dgm:pt modelId="{92FB81ED-8CA0-474F-90B3-BBE7C7EDDDBE}" type="sibTrans" cxnId="{664F8298-AE21-40C1-8FD7-436E2E71E3FD}">
      <dgm:prSet/>
      <dgm:spPr/>
      <dgm:t>
        <a:bodyPr/>
        <a:lstStyle/>
        <a:p>
          <a:endParaRPr lang="en-US"/>
        </a:p>
      </dgm:t>
    </dgm:pt>
    <dgm:pt modelId="{D3B54743-59BD-486A-B69F-4B4F35ACDF93}" type="pres">
      <dgm:prSet presAssocID="{59803876-4271-4E1C-B1D2-142167E3C3D8}" presName="linear" presStyleCnt="0">
        <dgm:presLayoutVars>
          <dgm:animLvl val="lvl"/>
          <dgm:resizeHandles val="exact"/>
        </dgm:presLayoutVars>
      </dgm:prSet>
      <dgm:spPr/>
    </dgm:pt>
    <dgm:pt modelId="{6C3F059C-284D-44D4-8BBF-6BDD3937DF9B}" type="pres">
      <dgm:prSet presAssocID="{2BE65139-DA66-427F-875A-80520C264C56}" presName="parentText" presStyleLbl="node1" presStyleIdx="0" presStyleCnt="5">
        <dgm:presLayoutVars>
          <dgm:chMax val="0"/>
          <dgm:bulletEnabled val="1"/>
        </dgm:presLayoutVars>
      </dgm:prSet>
      <dgm:spPr/>
    </dgm:pt>
    <dgm:pt modelId="{0AEE119F-10ED-4E35-B357-160FC9233AF7}" type="pres">
      <dgm:prSet presAssocID="{5D4A26F1-8065-436B-BAEA-FB1E08384CD3}" presName="spacer" presStyleCnt="0"/>
      <dgm:spPr/>
    </dgm:pt>
    <dgm:pt modelId="{5BD24C1F-C2E4-4C7E-B670-88CCFD91CCB3}" type="pres">
      <dgm:prSet presAssocID="{D0EAFEC3-F09A-42D6-9A88-C41B96C3E601}" presName="parentText" presStyleLbl="node1" presStyleIdx="1" presStyleCnt="5">
        <dgm:presLayoutVars>
          <dgm:chMax val="0"/>
          <dgm:bulletEnabled val="1"/>
        </dgm:presLayoutVars>
      </dgm:prSet>
      <dgm:spPr/>
    </dgm:pt>
    <dgm:pt modelId="{6D497D7B-7C13-4B30-BE1A-38F6CF98871C}" type="pres">
      <dgm:prSet presAssocID="{C89B9802-F2BE-4595-87AA-1667FAE579E2}" presName="spacer" presStyleCnt="0"/>
      <dgm:spPr/>
    </dgm:pt>
    <dgm:pt modelId="{F61EBEB2-1AB8-46FC-A846-E95F34A305D9}" type="pres">
      <dgm:prSet presAssocID="{709811CA-4DB4-4D65-ADE4-66D3F02439B2}" presName="parentText" presStyleLbl="node1" presStyleIdx="2" presStyleCnt="5">
        <dgm:presLayoutVars>
          <dgm:chMax val="0"/>
          <dgm:bulletEnabled val="1"/>
        </dgm:presLayoutVars>
      </dgm:prSet>
      <dgm:spPr/>
    </dgm:pt>
    <dgm:pt modelId="{8FE7C3AA-28AE-4068-A9D2-78B9692CC2F5}" type="pres">
      <dgm:prSet presAssocID="{05ABF933-C0EC-4802-913C-984A44595757}" presName="spacer" presStyleCnt="0"/>
      <dgm:spPr/>
    </dgm:pt>
    <dgm:pt modelId="{49ECCF77-3DAC-4BFE-A585-50801CFC3E38}" type="pres">
      <dgm:prSet presAssocID="{841ED56B-C4A9-47B0-91C2-B51792AC4725}" presName="parentText" presStyleLbl="node1" presStyleIdx="3" presStyleCnt="5">
        <dgm:presLayoutVars>
          <dgm:chMax val="0"/>
          <dgm:bulletEnabled val="1"/>
        </dgm:presLayoutVars>
      </dgm:prSet>
      <dgm:spPr/>
    </dgm:pt>
    <dgm:pt modelId="{6172E911-814E-4964-A09A-D213711B2625}" type="pres">
      <dgm:prSet presAssocID="{6BB09A49-A724-408A-95F5-5C7A7073118F}" presName="spacer" presStyleCnt="0"/>
      <dgm:spPr/>
    </dgm:pt>
    <dgm:pt modelId="{8D7AA91F-CCBA-4D1C-B612-EA9671031CE8}" type="pres">
      <dgm:prSet presAssocID="{CE5EAA3F-C3E9-4053-905B-6ED0C7DCEED2}" presName="parentText" presStyleLbl="node1" presStyleIdx="4" presStyleCnt="5">
        <dgm:presLayoutVars>
          <dgm:chMax val="0"/>
          <dgm:bulletEnabled val="1"/>
        </dgm:presLayoutVars>
      </dgm:prSet>
      <dgm:spPr/>
    </dgm:pt>
  </dgm:ptLst>
  <dgm:cxnLst>
    <dgm:cxn modelId="{DA38820A-F27E-4587-AA1C-B0F54410E4AA}" srcId="{59803876-4271-4E1C-B1D2-142167E3C3D8}" destId="{2BE65139-DA66-427F-875A-80520C264C56}" srcOrd="0" destOrd="0" parTransId="{2861AC70-B3DA-44FA-ACAF-992C93ABC535}" sibTransId="{5D4A26F1-8065-436B-BAEA-FB1E08384CD3}"/>
    <dgm:cxn modelId="{3851AE17-4FA1-4C86-B33A-6CB0D06A1777}" type="presOf" srcId="{59803876-4271-4E1C-B1D2-142167E3C3D8}" destId="{D3B54743-59BD-486A-B69F-4B4F35ACDF93}" srcOrd="0" destOrd="0" presId="urn:microsoft.com/office/officeart/2005/8/layout/vList2"/>
    <dgm:cxn modelId="{1ADEEF28-D3B7-4A5F-9580-F3A9A040FA05}" srcId="{59803876-4271-4E1C-B1D2-142167E3C3D8}" destId="{D0EAFEC3-F09A-42D6-9A88-C41B96C3E601}" srcOrd="1" destOrd="0" parTransId="{C29A00F9-07E1-4B51-9B4C-955FA80233FD}" sibTransId="{C89B9802-F2BE-4595-87AA-1667FAE579E2}"/>
    <dgm:cxn modelId="{9DC58067-EA96-445A-BB9D-0AEFD4BAD073}" type="presOf" srcId="{2BE65139-DA66-427F-875A-80520C264C56}" destId="{6C3F059C-284D-44D4-8BBF-6BDD3937DF9B}" srcOrd="0" destOrd="0" presId="urn:microsoft.com/office/officeart/2005/8/layout/vList2"/>
    <dgm:cxn modelId="{DCD0226F-7D26-40E7-902E-4E5BABB1389D}" srcId="{59803876-4271-4E1C-B1D2-142167E3C3D8}" destId="{841ED56B-C4A9-47B0-91C2-B51792AC4725}" srcOrd="3" destOrd="0" parTransId="{537910F4-094D-457F-ADF6-669514ED9AD4}" sibTransId="{6BB09A49-A724-408A-95F5-5C7A7073118F}"/>
    <dgm:cxn modelId="{3427FF5A-584E-4197-B175-203BB0DE7BCF}" type="presOf" srcId="{709811CA-4DB4-4D65-ADE4-66D3F02439B2}" destId="{F61EBEB2-1AB8-46FC-A846-E95F34A305D9}" srcOrd="0" destOrd="0" presId="urn:microsoft.com/office/officeart/2005/8/layout/vList2"/>
    <dgm:cxn modelId="{664F8298-AE21-40C1-8FD7-436E2E71E3FD}" srcId="{59803876-4271-4E1C-B1D2-142167E3C3D8}" destId="{CE5EAA3F-C3E9-4053-905B-6ED0C7DCEED2}" srcOrd="4" destOrd="0" parTransId="{18D33D8C-E455-4465-AB1D-A0462566F64A}" sibTransId="{92FB81ED-8CA0-474F-90B3-BBE7C7EDDDBE}"/>
    <dgm:cxn modelId="{EF4BCB9E-E740-45AF-BE4D-4EAC173F865C}" type="presOf" srcId="{CE5EAA3F-C3E9-4053-905B-6ED0C7DCEED2}" destId="{8D7AA91F-CCBA-4D1C-B612-EA9671031CE8}" srcOrd="0" destOrd="0" presId="urn:microsoft.com/office/officeart/2005/8/layout/vList2"/>
    <dgm:cxn modelId="{12DE7BB9-1D28-49C9-A77E-57376F3DEA47}" type="presOf" srcId="{841ED56B-C4A9-47B0-91C2-B51792AC4725}" destId="{49ECCF77-3DAC-4BFE-A585-50801CFC3E38}" srcOrd="0" destOrd="0" presId="urn:microsoft.com/office/officeart/2005/8/layout/vList2"/>
    <dgm:cxn modelId="{704473E7-117E-4E96-96EE-CFDDD84AC5EC}" srcId="{59803876-4271-4E1C-B1D2-142167E3C3D8}" destId="{709811CA-4DB4-4D65-ADE4-66D3F02439B2}" srcOrd="2" destOrd="0" parTransId="{D8273DF6-B27E-450F-AE0A-BCB3741D0DE4}" sibTransId="{05ABF933-C0EC-4802-913C-984A44595757}"/>
    <dgm:cxn modelId="{1A3E1DFC-D28B-4148-B4CC-94074869ACD1}" type="presOf" srcId="{D0EAFEC3-F09A-42D6-9A88-C41B96C3E601}" destId="{5BD24C1F-C2E4-4C7E-B670-88CCFD91CCB3}" srcOrd="0" destOrd="0" presId="urn:microsoft.com/office/officeart/2005/8/layout/vList2"/>
    <dgm:cxn modelId="{6FD30ED3-F80B-48D8-AED2-53EBA0037875}" type="presParOf" srcId="{D3B54743-59BD-486A-B69F-4B4F35ACDF93}" destId="{6C3F059C-284D-44D4-8BBF-6BDD3937DF9B}" srcOrd="0" destOrd="0" presId="urn:microsoft.com/office/officeart/2005/8/layout/vList2"/>
    <dgm:cxn modelId="{18026554-1C2A-4EC3-B13D-3E45D2AA8E7B}" type="presParOf" srcId="{D3B54743-59BD-486A-B69F-4B4F35ACDF93}" destId="{0AEE119F-10ED-4E35-B357-160FC9233AF7}" srcOrd="1" destOrd="0" presId="urn:microsoft.com/office/officeart/2005/8/layout/vList2"/>
    <dgm:cxn modelId="{0099AD5D-1ADB-456E-89E5-90D845ED64CC}" type="presParOf" srcId="{D3B54743-59BD-486A-B69F-4B4F35ACDF93}" destId="{5BD24C1F-C2E4-4C7E-B670-88CCFD91CCB3}" srcOrd="2" destOrd="0" presId="urn:microsoft.com/office/officeart/2005/8/layout/vList2"/>
    <dgm:cxn modelId="{302C6468-4DA8-46CF-A74B-5158D94FB61A}" type="presParOf" srcId="{D3B54743-59BD-486A-B69F-4B4F35ACDF93}" destId="{6D497D7B-7C13-4B30-BE1A-38F6CF98871C}" srcOrd="3" destOrd="0" presId="urn:microsoft.com/office/officeart/2005/8/layout/vList2"/>
    <dgm:cxn modelId="{55CFDA92-5A86-457B-BCD7-DE1B3790418E}" type="presParOf" srcId="{D3B54743-59BD-486A-B69F-4B4F35ACDF93}" destId="{F61EBEB2-1AB8-46FC-A846-E95F34A305D9}" srcOrd="4" destOrd="0" presId="urn:microsoft.com/office/officeart/2005/8/layout/vList2"/>
    <dgm:cxn modelId="{F183C0CD-9384-4880-989E-5CF20ADE3D4F}" type="presParOf" srcId="{D3B54743-59BD-486A-B69F-4B4F35ACDF93}" destId="{8FE7C3AA-28AE-4068-A9D2-78B9692CC2F5}" srcOrd="5" destOrd="0" presId="urn:microsoft.com/office/officeart/2005/8/layout/vList2"/>
    <dgm:cxn modelId="{E9D86732-001F-4CC7-B595-8D3C7988D4ED}" type="presParOf" srcId="{D3B54743-59BD-486A-B69F-4B4F35ACDF93}" destId="{49ECCF77-3DAC-4BFE-A585-50801CFC3E38}" srcOrd="6" destOrd="0" presId="urn:microsoft.com/office/officeart/2005/8/layout/vList2"/>
    <dgm:cxn modelId="{6FBB7189-9EDF-4355-894C-08B822EFCF83}" type="presParOf" srcId="{D3B54743-59BD-486A-B69F-4B4F35ACDF93}" destId="{6172E911-814E-4964-A09A-D213711B2625}" srcOrd="7" destOrd="0" presId="urn:microsoft.com/office/officeart/2005/8/layout/vList2"/>
    <dgm:cxn modelId="{D135AE9D-1E85-4869-83CF-01984920EE39}" type="presParOf" srcId="{D3B54743-59BD-486A-B69F-4B4F35ACDF93}" destId="{8D7AA91F-CCBA-4D1C-B612-EA9671031CE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B342A6-DBE2-4898-BBF3-41A116CBDD3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15C9BC3-CA61-4BA9-A415-FA32000B1398}">
      <dgm:prSet/>
      <dgm:spPr/>
      <dgm:t>
        <a:bodyPr/>
        <a:lstStyle/>
        <a:p>
          <a:r>
            <a:rPr lang="en-US"/>
            <a:t>What is HyperText Markup Language (HTML) and Cascading Style Sheets (CSS)?</a:t>
          </a:r>
        </a:p>
      </dgm:t>
    </dgm:pt>
    <dgm:pt modelId="{6F9DADB7-511F-4CAA-9342-84C03AD9E881}" type="parTrans" cxnId="{C9BCAC15-D758-4F14-B64F-4302270F69A8}">
      <dgm:prSet/>
      <dgm:spPr/>
      <dgm:t>
        <a:bodyPr/>
        <a:lstStyle/>
        <a:p>
          <a:endParaRPr lang="en-US"/>
        </a:p>
      </dgm:t>
    </dgm:pt>
    <dgm:pt modelId="{340BCEA4-1D89-48ED-9277-EF554E0EE42D}" type="sibTrans" cxnId="{C9BCAC15-D758-4F14-B64F-4302270F69A8}">
      <dgm:prSet/>
      <dgm:spPr/>
      <dgm:t>
        <a:bodyPr/>
        <a:lstStyle/>
        <a:p>
          <a:endParaRPr lang="en-US"/>
        </a:p>
      </dgm:t>
    </dgm:pt>
    <dgm:pt modelId="{07625D54-4154-4747-AE49-17947C11DB01}">
      <dgm:prSet/>
      <dgm:spPr/>
      <dgm:t>
        <a:bodyPr/>
        <a:lstStyle/>
        <a:p>
          <a:r>
            <a:rPr lang="en-US"/>
            <a:t>HTML and CSS are the languages used to build the basic structure, layout and style of a web document. </a:t>
          </a:r>
          <a:br>
            <a:rPr lang="en-US"/>
          </a:br>
          <a:endParaRPr lang="en-US"/>
        </a:p>
      </dgm:t>
    </dgm:pt>
    <dgm:pt modelId="{A9610149-5233-437E-8B2D-7373AD008B13}" type="parTrans" cxnId="{E2EF7313-4D3E-43B0-A61A-BB21B7BFEDC6}">
      <dgm:prSet/>
      <dgm:spPr/>
      <dgm:t>
        <a:bodyPr/>
        <a:lstStyle/>
        <a:p>
          <a:endParaRPr lang="en-US"/>
        </a:p>
      </dgm:t>
    </dgm:pt>
    <dgm:pt modelId="{9DF6C895-6F5A-4778-B8F1-57777416C88E}" type="sibTrans" cxnId="{E2EF7313-4D3E-43B0-A61A-BB21B7BFEDC6}">
      <dgm:prSet/>
      <dgm:spPr/>
      <dgm:t>
        <a:bodyPr/>
        <a:lstStyle/>
        <a:p>
          <a:endParaRPr lang="en-US"/>
        </a:p>
      </dgm:t>
    </dgm:pt>
    <dgm:pt modelId="{6322CCCE-7691-42E9-A53E-80A256462D22}">
      <dgm:prSet/>
      <dgm:spPr/>
      <dgm:t>
        <a:bodyPr/>
        <a:lstStyle/>
        <a:p>
          <a:r>
            <a:rPr lang="en-US"/>
            <a:t>HTML handles the core document structure and layout. CSS provides styling, color, fonts and positioning and also has animation capabilities.</a:t>
          </a:r>
          <a:br>
            <a:rPr lang="en-US"/>
          </a:br>
          <a:endParaRPr lang="en-US"/>
        </a:p>
      </dgm:t>
    </dgm:pt>
    <dgm:pt modelId="{EC2AEA20-92FE-4CC2-BA8D-0A697D20A21A}" type="parTrans" cxnId="{2A220052-014F-4092-BB3C-537CFB5D1588}">
      <dgm:prSet/>
      <dgm:spPr/>
      <dgm:t>
        <a:bodyPr/>
        <a:lstStyle/>
        <a:p>
          <a:endParaRPr lang="en-US"/>
        </a:p>
      </dgm:t>
    </dgm:pt>
    <dgm:pt modelId="{488AC90B-6D74-473A-94D5-7FA58E1C6DA6}" type="sibTrans" cxnId="{2A220052-014F-4092-BB3C-537CFB5D1588}">
      <dgm:prSet/>
      <dgm:spPr/>
      <dgm:t>
        <a:bodyPr/>
        <a:lstStyle/>
        <a:p>
          <a:endParaRPr lang="en-US"/>
        </a:p>
      </dgm:t>
    </dgm:pt>
    <dgm:pt modelId="{5B87D692-E282-49AA-B745-6BE4F6C5E43D}">
      <dgm:prSet/>
      <dgm:spPr/>
      <dgm:t>
        <a:bodyPr/>
        <a:lstStyle/>
        <a:p>
          <a:r>
            <a:rPr lang="en-US"/>
            <a:t>Since the late 1990’s widespread use of the world wide web has made the internet a great tool for artists, entrepreneurs and non-profit organizations to spread their products and message around the globe.</a:t>
          </a:r>
        </a:p>
      </dgm:t>
    </dgm:pt>
    <dgm:pt modelId="{60EA66AE-91D4-4094-B040-7E03940A4182}" type="parTrans" cxnId="{09F96BF5-ADC6-45E0-B759-6E1FB18E98AF}">
      <dgm:prSet/>
      <dgm:spPr/>
      <dgm:t>
        <a:bodyPr/>
        <a:lstStyle/>
        <a:p>
          <a:endParaRPr lang="en-US"/>
        </a:p>
      </dgm:t>
    </dgm:pt>
    <dgm:pt modelId="{56AA0EBE-452E-4308-B82F-8D38F364716A}" type="sibTrans" cxnId="{09F96BF5-ADC6-45E0-B759-6E1FB18E98AF}">
      <dgm:prSet/>
      <dgm:spPr/>
      <dgm:t>
        <a:bodyPr/>
        <a:lstStyle/>
        <a:p>
          <a:endParaRPr lang="en-US"/>
        </a:p>
      </dgm:t>
    </dgm:pt>
    <dgm:pt modelId="{91733766-413A-478E-8D1A-3A6987814C1E}" type="pres">
      <dgm:prSet presAssocID="{99B342A6-DBE2-4898-BBF3-41A116CBDD37}" presName="linear" presStyleCnt="0">
        <dgm:presLayoutVars>
          <dgm:animLvl val="lvl"/>
          <dgm:resizeHandles val="exact"/>
        </dgm:presLayoutVars>
      </dgm:prSet>
      <dgm:spPr/>
    </dgm:pt>
    <dgm:pt modelId="{28BA5769-0092-4C3A-9797-B6AB105C6CAA}" type="pres">
      <dgm:prSet presAssocID="{E15C9BC3-CA61-4BA9-A415-FA32000B1398}" presName="parentText" presStyleLbl="node1" presStyleIdx="0" presStyleCnt="4">
        <dgm:presLayoutVars>
          <dgm:chMax val="0"/>
          <dgm:bulletEnabled val="1"/>
        </dgm:presLayoutVars>
      </dgm:prSet>
      <dgm:spPr/>
    </dgm:pt>
    <dgm:pt modelId="{9218D369-8A9B-45E5-AB31-B2CF6F89EEE8}" type="pres">
      <dgm:prSet presAssocID="{340BCEA4-1D89-48ED-9277-EF554E0EE42D}" presName="spacer" presStyleCnt="0"/>
      <dgm:spPr/>
    </dgm:pt>
    <dgm:pt modelId="{0651EBE4-6415-45CE-95BF-8B3F72A63A0B}" type="pres">
      <dgm:prSet presAssocID="{07625D54-4154-4747-AE49-17947C11DB01}" presName="parentText" presStyleLbl="node1" presStyleIdx="1" presStyleCnt="4">
        <dgm:presLayoutVars>
          <dgm:chMax val="0"/>
          <dgm:bulletEnabled val="1"/>
        </dgm:presLayoutVars>
      </dgm:prSet>
      <dgm:spPr/>
    </dgm:pt>
    <dgm:pt modelId="{52C4D3C5-C98C-4440-8001-1A88846FBDC3}" type="pres">
      <dgm:prSet presAssocID="{9DF6C895-6F5A-4778-B8F1-57777416C88E}" presName="spacer" presStyleCnt="0"/>
      <dgm:spPr/>
    </dgm:pt>
    <dgm:pt modelId="{3D645A4B-6C09-4EC4-9751-4AF63AF8FCAD}" type="pres">
      <dgm:prSet presAssocID="{6322CCCE-7691-42E9-A53E-80A256462D22}" presName="parentText" presStyleLbl="node1" presStyleIdx="2" presStyleCnt="4">
        <dgm:presLayoutVars>
          <dgm:chMax val="0"/>
          <dgm:bulletEnabled val="1"/>
        </dgm:presLayoutVars>
      </dgm:prSet>
      <dgm:spPr/>
    </dgm:pt>
    <dgm:pt modelId="{6D126136-D665-45B3-A694-7E3E591C22BE}" type="pres">
      <dgm:prSet presAssocID="{488AC90B-6D74-473A-94D5-7FA58E1C6DA6}" presName="spacer" presStyleCnt="0"/>
      <dgm:spPr/>
    </dgm:pt>
    <dgm:pt modelId="{61289849-6E7E-4308-898C-BC7327A095C9}" type="pres">
      <dgm:prSet presAssocID="{5B87D692-E282-49AA-B745-6BE4F6C5E43D}" presName="parentText" presStyleLbl="node1" presStyleIdx="3" presStyleCnt="4">
        <dgm:presLayoutVars>
          <dgm:chMax val="0"/>
          <dgm:bulletEnabled val="1"/>
        </dgm:presLayoutVars>
      </dgm:prSet>
      <dgm:spPr/>
    </dgm:pt>
  </dgm:ptLst>
  <dgm:cxnLst>
    <dgm:cxn modelId="{F318CF02-AE96-43C3-BC91-807844B7B534}" type="presOf" srcId="{07625D54-4154-4747-AE49-17947C11DB01}" destId="{0651EBE4-6415-45CE-95BF-8B3F72A63A0B}" srcOrd="0" destOrd="0" presId="urn:microsoft.com/office/officeart/2005/8/layout/vList2"/>
    <dgm:cxn modelId="{B679F803-923A-4F5E-8C30-580411B93CDB}" type="presOf" srcId="{99B342A6-DBE2-4898-BBF3-41A116CBDD37}" destId="{91733766-413A-478E-8D1A-3A6987814C1E}" srcOrd="0" destOrd="0" presId="urn:microsoft.com/office/officeart/2005/8/layout/vList2"/>
    <dgm:cxn modelId="{E2EF7313-4D3E-43B0-A61A-BB21B7BFEDC6}" srcId="{99B342A6-DBE2-4898-BBF3-41A116CBDD37}" destId="{07625D54-4154-4747-AE49-17947C11DB01}" srcOrd="1" destOrd="0" parTransId="{A9610149-5233-437E-8B2D-7373AD008B13}" sibTransId="{9DF6C895-6F5A-4778-B8F1-57777416C88E}"/>
    <dgm:cxn modelId="{C9BCAC15-D758-4F14-B64F-4302270F69A8}" srcId="{99B342A6-DBE2-4898-BBF3-41A116CBDD37}" destId="{E15C9BC3-CA61-4BA9-A415-FA32000B1398}" srcOrd="0" destOrd="0" parTransId="{6F9DADB7-511F-4CAA-9342-84C03AD9E881}" sibTransId="{340BCEA4-1D89-48ED-9277-EF554E0EE42D}"/>
    <dgm:cxn modelId="{AEF5A91D-85CA-4ED2-86F2-EFFD44F1E0FB}" type="presOf" srcId="{5B87D692-E282-49AA-B745-6BE4F6C5E43D}" destId="{61289849-6E7E-4308-898C-BC7327A095C9}" srcOrd="0" destOrd="0" presId="urn:microsoft.com/office/officeart/2005/8/layout/vList2"/>
    <dgm:cxn modelId="{4E744C3B-33FC-441A-BE01-B11B5E9D2F6B}" type="presOf" srcId="{E15C9BC3-CA61-4BA9-A415-FA32000B1398}" destId="{28BA5769-0092-4C3A-9797-B6AB105C6CAA}" srcOrd="0" destOrd="0" presId="urn:microsoft.com/office/officeart/2005/8/layout/vList2"/>
    <dgm:cxn modelId="{2A220052-014F-4092-BB3C-537CFB5D1588}" srcId="{99B342A6-DBE2-4898-BBF3-41A116CBDD37}" destId="{6322CCCE-7691-42E9-A53E-80A256462D22}" srcOrd="2" destOrd="0" parTransId="{EC2AEA20-92FE-4CC2-BA8D-0A697D20A21A}" sibTransId="{488AC90B-6D74-473A-94D5-7FA58E1C6DA6}"/>
    <dgm:cxn modelId="{BCCDE1CC-9800-4A1C-9FBD-F47FA4D52618}" type="presOf" srcId="{6322CCCE-7691-42E9-A53E-80A256462D22}" destId="{3D645A4B-6C09-4EC4-9751-4AF63AF8FCAD}" srcOrd="0" destOrd="0" presId="urn:microsoft.com/office/officeart/2005/8/layout/vList2"/>
    <dgm:cxn modelId="{09F96BF5-ADC6-45E0-B759-6E1FB18E98AF}" srcId="{99B342A6-DBE2-4898-BBF3-41A116CBDD37}" destId="{5B87D692-E282-49AA-B745-6BE4F6C5E43D}" srcOrd="3" destOrd="0" parTransId="{60EA66AE-91D4-4094-B040-7E03940A4182}" sibTransId="{56AA0EBE-452E-4308-B82F-8D38F364716A}"/>
    <dgm:cxn modelId="{2AC38A4C-A695-4C16-9A04-09573505BC6D}" type="presParOf" srcId="{91733766-413A-478E-8D1A-3A6987814C1E}" destId="{28BA5769-0092-4C3A-9797-B6AB105C6CAA}" srcOrd="0" destOrd="0" presId="urn:microsoft.com/office/officeart/2005/8/layout/vList2"/>
    <dgm:cxn modelId="{385A639B-8F34-4B64-BA30-CD23A928404E}" type="presParOf" srcId="{91733766-413A-478E-8D1A-3A6987814C1E}" destId="{9218D369-8A9B-45E5-AB31-B2CF6F89EEE8}" srcOrd="1" destOrd="0" presId="urn:microsoft.com/office/officeart/2005/8/layout/vList2"/>
    <dgm:cxn modelId="{43F1ED3B-03C8-41D3-B874-066CFD6A0D94}" type="presParOf" srcId="{91733766-413A-478E-8D1A-3A6987814C1E}" destId="{0651EBE4-6415-45CE-95BF-8B3F72A63A0B}" srcOrd="2" destOrd="0" presId="urn:microsoft.com/office/officeart/2005/8/layout/vList2"/>
    <dgm:cxn modelId="{9C516D51-5F1A-4681-A495-8F95362BB3BE}" type="presParOf" srcId="{91733766-413A-478E-8D1A-3A6987814C1E}" destId="{52C4D3C5-C98C-4440-8001-1A88846FBDC3}" srcOrd="3" destOrd="0" presId="urn:microsoft.com/office/officeart/2005/8/layout/vList2"/>
    <dgm:cxn modelId="{450E55BF-F137-4E7A-90CA-54FADEDAC266}" type="presParOf" srcId="{91733766-413A-478E-8D1A-3A6987814C1E}" destId="{3D645A4B-6C09-4EC4-9751-4AF63AF8FCAD}" srcOrd="4" destOrd="0" presId="urn:microsoft.com/office/officeart/2005/8/layout/vList2"/>
    <dgm:cxn modelId="{72D07CEC-0194-44FD-9D3B-7CEDC96FEB0D}" type="presParOf" srcId="{91733766-413A-478E-8D1A-3A6987814C1E}" destId="{6D126136-D665-45B3-A694-7E3E591C22BE}" srcOrd="5" destOrd="0" presId="urn:microsoft.com/office/officeart/2005/8/layout/vList2"/>
    <dgm:cxn modelId="{056F5A03-D65F-4C7A-83A4-AE1809FF7611}" type="presParOf" srcId="{91733766-413A-478E-8D1A-3A6987814C1E}" destId="{61289849-6E7E-4308-898C-BC7327A095C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EB38F1-73E6-4B4B-A3CF-92BE152477D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B3DB805-D8A1-41C3-9F62-94F24B731E5A}">
      <dgm:prSet/>
      <dgm:spPr/>
      <dgm:t>
        <a:bodyPr/>
        <a:lstStyle/>
        <a:p>
          <a:r>
            <a:rPr lang="en-US"/>
            <a:t>Client requests index.html over Hypertext Transfer Protocol (HTTP)</a:t>
          </a:r>
        </a:p>
      </dgm:t>
    </dgm:pt>
    <dgm:pt modelId="{B49A0E29-DE4B-46B0-B30C-964D25D62A80}" type="parTrans" cxnId="{841ED81B-D708-48CC-B1C5-E79A1BA4AFE1}">
      <dgm:prSet/>
      <dgm:spPr/>
      <dgm:t>
        <a:bodyPr/>
        <a:lstStyle/>
        <a:p>
          <a:endParaRPr lang="en-US"/>
        </a:p>
      </dgm:t>
    </dgm:pt>
    <dgm:pt modelId="{00DAFD58-8213-41AE-8F68-01D9320CD4EC}" type="sibTrans" cxnId="{841ED81B-D708-48CC-B1C5-E79A1BA4AFE1}">
      <dgm:prSet/>
      <dgm:spPr/>
      <dgm:t>
        <a:bodyPr/>
        <a:lstStyle/>
        <a:p>
          <a:endParaRPr lang="en-US"/>
        </a:p>
      </dgm:t>
    </dgm:pt>
    <dgm:pt modelId="{0A2590AC-E9DC-4E47-BD91-380C164FAFDD}">
      <dgm:prSet/>
      <dgm:spPr/>
      <dgm:t>
        <a:bodyPr/>
        <a:lstStyle/>
        <a:p>
          <a:r>
            <a:rPr lang="en-US"/>
            <a:t>Server locates file and sends it back to the client</a:t>
          </a:r>
        </a:p>
      </dgm:t>
    </dgm:pt>
    <dgm:pt modelId="{5960990A-EA0F-42FC-8DD4-5884CABEAB72}" type="parTrans" cxnId="{72ED803C-6C2A-4E4A-BE7B-E949CA56F8BE}">
      <dgm:prSet/>
      <dgm:spPr/>
      <dgm:t>
        <a:bodyPr/>
        <a:lstStyle/>
        <a:p>
          <a:endParaRPr lang="en-US"/>
        </a:p>
      </dgm:t>
    </dgm:pt>
    <dgm:pt modelId="{7BDD9882-9E09-40EF-86D7-1ACBF684B55D}" type="sibTrans" cxnId="{72ED803C-6C2A-4E4A-BE7B-E949CA56F8BE}">
      <dgm:prSet/>
      <dgm:spPr/>
      <dgm:t>
        <a:bodyPr/>
        <a:lstStyle/>
        <a:p>
          <a:endParaRPr lang="en-US"/>
        </a:p>
      </dgm:t>
    </dgm:pt>
    <dgm:pt modelId="{19E982D8-1369-4547-BD8E-DB68C8DEB660}">
      <dgm:prSet/>
      <dgm:spPr/>
      <dgm:t>
        <a:bodyPr/>
        <a:lstStyle/>
        <a:p>
          <a:r>
            <a:rPr lang="en-US"/>
            <a:t>The client browser compiles the code and interprets it. The interpreted file is displayed for the user.</a:t>
          </a:r>
        </a:p>
      </dgm:t>
    </dgm:pt>
    <dgm:pt modelId="{827DD8AF-84EE-4014-AB86-079851DC30D7}" type="parTrans" cxnId="{13BD8051-14CE-443C-A344-B18516AA7A8E}">
      <dgm:prSet/>
      <dgm:spPr/>
      <dgm:t>
        <a:bodyPr/>
        <a:lstStyle/>
        <a:p>
          <a:endParaRPr lang="en-US"/>
        </a:p>
      </dgm:t>
    </dgm:pt>
    <dgm:pt modelId="{24C8CBD1-857A-47CC-8DE1-F45200699239}" type="sibTrans" cxnId="{13BD8051-14CE-443C-A344-B18516AA7A8E}">
      <dgm:prSet/>
      <dgm:spPr/>
      <dgm:t>
        <a:bodyPr/>
        <a:lstStyle/>
        <a:p>
          <a:endParaRPr lang="en-US"/>
        </a:p>
      </dgm:t>
    </dgm:pt>
    <dgm:pt modelId="{0CD12C78-B26C-4EB0-AF9E-346C2B9BAF14}" type="pres">
      <dgm:prSet presAssocID="{25EB38F1-73E6-4B4B-A3CF-92BE152477D3}" presName="vert0" presStyleCnt="0">
        <dgm:presLayoutVars>
          <dgm:dir/>
          <dgm:animOne val="branch"/>
          <dgm:animLvl val="lvl"/>
        </dgm:presLayoutVars>
      </dgm:prSet>
      <dgm:spPr/>
    </dgm:pt>
    <dgm:pt modelId="{866B4372-D038-4CE4-AB69-833679C16F32}" type="pres">
      <dgm:prSet presAssocID="{8B3DB805-D8A1-41C3-9F62-94F24B731E5A}" presName="thickLine" presStyleLbl="alignNode1" presStyleIdx="0" presStyleCnt="3"/>
      <dgm:spPr/>
    </dgm:pt>
    <dgm:pt modelId="{855AD261-2689-48CC-BBA9-48B85ECE98C3}" type="pres">
      <dgm:prSet presAssocID="{8B3DB805-D8A1-41C3-9F62-94F24B731E5A}" presName="horz1" presStyleCnt="0"/>
      <dgm:spPr/>
    </dgm:pt>
    <dgm:pt modelId="{7075F5CE-7673-4D37-808B-3995ACE06AA2}" type="pres">
      <dgm:prSet presAssocID="{8B3DB805-D8A1-41C3-9F62-94F24B731E5A}" presName="tx1" presStyleLbl="revTx" presStyleIdx="0" presStyleCnt="3"/>
      <dgm:spPr/>
    </dgm:pt>
    <dgm:pt modelId="{9E7A8687-324C-488E-AB83-FDB094A08C0F}" type="pres">
      <dgm:prSet presAssocID="{8B3DB805-D8A1-41C3-9F62-94F24B731E5A}" presName="vert1" presStyleCnt="0"/>
      <dgm:spPr/>
    </dgm:pt>
    <dgm:pt modelId="{63454150-3860-40B9-8EF5-837448251736}" type="pres">
      <dgm:prSet presAssocID="{0A2590AC-E9DC-4E47-BD91-380C164FAFDD}" presName="thickLine" presStyleLbl="alignNode1" presStyleIdx="1" presStyleCnt="3"/>
      <dgm:spPr/>
    </dgm:pt>
    <dgm:pt modelId="{6B94A38A-34AF-4BD9-B09A-04AAB0D2C436}" type="pres">
      <dgm:prSet presAssocID="{0A2590AC-E9DC-4E47-BD91-380C164FAFDD}" presName="horz1" presStyleCnt="0"/>
      <dgm:spPr/>
    </dgm:pt>
    <dgm:pt modelId="{75298B0C-6E04-4E23-99BE-D22A7BEA393E}" type="pres">
      <dgm:prSet presAssocID="{0A2590AC-E9DC-4E47-BD91-380C164FAFDD}" presName="tx1" presStyleLbl="revTx" presStyleIdx="1" presStyleCnt="3"/>
      <dgm:spPr/>
    </dgm:pt>
    <dgm:pt modelId="{51350DEE-1D25-4C3A-B618-881AF9B62227}" type="pres">
      <dgm:prSet presAssocID="{0A2590AC-E9DC-4E47-BD91-380C164FAFDD}" presName="vert1" presStyleCnt="0"/>
      <dgm:spPr/>
    </dgm:pt>
    <dgm:pt modelId="{7750EBB7-74DA-4A5C-B8F3-8393B964BB37}" type="pres">
      <dgm:prSet presAssocID="{19E982D8-1369-4547-BD8E-DB68C8DEB660}" presName="thickLine" presStyleLbl="alignNode1" presStyleIdx="2" presStyleCnt="3"/>
      <dgm:spPr/>
    </dgm:pt>
    <dgm:pt modelId="{4E9DEBC1-42EC-4161-9F70-EC49F01D05D5}" type="pres">
      <dgm:prSet presAssocID="{19E982D8-1369-4547-BD8E-DB68C8DEB660}" presName="horz1" presStyleCnt="0"/>
      <dgm:spPr/>
    </dgm:pt>
    <dgm:pt modelId="{D3D07296-CE9E-4E66-8038-A75122E4797B}" type="pres">
      <dgm:prSet presAssocID="{19E982D8-1369-4547-BD8E-DB68C8DEB660}" presName="tx1" presStyleLbl="revTx" presStyleIdx="2" presStyleCnt="3"/>
      <dgm:spPr/>
    </dgm:pt>
    <dgm:pt modelId="{ACC8F679-0CA1-4975-BF83-3BC8C5DD0B9A}" type="pres">
      <dgm:prSet presAssocID="{19E982D8-1369-4547-BD8E-DB68C8DEB660}" presName="vert1" presStyleCnt="0"/>
      <dgm:spPr/>
    </dgm:pt>
  </dgm:ptLst>
  <dgm:cxnLst>
    <dgm:cxn modelId="{C0277A0D-38CE-4E6D-B71E-318CA45D0C0A}" type="presOf" srcId="{19E982D8-1369-4547-BD8E-DB68C8DEB660}" destId="{D3D07296-CE9E-4E66-8038-A75122E4797B}" srcOrd="0" destOrd="0" presId="urn:microsoft.com/office/officeart/2008/layout/LinedList"/>
    <dgm:cxn modelId="{841ED81B-D708-48CC-B1C5-E79A1BA4AFE1}" srcId="{25EB38F1-73E6-4B4B-A3CF-92BE152477D3}" destId="{8B3DB805-D8A1-41C3-9F62-94F24B731E5A}" srcOrd="0" destOrd="0" parTransId="{B49A0E29-DE4B-46B0-B30C-964D25D62A80}" sibTransId="{00DAFD58-8213-41AE-8F68-01D9320CD4EC}"/>
    <dgm:cxn modelId="{FA0D2A22-D13C-4139-8D62-007A90B0FE5E}" type="presOf" srcId="{8B3DB805-D8A1-41C3-9F62-94F24B731E5A}" destId="{7075F5CE-7673-4D37-808B-3995ACE06AA2}" srcOrd="0" destOrd="0" presId="urn:microsoft.com/office/officeart/2008/layout/LinedList"/>
    <dgm:cxn modelId="{72ED803C-6C2A-4E4A-BE7B-E949CA56F8BE}" srcId="{25EB38F1-73E6-4B4B-A3CF-92BE152477D3}" destId="{0A2590AC-E9DC-4E47-BD91-380C164FAFDD}" srcOrd="1" destOrd="0" parTransId="{5960990A-EA0F-42FC-8DD4-5884CABEAB72}" sibTransId="{7BDD9882-9E09-40EF-86D7-1ACBF684B55D}"/>
    <dgm:cxn modelId="{13BD8051-14CE-443C-A344-B18516AA7A8E}" srcId="{25EB38F1-73E6-4B4B-A3CF-92BE152477D3}" destId="{19E982D8-1369-4547-BD8E-DB68C8DEB660}" srcOrd="2" destOrd="0" parTransId="{827DD8AF-84EE-4014-AB86-079851DC30D7}" sibTransId="{24C8CBD1-857A-47CC-8DE1-F45200699239}"/>
    <dgm:cxn modelId="{496A327C-D2E0-482F-B68A-3F9E6AB06579}" type="presOf" srcId="{0A2590AC-E9DC-4E47-BD91-380C164FAFDD}" destId="{75298B0C-6E04-4E23-99BE-D22A7BEA393E}" srcOrd="0" destOrd="0" presId="urn:microsoft.com/office/officeart/2008/layout/LinedList"/>
    <dgm:cxn modelId="{4D60BCCD-277F-4E96-BB78-A69206064461}" type="presOf" srcId="{25EB38F1-73E6-4B4B-A3CF-92BE152477D3}" destId="{0CD12C78-B26C-4EB0-AF9E-346C2B9BAF14}" srcOrd="0" destOrd="0" presId="urn:microsoft.com/office/officeart/2008/layout/LinedList"/>
    <dgm:cxn modelId="{E736BF76-3A0D-470D-88D3-74510FD88650}" type="presParOf" srcId="{0CD12C78-B26C-4EB0-AF9E-346C2B9BAF14}" destId="{866B4372-D038-4CE4-AB69-833679C16F32}" srcOrd="0" destOrd="0" presId="urn:microsoft.com/office/officeart/2008/layout/LinedList"/>
    <dgm:cxn modelId="{093ACBC2-EE1F-4F5A-A71D-BBF50FA29EA4}" type="presParOf" srcId="{0CD12C78-B26C-4EB0-AF9E-346C2B9BAF14}" destId="{855AD261-2689-48CC-BBA9-48B85ECE98C3}" srcOrd="1" destOrd="0" presId="urn:microsoft.com/office/officeart/2008/layout/LinedList"/>
    <dgm:cxn modelId="{CEF22DD7-695B-42AD-959A-22EDA634228D}" type="presParOf" srcId="{855AD261-2689-48CC-BBA9-48B85ECE98C3}" destId="{7075F5CE-7673-4D37-808B-3995ACE06AA2}" srcOrd="0" destOrd="0" presId="urn:microsoft.com/office/officeart/2008/layout/LinedList"/>
    <dgm:cxn modelId="{C3A531A9-18AE-4683-861E-2112EC27D5AC}" type="presParOf" srcId="{855AD261-2689-48CC-BBA9-48B85ECE98C3}" destId="{9E7A8687-324C-488E-AB83-FDB094A08C0F}" srcOrd="1" destOrd="0" presId="urn:microsoft.com/office/officeart/2008/layout/LinedList"/>
    <dgm:cxn modelId="{1D8E14F4-4B70-4589-88BE-40C71D002008}" type="presParOf" srcId="{0CD12C78-B26C-4EB0-AF9E-346C2B9BAF14}" destId="{63454150-3860-40B9-8EF5-837448251736}" srcOrd="2" destOrd="0" presId="urn:microsoft.com/office/officeart/2008/layout/LinedList"/>
    <dgm:cxn modelId="{7F945F9A-3967-48CB-BE24-035EA9DBBF2F}" type="presParOf" srcId="{0CD12C78-B26C-4EB0-AF9E-346C2B9BAF14}" destId="{6B94A38A-34AF-4BD9-B09A-04AAB0D2C436}" srcOrd="3" destOrd="0" presId="urn:microsoft.com/office/officeart/2008/layout/LinedList"/>
    <dgm:cxn modelId="{CF48971E-8C76-4ADA-8990-08D7E1A0120C}" type="presParOf" srcId="{6B94A38A-34AF-4BD9-B09A-04AAB0D2C436}" destId="{75298B0C-6E04-4E23-99BE-D22A7BEA393E}" srcOrd="0" destOrd="0" presId="urn:microsoft.com/office/officeart/2008/layout/LinedList"/>
    <dgm:cxn modelId="{241FDFBC-8F77-4D8F-8898-ABA69FB6E8F2}" type="presParOf" srcId="{6B94A38A-34AF-4BD9-B09A-04AAB0D2C436}" destId="{51350DEE-1D25-4C3A-B618-881AF9B62227}" srcOrd="1" destOrd="0" presId="urn:microsoft.com/office/officeart/2008/layout/LinedList"/>
    <dgm:cxn modelId="{A031A0DD-5F14-4E51-A015-7C3A6E4BBBB3}" type="presParOf" srcId="{0CD12C78-B26C-4EB0-AF9E-346C2B9BAF14}" destId="{7750EBB7-74DA-4A5C-B8F3-8393B964BB37}" srcOrd="4" destOrd="0" presId="urn:microsoft.com/office/officeart/2008/layout/LinedList"/>
    <dgm:cxn modelId="{68B72AFF-1035-4186-8097-B1CD13DCB911}" type="presParOf" srcId="{0CD12C78-B26C-4EB0-AF9E-346C2B9BAF14}" destId="{4E9DEBC1-42EC-4161-9F70-EC49F01D05D5}" srcOrd="5" destOrd="0" presId="urn:microsoft.com/office/officeart/2008/layout/LinedList"/>
    <dgm:cxn modelId="{CE6F8546-EDC5-4DD3-9002-4312F4014776}" type="presParOf" srcId="{4E9DEBC1-42EC-4161-9F70-EC49F01D05D5}" destId="{D3D07296-CE9E-4E66-8038-A75122E4797B}" srcOrd="0" destOrd="0" presId="urn:microsoft.com/office/officeart/2008/layout/LinedList"/>
    <dgm:cxn modelId="{936E822B-BB48-4900-8578-11E1BF166BCB}" type="presParOf" srcId="{4E9DEBC1-42EC-4161-9F70-EC49F01D05D5}" destId="{ACC8F679-0CA1-4975-BF83-3BC8C5DD0B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FB066E-E6CF-4F2D-B92C-06D2DDDFFDD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574B3C8-71A4-446E-A147-4CE3AD32ABD1}">
      <dgm:prSet/>
      <dgm:spPr/>
      <dgm:t>
        <a:bodyPr/>
        <a:lstStyle/>
        <a:p>
          <a:r>
            <a:rPr lang="en-US"/>
            <a:t>The browser makes the connections with the websites we type into our address bar and runs the programs using HTML, CSS and JavaScript. </a:t>
          </a:r>
        </a:p>
      </dgm:t>
    </dgm:pt>
    <dgm:pt modelId="{2226FC26-359E-46DC-B846-B8D456194999}" type="parTrans" cxnId="{AF69DD04-5881-40B6-A75D-87C4C2ED7CD9}">
      <dgm:prSet/>
      <dgm:spPr/>
      <dgm:t>
        <a:bodyPr/>
        <a:lstStyle/>
        <a:p>
          <a:endParaRPr lang="en-US"/>
        </a:p>
      </dgm:t>
    </dgm:pt>
    <dgm:pt modelId="{827513B4-EEA6-405D-986D-15B0A970B6A5}" type="sibTrans" cxnId="{AF69DD04-5881-40B6-A75D-87C4C2ED7CD9}">
      <dgm:prSet/>
      <dgm:spPr/>
      <dgm:t>
        <a:bodyPr/>
        <a:lstStyle/>
        <a:p>
          <a:endParaRPr lang="en-US"/>
        </a:p>
      </dgm:t>
    </dgm:pt>
    <dgm:pt modelId="{5EF00243-E432-4FAD-AAF9-8BFAD249B095}">
      <dgm:prSet/>
      <dgm:spPr/>
      <dgm:t>
        <a:bodyPr/>
        <a:lstStyle/>
        <a:p>
          <a:r>
            <a:rPr lang="en-US"/>
            <a:t>We will be covering the fundamentals of HTML and CSS in this module</a:t>
          </a:r>
        </a:p>
      </dgm:t>
    </dgm:pt>
    <dgm:pt modelId="{547E3595-A010-41CB-AA98-C1A7AB4AD870}" type="parTrans" cxnId="{7940725D-38A0-4CC1-96F8-11A4F7ED62E9}">
      <dgm:prSet/>
      <dgm:spPr/>
      <dgm:t>
        <a:bodyPr/>
        <a:lstStyle/>
        <a:p>
          <a:endParaRPr lang="en-US"/>
        </a:p>
      </dgm:t>
    </dgm:pt>
    <dgm:pt modelId="{CB31446D-C896-42FF-84C8-8A533EDBE8DF}" type="sibTrans" cxnId="{7940725D-38A0-4CC1-96F8-11A4F7ED62E9}">
      <dgm:prSet/>
      <dgm:spPr/>
      <dgm:t>
        <a:bodyPr/>
        <a:lstStyle/>
        <a:p>
          <a:endParaRPr lang="en-US"/>
        </a:p>
      </dgm:t>
    </dgm:pt>
    <dgm:pt modelId="{CEC0F377-2605-476D-91B0-617E5560C049}">
      <dgm:prSet/>
      <dgm:spPr/>
      <dgm:t>
        <a:bodyPr/>
        <a:lstStyle/>
        <a:p>
          <a:r>
            <a:rPr lang="en-US"/>
            <a:t>The browser interprets the code it receives and displays images, colors, layouts and text.</a:t>
          </a:r>
        </a:p>
      </dgm:t>
    </dgm:pt>
    <dgm:pt modelId="{102DDD21-082D-4FAD-AAC4-CFBD07B8C673}" type="parTrans" cxnId="{4B984A45-FF28-41A1-AEE2-798CEF51EBAD}">
      <dgm:prSet/>
      <dgm:spPr/>
      <dgm:t>
        <a:bodyPr/>
        <a:lstStyle/>
        <a:p>
          <a:endParaRPr lang="en-US"/>
        </a:p>
      </dgm:t>
    </dgm:pt>
    <dgm:pt modelId="{9876F8FA-055E-4940-9C80-454A3C64415B}" type="sibTrans" cxnId="{4B984A45-FF28-41A1-AEE2-798CEF51EBAD}">
      <dgm:prSet/>
      <dgm:spPr/>
      <dgm:t>
        <a:bodyPr/>
        <a:lstStyle/>
        <a:p>
          <a:endParaRPr lang="en-US"/>
        </a:p>
      </dgm:t>
    </dgm:pt>
    <dgm:pt modelId="{5502D945-F026-4D44-B1AA-E0007D6EA9BC}" type="pres">
      <dgm:prSet presAssocID="{DCFB066E-E6CF-4F2D-B92C-06D2DDDFFDDD}" presName="vert0" presStyleCnt="0">
        <dgm:presLayoutVars>
          <dgm:dir/>
          <dgm:animOne val="branch"/>
          <dgm:animLvl val="lvl"/>
        </dgm:presLayoutVars>
      </dgm:prSet>
      <dgm:spPr/>
    </dgm:pt>
    <dgm:pt modelId="{D3D62FE6-1567-41EE-BEDC-FE9EEA35F353}" type="pres">
      <dgm:prSet presAssocID="{B574B3C8-71A4-446E-A147-4CE3AD32ABD1}" presName="thickLine" presStyleLbl="alignNode1" presStyleIdx="0" presStyleCnt="3"/>
      <dgm:spPr/>
    </dgm:pt>
    <dgm:pt modelId="{FAF14CF0-6DDB-43CC-8635-3D9199F228F3}" type="pres">
      <dgm:prSet presAssocID="{B574B3C8-71A4-446E-A147-4CE3AD32ABD1}" presName="horz1" presStyleCnt="0"/>
      <dgm:spPr/>
    </dgm:pt>
    <dgm:pt modelId="{A9C53D23-6391-46BB-9DAD-164CEAE4B08D}" type="pres">
      <dgm:prSet presAssocID="{B574B3C8-71A4-446E-A147-4CE3AD32ABD1}" presName="tx1" presStyleLbl="revTx" presStyleIdx="0" presStyleCnt="3"/>
      <dgm:spPr/>
    </dgm:pt>
    <dgm:pt modelId="{22251140-B4CE-4191-A4F9-5FA579992A8E}" type="pres">
      <dgm:prSet presAssocID="{B574B3C8-71A4-446E-A147-4CE3AD32ABD1}" presName="vert1" presStyleCnt="0"/>
      <dgm:spPr/>
    </dgm:pt>
    <dgm:pt modelId="{98EA8A36-3AEA-4206-A168-0C9005337E4D}" type="pres">
      <dgm:prSet presAssocID="{5EF00243-E432-4FAD-AAF9-8BFAD249B095}" presName="thickLine" presStyleLbl="alignNode1" presStyleIdx="1" presStyleCnt="3"/>
      <dgm:spPr/>
    </dgm:pt>
    <dgm:pt modelId="{5D95D50E-7239-44D0-8776-EB2AFDAEFBF9}" type="pres">
      <dgm:prSet presAssocID="{5EF00243-E432-4FAD-AAF9-8BFAD249B095}" presName="horz1" presStyleCnt="0"/>
      <dgm:spPr/>
    </dgm:pt>
    <dgm:pt modelId="{06CA80D0-3504-4593-A2A1-A121CB9B8B27}" type="pres">
      <dgm:prSet presAssocID="{5EF00243-E432-4FAD-AAF9-8BFAD249B095}" presName="tx1" presStyleLbl="revTx" presStyleIdx="1" presStyleCnt="3"/>
      <dgm:spPr/>
    </dgm:pt>
    <dgm:pt modelId="{91B50E7B-3850-4EB3-901D-FF4555955700}" type="pres">
      <dgm:prSet presAssocID="{5EF00243-E432-4FAD-AAF9-8BFAD249B095}" presName="vert1" presStyleCnt="0"/>
      <dgm:spPr/>
    </dgm:pt>
    <dgm:pt modelId="{5A1C1CF2-B23B-48CF-9A79-21B5B50CE409}" type="pres">
      <dgm:prSet presAssocID="{CEC0F377-2605-476D-91B0-617E5560C049}" presName="thickLine" presStyleLbl="alignNode1" presStyleIdx="2" presStyleCnt="3"/>
      <dgm:spPr/>
    </dgm:pt>
    <dgm:pt modelId="{C2D01B9C-50AD-4E00-B7DD-1876D959B51C}" type="pres">
      <dgm:prSet presAssocID="{CEC0F377-2605-476D-91B0-617E5560C049}" presName="horz1" presStyleCnt="0"/>
      <dgm:spPr/>
    </dgm:pt>
    <dgm:pt modelId="{9BB02EB8-CE93-4BAA-A7D3-5757882B9F7E}" type="pres">
      <dgm:prSet presAssocID="{CEC0F377-2605-476D-91B0-617E5560C049}" presName="tx1" presStyleLbl="revTx" presStyleIdx="2" presStyleCnt="3"/>
      <dgm:spPr/>
    </dgm:pt>
    <dgm:pt modelId="{BD3030D3-C7A0-4104-A666-3ABD1A563715}" type="pres">
      <dgm:prSet presAssocID="{CEC0F377-2605-476D-91B0-617E5560C049}" presName="vert1" presStyleCnt="0"/>
      <dgm:spPr/>
    </dgm:pt>
  </dgm:ptLst>
  <dgm:cxnLst>
    <dgm:cxn modelId="{DC4BB200-E372-44F8-A4EB-DFBA44C905DB}" type="presOf" srcId="{B574B3C8-71A4-446E-A147-4CE3AD32ABD1}" destId="{A9C53D23-6391-46BB-9DAD-164CEAE4B08D}" srcOrd="0" destOrd="0" presId="urn:microsoft.com/office/officeart/2008/layout/LinedList"/>
    <dgm:cxn modelId="{AF69DD04-5881-40B6-A75D-87C4C2ED7CD9}" srcId="{DCFB066E-E6CF-4F2D-B92C-06D2DDDFFDDD}" destId="{B574B3C8-71A4-446E-A147-4CE3AD32ABD1}" srcOrd="0" destOrd="0" parTransId="{2226FC26-359E-46DC-B846-B8D456194999}" sibTransId="{827513B4-EEA6-405D-986D-15B0A970B6A5}"/>
    <dgm:cxn modelId="{B6AFC605-E9BA-4B80-BC63-AB7C260C24F6}" type="presOf" srcId="{DCFB066E-E6CF-4F2D-B92C-06D2DDDFFDDD}" destId="{5502D945-F026-4D44-B1AA-E0007D6EA9BC}" srcOrd="0" destOrd="0" presId="urn:microsoft.com/office/officeart/2008/layout/LinedList"/>
    <dgm:cxn modelId="{7940725D-38A0-4CC1-96F8-11A4F7ED62E9}" srcId="{DCFB066E-E6CF-4F2D-B92C-06D2DDDFFDDD}" destId="{5EF00243-E432-4FAD-AAF9-8BFAD249B095}" srcOrd="1" destOrd="0" parTransId="{547E3595-A010-41CB-AA98-C1A7AB4AD870}" sibTransId="{CB31446D-C896-42FF-84C8-8A533EDBE8DF}"/>
    <dgm:cxn modelId="{4B984A45-FF28-41A1-AEE2-798CEF51EBAD}" srcId="{DCFB066E-E6CF-4F2D-B92C-06D2DDDFFDDD}" destId="{CEC0F377-2605-476D-91B0-617E5560C049}" srcOrd="2" destOrd="0" parTransId="{102DDD21-082D-4FAD-AAC4-CFBD07B8C673}" sibTransId="{9876F8FA-055E-4940-9C80-454A3C64415B}"/>
    <dgm:cxn modelId="{A3B3F3BA-3DE4-44EC-B85A-44CF91F6A295}" type="presOf" srcId="{5EF00243-E432-4FAD-AAF9-8BFAD249B095}" destId="{06CA80D0-3504-4593-A2A1-A121CB9B8B27}" srcOrd="0" destOrd="0" presId="urn:microsoft.com/office/officeart/2008/layout/LinedList"/>
    <dgm:cxn modelId="{62861CE9-3956-47C0-B554-7DFB0A8B857D}" type="presOf" srcId="{CEC0F377-2605-476D-91B0-617E5560C049}" destId="{9BB02EB8-CE93-4BAA-A7D3-5757882B9F7E}" srcOrd="0" destOrd="0" presId="urn:microsoft.com/office/officeart/2008/layout/LinedList"/>
    <dgm:cxn modelId="{8C4A4B98-E626-4275-8EB9-39DDA598FFC5}" type="presParOf" srcId="{5502D945-F026-4D44-B1AA-E0007D6EA9BC}" destId="{D3D62FE6-1567-41EE-BEDC-FE9EEA35F353}" srcOrd="0" destOrd="0" presId="urn:microsoft.com/office/officeart/2008/layout/LinedList"/>
    <dgm:cxn modelId="{0F225EDD-0358-4AB2-B29F-B2930AB4C583}" type="presParOf" srcId="{5502D945-F026-4D44-B1AA-E0007D6EA9BC}" destId="{FAF14CF0-6DDB-43CC-8635-3D9199F228F3}" srcOrd="1" destOrd="0" presId="urn:microsoft.com/office/officeart/2008/layout/LinedList"/>
    <dgm:cxn modelId="{3E5C0FF4-A494-4BFA-B114-81F429D90D9F}" type="presParOf" srcId="{FAF14CF0-6DDB-43CC-8635-3D9199F228F3}" destId="{A9C53D23-6391-46BB-9DAD-164CEAE4B08D}" srcOrd="0" destOrd="0" presId="urn:microsoft.com/office/officeart/2008/layout/LinedList"/>
    <dgm:cxn modelId="{E508A5AA-6C96-43D7-922B-8BBE03B30B17}" type="presParOf" srcId="{FAF14CF0-6DDB-43CC-8635-3D9199F228F3}" destId="{22251140-B4CE-4191-A4F9-5FA579992A8E}" srcOrd="1" destOrd="0" presId="urn:microsoft.com/office/officeart/2008/layout/LinedList"/>
    <dgm:cxn modelId="{A4AB73D6-1359-4A8B-9E88-0B2287990201}" type="presParOf" srcId="{5502D945-F026-4D44-B1AA-E0007D6EA9BC}" destId="{98EA8A36-3AEA-4206-A168-0C9005337E4D}" srcOrd="2" destOrd="0" presId="urn:microsoft.com/office/officeart/2008/layout/LinedList"/>
    <dgm:cxn modelId="{42C9CA94-C7FA-4D21-9C42-C7AED413803B}" type="presParOf" srcId="{5502D945-F026-4D44-B1AA-E0007D6EA9BC}" destId="{5D95D50E-7239-44D0-8776-EB2AFDAEFBF9}" srcOrd="3" destOrd="0" presId="urn:microsoft.com/office/officeart/2008/layout/LinedList"/>
    <dgm:cxn modelId="{B4CA46DB-487E-4F1B-9478-47786D9461A0}" type="presParOf" srcId="{5D95D50E-7239-44D0-8776-EB2AFDAEFBF9}" destId="{06CA80D0-3504-4593-A2A1-A121CB9B8B27}" srcOrd="0" destOrd="0" presId="urn:microsoft.com/office/officeart/2008/layout/LinedList"/>
    <dgm:cxn modelId="{BFBABD94-1189-4CA0-8469-3CE33BE6C558}" type="presParOf" srcId="{5D95D50E-7239-44D0-8776-EB2AFDAEFBF9}" destId="{91B50E7B-3850-4EB3-901D-FF4555955700}" srcOrd="1" destOrd="0" presId="urn:microsoft.com/office/officeart/2008/layout/LinedList"/>
    <dgm:cxn modelId="{52729291-A9A4-46E3-8422-1AED3D5E9A61}" type="presParOf" srcId="{5502D945-F026-4D44-B1AA-E0007D6EA9BC}" destId="{5A1C1CF2-B23B-48CF-9A79-21B5B50CE409}" srcOrd="4" destOrd="0" presId="urn:microsoft.com/office/officeart/2008/layout/LinedList"/>
    <dgm:cxn modelId="{447C5EA9-AADF-4435-ADB1-14B1CB462F89}" type="presParOf" srcId="{5502D945-F026-4D44-B1AA-E0007D6EA9BC}" destId="{C2D01B9C-50AD-4E00-B7DD-1876D959B51C}" srcOrd="5" destOrd="0" presId="urn:microsoft.com/office/officeart/2008/layout/LinedList"/>
    <dgm:cxn modelId="{C15A30F3-6B87-4F41-947C-04CD38D9CD0E}" type="presParOf" srcId="{C2D01B9C-50AD-4E00-B7DD-1876D959B51C}" destId="{9BB02EB8-CE93-4BAA-A7D3-5757882B9F7E}" srcOrd="0" destOrd="0" presId="urn:microsoft.com/office/officeart/2008/layout/LinedList"/>
    <dgm:cxn modelId="{C58B6B61-B2B6-45E2-AE53-D6A49C687127}" type="presParOf" srcId="{C2D01B9C-50AD-4E00-B7DD-1876D959B51C}" destId="{BD3030D3-C7A0-4104-A666-3ABD1A5637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104CE-D4B8-4901-8F43-2E5B83669DB5}">
      <dsp:nvSpPr>
        <dsp:cNvPr id="0" name=""/>
        <dsp:cNvSpPr/>
      </dsp:nvSpPr>
      <dsp:spPr>
        <a:xfrm>
          <a:off x="0" y="295917"/>
          <a:ext cx="10515600" cy="18423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 client web browser (Internet Explorer, Firefox, Chrome, Safari, Opera) requests the index.html page from http://</a:t>
          </a:r>
          <a:r>
            <a:rPr lang="en-US" sz="2600" kern="1200">
              <a:hlinkClick xmlns:r="http://schemas.openxmlformats.org/officeDocument/2006/relationships" r:id="rId1"/>
            </a:rPr>
            <a:t>www.abcbusiness.com</a:t>
          </a:r>
          <a:r>
            <a:rPr lang="en-US" sz="2600" kern="1200"/>
            <a:t>.</a:t>
          </a:r>
        </a:p>
      </dsp:txBody>
      <dsp:txXfrm>
        <a:off x="89934" y="385851"/>
        <a:ext cx="10335732" cy="1662443"/>
      </dsp:txXfrm>
    </dsp:sp>
    <dsp:sp modelId="{3F4A0924-CBEB-4D7D-8114-08792F4C8EF5}">
      <dsp:nvSpPr>
        <dsp:cNvPr id="0" name=""/>
        <dsp:cNvSpPr/>
      </dsp:nvSpPr>
      <dsp:spPr>
        <a:xfrm>
          <a:off x="0" y="2213109"/>
          <a:ext cx="10515600" cy="184231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server sends the HTML page and linked CSS page to the web browser.</a:t>
          </a:r>
          <a:br>
            <a:rPr lang="en-US" sz="2600" kern="1200"/>
          </a:br>
          <a:br>
            <a:rPr lang="en-US" sz="2600" kern="1200"/>
          </a:br>
          <a:r>
            <a:rPr lang="en-US" sz="2600" kern="1200"/>
            <a:t>The browser reads the code received and it is interpreted and displayed for the user. </a:t>
          </a:r>
        </a:p>
      </dsp:txBody>
      <dsp:txXfrm>
        <a:off x="89934" y="2303043"/>
        <a:ext cx="10335732" cy="1662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F059C-284D-44D4-8BBF-6BDD3937DF9B}">
      <dsp:nvSpPr>
        <dsp:cNvPr id="0" name=""/>
        <dsp:cNvSpPr/>
      </dsp:nvSpPr>
      <dsp:spPr>
        <a:xfrm>
          <a:off x="0" y="131335"/>
          <a:ext cx="6263640"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What does HTML and CSS stand for?</a:t>
          </a:r>
          <a:br>
            <a:rPr lang="en-US" sz="1800" kern="1200"/>
          </a:br>
          <a:endParaRPr lang="en-US" sz="1800" kern="1200"/>
        </a:p>
      </dsp:txBody>
      <dsp:txXfrm>
        <a:off x="49154" y="180489"/>
        <a:ext cx="6165332" cy="908623"/>
      </dsp:txXfrm>
    </dsp:sp>
    <dsp:sp modelId="{5BD24C1F-C2E4-4C7E-B670-88CCFD91CCB3}">
      <dsp:nvSpPr>
        <dsp:cNvPr id="0" name=""/>
        <dsp:cNvSpPr/>
      </dsp:nvSpPr>
      <dsp:spPr>
        <a:xfrm>
          <a:off x="0" y="1190107"/>
          <a:ext cx="6263640" cy="1006931"/>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HTML stands for Hypertext Markup Language</a:t>
          </a:r>
          <a:br>
            <a:rPr lang="en-US" sz="1800" kern="1200"/>
          </a:br>
          <a:endParaRPr lang="en-US" sz="1800" kern="1200"/>
        </a:p>
      </dsp:txBody>
      <dsp:txXfrm>
        <a:off x="49154" y="1239261"/>
        <a:ext cx="6165332" cy="908623"/>
      </dsp:txXfrm>
    </dsp:sp>
    <dsp:sp modelId="{F61EBEB2-1AB8-46FC-A846-E95F34A305D9}">
      <dsp:nvSpPr>
        <dsp:cNvPr id="0" name=""/>
        <dsp:cNvSpPr/>
      </dsp:nvSpPr>
      <dsp:spPr>
        <a:xfrm>
          <a:off x="0" y="2248878"/>
          <a:ext cx="6263640" cy="100693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CSS stands for Cascading Style Sheets</a:t>
          </a:r>
        </a:p>
      </dsp:txBody>
      <dsp:txXfrm>
        <a:off x="49154" y="2298032"/>
        <a:ext cx="6165332" cy="908623"/>
      </dsp:txXfrm>
    </dsp:sp>
    <dsp:sp modelId="{49ECCF77-3DAC-4BFE-A585-50801CFC3E38}">
      <dsp:nvSpPr>
        <dsp:cNvPr id="0" name=""/>
        <dsp:cNvSpPr/>
      </dsp:nvSpPr>
      <dsp:spPr>
        <a:xfrm>
          <a:off x="0" y="3307649"/>
          <a:ext cx="6263640" cy="1006931"/>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purpose of HTML is to provide a structure for the web document.</a:t>
          </a:r>
          <a:br>
            <a:rPr lang="en-US" sz="1800" kern="1200"/>
          </a:br>
          <a:endParaRPr lang="en-US" sz="1800" kern="1200"/>
        </a:p>
      </dsp:txBody>
      <dsp:txXfrm>
        <a:off x="49154" y="3356803"/>
        <a:ext cx="6165332" cy="908623"/>
      </dsp:txXfrm>
    </dsp:sp>
    <dsp:sp modelId="{8D7AA91F-CCBA-4D1C-B612-EA9671031CE8}">
      <dsp:nvSpPr>
        <dsp:cNvPr id="0" name=""/>
        <dsp:cNvSpPr/>
      </dsp:nvSpPr>
      <dsp:spPr>
        <a:xfrm>
          <a:off x="0" y="4366420"/>
          <a:ext cx="6263640" cy="10069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purpose of CSS is to provide style and formatting for a web document.</a:t>
          </a:r>
        </a:p>
      </dsp:txBody>
      <dsp:txXfrm>
        <a:off x="49154" y="4415574"/>
        <a:ext cx="6165332" cy="908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A5769-0092-4C3A-9797-B6AB105C6CAA}">
      <dsp:nvSpPr>
        <dsp:cNvPr id="0" name=""/>
        <dsp:cNvSpPr/>
      </dsp:nvSpPr>
      <dsp:spPr>
        <a:xfrm>
          <a:off x="0" y="94322"/>
          <a:ext cx="6263640" cy="12901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What is HyperText Markup Language (HTML) and Cascading Style Sheets (CSS)?</a:t>
          </a:r>
        </a:p>
      </dsp:txBody>
      <dsp:txXfrm>
        <a:off x="62979" y="157301"/>
        <a:ext cx="6137682" cy="1164172"/>
      </dsp:txXfrm>
    </dsp:sp>
    <dsp:sp modelId="{0651EBE4-6415-45CE-95BF-8B3F72A63A0B}">
      <dsp:nvSpPr>
        <dsp:cNvPr id="0" name=""/>
        <dsp:cNvSpPr/>
      </dsp:nvSpPr>
      <dsp:spPr>
        <a:xfrm>
          <a:off x="0" y="1436293"/>
          <a:ext cx="6263640" cy="129013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HTML and CSS are the languages used to build the basic structure, layout and style of a web document. </a:t>
          </a:r>
          <a:br>
            <a:rPr lang="en-US" sz="1800" kern="1200"/>
          </a:br>
          <a:endParaRPr lang="en-US" sz="1800" kern="1200"/>
        </a:p>
      </dsp:txBody>
      <dsp:txXfrm>
        <a:off x="62979" y="1499272"/>
        <a:ext cx="6137682" cy="1164172"/>
      </dsp:txXfrm>
    </dsp:sp>
    <dsp:sp modelId="{3D645A4B-6C09-4EC4-9751-4AF63AF8FCAD}">
      <dsp:nvSpPr>
        <dsp:cNvPr id="0" name=""/>
        <dsp:cNvSpPr/>
      </dsp:nvSpPr>
      <dsp:spPr>
        <a:xfrm>
          <a:off x="0" y="2778263"/>
          <a:ext cx="6263640" cy="129013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HTML handles the core document structure and layout. CSS provides styling, color, fonts and positioning and also has animation capabilities.</a:t>
          </a:r>
          <a:br>
            <a:rPr lang="en-US" sz="1800" kern="1200"/>
          </a:br>
          <a:endParaRPr lang="en-US" sz="1800" kern="1200"/>
        </a:p>
      </dsp:txBody>
      <dsp:txXfrm>
        <a:off x="62979" y="2841242"/>
        <a:ext cx="6137682" cy="1164172"/>
      </dsp:txXfrm>
    </dsp:sp>
    <dsp:sp modelId="{61289849-6E7E-4308-898C-BC7327A095C9}">
      <dsp:nvSpPr>
        <dsp:cNvPr id="0" name=""/>
        <dsp:cNvSpPr/>
      </dsp:nvSpPr>
      <dsp:spPr>
        <a:xfrm>
          <a:off x="0" y="4120234"/>
          <a:ext cx="6263640" cy="12901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Since the late 1990’s widespread use of the world wide web has made the internet a great tool for artists, entrepreneurs and non-profit organizations to spread their products and message around the globe.</a:t>
          </a:r>
        </a:p>
      </dsp:txBody>
      <dsp:txXfrm>
        <a:off x="62979" y="4183213"/>
        <a:ext cx="6137682" cy="11641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B4372-D038-4CE4-AB69-833679C16F32}">
      <dsp:nvSpPr>
        <dsp:cNvPr id="0" name=""/>
        <dsp:cNvSpPr/>
      </dsp:nvSpPr>
      <dsp:spPr>
        <a:xfrm>
          <a:off x="0" y="2687"/>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5F5CE-7673-4D37-808B-3995ACE06AA2}">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Client requests index.html over Hypertext Transfer Protocol (HTTP)</a:t>
          </a:r>
        </a:p>
      </dsp:txBody>
      <dsp:txXfrm>
        <a:off x="0" y="2687"/>
        <a:ext cx="6263640" cy="1833104"/>
      </dsp:txXfrm>
    </dsp:sp>
    <dsp:sp modelId="{63454150-3860-40B9-8EF5-837448251736}">
      <dsp:nvSpPr>
        <dsp:cNvPr id="0" name=""/>
        <dsp:cNvSpPr/>
      </dsp:nvSpPr>
      <dsp:spPr>
        <a:xfrm>
          <a:off x="0" y="1835791"/>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98B0C-6E04-4E23-99BE-D22A7BEA393E}">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Server locates file and sends it back to the client</a:t>
          </a:r>
        </a:p>
      </dsp:txBody>
      <dsp:txXfrm>
        <a:off x="0" y="1835791"/>
        <a:ext cx="6263640" cy="1833104"/>
      </dsp:txXfrm>
    </dsp:sp>
    <dsp:sp modelId="{7750EBB7-74DA-4A5C-B8F3-8393B964BB37}">
      <dsp:nvSpPr>
        <dsp:cNvPr id="0" name=""/>
        <dsp:cNvSpPr/>
      </dsp:nvSpPr>
      <dsp:spPr>
        <a:xfrm>
          <a:off x="0" y="3668896"/>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07296-CE9E-4E66-8038-A75122E4797B}">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The client browser compiles the code and interprets it. The interpreted file is displayed for the user.</a:t>
          </a:r>
        </a:p>
      </dsp:txBody>
      <dsp:txXfrm>
        <a:off x="0" y="3668896"/>
        <a:ext cx="6263640" cy="1833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62FE6-1567-41EE-BEDC-FE9EEA35F353}">
      <dsp:nvSpPr>
        <dsp:cNvPr id="0" name=""/>
        <dsp:cNvSpPr/>
      </dsp:nvSpPr>
      <dsp:spPr>
        <a:xfrm>
          <a:off x="0" y="2687"/>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C53D23-6391-46BB-9DAD-164CEAE4B08D}">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browser makes the connections with the websites we type into our address bar and runs the programs using HTML, CSS and JavaScript. </a:t>
          </a:r>
        </a:p>
      </dsp:txBody>
      <dsp:txXfrm>
        <a:off x="0" y="2687"/>
        <a:ext cx="6263640" cy="1833104"/>
      </dsp:txXfrm>
    </dsp:sp>
    <dsp:sp modelId="{98EA8A36-3AEA-4206-A168-0C9005337E4D}">
      <dsp:nvSpPr>
        <dsp:cNvPr id="0" name=""/>
        <dsp:cNvSpPr/>
      </dsp:nvSpPr>
      <dsp:spPr>
        <a:xfrm>
          <a:off x="0" y="1835791"/>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CA80D0-3504-4593-A2A1-A121CB9B8B27}">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We will be covering the fundamentals of HTML and CSS in this module</a:t>
          </a:r>
        </a:p>
      </dsp:txBody>
      <dsp:txXfrm>
        <a:off x="0" y="1835791"/>
        <a:ext cx="6263640" cy="1833104"/>
      </dsp:txXfrm>
    </dsp:sp>
    <dsp:sp modelId="{5A1C1CF2-B23B-48CF-9A79-21B5B50CE409}">
      <dsp:nvSpPr>
        <dsp:cNvPr id="0" name=""/>
        <dsp:cNvSpPr/>
      </dsp:nvSpPr>
      <dsp:spPr>
        <a:xfrm>
          <a:off x="0" y="3668896"/>
          <a:ext cx="626364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B02EB8-CE93-4BAA-A7D3-5757882B9F7E}">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browser interprets the code it receives and displays images, colors, layouts and text.</a:t>
          </a:r>
        </a:p>
      </dsp:txBody>
      <dsp:txXfrm>
        <a:off x="0" y="3668896"/>
        <a:ext cx="6263640" cy="18331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19A1-DE9A-774F-A404-40C57A091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11FA3-A327-3344-AE2A-35F23ADA3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05C34-47C3-884E-9C0C-DA7B2F33039B}"/>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5" name="Footer Placeholder 4">
            <a:extLst>
              <a:ext uri="{FF2B5EF4-FFF2-40B4-BE49-F238E27FC236}">
                <a16:creationId xmlns:a16="http://schemas.microsoft.com/office/drawing/2014/main" id="{62E21F94-4CE8-B141-B0AE-78B01F1C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8E7F-1999-634E-A53A-5DCD8FCC61A4}"/>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4467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F31-CD9B-2B4B-BBAE-F41314A82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030E99-F83E-A340-A7AF-20D36F556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AF939-874D-9948-AD99-3F6AF1ED4965}"/>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5" name="Footer Placeholder 4">
            <a:extLst>
              <a:ext uri="{FF2B5EF4-FFF2-40B4-BE49-F238E27FC236}">
                <a16:creationId xmlns:a16="http://schemas.microsoft.com/office/drawing/2014/main" id="{3DC44BC4-C543-3F46-9C0A-DB647B85D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8FBB-5523-5F44-BF4B-4D4AA07498D3}"/>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67710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300C9-55BB-BB41-8C5A-92DD4835D2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47CC13-FAF9-494A-B857-1DC448711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F7E1-9627-C747-B5C0-238910717B5C}"/>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5" name="Footer Placeholder 4">
            <a:extLst>
              <a:ext uri="{FF2B5EF4-FFF2-40B4-BE49-F238E27FC236}">
                <a16:creationId xmlns:a16="http://schemas.microsoft.com/office/drawing/2014/main" id="{042053B1-F36C-4D4E-B298-5EF4822EA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65F9C-6D02-AD45-A92F-E0966B2A2A3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2615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5081-6493-2D46-A3D0-9B2D1FB26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E71B7-DA50-CC4C-8F11-E8CD83F3F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AC12A-88B2-1E41-BCE4-FE83446C9831}"/>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5" name="Footer Placeholder 4">
            <a:extLst>
              <a:ext uri="{FF2B5EF4-FFF2-40B4-BE49-F238E27FC236}">
                <a16:creationId xmlns:a16="http://schemas.microsoft.com/office/drawing/2014/main" id="{8F2EDC71-A96B-9344-AE82-E88E4C99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8975C-931B-4B46-A635-E8D2A6C0199D}"/>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39265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D308-28EF-4140-A561-1C9B8864FC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74DE80-DC87-BF40-B94A-D6CD42401B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1ECB3-55ED-AA42-A0B3-DEA96FC9525E}"/>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5" name="Footer Placeholder 4">
            <a:extLst>
              <a:ext uri="{FF2B5EF4-FFF2-40B4-BE49-F238E27FC236}">
                <a16:creationId xmlns:a16="http://schemas.microsoft.com/office/drawing/2014/main" id="{9DBC802B-225E-5E47-8F47-1ABF6D768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5E78-83C7-614C-AEDB-C94EB69C7638}"/>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40059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0838-9D6B-6047-A24E-5C53E6CD2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CCE51-15CF-CE4A-B9E6-3220A11D2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58098-AC99-9349-9F7F-69FD790E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B3D2D8-6CF2-134F-AF43-EBBC277C632B}"/>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6" name="Footer Placeholder 5">
            <a:extLst>
              <a:ext uri="{FF2B5EF4-FFF2-40B4-BE49-F238E27FC236}">
                <a16:creationId xmlns:a16="http://schemas.microsoft.com/office/drawing/2014/main" id="{5F2A8671-823F-4140-A469-8825BAEDE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88436-7D39-F541-B039-A35C32F1155F}"/>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4226047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0621-FA57-1C49-BF49-8CD2EF011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B114F-4E42-6345-A4AA-15E6619EE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6E5AF-F980-9F44-8F1F-8E69F54468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8D939-6CAC-764A-AA3C-CC98C25B7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18CCDD-8FC7-8F4A-81CD-7F14978C8C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118F0-BAB6-7E43-B7A1-E2192C2E6180}"/>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8" name="Footer Placeholder 7">
            <a:extLst>
              <a:ext uri="{FF2B5EF4-FFF2-40B4-BE49-F238E27FC236}">
                <a16:creationId xmlns:a16="http://schemas.microsoft.com/office/drawing/2014/main" id="{07E80560-45C4-4A44-8E6D-505D4EB33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97A86-EE84-144A-948C-51B0D1DA5CA7}"/>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95978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EFF-74F2-9945-9564-667824F0FD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A82DC-B7FA-8F41-BB66-2E83ED8798BB}"/>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4" name="Footer Placeholder 3">
            <a:extLst>
              <a:ext uri="{FF2B5EF4-FFF2-40B4-BE49-F238E27FC236}">
                <a16:creationId xmlns:a16="http://schemas.microsoft.com/office/drawing/2014/main" id="{D85BA11C-6963-994E-9CC1-CD9E8E7EC4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B9D1F-D5DC-334E-9784-45E0DA91EE5C}"/>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31832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CE84E-8E83-9C46-92D2-14C93385310A}"/>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3" name="Footer Placeholder 2">
            <a:extLst>
              <a:ext uri="{FF2B5EF4-FFF2-40B4-BE49-F238E27FC236}">
                <a16:creationId xmlns:a16="http://schemas.microsoft.com/office/drawing/2014/main" id="{9244141D-BD9E-EE47-8C8A-620BF3FA8C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A83F4-CDCB-F14F-A43B-C03C7BCF6C9A}"/>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10897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CCDD-3E99-9543-97F1-3A288098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7C650-C78E-4B42-B48B-A44C2B53A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A2ECB-65FF-7B49-B181-38026480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90EA7-067F-6748-A6C2-39158514947E}"/>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6" name="Footer Placeholder 5">
            <a:extLst>
              <a:ext uri="{FF2B5EF4-FFF2-40B4-BE49-F238E27FC236}">
                <a16:creationId xmlns:a16="http://schemas.microsoft.com/office/drawing/2014/main" id="{858F2B21-79D3-7745-AD8E-74D2B0237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64925-9A89-394F-A881-4243DAC07FF6}"/>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568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C011-DDF4-1240-90A5-F3D6D94EC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41DB1-037C-EB47-8065-5F3EE2AC7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60EE1-7ABD-7E40-96EE-D060684A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D70A6-E487-694E-BE7A-EDE7B9425DDF}"/>
              </a:ext>
            </a:extLst>
          </p:cNvPr>
          <p:cNvSpPr>
            <a:spLocks noGrp="1"/>
          </p:cNvSpPr>
          <p:nvPr>
            <p:ph type="dt" sz="half" idx="10"/>
          </p:nvPr>
        </p:nvSpPr>
        <p:spPr/>
        <p:txBody>
          <a:bodyPr/>
          <a:lstStyle/>
          <a:p>
            <a:fld id="{54F2B197-B1E5-3D4C-8C99-6A2C66230A09}" type="datetimeFigureOut">
              <a:rPr lang="en-US" smtClean="0"/>
              <a:t>1/7/2024</a:t>
            </a:fld>
            <a:endParaRPr lang="en-US"/>
          </a:p>
        </p:txBody>
      </p:sp>
      <p:sp>
        <p:nvSpPr>
          <p:cNvPr id="6" name="Footer Placeholder 5">
            <a:extLst>
              <a:ext uri="{FF2B5EF4-FFF2-40B4-BE49-F238E27FC236}">
                <a16:creationId xmlns:a16="http://schemas.microsoft.com/office/drawing/2014/main" id="{00AF369F-FBF8-FC45-9745-CA2C698F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9F7B3-6A66-FD40-8E34-ED3BF01603B1}"/>
              </a:ext>
            </a:extLst>
          </p:cNvPr>
          <p:cNvSpPr>
            <a:spLocks noGrp="1"/>
          </p:cNvSpPr>
          <p:nvPr>
            <p:ph type="sldNum" sz="quarter" idx="12"/>
          </p:nvPr>
        </p:nvSpPr>
        <p:spPr/>
        <p:txBody>
          <a:bodyPr/>
          <a:lstStyle/>
          <a:p>
            <a:fld id="{3399A0E6-0F7F-1A45-9312-71FD5AA5268A}" type="slidenum">
              <a:rPr lang="en-US" smtClean="0"/>
              <a:t>‹#›</a:t>
            </a:fld>
            <a:endParaRPr lang="en-US"/>
          </a:p>
        </p:txBody>
      </p:sp>
    </p:spTree>
    <p:extLst>
      <p:ext uri="{BB962C8B-B14F-4D97-AF65-F5344CB8AC3E}">
        <p14:creationId xmlns:p14="http://schemas.microsoft.com/office/powerpoint/2010/main" val="280453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86145-2E48-A24D-AF91-06E9C4F12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C9CB0E-A435-2846-85B7-68680703D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09585-715D-A041-8FC7-F03D1E2AB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2B197-B1E5-3D4C-8C99-6A2C66230A09}" type="datetimeFigureOut">
              <a:rPr lang="en-US" smtClean="0"/>
              <a:t>1/7/2024</a:t>
            </a:fld>
            <a:endParaRPr lang="en-US"/>
          </a:p>
        </p:txBody>
      </p:sp>
      <p:sp>
        <p:nvSpPr>
          <p:cNvPr id="5" name="Footer Placeholder 4">
            <a:extLst>
              <a:ext uri="{FF2B5EF4-FFF2-40B4-BE49-F238E27FC236}">
                <a16:creationId xmlns:a16="http://schemas.microsoft.com/office/drawing/2014/main" id="{097B6A49-EA82-F04D-83B9-C9B1B43DE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001F39-D11E-E148-889F-63BBC51A8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9A0E6-0F7F-1A45-9312-71FD5AA5268A}" type="slidenum">
              <a:rPr lang="en-US" smtClean="0"/>
              <a:t>‹#›</a:t>
            </a:fld>
            <a:endParaRPr lang="en-US"/>
          </a:p>
        </p:txBody>
      </p:sp>
    </p:spTree>
    <p:extLst>
      <p:ext uri="{BB962C8B-B14F-4D97-AF65-F5344CB8AC3E}">
        <p14:creationId xmlns:p14="http://schemas.microsoft.com/office/powerpoint/2010/main" val="3239897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832910" y="2029968"/>
            <a:ext cx="10016244" cy="1446550"/>
          </a:xfrm>
          <a:prstGeom prst="rect">
            <a:avLst/>
          </a:prstGeom>
          <a:noFill/>
        </p:spPr>
        <p:txBody>
          <a:bodyPr wrap="square" lIns="91440" tIns="45720" rIns="91440" bIns="45720" rtlCol="0" anchor="t">
            <a:spAutoFit/>
          </a:bodyPr>
          <a:lstStyle/>
          <a:p>
            <a:r>
              <a:rPr lang="en-US" sz="4400" b="1" dirty="0">
                <a:solidFill>
                  <a:schemeClr val="bg1"/>
                </a:solidFill>
                <a:latin typeface="Arial"/>
                <a:cs typeface="Arial"/>
              </a:rPr>
              <a:t>C</a:t>
            </a:r>
            <a:r>
              <a:rPr lang="en-CA" sz="4400" b="1" dirty="0" err="1">
                <a:solidFill>
                  <a:schemeClr val="bg1"/>
                </a:solidFill>
                <a:latin typeface="Arial"/>
                <a:cs typeface="Arial"/>
              </a:rPr>
              <a:t>lient</a:t>
            </a:r>
            <a:r>
              <a:rPr lang="en-CA" sz="4400" b="1" dirty="0">
                <a:solidFill>
                  <a:schemeClr val="bg1"/>
                </a:solidFill>
                <a:latin typeface="Arial"/>
                <a:cs typeface="Arial"/>
              </a:rPr>
              <a:t>-Side Programming</a:t>
            </a:r>
          </a:p>
          <a:p>
            <a:r>
              <a:rPr lang="en-CA" sz="4400" b="1" dirty="0">
                <a:solidFill>
                  <a:schemeClr val="bg1"/>
                </a:solidFill>
                <a:latin typeface="Arial"/>
                <a:cs typeface="Arial"/>
              </a:rPr>
              <a:t>Day One:  HTML</a:t>
            </a:r>
          </a:p>
        </p:txBody>
      </p:sp>
    </p:spTree>
    <p:extLst>
      <p:ext uri="{BB962C8B-B14F-4D97-AF65-F5344CB8AC3E}">
        <p14:creationId xmlns:p14="http://schemas.microsoft.com/office/powerpoint/2010/main" val="252965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6000" dirty="0">
                <a:solidFill>
                  <a:schemeClr val="bg1"/>
                </a:solidFill>
              </a:rPr>
              <a:t>Client and Server Interaction </a:t>
            </a:r>
          </a:p>
        </p:txBody>
      </p:sp>
      <p:graphicFrame>
        <p:nvGraphicFramePr>
          <p:cNvPr id="5" name="Content Placeholder 2">
            <a:extLst>
              <a:ext uri="{FF2B5EF4-FFF2-40B4-BE49-F238E27FC236}">
                <a16:creationId xmlns:a16="http://schemas.microsoft.com/office/drawing/2014/main" id="{87703208-A0C8-F615-89F3-FA7D051B0518}"/>
              </a:ext>
            </a:extLst>
          </p:cNvPr>
          <p:cNvGraphicFramePr>
            <a:graphicFrameLocks noGrp="1"/>
          </p:cNvGraphicFramePr>
          <p:nvPr>
            <p:ph idx="1"/>
            <p:extLst>
              <p:ext uri="{D42A27DB-BD31-4B8C-83A1-F6EECF244321}">
                <p14:modId xmlns:p14="http://schemas.microsoft.com/office/powerpoint/2010/main" val="122211561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27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180A-4A40-E5DC-E94C-45530350CEAE}"/>
              </a:ext>
            </a:extLst>
          </p:cNvPr>
          <p:cNvSpPr>
            <a:spLocks noGrp="1"/>
          </p:cNvSpPr>
          <p:nvPr>
            <p:ph type="title"/>
          </p:nvPr>
        </p:nvSpPr>
        <p:spPr/>
        <p:txBody>
          <a:bodyPr/>
          <a:lstStyle/>
          <a:p>
            <a:r>
              <a:rPr lang="en-CA" dirty="0"/>
              <a:t>Client and Server Interaction </a:t>
            </a:r>
          </a:p>
        </p:txBody>
      </p:sp>
      <p:pic>
        <p:nvPicPr>
          <p:cNvPr id="1026" name="Picture 2">
            <a:extLst>
              <a:ext uri="{FF2B5EF4-FFF2-40B4-BE49-F238E27FC236}">
                <a16:creationId xmlns:a16="http://schemas.microsoft.com/office/drawing/2014/main" id="{B40BEC6E-67FE-8AD9-7089-B13195CCA2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1675" y="2423188"/>
            <a:ext cx="5003276"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45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6000">
                <a:solidFill>
                  <a:schemeClr val="bg1"/>
                </a:solidFill>
              </a:rPr>
              <a:t>What the browser does for us </a:t>
            </a:r>
          </a:p>
        </p:txBody>
      </p:sp>
      <p:graphicFrame>
        <p:nvGraphicFramePr>
          <p:cNvPr id="5" name="Content Placeholder 2">
            <a:extLst>
              <a:ext uri="{FF2B5EF4-FFF2-40B4-BE49-F238E27FC236}">
                <a16:creationId xmlns:a16="http://schemas.microsoft.com/office/drawing/2014/main" id="{FC2A674D-75F4-88B8-B1E6-DCCE30D08B2F}"/>
              </a:ext>
            </a:extLst>
          </p:cNvPr>
          <p:cNvGraphicFramePr>
            <a:graphicFrameLocks noGrp="1"/>
          </p:cNvGraphicFramePr>
          <p:nvPr>
            <p:ph idx="1"/>
            <p:extLst>
              <p:ext uri="{D42A27DB-BD31-4B8C-83A1-F6EECF244321}">
                <p14:modId xmlns:p14="http://schemas.microsoft.com/office/powerpoint/2010/main" val="227407601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92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About Browsers</a:t>
            </a:r>
          </a:p>
        </p:txBody>
      </p:sp>
      <p:sp>
        <p:nvSpPr>
          <p:cNvPr id="4" name="TextBox 3"/>
          <p:cNvSpPr txBox="1"/>
          <p:nvPr/>
        </p:nvSpPr>
        <p:spPr>
          <a:xfrm>
            <a:off x="1828800" y="1295400"/>
            <a:ext cx="4038600" cy="2862322"/>
          </a:xfrm>
          <a:prstGeom prst="rect">
            <a:avLst/>
          </a:prstGeom>
          <a:noFill/>
        </p:spPr>
        <p:txBody>
          <a:bodyPr wrap="square" rtlCol="0">
            <a:spAutoFit/>
          </a:bodyPr>
          <a:lstStyle/>
          <a:p>
            <a:r>
              <a:rPr lang="en-US" b="1" dirty="0"/>
              <a:t>&lt;!</a:t>
            </a:r>
            <a:r>
              <a:rPr lang="en-US" b="1" dirty="0" err="1"/>
              <a:t>doctype</a:t>
            </a:r>
            <a:r>
              <a:rPr lang="en-US" b="1" dirty="0"/>
              <a:t> html&gt;</a:t>
            </a:r>
          </a:p>
          <a:p>
            <a:r>
              <a:rPr lang="en-US" b="1" dirty="0"/>
              <a:t>&lt;html&gt;</a:t>
            </a:r>
          </a:p>
          <a:p>
            <a:r>
              <a:rPr lang="en-US" b="1" dirty="0"/>
              <a:t>&lt;head&gt;</a:t>
            </a:r>
          </a:p>
          <a:p>
            <a:r>
              <a:rPr lang="en-US" b="1" dirty="0"/>
              <a:t>&lt;title&gt;My First HTML Page&lt;/title&gt;</a:t>
            </a:r>
          </a:p>
          <a:p>
            <a:r>
              <a:rPr lang="en-US" b="1" dirty="0"/>
              <a:t>&lt;/head&gt;</a:t>
            </a:r>
          </a:p>
          <a:p>
            <a:r>
              <a:rPr lang="en-US" b="1" dirty="0"/>
              <a:t>&lt;body&gt;</a:t>
            </a:r>
          </a:p>
          <a:p>
            <a:r>
              <a:rPr lang="en-US" b="1" dirty="0"/>
              <a:t>&lt;p&gt;Hello World&lt;/p&gt;</a:t>
            </a:r>
          </a:p>
          <a:p>
            <a:r>
              <a:rPr lang="en-US" b="1" dirty="0"/>
              <a:t>&lt;/body&gt;</a:t>
            </a:r>
          </a:p>
          <a:p>
            <a:r>
              <a:rPr lang="en-US" b="1" dirty="0"/>
              <a:t>&lt;/html&gt;</a:t>
            </a:r>
          </a:p>
          <a:p>
            <a:endParaRPr lang="en-US" dirty="0"/>
          </a:p>
        </p:txBody>
      </p:sp>
      <p:sp>
        <p:nvSpPr>
          <p:cNvPr id="5" name="Right Arrow 4"/>
          <p:cNvSpPr/>
          <p:nvPr/>
        </p:nvSpPr>
        <p:spPr>
          <a:xfrm>
            <a:off x="3581400" y="3048000"/>
            <a:ext cx="1676400" cy="2438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C3462F-E932-ECA3-47F4-E50C313BACA5}"/>
              </a:ext>
            </a:extLst>
          </p:cNvPr>
          <p:cNvSpPr>
            <a:spLocks noGrp="1"/>
          </p:cNvSpPr>
          <p:nvPr>
            <p:ph idx="1"/>
          </p:nvPr>
        </p:nvSpPr>
        <p:spPr/>
        <p:txBody>
          <a:bodyPr/>
          <a:lstStyle/>
          <a:p>
            <a:endParaRPr lang="en-CA" dirty="0"/>
          </a:p>
        </p:txBody>
      </p:sp>
      <p:pic>
        <p:nvPicPr>
          <p:cNvPr id="9" name="Picture 8">
            <a:extLst>
              <a:ext uri="{FF2B5EF4-FFF2-40B4-BE49-F238E27FC236}">
                <a16:creationId xmlns:a16="http://schemas.microsoft.com/office/drawing/2014/main" id="{E4B251AE-624F-1C68-266A-D97A80265D61}"/>
              </a:ext>
            </a:extLst>
          </p:cNvPr>
          <p:cNvPicPr>
            <a:picLocks noChangeAspect="1"/>
          </p:cNvPicPr>
          <p:nvPr/>
        </p:nvPicPr>
        <p:blipFill>
          <a:blip r:embed="rId2"/>
          <a:stretch>
            <a:fillRect/>
          </a:stretch>
        </p:blipFill>
        <p:spPr>
          <a:xfrm>
            <a:off x="5386549" y="2420150"/>
            <a:ext cx="5547841" cy="3299746"/>
          </a:xfrm>
          <a:prstGeom prst="rect">
            <a:avLst/>
          </a:prstGeom>
        </p:spPr>
      </p:pic>
    </p:spTree>
    <p:extLst>
      <p:ext uri="{BB962C8B-B14F-4D97-AF65-F5344CB8AC3E}">
        <p14:creationId xmlns:p14="http://schemas.microsoft.com/office/powerpoint/2010/main" val="287536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More About Browsers </a:t>
            </a:r>
          </a:p>
        </p:txBody>
      </p:sp>
      <p:sp>
        <p:nvSpPr>
          <p:cNvPr id="3" name="Content Placeholder 2"/>
          <p:cNvSpPr>
            <a:spLocks noGrp="1"/>
          </p:cNvSpPr>
          <p:nvPr>
            <p:ph idx="1"/>
          </p:nvPr>
        </p:nvSpPr>
        <p:spPr>
          <a:xfrm>
            <a:off x="5600700" y="624568"/>
            <a:ext cx="5753098" cy="5412920"/>
          </a:xfrm>
        </p:spPr>
        <p:txBody>
          <a:bodyPr anchor="ctr">
            <a:normAutofit/>
          </a:bodyPr>
          <a:lstStyle/>
          <a:p>
            <a:r>
              <a:rPr lang="en-US" sz="2000"/>
              <a:t>A web browser reads the tags and style settings we create to turn tags into the page the user sees. </a:t>
            </a:r>
          </a:p>
          <a:p>
            <a:r>
              <a:rPr lang="en-US" sz="2000"/>
              <a:t>All browsers interpret pages a little differently because they are separate companies with different ideas and practices.</a:t>
            </a:r>
          </a:p>
          <a:p>
            <a:r>
              <a:rPr lang="en-US" sz="2000"/>
              <a:t>They do have to follow certain standards though and these are set out by the W3C Web Consortium which is a group of members from the development community who develop and implement the browser standards to which everyone must follow. </a:t>
            </a:r>
          </a:p>
          <a:p>
            <a:pPr marL="0" indent="0">
              <a:buNone/>
            </a:pPr>
            <a:endParaRPr lang="en-US" sz="2000"/>
          </a:p>
          <a:p>
            <a:pPr marL="0" indent="0">
              <a:buNone/>
            </a:pPr>
            <a:r>
              <a:rPr lang="en-US" sz="2000"/>
              <a:t>We are currently at HTML version 5 and CSS version 3.</a:t>
            </a:r>
            <a:br>
              <a:rPr lang="en-US" sz="2000"/>
            </a:br>
            <a:br>
              <a:rPr lang="en-US" sz="2000"/>
            </a:br>
            <a:r>
              <a:rPr lang="en-US" sz="2000"/>
              <a:t>for more on the W3C visit:</a:t>
            </a:r>
          </a:p>
          <a:p>
            <a:r>
              <a:rPr lang="en-US" sz="2000"/>
              <a:t>www.w3c.org</a:t>
            </a:r>
          </a:p>
        </p:txBody>
      </p:sp>
    </p:spTree>
    <p:extLst>
      <p:ext uri="{BB962C8B-B14F-4D97-AF65-F5344CB8AC3E}">
        <p14:creationId xmlns:p14="http://schemas.microsoft.com/office/powerpoint/2010/main" val="536692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More About Browsers</a:t>
            </a:r>
          </a:p>
        </p:txBody>
      </p:sp>
      <p:sp>
        <p:nvSpPr>
          <p:cNvPr id="3" name="Content Placeholder 2"/>
          <p:cNvSpPr>
            <a:spLocks noGrp="1"/>
          </p:cNvSpPr>
          <p:nvPr>
            <p:ph idx="1"/>
          </p:nvPr>
        </p:nvSpPr>
        <p:spPr>
          <a:xfrm>
            <a:off x="5600700" y="624568"/>
            <a:ext cx="5753098" cy="5412920"/>
          </a:xfrm>
        </p:spPr>
        <p:txBody>
          <a:bodyPr anchor="ctr">
            <a:normAutofit/>
          </a:bodyPr>
          <a:lstStyle/>
          <a:p>
            <a:pPr marL="0" indent="0">
              <a:buNone/>
            </a:pPr>
            <a:r>
              <a:rPr lang="en-US" sz="2400"/>
              <a:t>Keep in mind…</a:t>
            </a:r>
          </a:p>
          <a:p>
            <a:r>
              <a:rPr lang="en-US" sz="2400"/>
              <a:t>A web browser is limited by its version. </a:t>
            </a:r>
          </a:p>
          <a:p>
            <a:r>
              <a:rPr lang="en-US" sz="2400"/>
              <a:t>All browsers work a little differently, because they were made by different companies to the W3C standards. </a:t>
            </a:r>
          </a:p>
          <a:p>
            <a:r>
              <a:rPr lang="en-US" sz="2400"/>
              <a:t>It is a good idea to test your code in multiple browsers to see how well it will work for your potential audiences.</a:t>
            </a:r>
          </a:p>
          <a:p>
            <a:r>
              <a:rPr lang="en-US" sz="2400"/>
              <a:t>Keep your browsers up to date, and encourage others to do the same! This can help further the evolution of the web, the sooner the better!</a:t>
            </a:r>
          </a:p>
        </p:txBody>
      </p:sp>
    </p:spTree>
    <p:extLst>
      <p:ext uri="{BB962C8B-B14F-4D97-AF65-F5344CB8AC3E}">
        <p14:creationId xmlns:p14="http://schemas.microsoft.com/office/powerpoint/2010/main" val="68613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Creating a basic HTML page and displaying it in the browser </a:t>
            </a:r>
          </a:p>
        </p:txBody>
      </p:sp>
      <p:sp>
        <p:nvSpPr>
          <p:cNvPr id="3" name="Content Placeholder 2"/>
          <p:cNvSpPr>
            <a:spLocks noGrp="1"/>
          </p:cNvSpPr>
          <p:nvPr>
            <p:ph idx="1"/>
          </p:nvPr>
        </p:nvSpPr>
        <p:spPr>
          <a:xfrm>
            <a:off x="5600700" y="624568"/>
            <a:ext cx="5753098" cy="5412920"/>
          </a:xfrm>
        </p:spPr>
        <p:txBody>
          <a:bodyPr anchor="ctr">
            <a:normAutofit/>
          </a:bodyPr>
          <a:lstStyle/>
          <a:p>
            <a:pPr marL="0" indent="0">
              <a:buNone/>
            </a:pPr>
            <a:r>
              <a:rPr lang="en-US" sz="2200"/>
              <a:t> First, we will need an HTML </a:t>
            </a:r>
            <a:r>
              <a:rPr lang="en-US" sz="2200" i="1"/>
              <a:t>editor</a:t>
            </a:r>
            <a:r>
              <a:rPr lang="en-US" sz="2200"/>
              <a:t>.</a:t>
            </a:r>
          </a:p>
          <a:p>
            <a:pPr marL="0" indent="0">
              <a:buNone/>
            </a:pPr>
            <a:endParaRPr lang="en-US" sz="2200"/>
          </a:p>
          <a:p>
            <a:r>
              <a:rPr lang="en-US" sz="2200"/>
              <a:t>All you need to create HTML and CSS pages is a simple text editor like Notepad.</a:t>
            </a:r>
          </a:p>
          <a:p>
            <a:r>
              <a:rPr lang="en-US" sz="2200"/>
              <a:t>Advanced tools such as Dreamweaver can be used for rapid development.</a:t>
            </a:r>
          </a:p>
          <a:p>
            <a:r>
              <a:rPr lang="en-US" sz="2200"/>
              <a:t>We will use Notepad ++ which is an open source Notepad designed with programming in mind. </a:t>
            </a:r>
          </a:p>
          <a:p>
            <a:r>
              <a:rPr lang="en-US" sz="2200"/>
              <a:t>Notepad++ uses colors and tabbed structure to make code easier to read and write.</a:t>
            </a:r>
          </a:p>
          <a:p>
            <a:r>
              <a:rPr lang="en-US" sz="2200"/>
              <a:t>We will use Notepad++ as it is a good practice for beginners to write code without shortcuts</a:t>
            </a:r>
          </a:p>
        </p:txBody>
      </p:sp>
    </p:spTree>
    <p:extLst>
      <p:ext uri="{BB962C8B-B14F-4D97-AF65-F5344CB8AC3E}">
        <p14:creationId xmlns:p14="http://schemas.microsoft.com/office/powerpoint/2010/main" val="548709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Creating a basic HTML page and displaying it in the browser </a:t>
            </a:r>
          </a:p>
        </p:txBody>
      </p:sp>
      <p:sp>
        <p:nvSpPr>
          <p:cNvPr id="3" name="Content Placeholder 2"/>
          <p:cNvSpPr>
            <a:spLocks noGrp="1"/>
          </p:cNvSpPr>
          <p:nvPr>
            <p:ph idx="1"/>
          </p:nvPr>
        </p:nvSpPr>
        <p:spPr>
          <a:xfrm>
            <a:off x="5600700" y="624568"/>
            <a:ext cx="5753098" cy="5412920"/>
          </a:xfrm>
        </p:spPr>
        <p:txBody>
          <a:bodyPr anchor="ctr">
            <a:normAutofit/>
          </a:bodyPr>
          <a:lstStyle/>
          <a:p>
            <a:pPr marL="0" indent="0">
              <a:buNone/>
            </a:pPr>
            <a:r>
              <a:rPr lang="en-US" sz="2200" dirty="0"/>
              <a:t>To get the latest copy of Notepad++ (open source and free), go to:</a:t>
            </a:r>
            <a:br>
              <a:rPr lang="en-US" sz="2200" dirty="0"/>
            </a:br>
            <a:r>
              <a:rPr lang="en-US" sz="2200" dirty="0"/>
              <a:t>http://notepad-plus-plus.org/</a:t>
            </a:r>
          </a:p>
          <a:p>
            <a:pPr marL="0" indent="0">
              <a:buNone/>
            </a:pPr>
            <a:endParaRPr lang="en-US" sz="2200" dirty="0"/>
          </a:p>
          <a:p>
            <a:pPr marL="0" indent="0">
              <a:buNone/>
            </a:pPr>
            <a:r>
              <a:rPr lang="en-US" sz="2200" dirty="0"/>
              <a:t>And select the download option from the menu</a:t>
            </a:r>
          </a:p>
          <a:p>
            <a:pPr marL="0" indent="0">
              <a:buNone/>
            </a:pPr>
            <a:endParaRPr lang="en-US" sz="2200" dirty="0"/>
          </a:p>
          <a:p>
            <a:pPr marL="0" indent="0">
              <a:buNone/>
            </a:pPr>
            <a:r>
              <a:rPr lang="en-US" sz="2200" dirty="0"/>
              <a:t>Notepad++ gives us color coded code, and basic hints for error checking, which makes code easier to read and fix.</a:t>
            </a:r>
          </a:p>
          <a:p>
            <a:pPr marL="0" indent="0">
              <a:buNone/>
            </a:pPr>
            <a:endParaRPr lang="en-US" sz="2200" dirty="0"/>
          </a:p>
          <a:p>
            <a:pPr marL="0" indent="0">
              <a:buNone/>
            </a:pPr>
            <a:r>
              <a:rPr lang="en-US" sz="2200" dirty="0"/>
              <a:t>You can use the editor of your choice but it is good practice for beginners to type EVERYTHING out.</a:t>
            </a:r>
          </a:p>
        </p:txBody>
      </p:sp>
    </p:spTree>
    <p:extLst>
      <p:ext uri="{BB962C8B-B14F-4D97-AF65-F5344CB8AC3E}">
        <p14:creationId xmlns:p14="http://schemas.microsoft.com/office/powerpoint/2010/main" val="2583282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Creating a basic HTML page and displaying it in the browser </a:t>
            </a:r>
          </a:p>
        </p:txBody>
      </p:sp>
      <p:sp>
        <p:nvSpPr>
          <p:cNvPr id="3" name="Content Placeholder 2"/>
          <p:cNvSpPr>
            <a:spLocks noGrp="1"/>
          </p:cNvSpPr>
          <p:nvPr>
            <p:ph idx="1"/>
          </p:nvPr>
        </p:nvSpPr>
        <p:spPr>
          <a:xfrm>
            <a:off x="5600700" y="624568"/>
            <a:ext cx="5753098" cy="5412920"/>
          </a:xfrm>
        </p:spPr>
        <p:txBody>
          <a:bodyPr anchor="ctr">
            <a:normAutofit/>
          </a:bodyPr>
          <a:lstStyle/>
          <a:p>
            <a:pPr marL="0" indent="0">
              <a:buNone/>
            </a:pPr>
            <a:r>
              <a:rPr lang="en-US" sz="2400" dirty="0"/>
              <a:t>To get the latest copy of Notepad++ (open source and free), go to:</a:t>
            </a:r>
          </a:p>
          <a:p>
            <a:pPr marL="0" indent="0">
              <a:buNone/>
            </a:pPr>
            <a:r>
              <a:rPr lang="en-US" sz="2400" dirty="0"/>
              <a:t>http://notepad-plus-plus.org/</a:t>
            </a:r>
          </a:p>
          <a:p>
            <a:pPr marL="0" indent="0">
              <a:buNone/>
            </a:pPr>
            <a:r>
              <a:rPr lang="en-US" sz="2400" dirty="0"/>
              <a:t>And select the download option from the menu</a:t>
            </a:r>
          </a:p>
          <a:p>
            <a:pPr marL="0" indent="0">
              <a:buNone/>
            </a:pPr>
            <a:r>
              <a:rPr lang="en-US" sz="2400" dirty="0"/>
              <a:t>Install Notepad++ to continue with the lesson</a:t>
            </a:r>
          </a:p>
          <a:p>
            <a:pPr marL="0" indent="0">
              <a:buNone/>
            </a:pPr>
            <a:r>
              <a:rPr lang="en-US" sz="2400" dirty="0"/>
              <a:t>Watch the video on Moodle to see the installation process.</a:t>
            </a:r>
          </a:p>
        </p:txBody>
      </p:sp>
    </p:spTree>
    <p:extLst>
      <p:ext uri="{BB962C8B-B14F-4D97-AF65-F5344CB8AC3E}">
        <p14:creationId xmlns:p14="http://schemas.microsoft.com/office/powerpoint/2010/main" val="382004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300">
                <a:solidFill>
                  <a:srgbClr val="FFFFFF"/>
                </a:solidFill>
              </a:rPr>
              <a:t>Creating a basic HTML page and displaying it in the browser </a:t>
            </a:r>
          </a:p>
        </p:txBody>
      </p:sp>
      <p:sp>
        <p:nvSpPr>
          <p:cNvPr id="3" name="Content Placeholder 2"/>
          <p:cNvSpPr>
            <a:spLocks noGrp="1"/>
          </p:cNvSpPr>
          <p:nvPr>
            <p:ph idx="1"/>
          </p:nvPr>
        </p:nvSpPr>
        <p:spPr>
          <a:xfrm>
            <a:off x="838200" y="2438400"/>
            <a:ext cx="10515600" cy="3738562"/>
          </a:xfrm>
        </p:spPr>
        <p:txBody>
          <a:bodyPr>
            <a:normAutofit/>
          </a:bodyPr>
          <a:lstStyle/>
          <a:p>
            <a:pPr marL="0" indent="0">
              <a:buNone/>
            </a:pPr>
            <a:r>
              <a:rPr lang="en-US" sz="2600" dirty="0"/>
              <a:t>INSTALL NOTEPAD++ demo is in Moodle.</a:t>
            </a:r>
          </a:p>
        </p:txBody>
      </p:sp>
    </p:spTree>
    <p:extLst>
      <p:ext uri="{BB962C8B-B14F-4D97-AF65-F5344CB8AC3E}">
        <p14:creationId xmlns:p14="http://schemas.microsoft.com/office/powerpoint/2010/main" val="3578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C4DD-B694-8847-A9F0-C026147425F1}"/>
              </a:ext>
            </a:extLst>
          </p:cNvPr>
          <p:cNvSpPr>
            <a:spLocks noGrp="1"/>
          </p:cNvSpPr>
          <p:nvPr>
            <p:ph idx="1"/>
          </p:nvPr>
        </p:nvSpPr>
        <p:spPr>
          <a:xfrm>
            <a:off x="176842" y="847965"/>
            <a:ext cx="11823939" cy="5932847"/>
          </a:xfrm>
        </p:spPr>
        <p:txBody>
          <a:bodyPr vert="horz" lIns="91440" tIns="45720" rIns="91440" bIns="45720" rtlCol="0" anchor="t">
            <a:normAutofit/>
          </a:bodyPr>
          <a:lstStyle/>
          <a:p>
            <a:pPr marL="0" indent="0">
              <a:buNone/>
            </a:pPr>
            <a:endParaRPr lang="en-US" sz="2400" b="1" dirty="0">
              <a:latin typeface="Calibri"/>
              <a:cs typeface="Calibri"/>
            </a:endParaRPr>
          </a:p>
          <a:p>
            <a:pPr marL="0" indent="0">
              <a:buNone/>
            </a:pPr>
            <a:endParaRPr lang="en-US" sz="2400" b="1" dirty="0">
              <a:latin typeface="Calibri"/>
              <a:cs typeface="Calibri"/>
            </a:endParaRPr>
          </a:p>
        </p:txBody>
      </p:sp>
      <p:sp>
        <p:nvSpPr>
          <p:cNvPr id="5" name="TextBox 4">
            <a:extLst>
              <a:ext uri="{FF2B5EF4-FFF2-40B4-BE49-F238E27FC236}">
                <a16:creationId xmlns:a16="http://schemas.microsoft.com/office/drawing/2014/main" id="{FAAA1244-CDCC-4E8E-00D3-3A6262FA608C}"/>
              </a:ext>
            </a:extLst>
          </p:cNvPr>
          <p:cNvSpPr txBox="1"/>
          <p:nvPr/>
        </p:nvSpPr>
        <p:spPr>
          <a:xfrm>
            <a:off x="4638136" y="325790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6" name="TextBox 5">
            <a:extLst>
              <a:ext uri="{FF2B5EF4-FFF2-40B4-BE49-F238E27FC236}">
                <a16:creationId xmlns:a16="http://schemas.microsoft.com/office/drawing/2014/main" id="{4C3ACF0D-1B9E-8DC1-9F98-D6481EA7A7D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FFFFFF"/>
                </a:solidFill>
                <a:latin typeface="Arial"/>
                <a:cs typeface="Segoe UI"/>
              </a:rPr>
              <a:t>Hazard Recognition Course</a:t>
            </a:r>
            <a:r>
              <a:rPr lang="en-US">
                <a:latin typeface="Arial"/>
                <a:cs typeface="Segoe UI"/>
              </a:rPr>
              <a:t>​</a:t>
            </a:r>
          </a:p>
          <a:p>
            <a:r>
              <a:rPr lang="en-CA" b="1">
                <a:solidFill>
                  <a:srgbClr val="FFFFFF"/>
                </a:solidFill>
                <a:latin typeface="Arial"/>
                <a:cs typeface="Segoe UI"/>
              </a:rPr>
              <a:t>Week 1- Summary</a:t>
            </a:r>
            <a:r>
              <a:rPr lang="en-US">
                <a:latin typeface="Arial"/>
                <a:cs typeface="Segoe UI"/>
              </a:rPr>
              <a:t>​</a:t>
            </a:r>
          </a:p>
        </p:txBody>
      </p:sp>
      <p:sp>
        <p:nvSpPr>
          <p:cNvPr id="7" name="TextBox 6">
            <a:extLst>
              <a:ext uri="{FF2B5EF4-FFF2-40B4-BE49-F238E27FC236}">
                <a16:creationId xmlns:a16="http://schemas.microsoft.com/office/drawing/2014/main" id="{475DEBA0-1020-3352-DEEA-5F9034381E84}"/>
              </a:ext>
            </a:extLst>
          </p:cNvPr>
          <p:cNvSpPr txBox="1"/>
          <p:nvPr/>
        </p:nvSpPr>
        <p:spPr>
          <a:xfrm>
            <a:off x="838200" y="2397478"/>
            <a:ext cx="1017558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0" i="0" dirty="0">
                <a:effectLst/>
                <a:latin typeface="Söhne"/>
              </a:rPr>
              <a:t>Welcome to the  HTML &amp; CSS Crash Course! </a:t>
            </a:r>
          </a:p>
          <a:p>
            <a:pPr algn="ctr"/>
            <a:r>
              <a:rPr lang="en-US" sz="2800" b="0" i="0" dirty="0">
                <a:effectLst/>
                <a:latin typeface="Söhne"/>
              </a:rPr>
              <a:t>Get ready to dive into web development magic in the next 3 weeks. </a:t>
            </a:r>
          </a:p>
          <a:p>
            <a:pPr algn="ctr"/>
            <a:r>
              <a:rPr lang="en-US" sz="2800" b="0" i="0" dirty="0">
                <a:effectLst/>
                <a:latin typeface="Söhne"/>
              </a:rPr>
              <a:t>Let's build awesome things together! 🚀 #HTML #CSS</a:t>
            </a:r>
            <a:endParaRPr lang="en-US" sz="2800" dirty="0">
              <a:latin typeface="Poppins"/>
              <a:cs typeface="Poppins"/>
            </a:endParaRPr>
          </a:p>
        </p:txBody>
      </p:sp>
      <p:sp>
        <p:nvSpPr>
          <p:cNvPr id="8" name="Title 7">
            <a:extLst>
              <a:ext uri="{FF2B5EF4-FFF2-40B4-BE49-F238E27FC236}">
                <a16:creationId xmlns:a16="http://schemas.microsoft.com/office/drawing/2014/main" id="{DC1ABB8A-951F-4EC2-5543-D0A410AF0024}"/>
              </a:ext>
            </a:extLst>
          </p:cNvPr>
          <p:cNvSpPr>
            <a:spLocks noGrp="1"/>
          </p:cNvSpPr>
          <p:nvPr>
            <p:ph type="title"/>
          </p:nvPr>
        </p:nvSpPr>
        <p:spPr/>
        <p:txBody>
          <a:bodyPr/>
          <a:lstStyle/>
          <a:p>
            <a:pPr algn="ctr"/>
            <a:r>
              <a:rPr lang="en-US" b="1" dirty="0">
                <a:solidFill>
                  <a:schemeClr val="tx2">
                    <a:lumMod val="75000"/>
                  </a:schemeClr>
                </a:solidFill>
                <a:latin typeface="Arial" panose="020B0604020202020204" pitchFamily="34" charset="0"/>
                <a:cs typeface="Arial" panose="020B0604020202020204" pitchFamily="34" charset="0"/>
              </a:rPr>
              <a:t>Welcome Message</a:t>
            </a:r>
            <a:endParaRPr lang="en-CA" b="1"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01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300">
                <a:solidFill>
                  <a:srgbClr val="FFFFFF"/>
                </a:solidFill>
              </a:rPr>
              <a:t>Creating a basic HTML page and displaying it in the browser </a:t>
            </a:r>
          </a:p>
        </p:txBody>
      </p:sp>
      <p:sp>
        <p:nvSpPr>
          <p:cNvPr id="3" name="Content Placeholder 2"/>
          <p:cNvSpPr>
            <a:spLocks noGrp="1"/>
          </p:cNvSpPr>
          <p:nvPr>
            <p:ph idx="1"/>
          </p:nvPr>
        </p:nvSpPr>
        <p:spPr>
          <a:xfrm>
            <a:off x="838200" y="2438400"/>
            <a:ext cx="10515600" cy="3738562"/>
          </a:xfrm>
        </p:spPr>
        <p:txBody>
          <a:bodyPr>
            <a:normAutofit/>
          </a:bodyPr>
          <a:lstStyle/>
          <a:p>
            <a:r>
              <a:rPr lang="en-US" sz="2600" dirty="0"/>
              <a:t>We also need a web browser. </a:t>
            </a:r>
          </a:p>
          <a:p>
            <a:r>
              <a:rPr lang="en-US" sz="2600" dirty="0"/>
              <a:t>We are going to rely on Google Chrome for our work. </a:t>
            </a:r>
          </a:p>
          <a:p>
            <a:r>
              <a:rPr lang="en-US" sz="2600" dirty="0"/>
              <a:t>Safari will provide a similar experience to Chrome (both are based on </a:t>
            </a:r>
            <a:r>
              <a:rPr lang="en-US" sz="2600" dirty="0" err="1"/>
              <a:t>Webkit</a:t>
            </a:r>
            <a:r>
              <a:rPr lang="en-US" sz="2600" dirty="0"/>
              <a:t> rendering engines) but be careful with Internet Explorer 9 or less as these browsers are the most out of date and give you the most inconsistent results for newer HTML 5 and CSS3 capabilities. </a:t>
            </a:r>
          </a:p>
        </p:txBody>
      </p:sp>
    </p:spTree>
    <p:extLst>
      <p:ext uri="{BB962C8B-B14F-4D97-AF65-F5344CB8AC3E}">
        <p14:creationId xmlns:p14="http://schemas.microsoft.com/office/powerpoint/2010/main" val="3003038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300">
                <a:solidFill>
                  <a:srgbClr val="FFFFFF"/>
                </a:solidFill>
              </a:rPr>
              <a:t>Creating a basic HTML page and displaying it in the browser </a:t>
            </a:r>
          </a:p>
        </p:txBody>
      </p:sp>
      <p:sp>
        <p:nvSpPr>
          <p:cNvPr id="3" name="Content Placeholder 2"/>
          <p:cNvSpPr>
            <a:spLocks noGrp="1"/>
          </p:cNvSpPr>
          <p:nvPr>
            <p:ph idx="1"/>
          </p:nvPr>
        </p:nvSpPr>
        <p:spPr>
          <a:xfrm>
            <a:off x="838200" y="2438400"/>
            <a:ext cx="10515600" cy="3738562"/>
          </a:xfrm>
        </p:spPr>
        <p:txBody>
          <a:bodyPr>
            <a:normAutofit/>
          </a:bodyPr>
          <a:lstStyle/>
          <a:p>
            <a:r>
              <a:rPr lang="en-US" sz="2600"/>
              <a:t>We will occasionally switch our browser to test for inconsistencies. </a:t>
            </a:r>
          </a:p>
          <a:p>
            <a:r>
              <a:rPr lang="en-US" sz="2600"/>
              <a:t>Feel free to install whichever browsers you please and test as often as you can in different browsers.</a:t>
            </a:r>
          </a:p>
          <a:p>
            <a:r>
              <a:rPr lang="en-US" sz="2600"/>
              <a:t>This will allow you to become familiar with the slight differences present in today’s browsers.</a:t>
            </a:r>
          </a:p>
        </p:txBody>
      </p:sp>
    </p:spTree>
    <p:extLst>
      <p:ext uri="{BB962C8B-B14F-4D97-AF65-F5344CB8AC3E}">
        <p14:creationId xmlns:p14="http://schemas.microsoft.com/office/powerpoint/2010/main" val="392974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300">
                <a:solidFill>
                  <a:srgbClr val="FFFFFF"/>
                </a:solidFill>
              </a:rPr>
              <a:t>Creating a basic HTML page and displaying it in the browser </a:t>
            </a:r>
          </a:p>
        </p:txBody>
      </p:sp>
      <p:sp>
        <p:nvSpPr>
          <p:cNvPr id="3" name="Content Placeholder 2"/>
          <p:cNvSpPr>
            <a:spLocks noGrp="1"/>
          </p:cNvSpPr>
          <p:nvPr>
            <p:ph idx="1"/>
          </p:nvPr>
        </p:nvSpPr>
        <p:spPr>
          <a:xfrm>
            <a:off x="838200" y="2438400"/>
            <a:ext cx="10515600" cy="3738562"/>
          </a:xfrm>
        </p:spPr>
        <p:txBody>
          <a:bodyPr>
            <a:normAutofit/>
          </a:bodyPr>
          <a:lstStyle/>
          <a:p>
            <a:pPr marL="0" indent="0">
              <a:buNone/>
            </a:pPr>
            <a:r>
              <a:rPr lang="en-US" sz="2600"/>
              <a:t>In the following video we will create a basic HTML document. </a:t>
            </a:r>
          </a:p>
          <a:p>
            <a:pPr marL="0" indent="0">
              <a:buNone/>
            </a:pPr>
            <a:endParaRPr lang="en-US" sz="2600"/>
          </a:p>
          <a:p>
            <a:pPr marL="0" indent="0">
              <a:buNone/>
            </a:pPr>
            <a:r>
              <a:rPr lang="en-US" sz="2600"/>
              <a:t>Please follow along and create the document in Notepad++.</a:t>
            </a:r>
          </a:p>
        </p:txBody>
      </p:sp>
    </p:spTree>
    <p:extLst>
      <p:ext uri="{BB962C8B-B14F-4D97-AF65-F5344CB8AC3E}">
        <p14:creationId xmlns:p14="http://schemas.microsoft.com/office/powerpoint/2010/main" val="1426412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US" sz="4300">
                <a:solidFill>
                  <a:srgbClr val="FFFFFF"/>
                </a:solidFill>
              </a:rPr>
              <a:t>Creating a basic HTML page and displaying it in the browser </a:t>
            </a:r>
          </a:p>
        </p:txBody>
      </p:sp>
      <p:sp>
        <p:nvSpPr>
          <p:cNvPr id="3" name="Content Placeholder 2"/>
          <p:cNvSpPr>
            <a:spLocks noGrp="1"/>
          </p:cNvSpPr>
          <p:nvPr>
            <p:ph idx="1"/>
          </p:nvPr>
        </p:nvSpPr>
        <p:spPr>
          <a:xfrm>
            <a:off x="838200" y="2391568"/>
            <a:ext cx="10515600" cy="3785394"/>
          </a:xfrm>
        </p:spPr>
        <p:txBody>
          <a:bodyPr anchor="ctr">
            <a:normAutofit/>
          </a:bodyPr>
          <a:lstStyle/>
          <a:p>
            <a:pPr marL="0" indent="0">
              <a:buNone/>
            </a:pPr>
            <a:r>
              <a:rPr lang="en-US" sz="2400" dirty="0"/>
              <a:t>Basic HTML file demo is in Moodle</a:t>
            </a:r>
          </a:p>
        </p:txBody>
      </p:sp>
    </p:spTree>
    <p:extLst>
      <p:ext uri="{BB962C8B-B14F-4D97-AF65-F5344CB8AC3E}">
        <p14:creationId xmlns:p14="http://schemas.microsoft.com/office/powerpoint/2010/main" val="89758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US" sz="4600" dirty="0">
                <a:solidFill>
                  <a:srgbClr val="FFFFFF"/>
                </a:solidFill>
              </a:rPr>
              <a:t>Tags Dissected</a:t>
            </a:r>
          </a:p>
        </p:txBody>
      </p:sp>
      <p:sp>
        <p:nvSpPr>
          <p:cNvPr id="3" name="Content Placeholder 2"/>
          <p:cNvSpPr>
            <a:spLocks noGrp="1"/>
          </p:cNvSpPr>
          <p:nvPr>
            <p:ph idx="1"/>
          </p:nvPr>
        </p:nvSpPr>
        <p:spPr>
          <a:xfrm>
            <a:off x="838200" y="2481598"/>
            <a:ext cx="10515600" cy="3785394"/>
          </a:xfrm>
        </p:spPr>
        <p:txBody>
          <a:bodyPr anchor="ctr">
            <a:noAutofit/>
          </a:bodyPr>
          <a:lstStyle/>
          <a:p>
            <a:pPr marL="0" indent="0">
              <a:buNone/>
            </a:pPr>
            <a:r>
              <a:rPr lang="en-US" sz="1200" dirty="0"/>
              <a:t>Our HTML pages are built with Tags. These are marked by the &lt; &gt; brackets used. </a:t>
            </a:r>
          </a:p>
          <a:p>
            <a:pPr marL="0" indent="0">
              <a:buNone/>
            </a:pPr>
            <a:endParaRPr lang="en-US" sz="1200" dirty="0"/>
          </a:p>
          <a:p>
            <a:pPr marL="0" indent="0">
              <a:buNone/>
            </a:pPr>
            <a:r>
              <a:rPr lang="en-US" sz="1200" dirty="0"/>
              <a:t>&lt;!doctype html&gt; - used to let a browser know we are working in HTML5 compliance.</a:t>
            </a:r>
          </a:p>
          <a:p>
            <a:pPr marL="0" indent="0">
              <a:buNone/>
            </a:pPr>
            <a:endParaRPr lang="en-US" sz="1200" dirty="0"/>
          </a:p>
          <a:p>
            <a:pPr marL="0" indent="0">
              <a:buNone/>
            </a:pPr>
            <a:r>
              <a:rPr lang="en-US" sz="1200" dirty="0"/>
              <a:t>&lt;html&gt;- represents the whole document</a:t>
            </a:r>
          </a:p>
          <a:p>
            <a:pPr marL="0" indent="0">
              <a:buNone/>
            </a:pPr>
            <a:endParaRPr lang="en-US" sz="1200" dirty="0"/>
          </a:p>
          <a:p>
            <a:pPr marL="0" indent="0">
              <a:buNone/>
            </a:pPr>
            <a:r>
              <a:rPr lang="en-US" sz="1200" dirty="0"/>
              <a:t>	&lt;head&gt; - used to load page information and scripts or supporting files </a:t>
            </a:r>
          </a:p>
          <a:p>
            <a:pPr marL="0" indent="0">
              <a:buNone/>
            </a:pPr>
            <a:r>
              <a:rPr lang="en-US" sz="1200" dirty="0"/>
              <a:t>		&lt;title&gt;My First HTML Page&lt;/title&gt; - the title in the browser window </a:t>
            </a:r>
          </a:p>
          <a:p>
            <a:pPr marL="0" indent="0">
              <a:buNone/>
            </a:pPr>
            <a:r>
              <a:rPr lang="en-US" sz="1200" dirty="0"/>
              <a:t>	&lt;/head&gt;</a:t>
            </a:r>
          </a:p>
          <a:p>
            <a:pPr marL="0" indent="0">
              <a:buNone/>
            </a:pPr>
            <a:endParaRPr lang="en-US" sz="1200" dirty="0"/>
          </a:p>
          <a:p>
            <a:pPr marL="0" indent="0">
              <a:buNone/>
            </a:pPr>
            <a:r>
              <a:rPr lang="en-US" sz="1200" dirty="0"/>
              <a:t>	&lt;body&gt; - this is what the user sees in their web browser</a:t>
            </a:r>
          </a:p>
          <a:p>
            <a:pPr marL="0" indent="0">
              <a:buNone/>
            </a:pPr>
            <a:r>
              <a:rPr lang="en-US" sz="1200" dirty="0"/>
              <a:t>		&lt;p&gt;Hello World&lt;/p&gt; - paragraph tag inside the body tag</a:t>
            </a:r>
          </a:p>
          <a:p>
            <a:pPr marL="0" indent="0">
              <a:buNone/>
            </a:pPr>
            <a:r>
              <a:rPr lang="en-US" sz="1200" dirty="0"/>
              <a:t>	&lt;/body&gt;</a:t>
            </a:r>
          </a:p>
          <a:p>
            <a:pPr marL="0" indent="0">
              <a:buNone/>
            </a:pPr>
            <a:endParaRPr lang="en-US" sz="1200" dirty="0"/>
          </a:p>
          <a:p>
            <a:pPr marL="0" indent="0">
              <a:buNone/>
            </a:pPr>
            <a:r>
              <a:rPr lang="en-US" sz="1200" dirty="0"/>
              <a:t>&lt;/html&gt; - represents the whole document</a:t>
            </a:r>
          </a:p>
        </p:txBody>
      </p:sp>
    </p:spTree>
    <p:extLst>
      <p:ext uri="{BB962C8B-B14F-4D97-AF65-F5344CB8AC3E}">
        <p14:creationId xmlns:p14="http://schemas.microsoft.com/office/powerpoint/2010/main" val="202622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US" sz="4600">
                <a:solidFill>
                  <a:srgbClr val="FFFFFF"/>
                </a:solidFill>
              </a:rPr>
              <a:t>Tags Dissected</a:t>
            </a:r>
          </a:p>
        </p:txBody>
      </p:sp>
      <p:sp>
        <p:nvSpPr>
          <p:cNvPr id="3" name="Content Placeholder 2"/>
          <p:cNvSpPr>
            <a:spLocks noGrp="1"/>
          </p:cNvSpPr>
          <p:nvPr>
            <p:ph idx="1"/>
          </p:nvPr>
        </p:nvSpPr>
        <p:spPr>
          <a:xfrm>
            <a:off x="838200" y="2391568"/>
            <a:ext cx="10515600" cy="3785394"/>
          </a:xfrm>
        </p:spPr>
        <p:txBody>
          <a:bodyPr anchor="ctr">
            <a:normAutofit/>
          </a:bodyPr>
          <a:lstStyle/>
          <a:p>
            <a:pPr marL="0" indent="0">
              <a:buNone/>
            </a:pPr>
            <a:r>
              <a:rPr lang="en-US" sz="2400"/>
              <a:t>An opening tag starts the tag - ie - &lt;p&gt; starts a paragraph</a:t>
            </a:r>
          </a:p>
          <a:p>
            <a:pPr marL="0" indent="0">
              <a:buNone/>
            </a:pPr>
            <a:endParaRPr lang="en-US" sz="2400"/>
          </a:p>
          <a:p>
            <a:pPr marL="0" indent="0">
              <a:buNone/>
            </a:pPr>
            <a:r>
              <a:rPr lang="en-US" sz="2400"/>
              <a:t>A closing tag ends the tag &lt;/p&gt; ends the paragraph</a:t>
            </a:r>
          </a:p>
        </p:txBody>
      </p:sp>
    </p:spTree>
    <p:extLst>
      <p:ext uri="{BB962C8B-B14F-4D97-AF65-F5344CB8AC3E}">
        <p14:creationId xmlns:p14="http://schemas.microsoft.com/office/powerpoint/2010/main" val="139723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8168"/>
            <a:ext cx="10515600" cy="1325563"/>
          </a:xfrm>
        </p:spPr>
        <p:txBody>
          <a:bodyPr>
            <a:normAutofit/>
          </a:bodyPr>
          <a:lstStyle/>
          <a:p>
            <a:pPr algn="ctr"/>
            <a:r>
              <a:rPr lang="en-US" sz="4600">
                <a:solidFill>
                  <a:srgbClr val="FFFFFF"/>
                </a:solidFill>
              </a:rPr>
              <a:t>Tags Dissected</a:t>
            </a:r>
          </a:p>
        </p:txBody>
      </p:sp>
      <p:sp>
        <p:nvSpPr>
          <p:cNvPr id="3" name="Content Placeholder 2"/>
          <p:cNvSpPr>
            <a:spLocks noGrp="1"/>
          </p:cNvSpPr>
          <p:nvPr>
            <p:ph idx="1"/>
          </p:nvPr>
        </p:nvSpPr>
        <p:spPr>
          <a:xfrm>
            <a:off x="838200" y="2391568"/>
            <a:ext cx="10515600" cy="3785394"/>
          </a:xfrm>
        </p:spPr>
        <p:txBody>
          <a:bodyPr anchor="ctr">
            <a:normAutofit/>
          </a:bodyPr>
          <a:lstStyle/>
          <a:p>
            <a:pPr marL="0" indent="0">
              <a:buNone/>
            </a:pPr>
            <a:r>
              <a:rPr lang="en-US" sz="2000"/>
              <a:t>This is required based on XHTML 1.0 or HTML 4.0 which states a tag must have an opening and closing to be complete. </a:t>
            </a:r>
          </a:p>
          <a:p>
            <a:pPr marL="0" indent="0">
              <a:buNone/>
            </a:pPr>
            <a:endParaRPr lang="en-US" sz="2000"/>
          </a:p>
          <a:p>
            <a:pPr marL="0" indent="0">
              <a:buNone/>
            </a:pPr>
            <a:r>
              <a:rPr lang="en-US" sz="2000"/>
              <a:t>This helps with document formatting so the web browser knows where a tag starts and ends.</a:t>
            </a:r>
          </a:p>
          <a:p>
            <a:pPr marL="0" indent="0">
              <a:buNone/>
            </a:pPr>
            <a:endParaRPr lang="en-US" sz="2000"/>
          </a:p>
          <a:p>
            <a:pPr marL="0" indent="0">
              <a:buNone/>
            </a:pPr>
            <a:r>
              <a:rPr lang="en-US" sz="2000"/>
              <a:t>For tags that don’t have anything in between the tags, like &lt;img&gt;, a shorthand can be used to end the tag. </a:t>
            </a:r>
          </a:p>
          <a:p>
            <a:pPr marL="0" indent="0">
              <a:buNone/>
            </a:pPr>
            <a:endParaRPr lang="en-US" sz="2000"/>
          </a:p>
          <a:p>
            <a:pPr marL="0" indent="0">
              <a:buNone/>
            </a:pPr>
            <a:r>
              <a:rPr lang="en-US" sz="2000"/>
              <a:t>&lt;img src=”img.jpg”  /&gt;</a:t>
            </a:r>
          </a:p>
          <a:p>
            <a:pPr marL="0" indent="0">
              <a:buNone/>
            </a:pPr>
            <a:r>
              <a:rPr lang="en-US" sz="2000"/>
              <a:t>Notice the forward slash / at the end of the tag. </a:t>
            </a:r>
          </a:p>
        </p:txBody>
      </p:sp>
    </p:spTree>
    <p:extLst>
      <p:ext uri="{BB962C8B-B14F-4D97-AF65-F5344CB8AC3E}">
        <p14:creationId xmlns:p14="http://schemas.microsoft.com/office/powerpoint/2010/main" val="18458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Tags Dissected</a:t>
            </a:r>
          </a:p>
        </p:txBody>
      </p:sp>
      <p:sp>
        <p:nvSpPr>
          <p:cNvPr id="3" name="Content Placeholder 2"/>
          <p:cNvSpPr>
            <a:spLocks noGrp="1"/>
          </p:cNvSpPr>
          <p:nvPr>
            <p:ph idx="1"/>
          </p:nvPr>
        </p:nvSpPr>
        <p:spPr>
          <a:xfrm>
            <a:off x="5600700" y="624568"/>
            <a:ext cx="5753098" cy="5412920"/>
          </a:xfrm>
        </p:spPr>
        <p:txBody>
          <a:bodyPr anchor="ctr">
            <a:noAutofit/>
          </a:bodyPr>
          <a:lstStyle/>
          <a:p>
            <a:pPr marL="0" indent="0">
              <a:buNone/>
            </a:pPr>
            <a:r>
              <a:rPr lang="en-US" sz="1400" b="1" dirty="0">
                <a:solidFill>
                  <a:schemeClr val="tx2">
                    <a:lumMod val="75000"/>
                  </a:schemeClr>
                </a:solidFill>
              </a:rPr>
              <a:t>Common Tags for Text Structure:</a:t>
            </a:r>
            <a:br>
              <a:rPr lang="en-US" sz="1400" b="1" dirty="0">
                <a:solidFill>
                  <a:schemeClr val="tx2">
                    <a:lumMod val="75000"/>
                  </a:schemeClr>
                </a:solidFill>
              </a:rPr>
            </a:br>
            <a:br>
              <a:rPr lang="en-US" sz="1400" b="1" dirty="0">
                <a:solidFill>
                  <a:schemeClr val="tx2">
                    <a:lumMod val="75000"/>
                  </a:schemeClr>
                </a:solidFill>
              </a:rPr>
            </a:br>
            <a:br>
              <a:rPr lang="en-US" sz="1400" dirty="0">
                <a:solidFill>
                  <a:schemeClr val="tx2">
                    <a:lumMod val="75000"/>
                  </a:schemeClr>
                </a:solidFill>
              </a:rPr>
            </a:br>
            <a:r>
              <a:rPr lang="en-US" sz="1400" dirty="0">
                <a:solidFill>
                  <a:schemeClr val="tx2">
                    <a:lumMod val="75000"/>
                  </a:schemeClr>
                </a:solidFill>
              </a:rPr>
              <a:t>&lt;!-- This is a comment --&gt;</a:t>
            </a:r>
          </a:p>
          <a:p>
            <a:pPr marL="0" indent="0">
              <a:buNone/>
            </a:pPr>
            <a:r>
              <a:rPr lang="en-US" sz="1400" dirty="0">
                <a:solidFill>
                  <a:schemeClr val="tx2">
                    <a:lumMod val="75000"/>
                  </a:schemeClr>
                </a:solidFill>
              </a:rPr>
              <a:t>&lt;!-- This is not seen by the browser but is a note you can leave </a:t>
            </a:r>
          </a:p>
          <a:p>
            <a:pPr marL="0" indent="0">
              <a:buNone/>
            </a:pPr>
            <a:r>
              <a:rPr lang="en-US" sz="1400" dirty="0">
                <a:solidFill>
                  <a:schemeClr val="tx2">
                    <a:lumMod val="75000"/>
                  </a:schemeClr>
                </a:solidFill>
              </a:rPr>
              <a:t>	for other programmers or yourself to document and remember things. It can be multiple lines and that will not make a difference as long as you close it with --&gt;</a:t>
            </a:r>
          </a:p>
          <a:p>
            <a:pPr marL="0" indent="0">
              <a:buNone/>
            </a:pPr>
            <a:r>
              <a:rPr lang="en-US" sz="1400" dirty="0">
                <a:solidFill>
                  <a:schemeClr val="tx2">
                    <a:lumMod val="75000"/>
                  </a:schemeClr>
                </a:solidFill>
              </a:rPr>
              <a:t>&lt;body&gt;</a:t>
            </a:r>
          </a:p>
          <a:p>
            <a:pPr marL="0" indent="0">
              <a:buNone/>
            </a:pPr>
            <a:r>
              <a:rPr lang="en-US" sz="1400" dirty="0">
                <a:solidFill>
                  <a:schemeClr val="tx2">
                    <a:lumMod val="75000"/>
                  </a:schemeClr>
                </a:solidFill>
              </a:rPr>
              <a:t>	&lt;h1&gt;Beverages&lt;/h1&gt;</a:t>
            </a:r>
          </a:p>
          <a:p>
            <a:pPr marL="0" indent="0">
              <a:buNone/>
            </a:pPr>
            <a:r>
              <a:rPr lang="en-US" sz="1400" dirty="0">
                <a:solidFill>
                  <a:schemeClr val="tx2">
                    <a:lumMod val="75000"/>
                  </a:schemeClr>
                </a:solidFill>
              </a:rPr>
              <a:t>	&lt;h2&gt;Milk - $1.49&lt;/h2&gt;</a:t>
            </a:r>
          </a:p>
          <a:p>
            <a:pPr marL="0" indent="0">
              <a:buNone/>
            </a:pPr>
            <a:r>
              <a:rPr lang="en-US" sz="1400" dirty="0">
                <a:solidFill>
                  <a:schemeClr val="tx2">
                    <a:lumMod val="75000"/>
                  </a:schemeClr>
                </a:solidFill>
              </a:rPr>
              <a:t>	&lt;p&gt;Standard 1%, 2% from a cow.&lt;/p&gt;</a:t>
            </a:r>
          </a:p>
          <a:p>
            <a:pPr marL="0" indent="0">
              <a:buNone/>
            </a:pPr>
            <a:r>
              <a:rPr lang="en-US" sz="1400" dirty="0">
                <a:solidFill>
                  <a:schemeClr val="tx2">
                    <a:lumMod val="75000"/>
                  </a:schemeClr>
                </a:solidFill>
              </a:rPr>
              <a:t>	&lt;h2&gt;Coffee $1.35 - $1.65 - $1.95&lt;/h2&gt;</a:t>
            </a:r>
          </a:p>
          <a:p>
            <a:pPr marL="0" indent="0">
              <a:buNone/>
            </a:pPr>
            <a:r>
              <a:rPr lang="en-US" sz="1400" dirty="0">
                <a:solidFill>
                  <a:schemeClr val="tx2">
                    <a:lumMod val="75000"/>
                  </a:schemeClr>
                </a:solidFill>
              </a:rPr>
              <a:t>	&lt;p&gt;Espresso, steamed milk and chocolate syrup.&lt;/p&gt;</a:t>
            </a:r>
          </a:p>
          <a:p>
            <a:pPr marL="0" indent="0">
              <a:buNone/>
            </a:pPr>
            <a:r>
              <a:rPr lang="en-US" sz="1400" dirty="0">
                <a:solidFill>
                  <a:schemeClr val="tx2">
                    <a:lumMod val="75000"/>
                  </a:schemeClr>
                </a:solidFill>
              </a:rPr>
              <a:t>	&lt;h2&gt;Cappuccino $1.89&lt;/h2&gt;</a:t>
            </a:r>
          </a:p>
          <a:p>
            <a:pPr marL="0" indent="0">
              <a:buNone/>
            </a:pPr>
            <a:r>
              <a:rPr lang="en-US" sz="1400" dirty="0">
                <a:solidFill>
                  <a:schemeClr val="tx2">
                    <a:lumMod val="75000"/>
                  </a:schemeClr>
                </a:solidFill>
              </a:rPr>
              <a:t>	&lt;p&gt;One Size Fits All.&lt;/p&gt;</a:t>
            </a:r>
          </a:p>
          <a:p>
            <a:pPr marL="0" indent="0">
              <a:buNone/>
            </a:pPr>
            <a:r>
              <a:rPr lang="en-US" sz="1400" dirty="0">
                <a:solidFill>
                  <a:schemeClr val="tx2">
                    <a:lumMod val="75000"/>
                  </a:schemeClr>
                </a:solidFill>
              </a:rPr>
              <a:t>	&lt;h2&gt;Tea $1.85&lt;/h2&gt;</a:t>
            </a:r>
          </a:p>
          <a:p>
            <a:pPr marL="0" indent="0">
              <a:buNone/>
            </a:pPr>
            <a:r>
              <a:rPr lang="en-US" sz="1400" dirty="0">
                <a:solidFill>
                  <a:schemeClr val="tx2">
                    <a:lumMod val="75000"/>
                  </a:schemeClr>
                </a:solidFill>
              </a:rPr>
              <a:t>	&lt;p&gt;Several varieties to choose from.&lt;/p&gt;</a:t>
            </a:r>
          </a:p>
          <a:p>
            <a:pPr marL="0" indent="0">
              <a:buNone/>
            </a:pPr>
            <a:r>
              <a:rPr lang="en-US" sz="1400" dirty="0">
                <a:solidFill>
                  <a:schemeClr val="tx2">
                    <a:lumMod val="75000"/>
                  </a:schemeClr>
                </a:solidFill>
              </a:rPr>
              <a:t>&lt;/body&gt;</a:t>
            </a:r>
          </a:p>
          <a:p>
            <a:pPr marL="0" indent="0">
              <a:buNone/>
            </a:pPr>
            <a:endParaRPr lang="en-US" sz="1400" dirty="0">
              <a:solidFill>
                <a:schemeClr val="tx2">
                  <a:lumMod val="75000"/>
                </a:schemeClr>
              </a:solidFill>
            </a:endParaRPr>
          </a:p>
          <a:p>
            <a:pPr marL="0" indent="0">
              <a:buNone/>
            </a:pPr>
            <a:r>
              <a:rPr lang="en-US" sz="1400" dirty="0">
                <a:solidFill>
                  <a:schemeClr val="tx2">
                    <a:lumMod val="75000"/>
                  </a:schemeClr>
                </a:solidFill>
              </a:rPr>
              <a:t>Lets create this in our editor...</a:t>
            </a:r>
          </a:p>
        </p:txBody>
      </p:sp>
    </p:spTree>
    <p:extLst>
      <p:ext uri="{BB962C8B-B14F-4D97-AF65-F5344CB8AC3E}">
        <p14:creationId xmlns:p14="http://schemas.microsoft.com/office/powerpoint/2010/main" val="3007310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Tags Dissected</a:t>
            </a:r>
          </a:p>
        </p:txBody>
      </p:sp>
      <p:sp>
        <p:nvSpPr>
          <p:cNvPr id="3" name="Content Placeholder 2"/>
          <p:cNvSpPr>
            <a:spLocks noGrp="1"/>
          </p:cNvSpPr>
          <p:nvPr>
            <p:ph idx="1"/>
          </p:nvPr>
        </p:nvSpPr>
        <p:spPr>
          <a:xfrm>
            <a:off x="5600700" y="624568"/>
            <a:ext cx="5753098" cy="5412920"/>
          </a:xfrm>
        </p:spPr>
        <p:txBody>
          <a:bodyPr anchor="ctr">
            <a:normAutofit/>
          </a:bodyPr>
          <a:lstStyle/>
          <a:p>
            <a:pPr marL="0" indent="0">
              <a:buNone/>
            </a:pPr>
            <a:r>
              <a:rPr lang="en-US" sz="2400"/>
              <a:t>Block tags – These tags create a new line before and after and usually make up the document structure:</a:t>
            </a:r>
          </a:p>
          <a:p>
            <a:pPr marL="0" indent="0">
              <a:buNone/>
            </a:pPr>
            <a:endParaRPr lang="en-US" sz="2400"/>
          </a:p>
          <a:p>
            <a:pPr marL="0" indent="0">
              <a:buNone/>
            </a:pPr>
            <a:r>
              <a:rPr lang="en-US" sz="2400"/>
              <a:t>&lt;p&gt; tag – used for paragraphs</a:t>
            </a:r>
          </a:p>
          <a:p>
            <a:pPr marL="0" indent="0">
              <a:buNone/>
            </a:pPr>
            <a:r>
              <a:rPr lang="en-US" sz="2400"/>
              <a:t>&lt;h1&gt; tag – used for headers (can go all the way to 6, ie - &lt;h6&gt; is the smallest header)</a:t>
            </a:r>
          </a:p>
          <a:p>
            <a:pPr marL="0" indent="0">
              <a:buNone/>
            </a:pPr>
            <a:r>
              <a:rPr lang="en-US" sz="2400"/>
              <a:t>&lt;br/&gt; tag – used to start a new line.</a:t>
            </a:r>
            <a:br>
              <a:rPr lang="en-US" sz="2400"/>
            </a:br>
            <a:br>
              <a:rPr lang="en-US" sz="2400"/>
            </a:br>
            <a:r>
              <a:rPr lang="en-US" sz="2400"/>
              <a:t>There are more block tags which we will cover in the coming days.</a:t>
            </a:r>
          </a:p>
        </p:txBody>
      </p:sp>
    </p:spTree>
    <p:extLst>
      <p:ext uri="{BB962C8B-B14F-4D97-AF65-F5344CB8AC3E}">
        <p14:creationId xmlns:p14="http://schemas.microsoft.com/office/powerpoint/2010/main" val="2398412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Tags Dissected</a:t>
            </a:r>
          </a:p>
        </p:txBody>
      </p:sp>
      <p:sp>
        <p:nvSpPr>
          <p:cNvPr id="3" name="Content Placeholder 2"/>
          <p:cNvSpPr>
            <a:spLocks noGrp="1"/>
          </p:cNvSpPr>
          <p:nvPr>
            <p:ph idx="1"/>
          </p:nvPr>
        </p:nvSpPr>
        <p:spPr>
          <a:xfrm>
            <a:off x="5600700" y="624568"/>
            <a:ext cx="5753098" cy="5412920"/>
          </a:xfrm>
        </p:spPr>
        <p:txBody>
          <a:bodyPr anchor="ctr">
            <a:normAutofit/>
          </a:bodyPr>
          <a:lstStyle/>
          <a:p>
            <a:pPr marL="0" indent="0">
              <a:buNone/>
            </a:pPr>
            <a:r>
              <a:rPr lang="en-US" sz="2400" b="1"/>
              <a:t>Inline tags - these tags go with the document flow</a:t>
            </a:r>
            <a:r>
              <a:rPr lang="en-US" sz="2400"/>
              <a:t>:</a:t>
            </a:r>
          </a:p>
          <a:p>
            <a:pPr marL="0" indent="0">
              <a:buNone/>
            </a:pPr>
            <a:endParaRPr lang="en-US" sz="2400"/>
          </a:p>
          <a:p>
            <a:pPr marL="0" indent="0">
              <a:buNone/>
            </a:pPr>
            <a:r>
              <a:rPr lang="en-US" sz="2400"/>
              <a:t>&lt;strong&gt; tag – to make text bold</a:t>
            </a:r>
          </a:p>
          <a:p>
            <a:pPr marL="0" indent="0">
              <a:buNone/>
            </a:pPr>
            <a:r>
              <a:rPr lang="en-US" sz="2400"/>
              <a:t>&lt;em&gt; tag – used to make text italicized.</a:t>
            </a:r>
          </a:p>
          <a:p>
            <a:pPr marL="0" indent="0">
              <a:buNone/>
            </a:pPr>
            <a:r>
              <a:rPr lang="en-US" sz="2400"/>
              <a:t>tag – used to start a new line.</a:t>
            </a:r>
          </a:p>
          <a:p>
            <a:pPr marL="0" indent="0">
              <a:buNone/>
            </a:pPr>
            <a:endParaRPr lang="en-US" sz="2400"/>
          </a:p>
          <a:p>
            <a:pPr marL="0" indent="0">
              <a:buNone/>
            </a:pPr>
            <a:r>
              <a:rPr lang="en-US" sz="2400"/>
              <a:t>There are more inline tags that we will cover in the coming days.</a:t>
            </a:r>
          </a:p>
        </p:txBody>
      </p:sp>
    </p:spTree>
    <p:extLst>
      <p:ext uri="{BB962C8B-B14F-4D97-AF65-F5344CB8AC3E}">
        <p14:creationId xmlns:p14="http://schemas.microsoft.com/office/powerpoint/2010/main" val="144425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pPr algn="ctr"/>
            <a:r>
              <a:rPr lang="en-US" dirty="0">
                <a:solidFill>
                  <a:schemeClr val="tx2">
                    <a:lumMod val="75000"/>
                  </a:schemeClr>
                </a:solidFill>
                <a:latin typeface="Arial" panose="020B0604020202020204" pitchFamily="34" charset="0"/>
                <a:cs typeface="Arial" panose="020B0604020202020204" pitchFamily="34" charset="0"/>
              </a:rPr>
              <a:t>Topics Covered</a:t>
            </a:r>
          </a:p>
        </p:txBody>
      </p:sp>
      <p:sp>
        <p:nvSpPr>
          <p:cNvPr id="3" name="Content Placeholder 2"/>
          <p:cNvSpPr>
            <a:spLocks noGrp="1"/>
          </p:cNvSpPr>
          <p:nvPr>
            <p:ph idx="1"/>
          </p:nvPr>
        </p:nvSpPr>
        <p:spPr>
          <a:xfrm>
            <a:off x="4965431" y="2438400"/>
            <a:ext cx="6586489" cy="4117145"/>
          </a:xfrm>
        </p:spPr>
        <p:txBody>
          <a:bodyPr>
            <a:normAutofit fontScale="92500" lnSpcReduction="10000"/>
          </a:bodyPr>
          <a:lstStyle/>
          <a:p>
            <a:pPr marL="0" indent="0">
              <a:buNone/>
            </a:pPr>
            <a:r>
              <a:rPr lang="en-US" sz="1500" b="1" dirty="0">
                <a:solidFill>
                  <a:schemeClr val="tx2">
                    <a:lumMod val="75000"/>
                  </a:schemeClr>
                </a:solidFill>
                <a:latin typeface="Arial" panose="020B0604020202020204" pitchFamily="34" charset="0"/>
                <a:cs typeface="Arial" panose="020B0604020202020204" pitchFamily="34" charset="0"/>
              </a:rPr>
              <a:t>Introduction to HTML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Web Server Basics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Understanding the language of the web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Client and Server Interaction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What the browser does for us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Creating a basic HTML page and displaying it in the browser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Tags Dissected </a:t>
            </a:r>
            <a:br>
              <a:rPr lang="en-US" sz="1500" dirty="0">
                <a:solidFill>
                  <a:schemeClr val="tx2">
                    <a:lumMod val="75000"/>
                  </a:schemeClr>
                </a:solidFill>
                <a:latin typeface="Arial" panose="020B0604020202020204" pitchFamily="34" charset="0"/>
                <a:cs typeface="Arial" panose="020B0604020202020204" pitchFamily="34" charset="0"/>
              </a:rPr>
            </a:br>
            <a:endParaRPr lang="en-US" sz="1500" dirty="0">
              <a:solidFill>
                <a:schemeClr val="tx2">
                  <a:lumMod val="75000"/>
                </a:schemeClr>
              </a:solidFill>
              <a:latin typeface="Arial" panose="020B0604020202020204" pitchFamily="34" charset="0"/>
              <a:cs typeface="Arial" panose="020B0604020202020204" pitchFamily="34" charset="0"/>
            </a:endParaRP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Working with attributes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More about Browsers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Adding Style Attributes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Understanding Attributes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Setting up paths and links </a:t>
            </a:r>
          </a:p>
          <a:p>
            <a:pPr marL="0" indent="0">
              <a:buNone/>
            </a:pPr>
            <a:r>
              <a:rPr lang="en-US" sz="1500" dirty="0">
                <a:solidFill>
                  <a:schemeClr val="tx2">
                    <a:lumMod val="75000"/>
                  </a:schemeClr>
                </a:solidFill>
                <a:latin typeface="Arial" panose="020B0604020202020204" pitchFamily="34" charset="0"/>
                <a:cs typeface="Arial" panose="020B0604020202020204" pitchFamily="34" charset="0"/>
              </a:rPr>
              <a:t>• Browser Limitations and alternate content </a:t>
            </a:r>
          </a:p>
          <a:p>
            <a:pPr marL="0" indent="0">
              <a:buNone/>
            </a:pPr>
            <a:endParaRPr lang="en-US" sz="1100" dirty="0"/>
          </a:p>
          <a:p>
            <a:endParaRPr lang="en-US" sz="1100" dirty="0"/>
          </a:p>
        </p:txBody>
      </p:sp>
      <p:pic>
        <p:nvPicPr>
          <p:cNvPr id="5" name="Picture 4" descr="Computer script on a screen">
            <a:extLst>
              <a:ext uri="{FF2B5EF4-FFF2-40B4-BE49-F238E27FC236}">
                <a16:creationId xmlns:a16="http://schemas.microsoft.com/office/drawing/2014/main" id="{6F94FFF2-227B-25A8-4BEC-2F3705C95DC0}"/>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4D3E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057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US">
                <a:solidFill>
                  <a:srgbClr val="FFFFFF"/>
                </a:solidFill>
              </a:rPr>
              <a:t>Tags Dissected</a:t>
            </a:r>
          </a:p>
        </p:txBody>
      </p:sp>
      <p:sp>
        <p:nvSpPr>
          <p:cNvPr id="3" name="Content Placeholder 2"/>
          <p:cNvSpPr>
            <a:spLocks noGrp="1"/>
          </p:cNvSpPr>
          <p:nvPr>
            <p:ph idx="1"/>
          </p:nvPr>
        </p:nvSpPr>
        <p:spPr>
          <a:xfrm>
            <a:off x="5600700" y="624568"/>
            <a:ext cx="5753098" cy="5412920"/>
          </a:xfrm>
        </p:spPr>
        <p:txBody>
          <a:bodyPr anchor="ctr">
            <a:normAutofit/>
          </a:bodyPr>
          <a:lstStyle/>
          <a:p>
            <a:pPr marL="0" indent="0">
              <a:buNone/>
            </a:pPr>
            <a:r>
              <a:rPr lang="en-US" sz="2400" b="1" dirty="0"/>
              <a:t>Common Tags for Text Structure:</a:t>
            </a:r>
            <a:br>
              <a:rPr lang="en-US" sz="2400" b="1" dirty="0"/>
            </a:br>
            <a:br>
              <a:rPr lang="en-US" sz="2400" b="1" dirty="0"/>
            </a:br>
            <a:br>
              <a:rPr lang="en-US" sz="2400" dirty="0"/>
            </a:br>
            <a:r>
              <a:rPr lang="en-US" sz="2400" dirty="0"/>
              <a:t>Demo is in Moodle</a:t>
            </a:r>
          </a:p>
        </p:txBody>
      </p:sp>
    </p:spTree>
    <p:extLst>
      <p:ext uri="{BB962C8B-B14F-4D97-AF65-F5344CB8AC3E}">
        <p14:creationId xmlns:p14="http://schemas.microsoft.com/office/powerpoint/2010/main" val="24682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rPr>
              <a:t>Tags Dissected</a:t>
            </a:r>
          </a:p>
        </p:txBody>
      </p:sp>
      <p:sp>
        <p:nvSpPr>
          <p:cNvPr id="3" name="Content Placeholder 2"/>
          <p:cNvSpPr>
            <a:spLocks noGrp="1"/>
          </p:cNvSpPr>
          <p:nvPr>
            <p:ph idx="1"/>
          </p:nvPr>
        </p:nvSpPr>
        <p:spPr>
          <a:xfrm>
            <a:off x="838200" y="2438400"/>
            <a:ext cx="10515600" cy="3738562"/>
          </a:xfrm>
        </p:spPr>
        <p:txBody>
          <a:bodyPr>
            <a:normAutofit/>
          </a:bodyPr>
          <a:lstStyle/>
          <a:p>
            <a:pPr marL="0" indent="0">
              <a:buNone/>
            </a:pPr>
            <a:r>
              <a:rPr lang="en-US" sz="1800" b="1" dirty="0"/>
              <a:t>Inline Tags vs Block Tags</a:t>
            </a:r>
            <a:br>
              <a:rPr lang="en-US" sz="1800" dirty="0"/>
            </a:br>
            <a:br>
              <a:rPr lang="en-US" sz="1800" dirty="0"/>
            </a:br>
            <a:r>
              <a:rPr lang="en-US" sz="1800" dirty="0"/>
              <a:t>Inline tags are tags that will not break the flow of the document. They also are limited when it comes to formatting dimensions like Height and Width. This will be covered in depth later with CSS. </a:t>
            </a:r>
          </a:p>
          <a:p>
            <a:pPr marL="0" indent="0">
              <a:buNone/>
            </a:pPr>
            <a:endParaRPr lang="en-US" sz="1800" dirty="0"/>
          </a:p>
          <a:p>
            <a:pPr marL="0" indent="0">
              <a:buNone/>
            </a:pPr>
            <a:r>
              <a:rPr lang="en-US" sz="1800" dirty="0"/>
              <a:t>Block Tags are tags that break the document flow and create a new line before and after the opening and closing tag. They usually represent the structure of a document</a:t>
            </a:r>
          </a:p>
          <a:p>
            <a:pPr marL="0" indent="0">
              <a:buNone/>
            </a:pPr>
            <a:endParaRPr lang="en-US" sz="1800" dirty="0"/>
          </a:p>
          <a:p>
            <a:pPr marL="0" indent="0">
              <a:buNone/>
            </a:pPr>
            <a:r>
              <a:rPr lang="en-US" sz="1800" dirty="0"/>
              <a:t>Examples of Inline tags:  &lt;a&gt;, &lt;</a:t>
            </a:r>
            <a:r>
              <a:rPr lang="en-US" sz="1800" dirty="0" err="1"/>
              <a:t>img</a:t>
            </a:r>
            <a:r>
              <a:rPr lang="en-US" sz="1800" dirty="0"/>
              <a:t>&gt;, &lt;span&gt;, &lt;strong&gt;, &lt;</a:t>
            </a:r>
            <a:r>
              <a:rPr lang="en-US" sz="1800" dirty="0" err="1"/>
              <a:t>em</a:t>
            </a:r>
            <a:r>
              <a:rPr lang="en-US" sz="1800" dirty="0"/>
              <a:t>&gt;</a:t>
            </a:r>
          </a:p>
          <a:p>
            <a:pPr marL="0" indent="0">
              <a:buNone/>
            </a:pPr>
            <a:endParaRPr lang="en-US" sz="1800" dirty="0"/>
          </a:p>
          <a:p>
            <a:pPr marL="0" indent="0">
              <a:buNone/>
            </a:pPr>
            <a:r>
              <a:rPr lang="en-US" sz="1800" dirty="0"/>
              <a:t>Examples of Block tags: &lt;p&gt;, &lt;h1&gt;, &lt;div&gt;</a:t>
            </a:r>
          </a:p>
        </p:txBody>
      </p:sp>
    </p:spTree>
    <p:extLst>
      <p:ext uri="{BB962C8B-B14F-4D97-AF65-F5344CB8AC3E}">
        <p14:creationId xmlns:p14="http://schemas.microsoft.com/office/powerpoint/2010/main" val="2523386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rPr>
              <a:t>Tags Dissected</a:t>
            </a:r>
          </a:p>
        </p:txBody>
      </p:sp>
      <p:sp>
        <p:nvSpPr>
          <p:cNvPr id="3" name="Content Placeholder 2"/>
          <p:cNvSpPr>
            <a:spLocks noGrp="1"/>
          </p:cNvSpPr>
          <p:nvPr>
            <p:ph idx="1"/>
          </p:nvPr>
        </p:nvSpPr>
        <p:spPr>
          <a:xfrm>
            <a:off x="838200" y="2438400"/>
            <a:ext cx="10515600" cy="3738562"/>
          </a:xfrm>
        </p:spPr>
        <p:txBody>
          <a:bodyPr>
            <a:normAutofit/>
          </a:bodyPr>
          <a:lstStyle/>
          <a:p>
            <a:pPr marL="0" indent="0">
              <a:buNone/>
            </a:pPr>
            <a:r>
              <a:rPr lang="en-US" sz="2600" dirty="0"/>
              <a:t>Video for inline vs block tags is in Moodle.</a:t>
            </a:r>
          </a:p>
          <a:p>
            <a:pPr marL="0" indent="0">
              <a:buNone/>
            </a:pPr>
            <a:endParaRPr lang="en-US" sz="2600" dirty="0"/>
          </a:p>
        </p:txBody>
      </p:sp>
    </p:spTree>
    <p:extLst>
      <p:ext uri="{BB962C8B-B14F-4D97-AF65-F5344CB8AC3E}">
        <p14:creationId xmlns:p14="http://schemas.microsoft.com/office/powerpoint/2010/main" val="327692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600">
                <a:solidFill>
                  <a:srgbClr val="FFFFFF"/>
                </a:solidFill>
              </a:rPr>
              <a:t>Tags Dissected</a:t>
            </a:r>
          </a:p>
        </p:txBody>
      </p:sp>
      <p:sp>
        <p:nvSpPr>
          <p:cNvPr id="3" name="Content Placeholder 2"/>
          <p:cNvSpPr>
            <a:spLocks noGrp="1"/>
          </p:cNvSpPr>
          <p:nvPr>
            <p:ph idx="1"/>
          </p:nvPr>
        </p:nvSpPr>
        <p:spPr>
          <a:xfrm>
            <a:off x="838200" y="2438400"/>
            <a:ext cx="10515600" cy="3738562"/>
          </a:xfrm>
        </p:spPr>
        <p:txBody>
          <a:bodyPr>
            <a:normAutofit/>
          </a:bodyPr>
          <a:lstStyle/>
          <a:p>
            <a:r>
              <a:rPr lang="en-US" sz="2600"/>
              <a:t>Sometimes we need fake text or dummy text to fill out a paragraph just to display something that looks like real text until the real text is ready, or for a mock up demonstration.</a:t>
            </a:r>
          </a:p>
          <a:p>
            <a:r>
              <a:rPr lang="en-US" sz="2600"/>
              <a:t>We can use “Lorem Ipsum” text to do this. </a:t>
            </a:r>
          </a:p>
        </p:txBody>
      </p:sp>
    </p:spTree>
    <p:extLst>
      <p:ext uri="{BB962C8B-B14F-4D97-AF65-F5344CB8AC3E}">
        <p14:creationId xmlns:p14="http://schemas.microsoft.com/office/powerpoint/2010/main" val="215028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pPr algn="ctr"/>
            <a:r>
              <a:rPr lang="en-US" dirty="0">
                <a:solidFill>
                  <a:schemeClr val="tx2">
                    <a:lumMod val="75000"/>
                  </a:schemeClr>
                </a:solidFill>
                <a:latin typeface="Arial" panose="020B0604020202020204" pitchFamily="34" charset="0"/>
                <a:cs typeface="Arial" panose="020B0604020202020204" pitchFamily="34" charset="0"/>
              </a:rPr>
              <a:t>Topics Covered</a:t>
            </a:r>
          </a:p>
        </p:txBody>
      </p:sp>
      <p:sp>
        <p:nvSpPr>
          <p:cNvPr id="3" name="Content Placeholder 2"/>
          <p:cNvSpPr>
            <a:spLocks noGrp="1"/>
          </p:cNvSpPr>
          <p:nvPr>
            <p:ph idx="1"/>
          </p:nvPr>
        </p:nvSpPr>
        <p:spPr>
          <a:xfrm>
            <a:off x="4965431" y="2438400"/>
            <a:ext cx="6586489" cy="4117145"/>
          </a:xfrm>
        </p:spPr>
        <p:txBody>
          <a:bodyPr>
            <a:normAutofit/>
          </a:bodyPr>
          <a:lstStyle/>
          <a:p>
            <a:pPr marL="0" indent="0">
              <a:buNone/>
            </a:pPr>
            <a:endParaRPr lang="en-US" sz="1100" dirty="0"/>
          </a:p>
          <a:p>
            <a:endParaRPr lang="en-US" sz="1100" dirty="0"/>
          </a:p>
        </p:txBody>
      </p:sp>
      <p:pic>
        <p:nvPicPr>
          <p:cNvPr id="5" name="Picture 4" descr="Computer script on a screen">
            <a:extLst>
              <a:ext uri="{FF2B5EF4-FFF2-40B4-BE49-F238E27FC236}">
                <a16:creationId xmlns:a16="http://schemas.microsoft.com/office/drawing/2014/main" id="{6F94FFF2-227B-25A8-4BEC-2F3705C95DC0}"/>
              </a:ext>
            </a:extLst>
          </p:cNvPr>
          <p:cNvPicPr>
            <a:picLocks noChangeAspect="1"/>
          </p:cNvPicPr>
          <p:nvPr/>
        </p:nvPicPr>
        <p:blipFill rotWithShape="1">
          <a:blip r:embed="rId2"/>
          <a:srcRect l="7554" r="47326" b="-1"/>
          <a:stretch/>
        </p:blipFill>
        <p:spPr>
          <a:xfrm>
            <a:off x="0" y="10"/>
            <a:ext cx="4635571" cy="6857990"/>
          </a:xfrm>
          <a:prstGeom prst="rect">
            <a:avLst/>
          </a:prstGeom>
          <a:effectLst/>
        </p:spPr>
      </p:pic>
      <p:sp>
        <p:nvSpPr>
          <p:cNvPr id="6" name="TextBox 5">
            <a:extLst>
              <a:ext uri="{FF2B5EF4-FFF2-40B4-BE49-F238E27FC236}">
                <a16:creationId xmlns:a16="http://schemas.microsoft.com/office/drawing/2014/main" id="{C7956279-7EC5-86A5-3722-85D09E3DEC98}"/>
              </a:ext>
            </a:extLst>
          </p:cNvPr>
          <p:cNvSpPr txBox="1"/>
          <p:nvPr/>
        </p:nvSpPr>
        <p:spPr>
          <a:xfrm>
            <a:off x="4807634" y="2117751"/>
            <a:ext cx="6098344" cy="3539430"/>
          </a:xfrm>
          <a:prstGeom prst="rect">
            <a:avLst/>
          </a:prstGeom>
          <a:noFill/>
        </p:spPr>
        <p:txBody>
          <a:bodyPr wrap="square">
            <a:spAutoFit/>
          </a:bodyPr>
          <a:lstStyle/>
          <a:p>
            <a:pPr marL="0" indent="0">
              <a:buNone/>
            </a:pPr>
            <a:r>
              <a:rPr lang="en-US" sz="1400" b="1" dirty="0">
                <a:solidFill>
                  <a:schemeClr val="tx2">
                    <a:lumMod val="75000"/>
                  </a:schemeClr>
                </a:solidFill>
                <a:latin typeface="Arial" panose="020B0604020202020204" pitchFamily="34" charset="0"/>
                <a:cs typeface="Arial" panose="020B0604020202020204" pitchFamily="34" charset="0"/>
              </a:rPr>
              <a:t>Introduction to HTML (continued)</a:t>
            </a:r>
          </a:p>
          <a:p>
            <a:pPr marL="0" indent="0">
              <a:buNone/>
            </a:pPr>
            <a:endParaRPr lang="en-US" sz="1400" dirty="0">
              <a:solidFill>
                <a:schemeClr val="tx2">
                  <a:lumMod val="75000"/>
                </a:schemeClr>
              </a:solidFill>
              <a:latin typeface="Arial" panose="020B0604020202020204" pitchFamily="34" charset="0"/>
              <a:cs typeface="Arial" panose="020B0604020202020204" pitchFamily="34" charset="0"/>
            </a:endParaRP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Web Page Construction and Planning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Sketching an outline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Testing a page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Adding new elements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Nesting elements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Using ordered lists </a:t>
            </a:r>
          </a:p>
          <a:p>
            <a:pPr marL="0" indent="0">
              <a:buNone/>
            </a:pPr>
            <a:endParaRPr lang="en-US" sz="1400" dirty="0">
              <a:solidFill>
                <a:schemeClr val="tx2">
                  <a:lumMod val="75000"/>
                </a:schemeClr>
              </a:solidFill>
              <a:latin typeface="Arial" panose="020B0604020202020204" pitchFamily="34" charset="0"/>
              <a:cs typeface="Arial" panose="020B0604020202020204" pitchFamily="34" charset="0"/>
            </a:endParaRP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Understanding Domains and HTTP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Hosting companies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Domain fundamentals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Using FTP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Dissecting URLs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Absolute Paths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HTTP Protocol Fundamentals </a:t>
            </a:r>
          </a:p>
        </p:txBody>
      </p:sp>
    </p:spTree>
    <p:extLst>
      <p:ext uri="{BB962C8B-B14F-4D97-AF65-F5344CB8AC3E}">
        <p14:creationId xmlns:p14="http://schemas.microsoft.com/office/powerpoint/2010/main" val="2216651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pPr algn="ctr"/>
            <a:r>
              <a:rPr lang="en-US" dirty="0">
                <a:solidFill>
                  <a:schemeClr val="tx2">
                    <a:lumMod val="75000"/>
                  </a:schemeClr>
                </a:solidFill>
                <a:latin typeface="Arial" panose="020B0604020202020204" pitchFamily="34" charset="0"/>
                <a:cs typeface="Arial" panose="020B0604020202020204" pitchFamily="34" charset="0"/>
              </a:rPr>
              <a:t>Topics Covered</a:t>
            </a:r>
          </a:p>
        </p:txBody>
      </p:sp>
      <p:sp>
        <p:nvSpPr>
          <p:cNvPr id="3" name="Content Placeholder 2"/>
          <p:cNvSpPr>
            <a:spLocks noGrp="1"/>
          </p:cNvSpPr>
          <p:nvPr>
            <p:ph idx="1"/>
          </p:nvPr>
        </p:nvSpPr>
        <p:spPr>
          <a:xfrm>
            <a:off x="4965431" y="2438400"/>
            <a:ext cx="6586489" cy="4117145"/>
          </a:xfrm>
        </p:spPr>
        <p:txBody>
          <a:bodyPr>
            <a:normAutofit/>
          </a:bodyPr>
          <a:lstStyle/>
          <a:p>
            <a:pPr marL="0" indent="0">
              <a:buNone/>
            </a:pPr>
            <a:endParaRPr lang="en-US" sz="1100" dirty="0"/>
          </a:p>
          <a:p>
            <a:endParaRPr lang="en-US" sz="1100" dirty="0"/>
          </a:p>
        </p:txBody>
      </p:sp>
      <p:pic>
        <p:nvPicPr>
          <p:cNvPr id="5" name="Picture 4" descr="Computer script on a screen">
            <a:extLst>
              <a:ext uri="{FF2B5EF4-FFF2-40B4-BE49-F238E27FC236}">
                <a16:creationId xmlns:a16="http://schemas.microsoft.com/office/drawing/2014/main" id="{6F94FFF2-227B-25A8-4BEC-2F3705C95DC0}"/>
              </a:ext>
            </a:extLst>
          </p:cNvPr>
          <p:cNvPicPr>
            <a:picLocks noChangeAspect="1"/>
          </p:cNvPicPr>
          <p:nvPr/>
        </p:nvPicPr>
        <p:blipFill rotWithShape="1">
          <a:blip r:embed="rId2"/>
          <a:srcRect l="7554" r="47326" b="-1"/>
          <a:stretch/>
        </p:blipFill>
        <p:spPr>
          <a:xfrm>
            <a:off x="0" y="10"/>
            <a:ext cx="4635571" cy="6857990"/>
          </a:xfrm>
          <a:prstGeom prst="rect">
            <a:avLst/>
          </a:prstGeom>
          <a:effectLst/>
        </p:spPr>
      </p:pic>
      <p:sp>
        <p:nvSpPr>
          <p:cNvPr id="6" name="TextBox 5">
            <a:extLst>
              <a:ext uri="{FF2B5EF4-FFF2-40B4-BE49-F238E27FC236}">
                <a16:creationId xmlns:a16="http://schemas.microsoft.com/office/drawing/2014/main" id="{C7956279-7EC5-86A5-3722-85D09E3DEC98}"/>
              </a:ext>
            </a:extLst>
          </p:cNvPr>
          <p:cNvSpPr txBox="1"/>
          <p:nvPr/>
        </p:nvSpPr>
        <p:spPr>
          <a:xfrm>
            <a:off x="4807634" y="2117751"/>
            <a:ext cx="6098344" cy="3539430"/>
          </a:xfrm>
          <a:prstGeom prst="rect">
            <a:avLst/>
          </a:prstGeom>
          <a:noFill/>
        </p:spPr>
        <p:txBody>
          <a:bodyPr wrap="square">
            <a:spAutoFit/>
          </a:bodyPr>
          <a:lstStyle/>
          <a:p>
            <a:pPr marL="0" indent="0">
              <a:buNone/>
            </a:pPr>
            <a:r>
              <a:rPr lang="en-US" sz="1400" b="1" dirty="0">
                <a:solidFill>
                  <a:schemeClr val="tx2">
                    <a:lumMod val="75000"/>
                  </a:schemeClr>
                </a:solidFill>
                <a:latin typeface="Arial" panose="020B0604020202020204" pitchFamily="34" charset="0"/>
                <a:cs typeface="Arial" panose="020B0604020202020204" pitchFamily="34" charset="0"/>
              </a:rPr>
              <a:t>Introduction to HTML (continued)</a:t>
            </a:r>
          </a:p>
          <a:p>
            <a:pPr marL="0" indent="0">
              <a:buNone/>
            </a:pPr>
            <a:endParaRPr lang="en-US" sz="1400" dirty="0">
              <a:solidFill>
                <a:schemeClr val="tx2">
                  <a:lumMod val="75000"/>
                </a:schemeClr>
              </a:solidFill>
              <a:latin typeface="Arial" panose="020B0604020202020204" pitchFamily="34" charset="0"/>
              <a:cs typeface="Arial" panose="020B0604020202020204" pitchFamily="34" charset="0"/>
            </a:endParaRP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Web Page Construction and Planning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Sketching an outline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Testing a page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Adding new elements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Nesting elements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Using ordered lists </a:t>
            </a:r>
          </a:p>
          <a:p>
            <a:pPr marL="0" indent="0">
              <a:buNone/>
            </a:pPr>
            <a:endParaRPr lang="en-US" sz="1400" dirty="0">
              <a:solidFill>
                <a:schemeClr val="tx2">
                  <a:lumMod val="75000"/>
                </a:schemeClr>
              </a:solidFill>
              <a:latin typeface="Arial" panose="020B0604020202020204" pitchFamily="34" charset="0"/>
              <a:cs typeface="Arial" panose="020B0604020202020204" pitchFamily="34" charset="0"/>
            </a:endParaRP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Understanding Domains and HTTP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Hosting companies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Domain fundamentals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Using FTP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Dissecting URLs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Absolute Paths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HTTP Protocol Fundamentals </a:t>
            </a:r>
          </a:p>
        </p:txBody>
      </p:sp>
    </p:spTree>
    <p:extLst>
      <p:ext uri="{BB962C8B-B14F-4D97-AF65-F5344CB8AC3E}">
        <p14:creationId xmlns:p14="http://schemas.microsoft.com/office/powerpoint/2010/main" val="402441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anchor="b">
            <a:normAutofit/>
          </a:bodyPr>
          <a:lstStyle/>
          <a:p>
            <a:pPr algn="ctr"/>
            <a:r>
              <a:rPr lang="en-US" dirty="0">
                <a:solidFill>
                  <a:schemeClr val="tx2">
                    <a:lumMod val="75000"/>
                  </a:schemeClr>
                </a:solidFill>
                <a:latin typeface="Arial" panose="020B0604020202020204" pitchFamily="34" charset="0"/>
                <a:cs typeface="Arial" panose="020B0604020202020204" pitchFamily="34" charset="0"/>
              </a:rPr>
              <a:t>Topics Covered</a:t>
            </a:r>
          </a:p>
        </p:txBody>
      </p:sp>
      <p:sp>
        <p:nvSpPr>
          <p:cNvPr id="3" name="Content Placeholder 2"/>
          <p:cNvSpPr>
            <a:spLocks noGrp="1"/>
          </p:cNvSpPr>
          <p:nvPr>
            <p:ph idx="1"/>
          </p:nvPr>
        </p:nvSpPr>
        <p:spPr>
          <a:xfrm>
            <a:off x="4965431" y="2438400"/>
            <a:ext cx="6586489" cy="4117145"/>
          </a:xfrm>
        </p:spPr>
        <p:txBody>
          <a:bodyPr>
            <a:normAutofit/>
          </a:bodyPr>
          <a:lstStyle/>
          <a:p>
            <a:pPr marL="0" indent="0">
              <a:buNone/>
            </a:pPr>
            <a:endParaRPr lang="en-US" sz="1100" dirty="0"/>
          </a:p>
          <a:p>
            <a:endParaRPr lang="en-US" sz="1100" dirty="0"/>
          </a:p>
        </p:txBody>
      </p:sp>
      <p:pic>
        <p:nvPicPr>
          <p:cNvPr id="5" name="Picture 4" descr="Computer script on a screen">
            <a:extLst>
              <a:ext uri="{FF2B5EF4-FFF2-40B4-BE49-F238E27FC236}">
                <a16:creationId xmlns:a16="http://schemas.microsoft.com/office/drawing/2014/main" id="{6F94FFF2-227B-25A8-4BEC-2F3705C95DC0}"/>
              </a:ext>
            </a:extLst>
          </p:cNvPr>
          <p:cNvPicPr>
            <a:picLocks noChangeAspect="1"/>
          </p:cNvPicPr>
          <p:nvPr/>
        </p:nvPicPr>
        <p:blipFill rotWithShape="1">
          <a:blip r:embed="rId2"/>
          <a:srcRect l="7554" r="47326" b="-1"/>
          <a:stretch/>
        </p:blipFill>
        <p:spPr>
          <a:xfrm>
            <a:off x="0" y="10"/>
            <a:ext cx="4635571" cy="6857990"/>
          </a:xfrm>
          <a:prstGeom prst="rect">
            <a:avLst/>
          </a:prstGeom>
          <a:effectLst/>
        </p:spPr>
      </p:pic>
      <p:sp>
        <p:nvSpPr>
          <p:cNvPr id="7" name="TextBox 6">
            <a:extLst>
              <a:ext uri="{FF2B5EF4-FFF2-40B4-BE49-F238E27FC236}">
                <a16:creationId xmlns:a16="http://schemas.microsoft.com/office/drawing/2014/main" id="{F9019D6A-2D59-4EE3-E66C-5A6DE551440E}"/>
              </a:ext>
            </a:extLst>
          </p:cNvPr>
          <p:cNvSpPr txBox="1"/>
          <p:nvPr/>
        </p:nvSpPr>
        <p:spPr>
          <a:xfrm>
            <a:off x="4965431" y="2251341"/>
            <a:ext cx="6098344" cy="2031325"/>
          </a:xfrm>
          <a:prstGeom prst="rect">
            <a:avLst/>
          </a:prstGeom>
          <a:noFill/>
        </p:spPr>
        <p:txBody>
          <a:bodyPr wrap="square">
            <a:spAutoFit/>
          </a:bodyPr>
          <a:lstStyle/>
          <a:p>
            <a:pPr marL="0" indent="0">
              <a:buNone/>
            </a:pPr>
            <a:r>
              <a:rPr lang="en-US" sz="1400" b="1" dirty="0">
                <a:solidFill>
                  <a:schemeClr val="tx2">
                    <a:lumMod val="75000"/>
                  </a:schemeClr>
                </a:solidFill>
                <a:latin typeface="Arial" panose="020B0604020202020204" pitchFamily="34" charset="0"/>
                <a:cs typeface="Arial" panose="020B0604020202020204" pitchFamily="34" charset="0"/>
              </a:rPr>
              <a:t>Using Images </a:t>
            </a:r>
          </a:p>
          <a:p>
            <a:pPr marL="0" indent="0">
              <a:buNone/>
            </a:pPr>
            <a:endParaRPr lang="en-US" sz="1400" dirty="0">
              <a:solidFill>
                <a:schemeClr val="tx2">
                  <a:lumMod val="75000"/>
                </a:schemeClr>
              </a:solidFill>
              <a:latin typeface="Arial" panose="020B0604020202020204" pitchFamily="34" charset="0"/>
              <a:cs typeface="Arial" panose="020B0604020202020204" pitchFamily="34" charset="0"/>
            </a:endParaRP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How the browser interprets images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How images work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Providing an alternative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Image sizing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Background colors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Transparent images in use </a:t>
            </a:r>
          </a:p>
          <a:p>
            <a:pPr marL="0" indent="0">
              <a:buNone/>
            </a:pPr>
            <a:r>
              <a:rPr lang="en-US" sz="1400" dirty="0">
                <a:solidFill>
                  <a:schemeClr val="tx2">
                    <a:lumMod val="75000"/>
                  </a:schemeClr>
                </a:solidFill>
                <a:latin typeface="Arial" panose="020B0604020202020204" pitchFamily="34" charset="0"/>
                <a:cs typeface="Arial" panose="020B0604020202020204" pitchFamily="34" charset="0"/>
              </a:rPr>
              <a:t>• GIFS, JPGS, PNGS and other popular formats </a:t>
            </a:r>
            <a:endParaRPr lang="en-CA" sz="14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65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 Basics </a:t>
            </a:r>
          </a:p>
        </p:txBody>
      </p:sp>
      <p:graphicFrame>
        <p:nvGraphicFramePr>
          <p:cNvPr id="5" name="Content Placeholder 2">
            <a:extLst>
              <a:ext uri="{FF2B5EF4-FFF2-40B4-BE49-F238E27FC236}">
                <a16:creationId xmlns:a16="http://schemas.microsoft.com/office/drawing/2014/main" id="{6B59B8F1-DFEE-A685-5EDC-E93124DD183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69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4700">
                <a:solidFill>
                  <a:schemeClr val="bg1"/>
                </a:solidFill>
              </a:rPr>
              <a:t>Understanding the language of the web</a:t>
            </a:r>
          </a:p>
        </p:txBody>
      </p:sp>
      <p:graphicFrame>
        <p:nvGraphicFramePr>
          <p:cNvPr id="5" name="Content Placeholder 2">
            <a:extLst>
              <a:ext uri="{FF2B5EF4-FFF2-40B4-BE49-F238E27FC236}">
                <a16:creationId xmlns:a16="http://schemas.microsoft.com/office/drawing/2014/main" id="{9C92CE34-4145-82C4-CE0B-FA237C367500}"/>
              </a:ext>
            </a:extLst>
          </p:cNvPr>
          <p:cNvGraphicFramePr>
            <a:graphicFrameLocks noGrp="1"/>
          </p:cNvGraphicFramePr>
          <p:nvPr>
            <p:ph idx="1"/>
            <p:extLst>
              <p:ext uri="{D42A27DB-BD31-4B8C-83A1-F6EECF244321}">
                <p14:modId xmlns:p14="http://schemas.microsoft.com/office/powerpoint/2010/main" val="30860736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998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4700">
                <a:solidFill>
                  <a:schemeClr val="bg1"/>
                </a:solidFill>
              </a:rPr>
              <a:t>Understanding the language of the web</a:t>
            </a:r>
          </a:p>
        </p:txBody>
      </p:sp>
      <p:graphicFrame>
        <p:nvGraphicFramePr>
          <p:cNvPr id="5" name="Content Placeholder 2">
            <a:extLst>
              <a:ext uri="{FF2B5EF4-FFF2-40B4-BE49-F238E27FC236}">
                <a16:creationId xmlns:a16="http://schemas.microsoft.com/office/drawing/2014/main" id="{FB7B5AD3-F7D1-9A4E-67E2-4D419583B878}"/>
              </a:ext>
            </a:extLst>
          </p:cNvPr>
          <p:cNvGraphicFramePr>
            <a:graphicFrameLocks noGrp="1"/>
          </p:cNvGraphicFramePr>
          <p:nvPr>
            <p:ph idx="1"/>
            <p:extLst>
              <p:ext uri="{D42A27DB-BD31-4B8C-83A1-F6EECF244321}">
                <p14:modId xmlns:p14="http://schemas.microsoft.com/office/powerpoint/2010/main" val="1133683443"/>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1619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11FE9FE3302341B5D9E541B22803B7" ma:contentTypeVersion="17" ma:contentTypeDescription="Create a new document." ma:contentTypeScope="" ma:versionID="92c29bf1007245e6d31966d191854525">
  <xsd:schema xmlns:xsd="http://www.w3.org/2001/XMLSchema" xmlns:xs="http://www.w3.org/2001/XMLSchema" xmlns:p="http://schemas.microsoft.com/office/2006/metadata/properties" xmlns:ns1="http://schemas.microsoft.com/sharepoint/v3" xmlns:ns2="ff97bcdf-ccab-446e-94f0-d2f64f8242e5" xmlns:ns3="f2794c99-6a5a-4026-8dc7-7427ff4a0c85" targetNamespace="http://schemas.microsoft.com/office/2006/metadata/properties" ma:root="true" ma:fieldsID="67bb7671eb101e1706cc227e82bcf743" ns1:_="" ns2:_="" ns3:_="">
    <xsd:import namespace="http://schemas.microsoft.com/sharepoint/v3"/>
    <xsd:import namespace="ff97bcdf-ccab-446e-94f0-d2f64f8242e5"/>
    <xsd:import namespace="f2794c99-6a5a-4026-8dc7-7427ff4a0c8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7bcdf-ccab-446e-94f0-d2f64f8242e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2794c99-6a5a-4026-8dc7-7427ff4a0c8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Location" ma:index="16" nillable="true" ma:displayName="MediaServiceLocation" ma:descrip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59A5CA-0710-4D85-9E69-A830CAE95C5C}">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D8C6BDE-1D56-4B71-BD22-1ECB2AE9A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97bcdf-ccab-446e-94f0-d2f64f8242e5"/>
    <ds:schemaRef ds:uri="f2794c99-6a5a-4026-8dc7-7427ff4a0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11B30-59EA-46AA-B960-F4B1F7843A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357</TotalTime>
  <Words>2078</Words>
  <Application>Microsoft Office PowerPoint</Application>
  <PresentationFormat>Widescreen</PresentationFormat>
  <Paragraphs>227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Poppins</vt:lpstr>
      <vt:lpstr>Söhne</vt:lpstr>
      <vt:lpstr>Office Theme</vt:lpstr>
      <vt:lpstr>PowerPoint Presentation</vt:lpstr>
      <vt:lpstr>Welcome Message</vt:lpstr>
      <vt:lpstr>Topics Covered</vt:lpstr>
      <vt:lpstr>Topics Covered</vt:lpstr>
      <vt:lpstr>Topics Covered</vt:lpstr>
      <vt:lpstr>Topics Covered</vt:lpstr>
      <vt:lpstr>Web Server Basics </vt:lpstr>
      <vt:lpstr>Understanding the language of the web</vt:lpstr>
      <vt:lpstr>Understanding the language of the web</vt:lpstr>
      <vt:lpstr>Client and Server Interaction </vt:lpstr>
      <vt:lpstr>Client and Server Interaction </vt:lpstr>
      <vt:lpstr>What the browser does for us </vt:lpstr>
      <vt:lpstr>More About Browsers</vt:lpstr>
      <vt:lpstr>More About Browsers </vt:lpstr>
      <vt:lpstr>More About Browsers</vt:lpstr>
      <vt:lpstr>Creating a basic HTML page and displaying it in the browser </vt:lpstr>
      <vt:lpstr>Creating a basic HTML page and displaying it in the browser </vt:lpstr>
      <vt:lpstr>Creating a basic HTML page and displaying it in the browser </vt:lpstr>
      <vt:lpstr>Creating a basic HTML page and displaying it in the browser </vt:lpstr>
      <vt:lpstr>Creating a basic HTML page and displaying it in the browser </vt:lpstr>
      <vt:lpstr>Creating a basic HTML page and displaying it in the browser </vt:lpstr>
      <vt:lpstr>Creating a basic HTML page and displaying it in the browser </vt:lpstr>
      <vt:lpstr>Creating a basic HTML page and displaying it in the browser </vt:lpstr>
      <vt:lpstr>Tags Dissected</vt:lpstr>
      <vt:lpstr>Tags Dissected</vt:lpstr>
      <vt:lpstr>Tags Dissected</vt:lpstr>
      <vt:lpstr>Tags Dissected</vt:lpstr>
      <vt:lpstr>Tags Dissected</vt:lpstr>
      <vt:lpstr>Tags Dissected</vt:lpstr>
      <vt:lpstr>Tags Dissected</vt:lpstr>
      <vt:lpstr>Tags Dissected</vt:lpstr>
      <vt:lpstr>Tags Dissected</vt:lpstr>
      <vt:lpstr>Tags Dissected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Dizon</dc:creator>
  <cp:lastModifiedBy>nasrin khodapanah</cp:lastModifiedBy>
  <cp:revision>163</cp:revision>
  <dcterms:created xsi:type="dcterms:W3CDTF">2021-03-04T05:19:41Z</dcterms:created>
  <dcterms:modified xsi:type="dcterms:W3CDTF">2024-01-08T07:58:04Z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0x010100E711FE9FE3302341B5D9E541B22803B7</vt:lpwstr>
  </property>
</Properties>
</file>