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76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D990-10F5-4C72-B6E6-8DBAB0264B84}" v="4" dt="2022-12-14T23:52:0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FC36B-B8F1-4692-A5B1-A3587C6A63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0BAD3D-3A87-4953-9340-D0B34877D861}">
      <dgm:prSet/>
      <dgm:spPr/>
      <dgm:t>
        <a:bodyPr/>
        <a:lstStyle/>
        <a:p>
          <a:r>
            <a:rPr lang="en-US"/>
            <a:t>HTML and CSS are used for structure and styling of web pages.</a:t>
          </a:r>
        </a:p>
      </dgm:t>
    </dgm:pt>
    <dgm:pt modelId="{7B6761EB-9851-4A37-B579-AB4592671CC8}" type="parTrans" cxnId="{BA46DE38-196A-4317-8AC5-FE6A0DF5785D}">
      <dgm:prSet/>
      <dgm:spPr/>
      <dgm:t>
        <a:bodyPr/>
        <a:lstStyle/>
        <a:p>
          <a:endParaRPr lang="en-US"/>
        </a:p>
      </dgm:t>
    </dgm:pt>
    <dgm:pt modelId="{0673DF8B-6CAE-41EC-B1F9-CF97F827BC1A}" type="sibTrans" cxnId="{BA46DE38-196A-4317-8AC5-FE6A0DF5785D}">
      <dgm:prSet/>
      <dgm:spPr/>
      <dgm:t>
        <a:bodyPr/>
        <a:lstStyle/>
        <a:p>
          <a:endParaRPr lang="en-US"/>
        </a:p>
      </dgm:t>
    </dgm:pt>
    <dgm:pt modelId="{89852292-CEDF-479E-8C22-D75CC06BC058}">
      <dgm:prSet/>
      <dgm:spPr/>
      <dgm:t>
        <a:bodyPr/>
        <a:lstStyle/>
        <a:p>
          <a:r>
            <a:rPr lang="en-US"/>
            <a:t>HTML handles document structure</a:t>
          </a:r>
        </a:p>
      </dgm:t>
    </dgm:pt>
    <dgm:pt modelId="{8A0CF49B-F2AF-4E6D-AD93-684850F61E39}" type="parTrans" cxnId="{88C6D1DD-CC5C-48CC-B98F-877519DCAF3D}">
      <dgm:prSet/>
      <dgm:spPr/>
      <dgm:t>
        <a:bodyPr/>
        <a:lstStyle/>
        <a:p>
          <a:endParaRPr lang="en-US"/>
        </a:p>
      </dgm:t>
    </dgm:pt>
    <dgm:pt modelId="{5585AE9B-CFF7-4203-93B2-0C3F9B308FA9}" type="sibTrans" cxnId="{88C6D1DD-CC5C-48CC-B98F-877519DCAF3D}">
      <dgm:prSet/>
      <dgm:spPr/>
      <dgm:t>
        <a:bodyPr/>
        <a:lstStyle/>
        <a:p>
          <a:endParaRPr lang="en-US"/>
        </a:p>
      </dgm:t>
    </dgm:pt>
    <dgm:pt modelId="{100F4295-C076-4FD2-9A8F-4730BF5AA853}">
      <dgm:prSet/>
      <dgm:spPr/>
      <dgm:t>
        <a:bodyPr/>
        <a:lstStyle/>
        <a:p>
          <a:r>
            <a:rPr lang="en-US"/>
            <a:t>CSS handles style</a:t>
          </a:r>
        </a:p>
      </dgm:t>
    </dgm:pt>
    <dgm:pt modelId="{6CE4CE37-6167-4A70-BB7E-1BF9A4AB9C7D}" type="parTrans" cxnId="{1B86B9DE-7BB9-430D-A11E-E58940240A28}">
      <dgm:prSet/>
      <dgm:spPr/>
      <dgm:t>
        <a:bodyPr/>
        <a:lstStyle/>
        <a:p>
          <a:endParaRPr lang="en-US"/>
        </a:p>
      </dgm:t>
    </dgm:pt>
    <dgm:pt modelId="{3C76FE83-B891-4232-9973-30BA29A29430}" type="sibTrans" cxnId="{1B86B9DE-7BB9-430D-A11E-E58940240A28}">
      <dgm:prSet/>
      <dgm:spPr/>
      <dgm:t>
        <a:bodyPr/>
        <a:lstStyle/>
        <a:p>
          <a:endParaRPr lang="en-US"/>
        </a:p>
      </dgm:t>
    </dgm:pt>
    <dgm:pt modelId="{DF5F2B56-17EC-487C-9F54-823B4EA62024}" type="pres">
      <dgm:prSet presAssocID="{A5CFC36B-B8F1-4692-A5B1-A3587C6A6346}" presName="linear" presStyleCnt="0">
        <dgm:presLayoutVars>
          <dgm:animLvl val="lvl"/>
          <dgm:resizeHandles val="exact"/>
        </dgm:presLayoutVars>
      </dgm:prSet>
      <dgm:spPr/>
    </dgm:pt>
    <dgm:pt modelId="{F78D779D-8D68-4903-90A1-72CCFDA0D422}" type="pres">
      <dgm:prSet presAssocID="{230BAD3D-3A87-4953-9340-D0B34877D8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9AA4B6-DA33-4356-9583-47EC776F28EA}" type="pres">
      <dgm:prSet presAssocID="{0673DF8B-6CAE-41EC-B1F9-CF97F827BC1A}" presName="spacer" presStyleCnt="0"/>
      <dgm:spPr/>
    </dgm:pt>
    <dgm:pt modelId="{48D621BD-27B3-4A18-97BF-4CB7B6FAF576}" type="pres">
      <dgm:prSet presAssocID="{89852292-CEDF-479E-8C22-D75CC06BC0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55E838-38C3-4D86-90EE-7D8DF7AB5E32}" type="pres">
      <dgm:prSet presAssocID="{5585AE9B-CFF7-4203-93B2-0C3F9B308FA9}" presName="spacer" presStyleCnt="0"/>
      <dgm:spPr/>
    </dgm:pt>
    <dgm:pt modelId="{08A73439-617C-4B75-B6CD-8EA7B70113D6}" type="pres">
      <dgm:prSet presAssocID="{100F4295-C076-4FD2-9A8F-4730BF5AA8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0385314-81C7-4210-AC78-F997512C6E17}" type="presOf" srcId="{A5CFC36B-B8F1-4692-A5B1-A3587C6A6346}" destId="{DF5F2B56-17EC-487C-9F54-823B4EA62024}" srcOrd="0" destOrd="0" presId="urn:microsoft.com/office/officeart/2005/8/layout/vList2"/>
    <dgm:cxn modelId="{BA46DE38-196A-4317-8AC5-FE6A0DF5785D}" srcId="{A5CFC36B-B8F1-4692-A5B1-A3587C6A6346}" destId="{230BAD3D-3A87-4953-9340-D0B34877D861}" srcOrd="0" destOrd="0" parTransId="{7B6761EB-9851-4A37-B579-AB4592671CC8}" sibTransId="{0673DF8B-6CAE-41EC-B1F9-CF97F827BC1A}"/>
    <dgm:cxn modelId="{ABB9F550-310A-46DB-B3DD-7F315D33C784}" type="presOf" srcId="{89852292-CEDF-479E-8C22-D75CC06BC058}" destId="{48D621BD-27B3-4A18-97BF-4CB7B6FAF576}" srcOrd="0" destOrd="0" presId="urn:microsoft.com/office/officeart/2005/8/layout/vList2"/>
    <dgm:cxn modelId="{7CB7A972-F822-437A-B5E6-F347CE2D78D9}" type="presOf" srcId="{100F4295-C076-4FD2-9A8F-4730BF5AA853}" destId="{08A73439-617C-4B75-B6CD-8EA7B70113D6}" srcOrd="0" destOrd="0" presId="urn:microsoft.com/office/officeart/2005/8/layout/vList2"/>
    <dgm:cxn modelId="{408C47CE-B380-47F7-982D-7D9E619EE58B}" type="presOf" srcId="{230BAD3D-3A87-4953-9340-D0B34877D861}" destId="{F78D779D-8D68-4903-90A1-72CCFDA0D422}" srcOrd="0" destOrd="0" presId="urn:microsoft.com/office/officeart/2005/8/layout/vList2"/>
    <dgm:cxn modelId="{88C6D1DD-CC5C-48CC-B98F-877519DCAF3D}" srcId="{A5CFC36B-B8F1-4692-A5B1-A3587C6A6346}" destId="{89852292-CEDF-479E-8C22-D75CC06BC058}" srcOrd="1" destOrd="0" parTransId="{8A0CF49B-F2AF-4E6D-AD93-684850F61E39}" sibTransId="{5585AE9B-CFF7-4203-93B2-0C3F9B308FA9}"/>
    <dgm:cxn modelId="{1B86B9DE-7BB9-430D-A11E-E58940240A28}" srcId="{A5CFC36B-B8F1-4692-A5B1-A3587C6A6346}" destId="{100F4295-C076-4FD2-9A8F-4730BF5AA853}" srcOrd="2" destOrd="0" parTransId="{6CE4CE37-6167-4A70-BB7E-1BF9A4AB9C7D}" sibTransId="{3C76FE83-B891-4232-9973-30BA29A29430}"/>
    <dgm:cxn modelId="{F13F52A9-E6DF-4319-9BE1-7E38E9DCA9C0}" type="presParOf" srcId="{DF5F2B56-17EC-487C-9F54-823B4EA62024}" destId="{F78D779D-8D68-4903-90A1-72CCFDA0D422}" srcOrd="0" destOrd="0" presId="urn:microsoft.com/office/officeart/2005/8/layout/vList2"/>
    <dgm:cxn modelId="{0C69263C-65ED-4C7F-8691-97F323D0C262}" type="presParOf" srcId="{DF5F2B56-17EC-487C-9F54-823B4EA62024}" destId="{DA9AA4B6-DA33-4356-9583-47EC776F28EA}" srcOrd="1" destOrd="0" presId="urn:microsoft.com/office/officeart/2005/8/layout/vList2"/>
    <dgm:cxn modelId="{DCEE48DC-02FC-4324-8D32-8B1DCCEB85C1}" type="presParOf" srcId="{DF5F2B56-17EC-487C-9F54-823B4EA62024}" destId="{48D621BD-27B3-4A18-97BF-4CB7B6FAF576}" srcOrd="2" destOrd="0" presId="urn:microsoft.com/office/officeart/2005/8/layout/vList2"/>
    <dgm:cxn modelId="{5FABA115-8C3A-430F-9E08-3AA18EEEEA78}" type="presParOf" srcId="{DF5F2B56-17EC-487C-9F54-823B4EA62024}" destId="{C155E838-38C3-4D86-90EE-7D8DF7AB5E32}" srcOrd="3" destOrd="0" presId="urn:microsoft.com/office/officeart/2005/8/layout/vList2"/>
    <dgm:cxn modelId="{900A5197-F341-4706-841C-2CFABB251C37}" type="presParOf" srcId="{DF5F2B56-17EC-487C-9F54-823B4EA62024}" destId="{08A73439-617C-4B75-B6CD-8EA7B70113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D779D-8D68-4903-90A1-72CCFDA0D422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HTML and CSS are used for structure and styling of web pages.</a:t>
          </a:r>
        </a:p>
      </dsp:txBody>
      <dsp:txXfrm>
        <a:off x="66025" y="114994"/>
        <a:ext cx="10383550" cy="1220470"/>
      </dsp:txXfrm>
    </dsp:sp>
    <dsp:sp modelId="{48D621BD-27B3-4A18-97BF-4CB7B6FAF576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HTML handles document structure</a:t>
          </a:r>
        </a:p>
      </dsp:txBody>
      <dsp:txXfrm>
        <a:off x="66025" y="1565434"/>
        <a:ext cx="10383550" cy="1220470"/>
      </dsp:txXfrm>
    </dsp:sp>
    <dsp:sp modelId="{08A73439-617C-4B75-B6CD-8EA7B70113D6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CSS handles style</a:t>
          </a:r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1</a:t>
            </a:r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557" y="637953"/>
            <a:ext cx="765968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CSS basics 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7" y="4376667"/>
            <a:ext cx="7659688" cy="1089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CSS DEMO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JavaScript Syntax vs Java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Do not confuse JavaScript with Java.</a:t>
            </a:r>
          </a:p>
          <a:p>
            <a:r>
              <a:rPr lang="en-US" sz="2400"/>
              <a:t>While they look similar and have many similar functions they are different programming languages intended for different purposes.</a:t>
            </a:r>
          </a:p>
          <a:p>
            <a:r>
              <a:rPr lang="en-US" sz="2400"/>
              <a:t>JavaScript syntax will run in your browser, and is included with every major browser.</a:t>
            </a:r>
          </a:p>
          <a:p>
            <a:r>
              <a:rPr lang="en-US" sz="2400"/>
              <a:t>Java runs on a Java Virtual Machine (JVM) which is installed and intended for desktop applications, web client server applications and applets. </a:t>
            </a:r>
          </a:p>
        </p:txBody>
      </p:sp>
    </p:spTree>
    <p:extLst>
      <p:ext uri="{BB962C8B-B14F-4D97-AF65-F5344CB8AC3E}">
        <p14:creationId xmlns:p14="http://schemas.microsoft.com/office/powerpoint/2010/main" val="44119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000"/>
              <a:t>Script tags set up a scripting area.</a:t>
            </a:r>
          </a:p>
          <a:p>
            <a:r>
              <a:rPr lang="en-US" sz="2000"/>
              <a:t>This area can be used to declare variables and call functions, within the body of the HTML, anywhere in the document.</a:t>
            </a:r>
          </a:p>
          <a:p>
            <a:pPr marL="0" indent="0">
              <a:buNone/>
            </a:pPr>
            <a:r>
              <a:rPr lang="en-US" sz="2000"/>
              <a:t>&lt;script&gt;</a:t>
            </a:r>
            <a:br>
              <a:rPr lang="en-US" sz="2000"/>
            </a:br>
            <a:r>
              <a:rPr lang="en-US" sz="2000"/>
              <a:t>//JavaScript Comments</a:t>
            </a:r>
            <a:br>
              <a:rPr lang="en-US" sz="2000"/>
            </a:br>
            <a:r>
              <a:rPr lang="en-US" sz="2000"/>
              <a:t>/*</a:t>
            </a:r>
          </a:p>
          <a:p>
            <a:pPr marL="0" indent="0">
              <a:buNone/>
            </a:pPr>
            <a:r>
              <a:rPr lang="en-US" sz="2000"/>
              <a:t>	Multiline Comments</a:t>
            </a:r>
          </a:p>
          <a:p>
            <a:pPr marL="0" indent="0">
              <a:buNone/>
            </a:pPr>
            <a:r>
              <a:rPr lang="en-US" sz="2000"/>
              <a:t>	Your code can go here.</a:t>
            </a:r>
          </a:p>
          <a:p>
            <a:pPr marL="0" indent="0">
              <a:buNone/>
            </a:pPr>
            <a:r>
              <a:rPr lang="en-US" sz="2000"/>
              <a:t>*/</a:t>
            </a:r>
            <a:br>
              <a:rPr lang="en-US" sz="2000"/>
            </a:br>
            <a:r>
              <a:rPr lang="en-US" sz="2000"/>
              <a:t>&lt;/script&gt;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778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When using separate javascript files (files marked with a .js extension), we do not need to declare a scripting area with script tags.</a:t>
            </a:r>
          </a:p>
          <a:p>
            <a:r>
              <a:rPr lang="en-US" sz="2400"/>
              <a:t>In fact, if we do we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170354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You may also see other script tags with a type attribute.</a:t>
            </a:r>
          </a:p>
          <a:p>
            <a:r>
              <a:rPr lang="en-US" sz="2400"/>
              <a:t>You must close all script tags with a closing tag (even those that are attached from a separate javascript file).</a:t>
            </a:r>
          </a:p>
          <a:p>
            <a:pPr marL="0" indent="0">
              <a:buNone/>
            </a:pPr>
            <a:r>
              <a:rPr lang="en-US" sz="2400"/>
              <a:t>&lt;script type=“text/javascript”&gt;&lt;/script&gt;</a:t>
            </a:r>
          </a:p>
          <a:p>
            <a:r>
              <a:rPr lang="en-US" sz="2400"/>
              <a:t>As of HTML 5 the “type” attribute is no longer required for javascript as it is the default language used by the script tags.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162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Lines of code go sequentially from top to bottom.</a:t>
            </a:r>
          </a:p>
          <a:p>
            <a:r>
              <a:rPr lang="en-US" sz="2400"/>
              <a:t>The semi-colon (;) shows the end of a line.</a:t>
            </a:r>
          </a:p>
          <a:p>
            <a:r>
              <a:rPr lang="en-US" sz="2400"/>
              <a:t>Spacing and multiple line statements are allowed as long as you end properly with the semi-colon.</a:t>
            </a:r>
          </a:p>
          <a:p>
            <a:r>
              <a:rPr lang="en-US" sz="2400"/>
              <a:t>Keep code structure rules in mind and try to make the code as readable as possible – ie – use tabs and indents to mark document structure.</a:t>
            </a:r>
          </a:p>
        </p:txBody>
      </p:sp>
    </p:spTree>
    <p:extLst>
      <p:ext uri="{BB962C8B-B14F-4D97-AF65-F5344CB8AC3E}">
        <p14:creationId xmlns:p14="http://schemas.microsoft.com/office/powerpoint/2010/main" val="406604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JavaScript, Java, PHP, and C# (.NET) are very similar looking langauges. </a:t>
            </a:r>
          </a:p>
          <a:p>
            <a:r>
              <a:rPr lang="en-US" sz="2400"/>
              <a:t>You will find most of your knowledge from PHP will transfer to JavaScript</a:t>
            </a:r>
          </a:p>
          <a:p>
            <a:r>
              <a:rPr lang="en-US" sz="2400"/>
              <a:t>Just remember that JavaScript is doing client side work whereas PHP was doing server side work.</a:t>
            </a:r>
          </a:p>
          <a:p>
            <a:r>
              <a:rPr lang="en-US" sz="2400"/>
              <a:t>These two roles will play a part in the subtle differences and different applications of the languages.</a:t>
            </a:r>
          </a:p>
        </p:txBody>
      </p:sp>
    </p:spTree>
    <p:extLst>
      <p:ext uri="{BB962C8B-B14F-4D97-AF65-F5344CB8AC3E}">
        <p14:creationId xmlns:p14="http://schemas.microsoft.com/office/powerpoint/2010/main" val="410128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Scripting 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Demo scripting fundamentals.</a:t>
            </a:r>
          </a:p>
          <a:p>
            <a:r>
              <a:rPr lang="en-US" sz="2400"/>
              <a:t>scriptingbasics.html</a:t>
            </a:r>
          </a:p>
          <a:p>
            <a:r>
              <a:rPr lang="en-US" sz="2400"/>
              <a:t>scriptingbasics.js</a:t>
            </a:r>
          </a:p>
          <a:p>
            <a:r>
              <a:rPr lang="en-US" sz="2400"/>
              <a:t>scriptingbasics2.html</a:t>
            </a:r>
          </a:p>
          <a:p>
            <a:r>
              <a:rPr lang="en-US" sz="2400"/>
              <a:t>decisions.html</a:t>
            </a:r>
          </a:p>
        </p:txBody>
      </p:sp>
    </p:spTree>
    <p:extLst>
      <p:ext uri="{BB962C8B-B14F-4D97-AF65-F5344CB8AC3E}">
        <p14:creationId xmlns:p14="http://schemas.microsoft.com/office/powerpoint/2010/main" val="121316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Programming for multiple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 good way to find out what javascript is and is not supported in different browsers, is by using quirksmode.org.</a:t>
            </a:r>
          </a:p>
          <a:p>
            <a:r>
              <a:rPr lang="en-US" sz="2400"/>
              <a:t>This site has a continually updated list of javascript “quirks” across browsers. </a:t>
            </a:r>
          </a:p>
          <a:p>
            <a:r>
              <a:rPr lang="en-US" sz="2400"/>
              <a:t>You can also test which browser is being used with IF statements that appear in comments.</a:t>
            </a:r>
          </a:p>
          <a:p>
            <a:r>
              <a:rPr lang="en-US" sz="2400"/>
              <a:t>Then you can give different scripts and stylesheets.</a:t>
            </a:r>
          </a:p>
        </p:txBody>
      </p:sp>
    </p:spTree>
    <p:extLst>
      <p:ext uri="{BB962C8B-B14F-4D97-AF65-F5344CB8AC3E}">
        <p14:creationId xmlns:p14="http://schemas.microsoft.com/office/powerpoint/2010/main" val="34626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Programming for multiple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Demo noscript.html</a:t>
            </a:r>
          </a:p>
        </p:txBody>
      </p:sp>
    </p:spTree>
    <p:extLst>
      <p:ext uri="{BB962C8B-B14F-4D97-AF65-F5344CB8AC3E}">
        <p14:creationId xmlns:p14="http://schemas.microsoft.com/office/powerpoint/2010/main" val="21183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JavaScript Programming Fundamentals </a:t>
            </a:r>
          </a:p>
          <a:p>
            <a:pPr marL="0" indent="0">
              <a:buNone/>
            </a:pPr>
            <a:r>
              <a:rPr lang="en-US" sz="2000" dirty="0"/>
              <a:t>• Review Of XHTML and CSS </a:t>
            </a:r>
          </a:p>
          <a:p>
            <a:pPr marL="0" indent="0">
              <a:buNone/>
            </a:pPr>
            <a:r>
              <a:rPr lang="en-US" sz="2000" dirty="0"/>
              <a:t>• What is XHTML </a:t>
            </a:r>
          </a:p>
          <a:p>
            <a:pPr marL="0" indent="0">
              <a:buNone/>
            </a:pPr>
            <a:r>
              <a:rPr lang="en-US" sz="2000" dirty="0"/>
              <a:t>• Markup and Tags </a:t>
            </a:r>
          </a:p>
          <a:p>
            <a:pPr marL="0" indent="0">
              <a:buNone/>
            </a:pPr>
            <a:r>
              <a:rPr lang="en-US" sz="2000" dirty="0"/>
              <a:t>• CSS basics </a:t>
            </a:r>
          </a:p>
          <a:p>
            <a:pPr marL="0" indent="0">
              <a:buNone/>
            </a:pPr>
            <a:r>
              <a:rPr lang="en-US" sz="2000" dirty="0"/>
              <a:t>• JavaScript Syntax vs Java Syntax </a:t>
            </a:r>
          </a:p>
          <a:p>
            <a:pPr marL="0" indent="0">
              <a:buNone/>
            </a:pPr>
            <a:r>
              <a:rPr lang="en-US" sz="2000" dirty="0"/>
              <a:t>• Scripting Language Fundamentals </a:t>
            </a:r>
          </a:p>
          <a:p>
            <a:pPr marL="0" indent="0">
              <a:buNone/>
            </a:pPr>
            <a:r>
              <a:rPr lang="en-US" sz="2000" dirty="0"/>
              <a:t>• Programming for multiple browsers </a:t>
            </a:r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B15344-59F8-FC19-CFD5-E1DDF0AC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549" y="2264898"/>
            <a:ext cx="6670431" cy="3776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JavaScript Control and Flow </a:t>
            </a:r>
          </a:p>
          <a:p>
            <a:pPr marL="0" indent="0">
              <a:buNone/>
            </a:pPr>
            <a:r>
              <a:rPr lang="en-US" sz="2000" dirty="0"/>
              <a:t>• Variables and Functions </a:t>
            </a:r>
          </a:p>
          <a:p>
            <a:pPr marL="0" indent="0">
              <a:buNone/>
            </a:pPr>
            <a:r>
              <a:rPr lang="en-US" sz="2000" dirty="0"/>
              <a:t>• Arrays </a:t>
            </a:r>
          </a:p>
          <a:p>
            <a:pPr marL="0" indent="0">
              <a:buNone/>
            </a:pPr>
            <a:r>
              <a:rPr lang="en-US" sz="2000" dirty="0"/>
              <a:t>• Objects </a:t>
            </a:r>
          </a:p>
          <a:p>
            <a:pPr marL="0" indent="0">
              <a:buNone/>
            </a:pPr>
            <a:r>
              <a:rPr lang="en-US" sz="2000" dirty="0"/>
              <a:t>• Forms Validation </a:t>
            </a:r>
          </a:p>
          <a:p>
            <a:pPr marL="0" indent="0">
              <a:buNone/>
            </a:pPr>
            <a:r>
              <a:rPr lang="en-US" sz="2000" dirty="0"/>
              <a:t>• Creating Custom JavaScript Objects </a:t>
            </a:r>
            <a:r>
              <a:rPr lang="en-US" sz="800" dirty="0"/>
              <a:t>	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B15344-59F8-FC19-CFD5-E1DDF0AC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42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Programming Fundamentals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• Review Of XHTML and CSS </a:t>
            </a:r>
          </a:p>
          <a:p>
            <a:pPr marL="0" indent="0">
              <a:buNone/>
            </a:pPr>
            <a:r>
              <a:rPr lang="en-US" sz="2400"/>
              <a:t>• What is XHTML </a:t>
            </a:r>
          </a:p>
          <a:p>
            <a:pPr marL="0" indent="0">
              <a:buNone/>
            </a:pPr>
            <a:r>
              <a:rPr lang="en-US" sz="2400"/>
              <a:t>• Markup and Tags </a:t>
            </a:r>
          </a:p>
          <a:p>
            <a:pPr marL="0" indent="0">
              <a:buNone/>
            </a:pPr>
            <a:r>
              <a:rPr lang="en-US" sz="2400"/>
              <a:t>• CSS basics </a:t>
            </a:r>
          </a:p>
          <a:p>
            <a:pPr marL="0" indent="0">
              <a:buNone/>
            </a:pPr>
            <a:r>
              <a:rPr lang="en-US" sz="2400"/>
              <a:t>• JavaScript Syntax vs Java Syntax </a:t>
            </a:r>
          </a:p>
          <a:p>
            <a:pPr marL="0" indent="0">
              <a:buNone/>
            </a:pPr>
            <a:r>
              <a:rPr lang="en-US" sz="2400"/>
              <a:t>• Scripting Language Fundamentals </a:t>
            </a:r>
          </a:p>
          <a:p>
            <a:pPr marL="0" indent="0">
              <a:buNone/>
            </a:pPr>
            <a:r>
              <a:rPr lang="en-US" sz="2400"/>
              <a:t>• Programming for multiple browsers 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mark">
            <a:extLst>
              <a:ext uri="{FF2B5EF4-FFF2-40B4-BE49-F238E27FC236}">
                <a16:creationId xmlns:a16="http://schemas.microsoft.com/office/drawing/2014/main" id="{DF25530D-D8D8-7029-7633-15D8B82E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XHTML and CSS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167EA-B490-870F-1CBE-E16E0535D3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0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XHTML includes a principle from XML another markup language. </a:t>
            </a:r>
          </a:p>
          <a:p>
            <a:r>
              <a:rPr lang="en-US" sz="2400"/>
              <a:t>It states that all opening tags must have a closing tag.</a:t>
            </a:r>
          </a:p>
          <a:p>
            <a:r>
              <a:rPr lang="en-US" sz="2400"/>
              <a:t>&lt;p&gt;This paragraph has a closing tag.&lt;/p&gt;</a:t>
            </a:r>
          </a:p>
          <a:p>
            <a:r>
              <a:rPr lang="en-US" sz="2400"/>
              <a:t>The exception to this is in self closing tags.</a:t>
            </a:r>
          </a:p>
          <a:p>
            <a:r>
              <a:rPr lang="en-US" sz="2400"/>
              <a:t>&lt;img src=“img1.jpg” alt=“Img 1” /&gt;</a:t>
            </a:r>
          </a:p>
        </p:txBody>
      </p:sp>
    </p:spTree>
    <p:extLst>
      <p:ext uri="{BB962C8B-B14F-4D97-AF65-F5344CB8AC3E}">
        <p14:creationId xmlns:p14="http://schemas.microsoft.com/office/powerpoint/2010/main" val="2564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557" y="637953"/>
            <a:ext cx="765968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Markup and Tags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7" y="4376667"/>
            <a:ext cx="7659688" cy="1089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Tags define structure.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557" y="637953"/>
            <a:ext cx="765968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CSS basics 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7" y="4376667"/>
            <a:ext cx="7659688" cy="1089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CSS defines pages style.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Poppins</vt:lpstr>
      <vt:lpstr>Office Theme</vt:lpstr>
      <vt:lpstr>PowerPoint Presentation</vt:lpstr>
      <vt:lpstr>Welcome Message</vt:lpstr>
      <vt:lpstr>Topics Covered</vt:lpstr>
      <vt:lpstr>Topics Covered</vt:lpstr>
      <vt:lpstr>JavaScript Programming Fundamentals </vt:lpstr>
      <vt:lpstr>Review Of XHTML and CSS</vt:lpstr>
      <vt:lpstr>What is XHTML</vt:lpstr>
      <vt:lpstr>Markup and Tags</vt:lpstr>
      <vt:lpstr>CSS basics </vt:lpstr>
      <vt:lpstr>CSS basics </vt:lpstr>
      <vt:lpstr>JavaScript Syntax vs Java Syntax</vt:lpstr>
      <vt:lpstr>Scripting Language Fundamentals</vt:lpstr>
      <vt:lpstr>Scripting Language Fundamentals</vt:lpstr>
      <vt:lpstr>Scripting Language Fundamentals</vt:lpstr>
      <vt:lpstr>Scripting Language Fundamentals</vt:lpstr>
      <vt:lpstr>Scripting Language Fundamentals</vt:lpstr>
      <vt:lpstr>Scripting Language Fundamentals</vt:lpstr>
      <vt:lpstr>Programming for multiple browsers</vt:lpstr>
      <vt:lpstr>Programming for multiple browsers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160</cp:revision>
  <dcterms:created xsi:type="dcterms:W3CDTF">2021-03-04T05:19:41Z</dcterms:created>
  <dcterms:modified xsi:type="dcterms:W3CDTF">2022-12-15T00:14:12Z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