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648" r:id="rId8"/>
  </p:sldMasterIdLst>
  <p:sldIdLst>
    <p:sldId id="256" r:id="rId9"/>
    <p:sldId id="257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5FA5D-CF27-284A-2FC6-587A9D1D2DC9}" v="8" dt="2022-10-11T10:45:07.105"/>
    <p1510:client id="{45AB32A8-88C3-E243-9DC0-BC4E1B9EA278}" v="41" dt="2022-10-13T01:44:59.361"/>
    <p1510:client id="{A36D5363-A68A-F0D3-3765-C3B1D2A844CD}" v="50" dt="2022-10-11T10:47:45.936"/>
    <p1510:client id="{D9D6E36E-AA37-906F-849D-FB21A9186404}" v="62" dt="2022-10-11T10:44:31.495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64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2395023680" sldId="214748364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3393653130" sldId="214748365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1677143011" sldId="214748365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4214606456" sldId="214748365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2501109446" sldId="214748365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2357677068" sldId="214748365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222513435" sldId="214748365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1871480848" sldId="214748365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3339353978" sldId="214748365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3690752034" sldId="214748365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648"/>
            <pc:sldLayoutMk cId="1779683612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803D4-6479-4E0F-AA67-257D5AD06C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EB42A3-4DD6-4190-ADC9-03542886D8EA}">
      <dgm:prSet/>
      <dgm:spPr/>
      <dgm:t>
        <a:bodyPr/>
        <a:lstStyle/>
        <a:p>
          <a:r>
            <a:rPr lang="en-US"/>
            <a:t>HTML elements originally didn’t require closing tags.</a:t>
          </a:r>
        </a:p>
      </dgm:t>
    </dgm:pt>
    <dgm:pt modelId="{84039A60-FAE8-476B-ABE8-5269B04B2623}" type="parTrans" cxnId="{23D59785-808B-4DC5-B3E3-AA0E0CF6DDA3}">
      <dgm:prSet/>
      <dgm:spPr/>
      <dgm:t>
        <a:bodyPr/>
        <a:lstStyle/>
        <a:p>
          <a:endParaRPr lang="en-US"/>
        </a:p>
      </dgm:t>
    </dgm:pt>
    <dgm:pt modelId="{7087B825-F8FD-4D3B-A1B8-875E0F606C8B}" type="sibTrans" cxnId="{23D59785-808B-4DC5-B3E3-AA0E0CF6DDA3}">
      <dgm:prSet/>
      <dgm:spPr/>
      <dgm:t>
        <a:bodyPr/>
        <a:lstStyle/>
        <a:p>
          <a:endParaRPr lang="en-US"/>
        </a:p>
      </dgm:t>
    </dgm:pt>
    <dgm:pt modelId="{79DCE91E-DBC6-4EF8-BF79-4CCB287B8EE3}">
      <dgm:prSet/>
      <dgm:spPr/>
      <dgm:t>
        <a:bodyPr/>
        <a:lstStyle/>
        <a:p>
          <a:r>
            <a:rPr lang="en-US"/>
            <a:t>This lead to part of the difficulty in standardizing how browsers interpreted a page. </a:t>
          </a:r>
        </a:p>
      </dgm:t>
    </dgm:pt>
    <dgm:pt modelId="{97ECB420-66D3-4715-A225-1D4524318EBD}" type="parTrans" cxnId="{6A5E8B04-E612-4515-A71B-9A15499B3FFF}">
      <dgm:prSet/>
      <dgm:spPr/>
      <dgm:t>
        <a:bodyPr/>
        <a:lstStyle/>
        <a:p>
          <a:endParaRPr lang="en-US"/>
        </a:p>
      </dgm:t>
    </dgm:pt>
    <dgm:pt modelId="{EE29544A-2619-4477-93D6-CE92D8E80656}" type="sibTrans" cxnId="{6A5E8B04-E612-4515-A71B-9A15499B3FFF}">
      <dgm:prSet/>
      <dgm:spPr/>
      <dgm:t>
        <a:bodyPr/>
        <a:lstStyle/>
        <a:p>
          <a:endParaRPr lang="en-US"/>
        </a:p>
      </dgm:t>
    </dgm:pt>
    <dgm:pt modelId="{30B5119E-747E-4D21-8A90-B5F2588466FB}">
      <dgm:prSet/>
      <dgm:spPr/>
      <dgm:t>
        <a:bodyPr/>
        <a:lstStyle/>
        <a:p>
          <a:r>
            <a:rPr lang="en-US"/>
            <a:t>By introducing the concept of a closing tag, a browser could get a clearer picture of where elements began and ended on the page.</a:t>
          </a:r>
        </a:p>
      </dgm:t>
    </dgm:pt>
    <dgm:pt modelId="{F2E08E20-3D48-4CD8-AAFD-0D60B56C8E9B}" type="parTrans" cxnId="{6AFFF2B3-C3B8-48D1-9E60-AC611489E1F4}">
      <dgm:prSet/>
      <dgm:spPr/>
      <dgm:t>
        <a:bodyPr/>
        <a:lstStyle/>
        <a:p>
          <a:endParaRPr lang="en-US"/>
        </a:p>
      </dgm:t>
    </dgm:pt>
    <dgm:pt modelId="{684F2EA3-4962-4DD7-98D0-2360A5E4BF3E}" type="sibTrans" cxnId="{6AFFF2B3-C3B8-48D1-9E60-AC611489E1F4}">
      <dgm:prSet/>
      <dgm:spPr/>
      <dgm:t>
        <a:bodyPr/>
        <a:lstStyle/>
        <a:p>
          <a:endParaRPr lang="en-US"/>
        </a:p>
      </dgm:t>
    </dgm:pt>
    <dgm:pt modelId="{B0BAA750-A998-4C11-B06E-4B3C8EACF9F6}" type="pres">
      <dgm:prSet presAssocID="{6B5803D4-6479-4E0F-AA67-257D5AD06CD0}" presName="diagram" presStyleCnt="0">
        <dgm:presLayoutVars>
          <dgm:dir/>
          <dgm:resizeHandles val="exact"/>
        </dgm:presLayoutVars>
      </dgm:prSet>
      <dgm:spPr/>
    </dgm:pt>
    <dgm:pt modelId="{60FCCB08-CF82-4B99-8418-6D7EEA6B30E0}" type="pres">
      <dgm:prSet presAssocID="{33EB42A3-4DD6-4190-ADC9-03542886D8EA}" presName="node" presStyleLbl="node1" presStyleIdx="0" presStyleCnt="3">
        <dgm:presLayoutVars>
          <dgm:bulletEnabled val="1"/>
        </dgm:presLayoutVars>
      </dgm:prSet>
      <dgm:spPr/>
    </dgm:pt>
    <dgm:pt modelId="{831DA173-2D4E-49D7-9837-CDAF2E2C43F5}" type="pres">
      <dgm:prSet presAssocID="{7087B825-F8FD-4D3B-A1B8-875E0F606C8B}" presName="sibTrans" presStyleCnt="0"/>
      <dgm:spPr/>
    </dgm:pt>
    <dgm:pt modelId="{1FA75189-AEAD-4DA3-8E74-22A576727D2C}" type="pres">
      <dgm:prSet presAssocID="{79DCE91E-DBC6-4EF8-BF79-4CCB287B8EE3}" presName="node" presStyleLbl="node1" presStyleIdx="1" presStyleCnt="3">
        <dgm:presLayoutVars>
          <dgm:bulletEnabled val="1"/>
        </dgm:presLayoutVars>
      </dgm:prSet>
      <dgm:spPr/>
    </dgm:pt>
    <dgm:pt modelId="{979D5B31-93D2-4706-BB13-60C9552C4EDD}" type="pres">
      <dgm:prSet presAssocID="{EE29544A-2619-4477-93D6-CE92D8E80656}" presName="sibTrans" presStyleCnt="0"/>
      <dgm:spPr/>
    </dgm:pt>
    <dgm:pt modelId="{3EC89877-40E4-4AD5-80CD-7C673D19080E}" type="pres">
      <dgm:prSet presAssocID="{30B5119E-747E-4D21-8A90-B5F2588466FB}" presName="node" presStyleLbl="node1" presStyleIdx="2" presStyleCnt="3">
        <dgm:presLayoutVars>
          <dgm:bulletEnabled val="1"/>
        </dgm:presLayoutVars>
      </dgm:prSet>
      <dgm:spPr/>
    </dgm:pt>
  </dgm:ptLst>
  <dgm:cxnLst>
    <dgm:cxn modelId="{6A5E8B04-E612-4515-A71B-9A15499B3FFF}" srcId="{6B5803D4-6479-4E0F-AA67-257D5AD06CD0}" destId="{79DCE91E-DBC6-4EF8-BF79-4CCB287B8EE3}" srcOrd="1" destOrd="0" parTransId="{97ECB420-66D3-4715-A225-1D4524318EBD}" sibTransId="{EE29544A-2619-4477-93D6-CE92D8E80656}"/>
    <dgm:cxn modelId="{A0668721-9021-412D-B3BC-3D5A1CDC0AEF}" type="presOf" srcId="{30B5119E-747E-4D21-8A90-B5F2588466FB}" destId="{3EC89877-40E4-4AD5-80CD-7C673D19080E}" srcOrd="0" destOrd="0" presId="urn:microsoft.com/office/officeart/2005/8/layout/default"/>
    <dgm:cxn modelId="{B615CF43-6E2E-4B5F-B073-192D3FE4ECCA}" type="presOf" srcId="{33EB42A3-4DD6-4190-ADC9-03542886D8EA}" destId="{60FCCB08-CF82-4B99-8418-6D7EEA6B30E0}" srcOrd="0" destOrd="0" presId="urn:microsoft.com/office/officeart/2005/8/layout/default"/>
    <dgm:cxn modelId="{3BB57D7A-58E3-4F8E-B983-BAF9FC2BC75F}" type="presOf" srcId="{6B5803D4-6479-4E0F-AA67-257D5AD06CD0}" destId="{B0BAA750-A998-4C11-B06E-4B3C8EACF9F6}" srcOrd="0" destOrd="0" presId="urn:microsoft.com/office/officeart/2005/8/layout/default"/>
    <dgm:cxn modelId="{23D59785-808B-4DC5-B3E3-AA0E0CF6DDA3}" srcId="{6B5803D4-6479-4E0F-AA67-257D5AD06CD0}" destId="{33EB42A3-4DD6-4190-ADC9-03542886D8EA}" srcOrd="0" destOrd="0" parTransId="{84039A60-FAE8-476B-ABE8-5269B04B2623}" sibTransId="{7087B825-F8FD-4D3B-A1B8-875E0F606C8B}"/>
    <dgm:cxn modelId="{89E3288F-C740-4AD4-9700-63A84528AD52}" type="presOf" srcId="{79DCE91E-DBC6-4EF8-BF79-4CCB287B8EE3}" destId="{1FA75189-AEAD-4DA3-8E74-22A576727D2C}" srcOrd="0" destOrd="0" presId="urn:microsoft.com/office/officeart/2005/8/layout/default"/>
    <dgm:cxn modelId="{6AFFF2B3-C3B8-48D1-9E60-AC611489E1F4}" srcId="{6B5803D4-6479-4E0F-AA67-257D5AD06CD0}" destId="{30B5119E-747E-4D21-8A90-B5F2588466FB}" srcOrd="2" destOrd="0" parTransId="{F2E08E20-3D48-4CD8-AAFD-0D60B56C8E9B}" sibTransId="{684F2EA3-4962-4DD7-98D0-2360A5E4BF3E}"/>
    <dgm:cxn modelId="{E6A7145C-9485-4052-8290-CA9BB6593328}" type="presParOf" srcId="{B0BAA750-A998-4C11-B06E-4B3C8EACF9F6}" destId="{60FCCB08-CF82-4B99-8418-6D7EEA6B30E0}" srcOrd="0" destOrd="0" presId="urn:microsoft.com/office/officeart/2005/8/layout/default"/>
    <dgm:cxn modelId="{53E8CDB4-B731-4933-8050-FAC6542A5EF4}" type="presParOf" srcId="{B0BAA750-A998-4C11-B06E-4B3C8EACF9F6}" destId="{831DA173-2D4E-49D7-9837-CDAF2E2C43F5}" srcOrd="1" destOrd="0" presId="urn:microsoft.com/office/officeart/2005/8/layout/default"/>
    <dgm:cxn modelId="{1E0BABDD-9EFB-4160-97AC-F09DC9678FEA}" type="presParOf" srcId="{B0BAA750-A998-4C11-B06E-4B3C8EACF9F6}" destId="{1FA75189-AEAD-4DA3-8E74-22A576727D2C}" srcOrd="2" destOrd="0" presId="urn:microsoft.com/office/officeart/2005/8/layout/default"/>
    <dgm:cxn modelId="{784D4F04-5F84-46D6-BE13-CDA2161D30F0}" type="presParOf" srcId="{B0BAA750-A998-4C11-B06E-4B3C8EACF9F6}" destId="{979D5B31-93D2-4706-BB13-60C9552C4EDD}" srcOrd="3" destOrd="0" presId="urn:microsoft.com/office/officeart/2005/8/layout/default"/>
    <dgm:cxn modelId="{392F677A-C449-47E6-85B2-1790E6013D39}" type="presParOf" srcId="{B0BAA750-A998-4C11-B06E-4B3C8EACF9F6}" destId="{3EC89877-40E4-4AD5-80CD-7C673D1908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CB08-CF82-4B99-8418-6D7EEA6B30E0}">
      <dsp:nvSpPr>
        <dsp:cNvPr id="0" name=""/>
        <dsp:cNvSpPr/>
      </dsp:nvSpPr>
      <dsp:spPr>
        <a:xfrm>
          <a:off x="0" y="902643"/>
          <a:ext cx="3182347" cy="190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HTML elements originally didn’t require closing tags.</a:t>
          </a:r>
        </a:p>
      </dsp:txBody>
      <dsp:txXfrm>
        <a:off x="0" y="902643"/>
        <a:ext cx="3182347" cy="1909408"/>
      </dsp:txXfrm>
    </dsp:sp>
    <dsp:sp modelId="{1FA75189-AEAD-4DA3-8E74-22A576727D2C}">
      <dsp:nvSpPr>
        <dsp:cNvPr id="0" name=""/>
        <dsp:cNvSpPr/>
      </dsp:nvSpPr>
      <dsp:spPr>
        <a:xfrm>
          <a:off x="3500582" y="902643"/>
          <a:ext cx="3182347" cy="190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lead to part of the difficulty in standardizing how browsers interpreted a page. </a:t>
          </a:r>
        </a:p>
      </dsp:txBody>
      <dsp:txXfrm>
        <a:off x="3500582" y="902643"/>
        <a:ext cx="3182347" cy="1909408"/>
      </dsp:txXfrm>
    </dsp:sp>
    <dsp:sp modelId="{3EC89877-40E4-4AD5-80CD-7C673D19080E}">
      <dsp:nvSpPr>
        <dsp:cNvPr id="0" name=""/>
        <dsp:cNvSpPr/>
      </dsp:nvSpPr>
      <dsp:spPr>
        <a:xfrm>
          <a:off x="7001165" y="902643"/>
          <a:ext cx="3182347" cy="190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introducing the concept of a closing tag, a browser could get a clearer picture of where elements began and ended on the page.</a:t>
          </a:r>
        </a:p>
      </dsp:txBody>
      <dsp:txXfrm>
        <a:off x="7001165" y="902643"/>
        <a:ext cx="3182347" cy="190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5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3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3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7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4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0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3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2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7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 Layouts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Now we will look at creating a basic page layout. </a:t>
            </a:r>
          </a:p>
          <a:p>
            <a:r>
              <a:rPr lang="en-US" sz="2400"/>
              <a:t>basiclayout.html</a:t>
            </a:r>
          </a:p>
          <a:p>
            <a:r>
              <a:rPr lang="en-US" sz="2400"/>
              <a:t>basiclayout2.html</a:t>
            </a:r>
          </a:p>
        </p:txBody>
      </p:sp>
    </p:spTree>
    <p:extLst>
      <p:ext uri="{BB962C8B-B14F-4D97-AF65-F5344CB8AC3E}">
        <p14:creationId xmlns:p14="http://schemas.microsoft.com/office/powerpoint/2010/main" val="41508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• Introduction to XML </a:t>
            </a:r>
          </a:p>
          <a:p>
            <a:pPr marL="0" indent="0">
              <a:buNone/>
            </a:pPr>
            <a:r>
              <a:rPr lang="en-US" sz="2000"/>
              <a:t>• XML in relation to HTML </a:t>
            </a:r>
          </a:p>
          <a:p>
            <a:pPr marL="0" indent="0">
              <a:buNone/>
            </a:pPr>
            <a:r>
              <a:rPr lang="en-US" sz="2000"/>
              <a:t>• Changing DOCTYPE to XHTML 1.0 </a:t>
            </a:r>
          </a:p>
          <a:p>
            <a:pPr marL="0" indent="0">
              <a:buNone/>
            </a:pPr>
            <a:r>
              <a:rPr lang="en-US" sz="2000"/>
              <a:t>• Difference between XHTML 1.0 and HTML 4.01</a:t>
            </a:r>
          </a:p>
          <a:p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0C0373-D8BA-505B-8570-587686DE6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3" r="45964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0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XML is a way of structuring data like a database, and storing it as text. Notice it looks very similar to HTML. </a:t>
            </a:r>
          </a:p>
          <a:p>
            <a:pPr>
              <a:lnSpc>
                <a:spcPct val="90000"/>
              </a:lnSpc>
            </a:pPr>
            <a:r>
              <a:rPr lang="en-US" sz="1900"/>
              <a:t>XML stands for eXtensible Markup Language. So it is a markup language like HTML.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&lt;?xml version="1.0"?&gt;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&lt;note&gt;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    &lt;to&gt;Joe&lt;/to&gt;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    &lt;from&gt;Frank&lt;/from&gt;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    &lt;heading&gt;Reminder&lt;/heading&gt;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    &lt;body&gt;Don't forget to get the pizza!&lt;/body&gt;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&lt;/note&gt;</a:t>
            </a:r>
          </a:p>
          <a:p>
            <a:pPr>
              <a:lnSpc>
                <a:spcPct val="90000"/>
              </a:lnSpc>
            </a:pPr>
            <a:r>
              <a:rPr lang="en-US" sz="1900"/>
              <a:t>Notice that each tag has an opening &lt; &gt; and closing &lt;/ &gt; tag.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07462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XML in relation to 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E21ADF-0C95-E932-685C-B4FD128A3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0957"/>
              </p:ext>
            </p:extLst>
          </p:nvPr>
        </p:nvGraphicFramePr>
        <p:xfrm>
          <a:off x="1422492" y="2499837"/>
          <a:ext cx="10183513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2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XML in relation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It is now considered best practice to use open and closing tags in your HTML, this not only helps with cross-browser compatibility, but also with code readability, for you or anyone else who might be working with your code.</a:t>
            </a:r>
          </a:p>
        </p:txBody>
      </p:sp>
    </p:spTree>
    <p:extLst>
      <p:ext uri="{BB962C8B-B14F-4D97-AF65-F5344CB8AC3E}">
        <p14:creationId xmlns:p14="http://schemas.microsoft.com/office/powerpoint/2010/main" val="329468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Changing DOCTYPE to XHTML 1.0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DOCTYPEs were added to declare XHTML standards as the DOCTYPE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Transitional: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200"/>
            </a:br>
            <a:r>
              <a:rPr lang="en-US" sz="2200"/>
              <a:t>&lt;!DOCTYPE html PUBLIC "-//W3C//DTD XHTML 1.0 Transitional//EN" "http://www.w3.org/TR/xhtml1/DTD/xhtml1-transitional.dtd"&gt;</a:t>
            </a:r>
            <a:br>
              <a:rPr lang="en-US" sz="2200"/>
            </a:br>
            <a:br>
              <a:rPr lang="en-US" sz="2200"/>
            </a:br>
            <a:r>
              <a:rPr lang="en-US" sz="2200"/>
              <a:t>Strict: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&lt;!DOCTYPE html PUBLIC "-//W3C//DTD XHTML 1.0 Strict//EN" "http://www.w3.org/TR/xhtml1/DTD/xhtml1-strict.dtd"&gt;</a:t>
            </a:r>
          </a:p>
        </p:txBody>
      </p:sp>
    </p:spTree>
    <p:extLst>
      <p:ext uri="{BB962C8B-B14F-4D97-AF65-F5344CB8AC3E}">
        <p14:creationId xmlns:p14="http://schemas.microsoft.com/office/powerpoint/2010/main" val="14609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Difference between XHTML 1.0 and HTML 4.01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Consider this (HTML 4.01):</a:t>
            </a:r>
            <a:br>
              <a:rPr lang="en-US" sz="2400"/>
            </a:br>
            <a:r>
              <a:rPr lang="en-US" sz="2400"/>
              <a:t>&lt;div&gt;</a:t>
            </a:r>
          </a:p>
          <a:p>
            <a:pPr marL="0" indent="0">
              <a:buNone/>
            </a:pPr>
            <a:r>
              <a:rPr lang="en-US" sz="2400"/>
              <a:t>	&lt;p&gt;This is a paragraph</a:t>
            </a:r>
            <a:br>
              <a:rPr lang="en-US" sz="2400"/>
            </a:br>
            <a:r>
              <a:rPr lang="en-US" sz="2400"/>
              <a:t>	This is not a paragraph, or is it?</a:t>
            </a:r>
            <a:br>
              <a:rPr lang="en-US" sz="2400"/>
            </a:br>
            <a:r>
              <a:rPr lang="en-US" sz="2400"/>
              <a:t>&lt;!-- Where does the paragraph end? --&gt;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Browsers might interpret this situation differently because there is some ambiguity; things are not clear.</a:t>
            </a:r>
          </a:p>
        </p:txBody>
      </p:sp>
    </p:spTree>
    <p:extLst>
      <p:ext uri="{BB962C8B-B14F-4D97-AF65-F5344CB8AC3E}">
        <p14:creationId xmlns:p14="http://schemas.microsoft.com/office/powerpoint/2010/main" val="91116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Difference between XHTML 1.0 and HTML 4.01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Consider this (XHTML 1.0):</a:t>
            </a:r>
            <a:br>
              <a:rPr lang="en-US" sz="2400"/>
            </a:br>
            <a:r>
              <a:rPr lang="en-US" sz="2400"/>
              <a:t>&lt;div&gt;</a:t>
            </a:r>
          </a:p>
          <a:p>
            <a:pPr marL="0" indent="0">
              <a:buNone/>
            </a:pPr>
            <a:r>
              <a:rPr lang="en-US" sz="2400"/>
              <a:t>	&lt;p&gt;This is a paragraph</a:t>
            </a:r>
            <a:br>
              <a:rPr lang="en-US" sz="2400"/>
            </a:br>
            <a:r>
              <a:rPr lang="en-US" sz="2400"/>
              <a:t>	This is not a paragraph, or is it?&lt;/p&gt;</a:t>
            </a:r>
            <a:br>
              <a:rPr lang="en-US" sz="2400"/>
            </a:br>
            <a:r>
              <a:rPr lang="en-US" sz="2400"/>
              <a:t>&lt;!– The paragraph ends after the closing &lt;/p&gt; tag --&gt;&lt;/div&gt;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This makes the beginning and end of tags much more clear and concise.</a:t>
            </a:r>
          </a:p>
        </p:txBody>
      </p:sp>
    </p:spTree>
    <p:extLst>
      <p:ext uri="{BB962C8B-B14F-4D97-AF65-F5344CB8AC3E}">
        <p14:creationId xmlns:p14="http://schemas.microsoft.com/office/powerpoint/2010/main" val="65226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XHTML</vt:lpstr>
      <vt:lpstr>Introduction to XML </vt:lpstr>
      <vt:lpstr>XML in relation to HTML</vt:lpstr>
      <vt:lpstr>XML in relation to HTML</vt:lpstr>
      <vt:lpstr>Changing DOCTYPE to XHTML 1.0 </vt:lpstr>
      <vt:lpstr>Difference between XHTML 1.0 and HTML 4.01</vt:lpstr>
      <vt:lpstr>Difference between XHTML 1.0 and HTML 4.01</vt:lpstr>
      <vt:lpstr>Basic 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56</cp:revision>
  <dcterms:created xsi:type="dcterms:W3CDTF">2021-03-04T05:19:41Z</dcterms:created>
  <dcterms:modified xsi:type="dcterms:W3CDTF">2022-10-13T02:03:55Z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