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58" r:id="rId3"/>
    <p:sldId id="270" r:id="rId4"/>
    <p:sldId id="264" r:id="rId5"/>
    <p:sldId id="266" r:id="rId6"/>
    <p:sldId id="288" r:id="rId7"/>
    <p:sldId id="317" r:id="rId8"/>
    <p:sldId id="318" r:id="rId9"/>
    <p:sldId id="319" r:id="rId10"/>
    <p:sldId id="322" r:id="rId11"/>
    <p:sldId id="321" r:id="rId12"/>
    <p:sldId id="313" r:id="rId13"/>
    <p:sldId id="314" r:id="rId14"/>
    <p:sldId id="315" r:id="rId15"/>
    <p:sldId id="316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F0FF1-9BCB-4F77-A7EB-CB2CC291F9E9}">
  <a:tblStyle styleId="{5D4F0FF1-9BCB-4F77-A7EB-CB2CC291F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050" autoAdjust="0"/>
  </p:normalViewPr>
  <p:slideViewPr>
    <p:cSldViewPr snapToGrid="0">
      <p:cViewPr>
        <p:scale>
          <a:sx n="98" d="100"/>
          <a:sy n="98" d="100"/>
        </p:scale>
        <p:origin x="672" y="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7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04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01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03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24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526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13864b49_1_4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13864b49_1_4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313741446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313741446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313864b49_1_4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313864b49_1_4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82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53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d313864b49_1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d313864b49_1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56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576927" y="41252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9"/>
          <p:cNvSpPr/>
          <p:nvPr/>
        </p:nvSpPr>
        <p:spPr>
          <a:xfrm>
            <a:off x="6812003" y="-107485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24" name="Google Shape;224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27725" y="-64895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9"/>
          <p:cNvSpPr/>
          <p:nvPr/>
        </p:nvSpPr>
        <p:spPr>
          <a:xfrm>
            <a:off x="-1206000" y="13821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9"/>
          <p:cNvSpPr/>
          <p:nvPr/>
        </p:nvSpPr>
        <p:spPr>
          <a:xfrm>
            <a:off x="8430450" y="36025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-861625" y="-13516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3"/>
          <p:cNvSpPr/>
          <p:nvPr/>
        </p:nvSpPr>
        <p:spPr>
          <a:xfrm>
            <a:off x="7744650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744650" y="36025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720000" y="2214000"/>
            <a:ext cx="5163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2" hasCustomPrompt="1"/>
          </p:nvPr>
        </p:nvSpPr>
        <p:spPr>
          <a:xfrm>
            <a:off x="50471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260402" y="6299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198502" y="-15196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35"/>
          <p:cNvSpPr/>
          <p:nvPr/>
        </p:nvSpPr>
        <p:spPr>
          <a:xfrm>
            <a:off x="7116803" y="456394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" name="Google Shape;214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5" name="Google Shape;215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8" name="Google Shape;218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38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4" r:id="rId6"/>
    <p:sldLayoutId id="2147483665" r:id="rId7"/>
    <p:sldLayoutId id="2147483681" r:id="rId8"/>
    <p:sldLayoutId id="2147483684" r:id="rId9"/>
    <p:sldLayoutId id="214748368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ctrTitle"/>
          </p:nvPr>
        </p:nvSpPr>
        <p:spPr>
          <a:xfrm>
            <a:off x="594075" y="1119250"/>
            <a:ext cx="4183487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Medical Online Appoiment </a:t>
            </a:r>
            <a:endParaRPr b="0" dirty="0"/>
          </a:p>
        </p:txBody>
      </p:sp>
      <p:sp>
        <p:nvSpPr>
          <p:cNvPr id="236" name="Google Shape;236;p42"/>
          <p:cNvSpPr/>
          <p:nvPr/>
        </p:nvSpPr>
        <p:spPr>
          <a:xfrm>
            <a:off x="777837" y="3724613"/>
            <a:ext cx="4003500" cy="629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subTitle" idx="1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Aplicación para agendar citas en consultorios médicos.</a:t>
            </a:r>
          </a:p>
        </p:txBody>
      </p:sp>
      <p:sp>
        <p:nvSpPr>
          <p:cNvPr id="238" name="Google Shape;238;p42"/>
          <p:cNvSpPr/>
          <p:nvPr/>
        </p:nvSpPr>
        <p:spPr>
          <a:xfrm>
            <a:off x="8548675" y="3328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0" name="Google Shape;240;p42"/>
          <p:cNvCxnSpPr/>
          <p:nvPr/>
        </p:nvCxnSpPr>
        <p:spPr>
          <a:xfrm>
            <a:off x="780087" y="3529013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42"/>
          <p:cNvGrpSpPr/>
          <p:nvPr/>
        </p:nvGrpSpPr>
        <p:grpSpPr>
          <a:xfrm>
            <a:off x="781611" y="713513"/>
            <a:ext cx="3995951" cy="564600"/>
            <a:chOff x="1524913" y="922950"/>
            <a:chExt cx="6094175" cy="564600"/>
          </a:xfrm>
        </p:grpSpPr>
        <p:cxnSp>
          <p:nvCxnSpPr>
            <p:cNvPr id="242" name="Google Shape;242;p42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42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DCC1FC9-F0D3-AC23-CC1A-C54F5C9B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63" y="970418"/>
            <a:ext cx="3243112" cy="3202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4"/>
          <p:cNvSpPr/>
          <p:nvPr/>
        </p:nvSpPr>
        <p:spPr>
          <a:xfrm>
            <a:off x="317572" y="543657"/>
            <a:ext cx="6036198" cy="4056186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14;p61">
            <a:extLst>
              <a:ext uri="{FF2B5EF4-FFF2-40B4-BE49-F238E27FC236}">
                <a16:creationId xmlns:a16="http://schemas.microsoft.com/office/drawing/2014/main" id="{609C7F9F-BA59-4BB7-9212-560731CDC862}"/>
              </a:ext>
            </a:extLst>
          </p:cNvPr>
          <p:cNvSpPr/>
          <p:nvPr/>
        </p:nvSpPr>
        <p:spPr>
          <a:xfrm>
            <a:off x="7031501" y="1364226"/>
            <a:ext cx="1626300" cy="635799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16;p61">
            <a:extLst>
              <a:ext uri="{FF2B5EF4-FFF2-40B4-BE49-F238E27FC236}">
                <a16:creationId xmlns:a16="http://schemas.microsoft.com/office/drawing/2014/main" id="{EF090062-1116-0AF8-114D-C62E2FD15B13}"/>
              </a:ext>
            </a:extLst>
          </p:cNvPr>
          <p:cNvSpPr txBox="1"/>
          <p:nvPr/>
        </p:nvSpPr>
        <p:spPr>
          <a:xfrm>
            <a:off x="7206251" y="1364226"/>
            <a:ext cx="1276800" cy="6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Vida saludable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" name="Google Shape;517;p61">
            <a:extLst>
              <a:ext uri="{FF2B5EF4-FFF2-40B4-BE49-F238E27FC236}">
                <a16:creationId xmlns:a16="http://schemas.microsoft.com/office/drawing/2014/main" id="{93319AD3-58E2-7225-92FD-662C2BD37DEC}"/>
              </a:ext>
            </a:extLst>
          </p:cNvPr>
          <p:cNvSpPr txBox="1"/>
          <p:nvPr/>
        </p:nvSpPr>
        <p:spPr>
          <a:xfrm>
            <a:off x="6826253" y="2034499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informativa, con datos de interés médico.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DA15E-AC55-378C-A185-02DCB078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3" y="744794"/>
            <a:ext cx="5561368" cy="2780071"/>
          </a:xfrm>
          <a:prstGeom prst="rect">
            <a:avLst/>
          </a:prstGeom>
        </p:spPr>
      </p:pic>
      <p:cxnSp>
        <p:nvCxnSpPr>
          <p:cNvPr id="8" name="Google Shape;523;p61">
            <a:extLst>
              <a:ext uri="{FF2B5EF4-FFF2-40B4-BE49-F238E27FC236}">
                <a16:creationId xmlns:a16="http://schemas.microsoft.com/office/drawing/2014/main" id="{E3CBCE4B-2908-863D-F5A6-088C24312048}"/>
              </a:ext>
            </a:extLst>
          </p:cNvPr>
          <p:cNvCxnSpPr>
            <a:cxnSpLocks/>
            <a:stCxn id="9" idx="7"/>
            <a:endCxn id="5" idx="1"/>
          </p:cNvCxnSpPr>
          <p:nvPr/>
        </p:nvCxnSpPr>
        <p:spPr>
          <a:xfrm flipV="1">
            <a:off x="5872873" y="1682126"/>
            <a:ext cx="1158628" cy="97894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530;p61">
            <a:extLst>
              <a:ext uri="{FF2B5EF4-FFF2-40B4-BE49-F238E27FC236}">
                <a16:creationId xmlns:a16="http://schemas.microsoft.com/office/drawing/2014/main" id="{CF71835F-F393-BE8E-19C3-45BD8AC29AF6}"/>
              </a:ext>
            </a:extLst>
          </p:cNvPr>
          <p:cNvSpPr/>
          <p:nvPr/>
        </p:nvSpPr>
        <p:spPr>
          <a:xfrm>
            <a:off x="5244058" y="2571750"/>
            <a:ext cx="736703" cy="609931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66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4"/>
          <p:cNvSpPr/>
          <p:nvPr/>
        </p:nvSpPr>
        <p:spPr>
          <a:xfrm>
            <a:off x="2730813" y="681544"/>
            <a:ext cx="6036198" cy="4056186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14;p61">
            <a:extLst>
              <a:ext uri="{FF2B5EF4-FFF2-40B4-BE49-F238E27FC236}">
                <a16:creationId xmlns:a16="http://schemas.microsoft.com/office/drawing/2014/main" id="{609C7F9F-BA59-4BB7-9212-560731CDC862}"/>
              </a:ext>
            </a:extLst>
          </p:cNvPr>
          <p:cNvSpPr/>
          <p:nvPr/>
        </p:nvSpPr>
        <p:spPr>
          <a:xfrm>
            <a:off x="534922" y="1647837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16;p61">
            <a:extLst>
              <a:ext uri="{FF2B5EF4-FFF2-40B4-BE49-F238E27FC236}">
                <a16:creationId xmlns:a16="http://schemas.microsoft.com/office/drawing/2014/main" id="{EF090062-1116-0AF8-114D-C62E2FD15B13}"/>
              </a:ext>
            </a:extLst>
          </p:cNvPr>
          <p:cNvSpPr txBox="1"/>
          <p:nvPr/>
        </p:nvSpPr>
        <p:spPr>
          <a:xfrm>
            <a:off x="709673" y="1635237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Acerca de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" name="Google Shape;517;p61">
            <a:extLst>
              <a:ext uri="{FF2B5EF4-FFF2-40B4-BE49-F238E27FC236}">
                <a16:creationId xmlns:a16="http://schemas.microsoft.com/office/drawing/2014/main" id="{93319AD3-58E2-7225-92FD-662C2BD37DEC}"/>
              </a:ext>
            </a:extLst>
          </p:cNvPr>
          <p:cNvSpPr txBox="1"/>
          <p:nvPr/>
        </p:nvSpPr>
        <p:spPr>
          <a:xfrm>
            <a:off x="317572" y="2175537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de información respecto al soporte del módulo web. Así como datos de contacto.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1E893D-6CB5-41F2-A0C4-1D2478A1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73" y="882558"/>
            <a:ext cx="5563340" cy="2765103"/>
          </a:xfrm>
          <a:prstGeom prst="rect">
            <a:avLst/>
          </a:prstGeom>
        </p:spPr>
      </p:pic>
      <p:cxnSp>
        <p:nvCxnSpPr>
          <p:cNvPr id="8" name="Google Shape;523;p61">
            <a:extLst>
              <a:ext uri="{FF2B5EF4-FFF2-40B4-BE49-F238E27FC236}">
                <a16:creationId xmlns:a16="http://schemas.microsoft.com/office/drawing/2014/main" id="{E3CBCE4B-2908-863D-F5A6-088C24312048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2161222" y="1342872"/>
            <a:ext cx="811343" cy="55621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530;p61">
            <a:extLst>
              <a:ext uri="{FF2B5EF4-FFF2-40B4-BE49-F238E27FC236}">
                <a16:creationId xmlns:a16="http://schemas.microsoft.com/office/drawing/2014/main" id="{CF71835F-F393-BE8E-19C3-45BD8AC29AF6}"/>
              </a:ext>
            </a:extLst>
          </p:cNvPr>
          <p:cNvSpPr/>
          <p:nvPr/>
        </p:nvSpPr>
        <p:spPr>
          <a:xfrm>
            <a:off x="2972565" y="1037906"/>
            <a:ext cx="736703" cy="609931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3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71F36DB-8348-E90D-14D2-86098BE4E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7" b="5389"/>
          <a:stretch/>
        </p:blipFill>
        <p:spPr>
          <a:xfrm>
            <a:off x="5208104" y="1070438"/>
            <a:ext cx="1756222" cy="30352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058110-D149-0597-D220-B46B4C01F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8" b="6434"/>
          <a:stretch/>
        </p:blipFill>
        <p:spPr>
          <a:xfrm>
            <a:off x="2573370" y="1070438"/>
            <a:ext cx="1754845" cy="3035249"/>
          </a:xfrm>
          <a:prstGeom prst="rect">
            <a:avLst/>
          </a:prstGeom>
        </p:spPr>
      </p:pic>
      <p:sp>
        <p:nvSpPr>
          <p:cNvPr id="838" name="Google Shape;838;p74"/>
          <p:cNvSpPr/>
          <p:nvPr/>
        </p:nvSpPr>
        <p:spPr>
          <a:xfrm>
            <a:off x="2493900" y="636394"/>
            <a:ext cx="1911142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3" name="Google Shape;843;p74"/>
          <p:cNvGrpSpPr/>
          <p:nvPr/>
        </p:nvGrpSpPr>
        <p:grpSpPr>
          <a:xfrm>
            <a:off x="6784047" y="4105687"/>
            <a:ext cx="2523598" cy="356601"/>
            <a:chOff x="1524913" y="922950"/>
            <a:chExt cx="6094175" cy="564600"/>
          </a:xfrm>
        </p:grpSpPr>
        <p:cxnSp>
          <p:nvCxnSpPr>
            <p:cNvPr id="844" name="Google Shape;844;p74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017D76BF-A774-34A2-6054-6E20321EFAA1}"/>
              </a:ext>
            </a:extLst>
          </p:cNvPr>
          <p:cNvSpPr/>
          <p:nvPr/>
        </p:nvSpPr>
        <p:spPr>
          <a:xfrm>
            <a:off x="489899" y="1083038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16;p61">
            <a:extLst>
              <a:ext uri="{FF2B5EF4-FFF2-40B4-BE49-F238E27FC236}">
                <a16:creationId xmlns:a16="http://schemas.microsoft.com/office/drawing/2014/main" id="{8C53C023-C3D4-BEAB-C0A1-E807CBAE2B6A}"/>
              </a:ext>
            </a:extLst>
          </p:cNvPr>
          <p:cNvSpPr txBox="1"/>
          <p:nvPr/>
        </p:nvSpPr>
        <p:spPr>
          <a:xfrm>
            <a:off x="664650" y="1070438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Login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" name="Google Shape;517;p61">
            <a:extLst>
              <a:ext uri="{FF2B5EF4-FFF2-40B4-BE49-F238E27FC236}">
                <a16:creationId xmlns:a16="http://schemas.microsoft.com/office/drawing/2014/main" id="{0B14B488-BB92-31DD-0F93-7013EC700E93}"/>
              </a:ext>
            </a:extLst>
          </p:cNvPr>
          <p:cNvSpPr txBox="1"/>
          <p:nvPr/>
        </p:nvSpPr>
        <p:spPr>
          <a:xfrm>
            <a:off x="272549" y="1610738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 de primera vista en la app, aqui el médico realiza el login con su usuario y contraseña.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6" name="Google Shape;523;p61">
            <a:extLst>
              <a:ext uri="{FF2B5EF4-FFF2-40B4-BE49-F238E27FC236}">
                <a16:creationId xmlns:a16="http://schemas.microsoft.com/office/drawing/2014/main" id="{E4B76FD9-F223-5AB3-F092-FD247B42D668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flipH="1" flipV="1">
            <a:off x="2116199" y="1334288"/>
            <a:ext cx="612151" cy="41905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30;p61">
            <a:extLst>
              <a:ext uri="{FF2B5EF4-FFF2-40B4-BE49-F238E27FC236}">
                <a16:creationId xmlns:a16="http://schemas.microsoft.com/office/drawing/2014/main" id="{BFD16572-77AF-1AAF-AC7D-E05D534CEFCA}"/>
              </a:ext>
            </a:extLst>
          </p:cNvPr>
          <p:cNvSpPr/>
          <p:nvPr/>
        </p:nvSpPr>
        <p:spPr>
          <a:xfrm>
            <a:off x="2728350" y="1610738"/>
            <a:ext cx="257611" cy="285201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8;p74">
            <a:extLst>
              <a:ext uri="{FF2B5EF4-FFF2-40B4-BE49-F238E27FC236}">
                <a16:creationId xmlns:a16="http://schemas.microsoft.com/office/drawing/2014/main" id="{A73EA435-A43C-29E4-2AF2-C7548F2A7DA2}"/>
              </a:ext>
            </a:extLst>
          </p:cNvPr>
          <p:cNvSpPr/>
          <p:nvPr/>
        </p:nvSpPr>
        <p:spPr>
          <a:xfrm>
            <a:off x="5122766" y="636394"/>
            <a:ext cx="1911142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13;p61">
            <a:extLst>
              <a:ext uri="{FF2B5EF4-FFF2-40B4-BE49-F238E27FC236}">
                <a16:creationId xmlns:a16="http://schemas.microsoft.com/office/drawing/2014/main" id="{E7D66237-0DFC-3332-F9A9-09642DEDAED9}"/>
              </a:ext>
            </a:extLst>
          </p:cNvPr>
          <p:cNvSpPr/>
          <p:nvPr/>
        </p:nvSpPr>
        <p:spPr>
          <a:xfrm>
            <a:off x="7177159" y="2783760"/>
            <a:ext cx="1694292" cy="50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18;p61">
            <a:extLst>
              <a:ext uri="{FF2B5EF4-FFF2-40B4-BE49-F238E27FC236}">
                <a16:creationId xmlns:a16="http://schemas.microsoft.com/office/drawing/2014/main" id="{2F336B3A-2116-C55F-4C3C-F237735457CA}"/>
              </a:ext>
            </a:extLst>
          </p:cNvPr>
          <p:cNvSpPr txBox="1"/>
          <p:nvPr/>
        </p:nvSpPr>
        <p:spPr>
          <a:xfrm>
            <a:off x="7351910" y="2771160"/>
            <a:ext cx="13901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Sing Up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5" name="Google Shape;519;p61">
            <a:extLst>
              <a:ext uri="{FF2B5EF4-FFF2-40B4-BE49-F238E27FC236}">
                <a16:creationId xmlns:a16="http://schemas.microsoft.com/office/drawing/2014/main" id="{450CFA97-DB16-4534-E3A2-AAD7E28DC7BB}"/>
              </a:ext>
            </a:extLst>
          </p:cNvPr>
          <p:cNvSpPr txBox="1"/>
          <p:nvPr/>
        </p:nvSpPr>
        <p:spPr>
          <a:xfrm>
            <a:off x="7282736" y="3297985"/>
            <a:ext cx="1588716" cy="8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 de registro para nuevos médicos.</a:t>
            </a:r>
          </a:p>
        </p:txBody>
      </p:sp>
      <p:cxnSp>
        <p:nvCxnSpPr>
          <p:cNvPr id="16" name="Google Shape;526;p61">
            <a:extLst>
              <a:ext uri="{FF2B5EF4-FFF2-40B4-BE49-F238E27FC236}">
                <a16:creationId xmlns:a16="http://schemas.microsoft.com/office/drawing/2014/main" id="{DA939A4E-194F-5D44-9BBA-9050E52DE93A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>
            <a:off x="6493293" y="2971981"/>
            <a:ext cx="683866" cy="630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527;p61">
            <a:extLst>
              <a:ext uri="{FF2B5EF4-FFF2-40B4-BE49-F238E27FC236}">
                <a16:creationId xmlns:a16="http://schemas.microsoft.com/office/drawing/2014/main" id="{8FAFBF28-0794-3B33-BFB0-9A221618B4AC}"/>
              </a:ext>
            </a:extLst>
          </p:cNvPr>
          <p:cNvSpPr/>
          <p:nvPr/>
        </p:nvSpPr>
        <p:spPr>
          <a:xfrm>
            <a:off x="6182315" y="2802041"/>
            <a:ext cx="310978" cy="33988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4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4"/>
          <p:cNvSpPr/>
          <p:nvPr/>
        </p:nvSpPr>
        <p:spPr>
          <a:xfrm>
            <a:off x="2493900" y="636394"/>
            <a:ext cx="1921293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303BDB-40BB-36D9-3728-8EB17DA27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5" b="5715"/>
          <a:stretch/>
        </p:blipFill>
        <p:spPr>
          <a:xfrm>
            <a:off x="2573253" y="1070439"/>
            <a:ext cx="1768226" cy="3035248"/>
          </a:xfrm>
          <a:prstGeom prst="rect">
            <a:avLst/>
          </a:prstGeom>
        </p:spPr>
      </p:pic>
      <p:grpSp>
        <p:nvGrpSpPr>
          <p:cNvPr id="843" name="Google Shape;843;p74"/>
          <p:cNvGrpSpPr/>
          <p:nvPr/>
        </p:nvGrpSpPr>
        <p:grpSpPr>
          <a:xfrm>
            <a:off x="6784047" y="4105687"/>
            <a:ext cx="2523598" cy="356601"/>
            <a:chOff x="1524913" y="922950"/>
            <a:chExt cx="6094175" cy="564600"/>
          </a:xfrm>
        </p:grpSpPr>
        <p:cxnSp>
          <p:nvCxnSpPr>
            <p:cNvPr id="844" name="Google Shape;844;p74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017D76BF-A774-34A2-6054-6E20321EFAA1}"/>
              </a:ext>
            </a:extLst>
          </p:cNvPr>
          <p:cNvSpPr/>
          <p:nvPr/>
        </p:nvSpPr>
        <p:spPr>
          <a:xfrm>
            <a:off x="489899" y="1083038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16;p61">
            <a:extLst>
              <a:ext uri="{FF2B5EF4-FFF2-40B4-BE49-F238E27FC236}">
                <a16:creationId xmlns:a16="http://schemas.microsoft.com/office/drawing/2014/main" id="{8C53C023-C3D4-BEAB-C0A1-E807CBAE2B6A}"/>
              </a:ext>
            </a:extLst>
          </p:cNvPr>
          <p:cNvSpPr txBox="1"/>
          <p:nvPr/>
        </p:nvSpPr>
        <p:spPr>
          <a:xfrm>
            <a:off x="664650" y="1070438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Home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" name="Google Shape;517;p61">
            <a:extLst>
              <a:ext uri="{FF2B5EF4-FFF2-40B4-BE49-F238E27FC236}">
                <a16:creationId xmlns:a16="http://schemas.microsoft.com/office/drawing/2014/main" id="{0B14B488-BB92-31DD-0F93-7013EC700E93}"/>
              </a:ext>
            </a:extLst>
          </p:cNvPr>
          <p:cNvSpPr txBox="1"/>
          <p:nvPr/>
        </p:nvSpPr>
        <p:spPr>
          <a:xfrm>
            <a:off x="272549" y="1610738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principal al inicar sesión, aqui muestra un calendario como orientación y mensaje de bienvenida.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6" name="Google Shape;523;p61">
            <a:extLst>
              <a:ext uri="{FF2B5EF4-FFF2-40B4-BE49-F238E27FC236}">
                <a16:creationId xmlns:a16="http://schemas.microsoft.com/office/drawing/2014/main" id="{E4B76FD9-F223-5AB3-F092-FD247B42D668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flipH="1" flipV="1">
            <a:off x="2116199" y="1334288"/>
            <a:ext cx="612151" cy="114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30;p61">
            <a:extLst>
              <a:ext uri="{FF2B5EF4-FFF2-40B4-BE49-F238E27FC236}">
                <a16:creationId xmlns:a16="http://schemas.microsoft.com/office/drawing/2014/main" id="{BFD16572-77AF-1AAF-AC7D-E05D534CEFCA}"/>
              </a:ext>
            </a:extLst>
          </p:cNvPr>
          <p:cNvSpPr/>
          <p:nvPr/>
        </p:nvSpPr>
        <p:spPr>
          <a:xfrm>
            <a:off x="2728350" y="1193538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8;p74">
            <a:extLst>
              <a:ext uri="{FF2B5EF4-FFF2-40B4-BE49-F238E27FC236}">
                <a16:creationId xmlns:a16="http://schemas.microsoft.com/office/drawing/2014/main" id="{A73EA435-A43C-29E4-2AF2-C7548F2A7DA2}"/>
              </a:ext>
            </a:extLst>
          </p:cNvPr>
          <p:cNvSpPr/>
          <p:nvPr/>
        </p:nvSpPr>
        <p:spPr>
          <a:xfrm>
            <a:off x="4955808" y="636394"/>
            <a:ext cx="1890735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13;p61">
            <a:extLst>
              <a:ext uri="{FF2B5EF4-FFF2-40B4-BE49-F238E27FC236}">
                <a16:creationId xmlns:a16="http://schemas.microsoft.com/office/drawing/2014/main" id="{E7D66237-0DFC-3332-F9A9-09642DEDAED9}"/>
              </a:ext>
            </a:extLst>
          </p:cNvPr>
          <p:cNvSpPr/>
          <p:nvPr/>
        </p:nvSpPr>
        <p:spPr>
          <a:xfrm>
            <a:off x="7177159" y="2783760"/>
            <a:ext cx="1694292" cy="50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18;p61">
            <a:extLst>
              <a:ext uri="{FF2B5EF4-FFF2-40B4-BE49-F238E27FC236}">
                <a16:creationId xmlns:a16="http://schemas.microsoft.com/office/drawing/2014/main" id="{2F336B3A-2116-C55F-4C3C-F237735457CA}"/>
              </a:ext>
            </a:extLst>
          </p:cNvPr>
          <p:cNvSpPr txBox="1"/>
          <p:nvPr/>
        </p:nvSpPr>
        <p:spPr>
          <a:xfrm>
            <a:off x="7351910" y="2771160"/>
            <a:ext cx="13901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Agendar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5" name="Google Shape;519;p61">
            <a:extLst>
              <a:ext uri="{FF2B5EF4-FFF2-40B4-BE49-F238E27FC236}">
                <a16:creationId xmlns:a16="http://schemas.microsoft.com/office/drawing/2014/main" id="{450CFA97-DB16-4534-E3A2-AAD7E28DC7BB}"/>
              </a:ext>
            </a:extLst>
          </p:cNvPr>
          <p:cNvSpPr txBox="1"/>
          <p:nvPr/>
        </p:nvSpPr>
        <p:spPr>
          <a:xfrm>
            <a:off x="7282736" y="3297985"/>
            <a:ext cx="1588716" cy="8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para generar una nueva cita.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290893C-1072-13C5-F7FA-EFF03DDBC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4" b="5344"/>
          <a:stretch/>
        </p:blipFill>
        <p:spPr>
          <a:xfrm>
            <a:off x="5040615" y="1070438"/>
            <a:ext cx="1743431" cy="3035249"/>
          </a:xfrm>
          <a:prstGeom prst="rect">
            <a:avLst/>
          </a:prstGeom>
        </p:spPr>
      </p:pic>
      <p:cxnSp>
        <p:nvCxnSpPr>
          <p:cNvPr id="16" name="Google Shape;526;p61">
            <a:extLst>
              <a:ext uri="{FF2B5EF4-FFF2-40B4-BE49-F238E27FC236}">
                <a16:creationId xmlns:a16="http://schemas.microsoft.com/office/drawing/2014/main" id="{DA939A4E-194F-5D44-9BBA-9050E52DE93A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>
            <a:off x="6493293" y="2928110"/>
            <a:ext cx="683866" cy="106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527;p61">
            <a:extLst>
              <a:ext uri="{FF2B5EF4-FFF2-40B4-BE49-F238E27FC236}">
                <a16:creationId xmlns:a16="http://schemas.microsoft.com/office/drawing/2014/main" id="{8FAFBF28-0794-3B33-BFB0-9A221618B4AC}"/>
              </a:ext>
            </a:extLst>
          </p:cNvPr>
          <p:cNvSpPr/>
          <p:nvPr/>
        </p:nvSpPr>
        <p:spPr>
          <a:xfrm>
            <a:off x="6036239" y="2697096"/>
            <a:ext cx="457054" cy="462028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42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4"/>
          <p:cNvSpPr/>
          <p:nvPr/>
        </p:nvSpPr>
        <p:spPr>
          <a:xfrm>
            <a:off x="2493900" y="636394"/>
            <a:ext cx="1921293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A80DC2-E1EC-A518-D1EB-E80E54444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7" b="5721"/>
          <a:stretch/>
        </p:blipFill>
        <p:spPr>
          <a:xfrm>
            <a:off x="2573253" y="1070437"/>
            <a:ext cx="1768226" cy="3035249"/>
          </a:xfrm>
          <a:prstGeom prst="rect">
            <a:avLst/>
          </a:prstGeom>
        </p:spPr>
      </p:pic>
      <p:grpSp>
        <p:nvGrpSpPr>
          <p:cNvPr id="843" name="Google Shape;843;p74"/>
          <p:cNvGrpSpPr/>
          <p:nvPr/>
        </p:nvGrpSpPr>
        <p:grpSpPr>
          <a:xfrm>
            <a:off x="6784047" y="4105687"/>
            <a:ext cx="2523598" cy="356601"/>
            <a:chOff x="1524913" y="922950"/>
            <a:chExt cx="6094175" cy="564600"/>
          </a:xfrm>
        </p:grpSpPr>
        <p:cxnSp>
          <p:nvCxnSpPr>
            <p:cNvPr id="844" name="Google Shape;844;p74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017D76BF-A774-34A2-6054-6E20321EFAA1}"/>
              </a:ext>
            </a:extLst>
          </p:cNvPr>
          <p:cNvSpPr/>
          <p:nvPr/>
        </p:nvSpPr>
        <p:spPr>
          <a:xfrm>
            <a:off x="489899" y="1083038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16;p61">
            <a:extLst>
              <a:ext uri="{FF2B5EF4-FFF2-40B4-BE49-F238E27FC236}">
                <a16:creationId xmlns:a16="http://schemas.microsoft.com/office/drawing/2014/main" id="{8C53C023-C3D4-BEAB-C0A1-E807CBAE2B6A}"/>
              </a:ext>
            </a:extLst>
          </p:cNvPr>
          <p:cNvSpPr txBox="1"/>
          <p:nvPr/>
        </p:nvSpPr>
        <p:spPr>
          <a:xfrm>
            <a:off x="664650" y="1070438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Citas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" name="Google Shape;517;p61">
            <a:extLst>
              <a:ext uri="{FF2B5EF4-FFF2-40B4-BE49-F238E27FC236}">
                <a16:creationId xmlns:a16="http://schemas.microsoft.com/office/drawing/2014/main" id="{0B14B488-BB92-31DD-0F93-7013EC700E93}"/>
              </a:ext>
            </a:extLst>
          </p:cNvPr>
          <p:cNvSpPr txBox="1"/>
          <p:nvPr/>
        </p:nvSpPr>
        <p:spPr>
          <a:xfrm>
            <a:off x="272549" y="1610738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que arroja las citas que estan pendientes.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6" name="Google Shape;523;p61">
            <a:extLst>
              <a:ext uri="{FF2B5EF4-FFF2-40B4-BE49-F238E27FC236}">
                <a16:creationId xmlns:a16="http://schemas.microsoft.com/office/drawing/2014/main" id="{E4B76FD9-F223-5AB3-F092-FD247B42D668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flipH="1" flipV="1">
            <a:off x="2116199" y="1334288"/>
            <a:ext cx="612151" cy="99862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30;p61">
            <a:extLst>
              <a:ext uri="{FF2B5EF4-FFF2-40B4-BE49-F238E27FC236}">
                <a16:creationId xmlns:a16="http://schemas.microsoft.com/office/drawing/2014/main" id="{BFD16572-77AF-1AAF-AC7D-E05D534CEFCA}"/>
              </a:ext>
            </a:extLst>
          </p:cNvPr>
          <p:cNvSpPr/>
          <p:nvPr/>
        </p:nvSpPr>
        <p:spPr>
          <a:xfrm>
            <a:off x="2728350" y="2077761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8;p74">
            <a:extLst>
              <a:ext uri="{FF2B5EF4-FFF2-40B4-BE49-F238E27FC236}">
                <a16:creationId xmlns:a16="http://schemas.microsoft.com/office/drawing/2014/main" id="{A73EA435-A43C-29E4-2AF2-C7548F2A7DA2}"/>
              </a:ext>
            </a:extLst>
          </p:cNvPr>
          <p:cNvSpPr/>
          <p:nvPr/>
        </p:nvSpPr>
        <p:spPr>
          <a:xfrm>
            <a:off x="5112614" y="636394"/>
            <a:ext cx="1921293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13;p61">
            <a:extLst>
              <a:ext uri="{FF2B5EF4-FFF2-40B4-BE49-F238E27FC236}">
                <a16:creationId xmlns:a16="http://schemas.microsoft.com/office/drawing/2014/main" id="{E7D66237-0DFC-3332-F9A9-09642DEDAED9}"/>
              </a:ext>
            </a:extLst>
          </p:cNvPr>
          <p:cNvSpPr/>
          <p:nvPr/>
        </p:nvSpPr>
        <p:spPr>
          <a:xfrm>
            <a:off x="7177159" y="2783760"/>
            <a:ext cx="1694292" cy="50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18;p61">
            <a:extLst>
              <a:ext uri="{FF2B5EF4-FFF2-40B4-BE49-F238E27FC236}">
                <a16:creationId xmlns:a16="http://schemas.microsoft.com/office/drawing/2014/main" id="{2F336B3A-2116-C55F-4C3C-F237735457CA}"/>
              </a:ext>
            </a:extLst>
          </p:cNvPr>
          <p:cNvSpPr txBox="1"/>
          <p:nvPr/>
        </p:nvSpPr>
        <p:spPr>
          <a:xfrm>
            <a:off x="7351910" y="2771160"/>
            <a:ext cx="13901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Anteriores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5" name="Google Shape;519;p61">
            <a:extLst>
              <a:ext uri="{FF2B5EF4-FFF2-40B4-BE49-F238E27FC236}">
                <a16:creationId xmlns:a16="http://schemas.microsoft.com/office/drawing/2014/main" id="{450CFA97-DB16-4534-E3A2-AAD7E28DC7BB}"/>
              </a:ext>
            </a:extLst>
          </p:cNvPr>
          <p:cNvSpPr txBox="1"/>
          <p:nvPr/>
        </p:nvSpPr>
        <p:spPr>
          <a:xfrm>
            <a:off x="7282736" y="3297985"/>
            <a:ext cx="1588716" cy="8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de consulta de antiguas citas.</a:t>
            </a:r>
          </a:p>
        </p:txBody>
      </p:sp>
      <p:sp>
        <p:nvSpPr>
          <p:cNvPr id="10" name="Google Shape;514;p61">
            <a:extLst>
              <a:ext uri="{FF2B5EF4-FFF2-40B4-BE49-F238E27FC236}">
                <a16:creationId xmlns:a16="http://schemas.microsoft.com/office/drawing/2014/main" id="{7B2252F2-B4B8-F11D-5DAC-03E75A9723E9}"/>
              </a:ext>
            </a:extLst>
          </p:cNvPr>
          <p:cNvSpPr/>
          <p:nvPr/>
        </p:nvSpPr>
        <p:spPr>
          <a:xfrm>
            <a:off x="588476" y="2802041"/>
            <a:ext cx="1352974" cy="1316370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2" t="-53919" r="-3812" b="-51244"/>
            </a:stretch>
          </a:blip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" name="Google Shape;523;p61">
            <a:extLst>
              <a:ext uri="{FF2B5EF4-FFF2-40B4-BE49-F238E27FC236}">
                <a16:creationId xmlns:a16="http://schemas.microsoft.com/office/drawing/2014/main" id="{39E06467-5294-ACB1-4C7E-FCDFC62E8BB7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1941450" y="2332911"/>
            <a:ext cx="786900" cy="112731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CB8C3500-F25D-9206-5AEA-38CF8FFC9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66" b="5432"/>
          <a:stretch/>
        </p:blipFill>
        <p:spPr>
          <a:xfrm>
            <a:off x="5177211" y="1056257"/>
            <a:ext cx="1782407" cy="3062030"/>
          </a:xfrm>
          <a:prstGeom prst="rect">
            <a:avLst/>
          </a:prstGeom>
        </p:spPr>
      </p:pic>
      <p:cxnSp>
        <p:nvCxnSpPr>
          <p:cNvPr id="16" name="Google Shape;526;p61">
            <a:extLst>
              <a:ext uri="{FF2B5EF4-FFF2-40B4-BE49-F238E27FC236}">
                <a16:creationId xmlns:a16="http://schemas.microsoft.com/office/drawing/2014/main" id="{DA939A4E-194F-5D44-9BBA-9050E52DE93A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>
            <a:off x="6493293" y="2903974"/>
            <a:ext cx="683866" cy="13103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" name="Google Shape;527;p61">
            <a:extLst>
              <a:ext uri="{FF2B5EF4-FFF2-40B4-BE49-F238E27FC236}">
                <a16:creationId xmlns:a16="http://schemas.microsoft.com/office/drawing/2014/main" id="{8FAFBF28-0794-3B33-BFB0-9A221618B4AC}"/>
              </a:ext>
            </a:extLst>
          </p:cNvPr>
          <p:cNvSpPr/>
          <p:nvPr/>
        </p:nvSpPr>
        <p:spPr>
          <a:xfrm>
            <a:off x="6036239" y="2648824"/>
            <a:ext cx="457054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40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4"/>
          <p:cNvSpPr/>
          <p:nvPr/>
        </p:nvSpPr>
        <p:spPr>
          <a:xfrm>
            <a:off x="2521634" y="636394"/>
            <a:ext cx="1856697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3" name="Google Shape;843;p74"/>
          <p:cNvGrpSpPr/>
          <p:nvPr/>
        </p:nvGrpSpPr>
        <p:grpSpPr>
          <a:xfrm>
            <a:off x="6762506" y="623376"/>
            <a:ext cx="2523598" cy="356601"/>
            <a:chOff x="1524913" y="922950"/>
            <a:chExt cx="6094175" cy="564600"/>
          </a:xfrm>
        </p:grpSpPr>
        <p:cxnSp>
          <p:nvCxnSpPr>
            <p:cNvPr id="844" name="Google Shape;844;p74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14;p61">
            <a:extLst>
              <a:ext uri="{FF2B5EF4-FFF2-40B4-BE49-F238E27FC236}">
                <a16:creationId xmlns:a16="http://schemas.microsoft.com/office/drawing/2014/main" id="{017D76BF-A774-34A2-6054-6E20321EFAA1}"/>
              </a:ext>
            </a:extLst>
          </p:cNvPr>
          <p:cNvSpPr/>
          <p:nvPr/>
        </p:nvSpPr>
        <p:spPr>
          <a:xfrm>
            <a:off x="517633" y="1083038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16;p61">
            <a:extLst>
              <a:ext uri="{FF2B5EF4-FFF2-40B4-BE49-F238E27FC236}">
                <a16:creationId xmlns:a16="http://schemas.microsoft.com/office/drawing/2014/main" id="{8C53C023-C3D4-BEAB-C0A1-E807CBAE2B6A}"/>
              </a:ext>
            </a:extLst>
          </p:cNvPr>
          <p:cNvSpPr txBox="1"/>
          <p:nvPr/>
        </p:nvSpPr>
        <p:spPr>
          <a:xfrm>
            <a:off x="692384" y="1070438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Ubicación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" name="Google Shape;517;p61">
            <a:extLst>
              <a:ext uri="{FF2B5EF4-FFF2-40B4-BE49-F238E27FC236}">
                <a16:creationId xmlns:a16="http://schemas.microsoft.com/office/drawing/2014/main" id="{0B14B488-BB92-31DD-0F93-7013EC700E93}"/>
              </a:ext>
            </a:extLst>
          </p:cNvPr>
          <p:cNvSpPr txBox="1"/>
          <p:nvPr/>
        </p:nvSpPr>
        <p:spPr>
          <a:xfrm>
            <a:off x="300283" y="1610738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Muestra la localidad donde se ubica el paciente.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" name="Google Shape;838;p74">
            <a:extLst>
              <a:ext uri="{FF2B5EF4-FFF2-40B4-BE49-F238E27FC236}">
                <a16:creationId xmlns:a16="http://schemas.microsoft.com/office/drawing/2014/main" id="{E3BF811B-7776-F313-F2D0-6262B41DD31B}"/>
              </a:ext>
            </a:extLst>
          </p:cNvPr>
          <p:cNvSpPr/>
          <p:nvPr/>
        </p:nvSpPr>
        <p:spPr>
          <a:xfrm>
            <a:off x="5177210" y="636394"/>
            <a:ext cx="1856697" cy="387071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13;p61">
            <a:extLst>
              <a:ext uri="{FF2B5EF4-FFF2-40B4-BE49-F238E27FC236}">
                <a16:creationId xmlns:a16="http://schemas.microsoft.com/office/drawing/2014/main" id="{881BB814-7105-5C56-CF84-91C887D09CD9}"/>
              </a:ext>
            </a:extLst>
          </p:cNvPr>
          <p:cNvSpPr/>
          <p:nvPr/>
        </p:nvSpPr>
        <p:spPr>
          <a:xfrm>
            <a:off x="7177159" y="2783760"/>
            <a:ext cx="1694292" cy="502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18;p61">
            <a:extLst>
              <a:ext uri="{FF2B5EF4-FFF2-40B4-BE49-F238E27FC236}">
                <a16:creationId xmlns:a16="http://schemas.microsoft.com/office/drawing/2014/main" id="{13266449-3A46-C60B-3024-216DD3AF20B8}"/>
              </a:ext>
            </a:extLst>
          </p:cNvPr>
          <p:cNvSpPr txBox="1"/>
          <p:nvPr/>
        </p:nvSpPr>
        <p:spPr>
          <a:xfrm>
            <a:off x="7351910" y="2771160"/>
            <a:ext cx="139015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Perfil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0" name="Google Shape;519;p61">
            <a:extLst>
              <a:ext uri="{FF2B5EF4-FFF2-40B4-BE49-F238E27FC236}">
                <a16:creationId xmlns:a16="http://schemas.microsoft.com/office/drawing/2014/main" id="{741CD80E-C1B8-08D1-C61B-D20F0478EF45}"/>
              </a:ext>
            </a:extLst>
          </p:cNvPr>
          <p:cNvSpPr txBox="1"/>
          <p:nvPr/>
        </p:nvSpPr>
        <p:spPr>
          <a:xfrm>
            <a:off x="7282735" y="3297985"/>
            <a:ext cx="1588716" cy="116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 de consulta y edición de datos del perfil del médico.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3A9F26C-FB0C-B631-9CBD-D6E206F3C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8" b="5066"/>
          <a:stretch/>
        </p:blipFill>
        <p:spPr>
          <a:xfrm>
            <a:off x="5247461" y="1070437"/>
            <a:ext cx="1707629" cy="30478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EEEEF67-174F-144E-3A81-A142B900BD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9" b="5889"/>
          <a:stretch/>
        </p:blipFill>
        <p:spPr>
          <a:xfrm>
            <a:off x="2595799" y="1070437"/>
            <a:ext cx="1708366" cy="3025542"/>
          </a:xfrm>
          <a:prstGeom prst="rect">
            <a:avLst/>
          </a:prstGeom>
        </p:spPr>
      </p:pic>
      <p:sp>
        <p:nvSpPr>
          <p:cNvPr id="12" name="Google Shape;527;p61">
            <a:extLst>
              <a:ext uri="{FF2B5EF4-FFF2-40B4-BE49-F238E27FC236}">
                <a16:creationId xmlns:a16="http://schemas.microsoft.com/office/drawing/2014/main" id="{D68E3782-1AB3-496A-2314-28811E6AAE63}"/>
              </a:ext>
            </a:extLst>
          </p:cNvPr>
          <p:cNvSpPr/>
          <p:nvPr/>
        </p:nvSpPr>
        <p:spPr>
          <a:xfrm>
            <a:off x="6036239" y="2648824"/>
            <a:ext cx="457054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" name="Google Shape;523;p61">
            <a:extLst>
              <a:ext uri="{FF2B5EF4-FFF2-40B4-BE49-F238E27FC236}">
                <a16:creationId xmlns:a16="http://schemas.microsoft.com/office/drawing/2014/main" id="{E4B76FD9-F223-5AB3-F092-FD247B42D668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flipH="1" flipV="1">
            <a:off x="2143933" y="1334288"/>
            <a:ext cx="612151" cy="30650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30;p61">
            <a:extLst>
              <a:ext uri="{FF2B5EF4-FFF2-40B4-BE49-F238E27FC236}">
                <a16:creationId xmlns:a16="http://schemas.microsoft.com/office/drawing/2014/main" id="{BFD16572-77AF-1AAF-AC7D-E05D534CEFCA}"/>
              </a:ext>
            </a:extLst>
          </p:cNvPr>
          <p:cNvSpPr/>
          <p:nvPr/>
        </p:nvSpPr>
        <p:spPr>
          <a:xfrm>
            <a:off x="2756084" y="1385639"/>
            <a:ext cx="510300" cy="510300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" name="Google Shape;526;p61">
            <a:extLst>
              <a:ext uri="{FF2B5EF4-FFF2-40B4-BE49-F238E27FC236}">
                <a16:creationId xmlns:a16="http://schemas.microsoft.com/office/drawing/2014/main" id="{1CE792F6-573E-1030-3258-977C93BCEBE2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6493293" y="2903974"/>
            <a:ext cx="683866" cy="13103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501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5" y="89850"/>
            <a:ext cx="4963800" cy="49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9"/>
          <p:cNvSpPr txBox="1">
            <a:spLocks noGrp="1"/>
          </p:cNvSpPr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497" name="Google Shape;497;p59"/>
          <p:cNvSpPr/>
          <p:nvPr/>
        </p:nvSpPr>
        <p:spPr>
          <a:xfrm>
            <a:off x="-852000" y="-8249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98" name="Google Shape;498;p59"/>
          <p:cNvCxnSpPr/>
          <p:nvPr/>
        </p:nvCxnSpPr>
        <p:spPr>
          <a:xfrm>
            <a:off x="5088300" y="1747500"/>
            <a:ext cx="108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/>
          <p:nvPr/>
        </p:nvSpPr>
        <p:spPr>
          <a:xfrm>
            <a:off x="905450" y="1672575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44"/>
          <p:cNvSpPr/>
          <p:nvPr/>
        </p:nvSpPr>
        <p:spPr>
          <a:xfrm>
            <a:off x="3166329" y="3223514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44"/>
          <p:cNvSpPr/>
          <p:nvPr/>
        </p:nvSpPr>
        <p:spPr>
          <a:xfrm>
            <a:off x="4739900" y="1672575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44"/>
          <p:cNvSpPr txBox="1">
            <a:spLocks noGrp="1"/>
          </p:cNvSpPr>
          <p:nvPr>
            <p:ph type="title" idx="13"/>
          </p:nvPr>
        </p:nvSpPr>
        <p:spPr>
          <a:xfrm>
            <a:off x="3135004" y="3223514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59" name="Google Shape;259;p44"/>
          <p:cNvSpPr txBox="1">
            <a:spLocks noGrp="1"/>
          </p:cNvSpPr>
          <p:nvPr>
            <p:ph type="title" idx="9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0" name="Google Shape;260;p44"/>
          <p:cNvSpPr txBox="1">
            <a:spLocks noGrp="1"/>
          </p:cNvSpPr>
          <p:nvPr>
            <p:ph type="title" idx="14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desarrollo</a:t>
            </a:r>
            <a:endParaRPr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title" idx="2"/>
          </p:nvPr>
        </p:nvSpPr>
        <p:spPr>
          <a:xfrm>
            <a:off x="2024992" y="195750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Rosas Méndez Sergio</a:t>
            </a:r>
          </a:p>
        </p:txBody>
      </p:sp>
      <p:sp>
        <p:nvSpPr>
          <p:cNvPr id="265" name="Google Shape;265;p44"/>
          <p:cNvSpPr txBox="1">
            <a:spLocks noGrp="1"/>
          </p:cNvSpPr>
          <p:nvPr>
            <p:ph type="title" idx="3"/>
          </p:nvPr>
        </p:nvSpPr>
        <p:spPr>
          <a:xfrm>
            <a:off x="5858439" y="195750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Pirita Alfaro Carolina</a:t>
            </a:r>
          </a:p>
        </p:txBody>
      </p:sp>
      <p:sp>
        <p:nvSpPr>
          <p:cNvPr id="267" name="Google Shape;267;p44"/>
          <p:cNvSpPr txBox="1">
            <a:spLocks noGrp="1"/>
          </p:cNvSpPr>
          <p:nvPr>
            <p:ph type="title" idx="5"/>
          </p:nvPr>
        </p:nvSpPr>
        <p:spPr>
          <a:xfrm>
            <a:off x="4330492" y="3483764"/>
            <a:ext cx="222103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Rodríguez Losuna José Alberto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6"/>
          <p:cNvPicPr preferRelativeResize="0"/>
          <p:nvPr/>
        </p:nvPicPr>
        <p:blipFill rotWithShape="1">
          <a:blip r:embed="rId3">
            <a:alphaModFix/>
          </a:blip>
          <a:srcRect l="19908" t="29118" r="52122" b="26234"/>
          <a:stretch/>
        </p:blipFill>
        <p:spPr>
          <a:xfrm>
            <a:off x="4833075" y="1067850"/>
            <a:ext cx="1821886" cy="290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>
            <a:spLocks noGrp="1"/>
          </p:cNvSpPr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Identificación del problema</a:t>
            </a:r>
          </a:p>
        </p:txBody>
      </p:sp>
      <p:sp>
        <p:nvSpPr>
          <p:cNvPr id="389" name="Google Shape;389;p56"/>
          <p:cNvSpPr txBox="1">
            <a:spLocks noGrp="1"/>
          </p:cNvSpPr>
          <p:nvPr>
            <p:ph type="body" idx="1"/>
          </p:nvPr>
        </p:nvSpPr>
        <p:spPr>
          <a:xfrm>
            <a:off x="720000" y="2214000"/>
            <a:ext cx="4280100" cy="20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Congestionamiento de llamadas en los consultorios y desorganización en las citas.</a:t>
            </a:r>
          </a:p>
          <a:p>
            <a:pPr marL="139700" indent="0">
              <a:buNone/>
            </a:pPr>
            <a:endParaRPr lang="es-MX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Deficiencia en el sistema médico por conflictos en la agenda de citas.</a:t>
            </a:r>
          </a:p>
          <a:p>
            <a:pPr marL="139700" indent="0">
              <a:buNone/>
            </a:pPr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buNone/>
            </a:pPr>
            <a:endParaRPr lang="es-MX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dirty="0"/>
          </a:p>
        </p:txBody>
      </p:sp>
      <p:sp>
        <p:nvSpPr>
          <p:cNvPr id="390" name="Google Shape;390;p56"/>
          <p:cNvSpPr/>
          <p:nvPr/>
        </p:nvSpPr>
        <p:spPr>
          <a:xfrm>
            <a:off x="5214050" y="44739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1" name="Google Shape;391;p56"/>
          <p:cNvCxnSpPr/>
          <p:nvPr/>
        </p:nvCxnSpPr>
        <p:spPr>
          <a:xfrm>
            <a:off x="618735" y="2057658"/>
            <a:ext cx="25239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2" name="Google Shape;392;p56"/>
          <p:cNvGrpSpPr/>
          <p:nvPr/>
        </p:nvGrpSpPr>
        <p:grpSpPr>
          <a:xfrm>
            <a:off x="618647" y="1067853"/>
            <a:ext cx="2523598" cy="356601"/>
            <a:chOff x="1524913" y="922950"/>
            <a:chExt cx="6094175" cy="564600"/>
          </a:xfrm>
        </p:grpSpPr>
        <p:cxnSp>
          <p:nvCxnSpPr>
            <p:cNvPr id="393" name="Google Shape;393;p56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56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 l="55191" t="29118" r="16840" b="26234"/>
          <a:stretch/>
        </p:blipFill>
        <p:spPr>
          <a:xfrm>
            <a:off x="6654963" y="1067850"/>
            <a:ext cx="1821886" cy="290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939450" y="744554"/>
            <a:ext cx="3898200" cy="572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Problemática.</a:t>
            </a:r>
            <a:endParaRPr lang="es-MX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50"/>
          <p:cNvSpPr txBox="1">
            <a:spLocks noGrp="1"/>
          </p:cNvSpPr>
          <p:nvPr>
            <p:ph type="subTitle" idx="1"/>
          </p:nvPr>
        </p:nvSpPr>
        <p:spPr>
          <a:xfrm>
            <a:off x="869152" y="1316653"/>
            <a:ext cx="3898200" cy="2510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488" indent="0" algn="just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Citas médicas pérdidas son un gran problema para la eficiencia del sistema de salud. Limitan el acceso a los servicios médicos de otros pacientes y perjudican la rentabilidad económica de los prestadores médicos y del sistema en general.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3">
            <a:alphaModFix/>
          </a:blip>
          <a:srcRect t="13629" r="13629"/>
          <a:stretch/>
        </p:blipFill>
        <p:spPr>
          <a:xfrm>
            <a:off x="4907948" y="1448550"/>
            <a:ext cx="3366900" cy="2246400"/>
          </a:xfrm>
          <a:prstGeom prst="roundRect">
            <a:avLst>
              <a:gd name="adj" fmla="val 2852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2"/>
          <p:cNvPicPr preferRelativeResize="0"/>
          <p:nvPr/>
        </p:nvPicPr>
        <p:blipFill rotWithShape="1">
          <a:blip r:embed="rId3">
            <a:alphaModFix/>
          </a:blip>
          <a:srcRect l="48187" t="29110" r="19360" b="24821"/>
          <a:stretch/>
        </p:blipFill>
        <p:spPr>
          <a:xfrm>
            <a:off x="720000" y="1006075"/>
            <a:ext cx="2914400" cy="413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2"/>
          <p:cNvSpPr txBox="1">
            <a:spLocks noGrp="1"/>
          </p:cNvSpPr>
          <p:nvPr>
            <p:ph type="title"/>
          </p:nvPr>
        </p:nvSpPr>
        <p:spPr>
          <a:xfrm>
            <a:off x="3778828" y="166990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Objetivo</a:t>
            </a:r>
            <a:endParaRPr sz="2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52"/>
          <p:cNvSpPr txBox="1">
            <a:spLocks noGrp="1"/>
          </p:cNvSpPr>
          <p:nvPr>
            <p:ph type="subTitle" idx="1"/>
          </p:nvPr>
        </p:nvSpPr>
        <p:spPr>
          <a:xfrm>
            <a:off x="3700671" y="2202505"/>
            <a:ext cx="4784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0" dirty="0">
                <a:latin typeface="+mj-lt"/>
              </a:rPr>
              <a:t>Desarrollar e implementar una aplicación móvil con módulo web que permita a los usuarios agendar una cita y a los prestadores médicos obtener datos del paciente</a:t>
            </a:r>
            <a:r>
              <a:rPr lang="es-MX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</p:txBody>
      </p:sp>
      <p:sp>
        <p:nvSpPr>
          <p:cNvPr id="344" name="Google Shape;344;p52"/>
          <p:cNvSpPr/>
          <p:nvPr/>
        </p:nvSpPr>
        <p:spPr>
          <a:xfrm>
            <a:off x="2813875" y="-8917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4"/>
          <p:cNvSpPr/>
          <p:nvPr/>
        </p:nvSpPr>
        <p:spPr>
          <a:xfrm>
            <a:off x="4083945" y="1424305"/>
            <a:ext cx="4227717" cy="327604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74"/>
          <p:cNvSpPr txBox="1">
            <a:spLocks noGrp="1"/>
          </p:cNvSpPr>
          <p:nvPr>
            <p:ph type="title"/>
          </p:nvPr>
        </p:nvSpPr>
        <p:spPr>
          <a:xfrm>
            <a:off x="2058443" y="558047"/>
            <a:ext cx="502711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del prototipo</a:t>
            </a:r>
            <a:endParaRPr dirty="0"/>
          </a:p>
        </p:txBody>
      </p:sp>
      <p:sp>
        <p:nvSpPr>
          <p:cNvPr id="838" name="Google Shape;838;p74"/>
          <p:cNvSpPr/>
          <p:nvPr/>
        </p:nvSpPr>
        <p:spPr>
          <a:xfrm>
            <a:off x="1718847" y="1424305"/>
            <a:ext cx="1591354" cy="3242605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42" name="Google Shape;842;p74"/>
          <p:cNvCxnSpPr/>
          <p:nvPr/>
        </p:nvCxnSpPr>
        <p:spPr>
          <a:xfrm>
            <a:off x="3310201" y="1134333"/>
            <a:ext cx="25239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3" name="Google Shape;843;p74"/>
          <p:cNvGrpSpPr/>
          <p:nvPr/>
        </p:nvGrpSpPr>
        <p:grpSpPr>
          <a:xfrm>
            <a:off x="3310201" y="230877"/>
            <a:ext cx="2523598" cy="356601"/>
            <a:chOff x="1524913" y="922950"/>
            <a:chExt cx="6094175" cy="564600"/>
          </a:xfrm>
        </p:grpSpPr>
        <p:cxnSp>
          <p:nvCxnSpPr>
            <p:cNvPr id="844" name="Google Shape;844;p74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12FA4F6-2018-95A5-276C-881E87AE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09" y="1576867"/>
            <a:ext cx="3890334" cy="23033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65C798-3278-ACF2-07E3-070CB0221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8" b="6434"/>
          <a:stretch/>
        </p:blipFill>
        <p:spPr>
          <a:xfrm>
            <a:off x="1787149" y="1769517"/>
            <a:ext cx="1460356" cy="2576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4"/>
          <p:cNvSpPr/>
          <p:nvPr/>
        </p:nvSpPr>
        <p:spPr>
          <a:xfrm>
            <a:off x="2730813" y="681544"/>
            <a:ext cx="6036198" cy="4056186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2FA4F6-2018-95A5-276C-881E87AE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65" y="855648"/>
            <a:ext cx="5592025" cy="2803558"/>
          </a:xfrm>
          <a:prstGeom prst="rect">
            <a:avLst/>
          </a:prstGeom>
        </p:spPr>
      </p:pic>
      <p:sp>
        <p:nvSpPr>
          <p:cNvPr id="5" name="Google Shape;514;p61">
            <a:extLst>
              <a:ext uri="{FF2B5EF4-FFF2-40B4-BE49-F238E27FC236}">
                <a16:creationId xmlns:a16="http://schemas.microsoft.com/office/drawing/2014/main" id="{609C7F9F-BA59-4BB7-9212-560731CDC862}"/>
              </a:ext>
            </a:extLst>
          </p:cNvPr>
          <p:cNvSpPr/>
          <p:nvPr/>
        </p:nvSpPr>
        <p:spPr>
          <a:xfrm>
            <a:off x="534922" y="1647837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16;p61">
            <a:extLst>
              <a:ext uri="{FF2B5EF4-FFF2-40B4-BE49-F238E27FC236}">
                <a16:creationId xmlns:a16="http://schemas.microsoft.com/office/drawing/2014/main" id="{EF090062-1116-0AF8-114D-C62E2FD15B13}"/>
              </a:ext>
            </a:extLst>
          </p:cNvPr>
          <p:cNvSpPr txBox="1"/>
          <p:nvPr/>
        </p:nvSpPr>
        <p:spPr>
          <a:xfrm>
            <a:off x="709673" y="1635237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Index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" name="Google Shape;517;p61">
            <a:extLst>
              <a:ext uri="{FF2B5EF4-FFF2-40B4-BE49-F238E27FC236}">
                <a16:creationId xmlns:a16="http://schemas.microsoft.com/office/drawing/2014/main" id="{93319AD3-58E2-7225-92FD-662C2BD37DEC}"/>
              </a:ext>
            </a:extLst>
          </p:cNvPr>
          <p:cNvSpPr txBox="1"/>
          <p:nvPr/>
        </p:nvSpPr>
        <p:spPr>
          <a:xfrm>
            <a:off x="317572" y="2175537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principal que muestra los médicos registrados en la app.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8" name="Google Shape;523;p61">
            <a:extLst>
              <a:ext uri="{FF2B5EF4-FFF2-40B4-BE49-F238E27FC236}">
                <a16:creationId xmlns:a16="http://schemas.microsoft.com/office/drawing/2014/main" id="{E3CBCE4B-2908-863D-F5A6-088C24312048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2161222" y="1342872"/>
            <a:ext cx="811343" cy="55621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530;p61">
            <a:extLst>
              <a:ext uri="{FF2B5EF4-FFF2-40B4-BE49-F238E27FC236}">
                <a16:creationId xmlns:a16="http://schemas.microsoft.com/office/drawing/2014/main" id="{CF71835F-F393-BE8E-19C3-45BD8AC29AF6}"/>
              </a:ext>
            </a:extLst>
          </p:cNvPr>
          <p:cNvSpPr/>
          <p:nvPr/>
        </p:nvSpPr>
        <p:spPr>
          <a:xfrm>
            <a:off x="2972565" y="1037906"/>
            <a:ext cx="604115" cy="609931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94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4"/>
          <p:cNvSpPr/>
          <p:nvPr/>
        </p:nvSpPr>
        <p:spPr>
          <a:xfrm>
            <a:off x="317572" y="543657"/>
            <a:ext cx="6036198" cy="4056186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14;p61">
            <a:extLst>
              <a:ext uri="{FF2B5EF4-FFF2-40B4-BE49-F238E27FC236}">
                <a16:creationId xmlns:a16="http://schemas.microsoft.com/office/drawing/2014/main" id="{609C7F9F-BA59-4BB7-9212-560731CDC862}"/>
              </a:ext>
            </a:extLst>
          </p:cNvPr>
          <p:cNvSpPr/>
          <p:nvPr/>
        </p:nvSpPr>
        <p:spPr>
          <a:xfrm>
            <a:off x="7031501" y="1497525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16;p61">
            <a:extLst>
              <a:ext uri="{FF2B5EF4-FFF2-40B4-BE49-F238E27FC236}">
                <a16:creationId xmlns:a16="http://schemas.microsoft.com/office/drawing/2014/main" id="{EF090062-1116-0AF8-114D-C62E2FD15B13}"/>
              </a:ext>
            </a:extLst>
          </p:cNvPr>
          <p:cNvSpPr txBox="1"/>
          <p:nvPr/>
        </p:nvSpPr>
        <p:spPr>
          <a:xfrm>
            <a:off x="7206251" y="1472325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Citas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" name="Google Shape;517;p61">
            <a:extLst>
              <a:ext uri="{FF2B5EF4-FFF2-40B4-BE49-F238E27FC236}">
                <a16:creationId xmlns:a16="http://schemas.microsoft.com/office/drawing/2014/main" id="{93319AD3-58E2-7225-92FD-662C2BD37DEC}"/>
              </a:ext>
            </a:extLst>
          </p:cNvPr>
          <p:cNvSpPr txBox="1"/>
          <p:nvPr/>
        </p:nvSpPr>
        <p:spPr>
          <a:xfrm>
            <a:off x="6826253" y="2034499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que agenda una nueva cita.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8" name="Google Shape;523;p61">
            <a:extLst>
              <a:ext uri="{FF2B5EF4-FFF2-40B4-BE49-F238E27FC236}">
                <a16:creationId xmlns:a16="http://schemas.microsoft.com/office/drawing/2014/main" id="{E3CBCE4B-2908-863D-F5A6-088C2431204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980761" y="1748775"/>
            <a:ext cx="1050740" cy="8813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1CD3B48C-D1DC-F8CC-91E3-CAB0DAF6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" y="745589"/>
            <a:ext cx="5570807" cy="2786752"/>
          </a:xfrm>
          <a:prstGeom prst="rect">
            <a:avLst/>
          </a:prstGeom>
        </p:spPr>
      </p:pic>
      <p:sp>
        <p:nvSpPr>
          <p:cNvPr id="9" name="Google Shape;530;p61">
            <a:extLst>
              <a:ext uri="{FF2B5EF4-FFF2-40B4-BE49-F238E27FC236}">
                <a16:creationId xmlns:a16="http://schemas.microsoft.com/office/drawing/2014/main" id="{CF71835F-F393-BE8E-19C3-45BD8AC29AF6}"/>
              </a:ext>
            </a:extLst>
          </p:cNvPr>
          <p:cNvSpPr/>
          <p:nvPr/>
        </p:nvSpPr>
        <p:spPr>
          <a:xfrm>
            <a:off x="5373112" y="2571750"/>
            <a:ext cx="607649" cy="609931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4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4"/>
          <p:cNvSpPr/>
          <p:nvPr/>
        </p:nvSpPr>
        <p:spPr>
          <a:xfrm>
            <a:off x="2730813" y="681544"/>
            <a:ext cx="6036198" cy="4056186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14;p61">
            <a:extLst>
              <a:ext uri="{FF2B5EF4-FFF2-40B4-BE49-F238E27FC236}">
                <a16:creationId xmlns:a16="http://schemas.microsoft.com/office/drawing/2014/main" id="{609C7F9F-BA59-4BB7-9212-560731CDC862}"/>
              </a:ext>
            </a:extLst>
          </p:cNvPr>
          <p:cNvSpPr/>
          <p:nvPr/>
        </p:nvSpPr>
        <p:spPr>
          <a:xfrm>
            <a:off x="534922" y="1647837"/>
            <a:ext cx="1626300" cy="50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516;p61">
            <a:extLst>
              <a:ext uri="{FF2B5EF4-FFF2-40B4-BE49-F238E27FC236}">
                <a16:creationId xmlns:a16="http://schemas.microsoft.com/office/drawing/2014/main" id="{EF090062-1116-0AF8-114D-C62E2FD15B13}"/>
              </a:ext>
            </a:extLst>
          </p:cNvPr>
          <p:cNvSpPr txBox="1"/>
          <p:nvPr/>
        </p:nvSpPr>
        <p:spPr>
          <a:xfrm>
            <a:off x="709673" y="1635237"/>
            <a:ext cx="1276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Consultar</a:t>
            </a:r>
            <a:endParaRPr sz="2000" b="1" dirty="0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" name="Google Shape;517;p61">
            <a:extLst>
              <a:ext uri="{FF2B5EF4-FFF2-40B4-BE49-F238E27FC236}">
                <a16:creationId xmlns:a16="http://schemas.microsoft.com/office/drawing/2014/main" id="{93319AD3-58E2-7225-92FD-662C2BD37DEC}"/>
              </a:ext>
            </a:extLst>
          </p:cNvPr>
          <p:cNvSpPr txBox="1"/>
          <p:nvPr/>
        </p:nvSpPr>
        <p:spPr>
          <a:xfrm>
            <a:off x="317572" y="2175537"/>
            <a:ext cx="2078100" cy="119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Ventana para realizar consulta de cita según el N° de seguro social.</a:t>
            </a:r>
            <a:endParaRPr dirty="0"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8" name="Google Shape;523;p61">
            <a:extLst>
              <a:ext uri="{FF2B5EF4-FFF2-40B4-BE49-F238E27FC236}">
                <a16:creationId xmlns:a16="http://schemas.microsoft.com/office/drawing/2014/main" id="{E3CBCE4B-2908-863D-F5A6-088C24312048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2161222" y="1342872"/>
            <a:ext cx="811343" cy="55621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FB854CE-E8D2-C81E-BA52-FCD052CF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63" y="885937"/>
            <a:ext cx="5559612" cy="2781188"/>
          </a:xfrm>
          <a:prstGeom prst="rect">
            <a:avLst/>
          </a:prstGeom>
        </p:spPr>
      </p:pic>
      <p:sp>
        <p:nvSpPr>
          <p:cNvPr id="9" name="Google Shape;530;p61">
            <a:extLst>
              <a:ext uri="{FF2B5EF4-FFF2-40B4-BE49-F238E27FC236}">
                <a16:creationId xmlns:a16="http://schemas.microsoft.com/office/drawing/2014/main" id="{CF71835F-F393-BE8E-19C3-45BD8AC29AF6}"/>
              </a:ext>
            </a:extLst>
          </p:cNvPr>
          <p:cNvSpPr/>
          <p:nvPr/>
        </p:nvSpPr>
        <p:spPr>
          <a:xfrm>
            <a:off x="2972565" y="1037906"/>
            <a:ext cx="736703" cy="609931"/>
          </a:xfrm>
          <a:prstGeom prst="ellipse">
            <a:avLst/>
          </a:prstGeom>
          <a:solidFill>
            <a:srgbClr val="FFFFFF">
              <a:alpha val="48040"/>
            </a:srgbClr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86884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292</Words>
  <Application>Microsoft Office PowerPoint</Application>
  <PresentationFormat>Presentación en pantalla (16:9)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Barlow</vt:lpstr>
      <vt:lpstr>Calibri</vt:lpstr>
      <vt:lpstr>Exo</vt:lpstr>
      <vt:lpstr>Nunito</vt:lpstr>
      <vt:lpstr>Prata</vt:lpstr>
      <vt:lpstr>Animated Healthcare Center by Slidesgo</vt:lpstr>
      <vt:lpstr>Medical Online Appoiment </vt:lpstr>
      <vt:lpstr>03</vt:lpstr>
      <vt:lpstr>Identificación del problema</vt:lpstr>
      <vt:lpstr>Problemática.</vt:lpstr>
      <vt:lpstr>Objetivo</vt:lpstr>
      <vt:lpstr>Funcionalidades del prototipo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Online Appoiment </dc:title>
  <cp:lastModifiedBy>Alberto Losuna</cp:lastModifiedBy>
  <cp:revision>24</cp:revision>
  <dcterms:modified xsi:type="dcterms:W3CDTF">2022-12-06T17:13:20Z</dcterms:modified>
</cp:coreProperties>
</file>