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1" r:id="rId4"/>
    <p:sldId id="265" r:id="rId5"/>
    <p:sldId id="262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erriweather" pitchFamily="2" charset="77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T Sans Narrow" panose="020B0506020203020204" pitchFamily="34" charset="7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7DACF"/>
    <a:srgbClr val="56D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554B53-8693-46B5-A96B-15818A07CF20}">
  <a:tblStyle styleId="{A5554B53-8693-46B5-A96B-15818A07CF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/>
    <p:restoredTop sz="97097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b4bf9f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b4bf9f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bb4bf9f1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bb4bf9f1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bb4bf9f1c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bb4bf9f1c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bb4bf9f1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bb4bf9f1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bb4bf9f1c_1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bb4bf9f1c_1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bb4bf9f1c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bb4bf9f1c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b4bf9f1c_1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bb4bf9f1c_1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bb4bf9f1c_1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bb4bf9f1c_1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npjqi.2015.2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890626" y="655500"/>
            <a:ext cx="7480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3400" dirty="0"/>
              <a:t>QSVM FOR BIG DATA CLASSIFICATION OF ASTRONOMICAL EVENTS</a:t>
            </a:r>
            <a:endParaRPr sz="34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9711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Quanstellar @ Qiskit Hackathon Europe 2021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750" y="1440350"/>
            <a:ext cx="4058675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25" y="1440350"/>
            <a:ext cx="4495232" cy="30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87900" y="594900"/>
            <a:ext cx="8368200" cy="3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rgbClr val="0E101A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Question 1:</a:t>
            </a:r>
            <a:r>
              <a:rPr lang="en" sz="1650" dirty="0">
                <a:solidFill>
                  <a:srgbClr val="0E101A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Can a hybrid approach of classical and quantum machine learning algorithms outperform conventional machine learning algorithms?</a:t>
            </a:r>
            <a:endParaRPr sz="1650" dirty="0">
              <a:solidFill>
                <a:srgbClr val="0E101A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0E101A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rgbClr val="0E101A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Question 2:</a:t>
            </a:r>
            <a:r>
              <a:rPr lang="en" sz="1650" dirty="0">
                <a:solidFill>
                  <a:srgbClr val="0E101A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Can we achieve quantum speed up with this hybrid approach of implementing quantum machine learning using a classical training dataset?</a:t>
            </a:r>
            <a:endParaRPr sz="1850" i="1" dirty="0">
              <a:solidFill>
                <a:srgbClr val="0E101A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 i="1" dirty="0">
              <a:solidFill>
                <a:srgbClr val="00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Release 16 Dataset</a:t>
            </a:r>
            <a:endParaRPr dirty="0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050" i="1" dirty="0">
              <a:solidFill>
                <a:srgbClr val="5B0F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50" i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Sloan Digital Sky Survey Data Release (DR16).</a:t>
            </a:r>
            <a:endParaRPr lang="en-US" sz="1050" i="1" dirty="0">
              <a:solidFill>
                <a:srgbClr val="00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i="1" dirty="0">
                <a:solidFill>
                  <a:srgbClr val="00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100,000 observations with 16 variables and one multiclass target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050" i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Proof-of-concept for future </a:t>
            </a:r>
            <a:r>
              <a:rPr lang="en-GB" sz="1050" i="1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PLAsTiCC</a:t>
            </a:r>
            <a:r>
              <a:rPr lang="en-GB" sz="1050" i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dataset from Fink project</a:t>
            </a:r>
            <a:endParaRPr sz="1050" i="1" dirty="0">
              <a:solidFill>
                <a:srgbClr val="00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0" y="2619610"/>
            <a:ext cx="8577350" cy="15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59913D-7A29-B240-B2FE-8F8CBDDC6DA0}"/>
              </a:ext>
            </a:extLst>
          </p:cNvPr>
          <p:cNvSpPr txBox="1"/>
          <p:nvPr/>
        </p:nvSpPr>
        <p:spPr>
          <a:xfrm>
            <a:off x="3396022" y="4197510"/>
            <a:ext cx="3258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Table 1: Sample of DR16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2EDF3D-E6B2-9F45-8259-54232DECA709}"/>
              </a:ext>
            </a:extLst>
          </p:cNvPr>
          <p:cNvSpPr/>
          <p:nvPr/>
        </p:nvSpPr>
        <p:spPr>
          <a:xfrm>
            <a:off x="4382542" y="0"/>
            <a:ext cx="4761458" cy="5143500"/>
          </a:xfrm>
          <a:prstGeom prst="rect">
            <a:avLst/>
          </a:prstGeom>
          <a:solidFill>
            <a:srgbClr val="57DAC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idx="4294967295"/>
          </p:nvPr>
        </p:nvSpPr>
        <p:spPr>
          <a:xfrm>
            <a:off x="0" y="42013"/>
            <a:ext cx="404495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A122749-DB6C-6C44-A9E4-7E37466DEEEB}"/>
              </a:ext>
            </a:extLst>
          </p:cNvPr>
          <p:cNvSpPr/>
          <p:nvPr/>
        </p:nvSpPr>
        <p:spPr>
          <a:xfrm>
            <a:off x="5641061" y="1846730"/>
            <a:ext cx="1058364" cy="70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Classical SVM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02F034-3B73-8747-BD20-20C88324C526}"/>
              </a:ext>
            </a:extLst>
          </p:cNvPr>
          <p:cNvSpPr/>
          <p:nvPr/>
        </p:nvSpPr>
        <p:spPr>
          <a:xfrm>
            <a:off x="6317238" y="154886"/>
            <a:ext cx="1058364" cy="5248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Load and understand DR16 dataset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66D6110-97E4-344B-B30B-DE11B091C4CC}"/>
              </a:ext>
            </a:extLst>
          </p:cNvPr>
          <p:cNvSpPr/>
          <p:nvPr/>
        </p:nvSpPr>
        <p:spPr>
          <a:xfrm>
            <a:off x="6317238" y="920537"/>
            <a:ext cx="1058364" cy="5248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Feature Engineering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E5263B-7B6F-4C44-984B-9546F051E3C6}"/>
              </a:ext>
            </a:extLst>
          </p:cNvPr>
          <p:cNvSpPr/>
          <p:nvPr/>
        </p:nvSpPr>
        <p:spPr>
          <a:xfrm>
            <a:off x="7144426" y="2675674"/>
            <a:ext cx="1058364" cy="707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 Mapping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5DED3E-A50D-594B-844D-1D98A6CF346A}"/>
              </a:ext>
            </a:extLst>
          </p:cNvPr>
          <p:cNvSpPr/>
          <p:nvPr/>
        </p:nvSpPr>
        <p:spPr>
          <a:xfrm>
            <a:off x="7144426" y="1850362"/>
            <a:ext cx="1058364" cy="707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Quantum SVM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7BD92C2-F11C-9F4C-93C9-49BA53D69C75}"/>
              </a:ext>
            </a:extLst>
          </p:cNvPr>
          <p:cNvSpPr/>
          <p:nvPr/>
        </p:nvSpPr>
        <p:spPr>
          <a:xfrm>
            <a:off x="6390909" y="3879641"/>
            <a:ext cx="1058364" cy="707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Results</a:t>
            </a:r>
            <a:br>
              <a:rPr lang="en-US" sz="1100" dirty="0"/>
            </a:br>
            <a:r>
              <a:rPr lang="en-US" sz="1100" dirty="0"/>
              <a:t>Evaluation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7C24C8F-DF3C-264E-9DFD-4177A5746E73}"/>
              </a:ext>
            </a:extLst>
          </p:cNvPr>
          <p:cNvSpPr/>
          <p:nvPr/>
        </p:nvSpPr>
        <p:spPr>
          <a:xfrm>
            <a:off x="5641061" y="2675674"/>
            <a:ext cx="1058364" cy="70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Kernel method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5C726E-D8DE-D643-A532-BD1750E5F652}"/>
              </a:ext>
            </a:extLst>
          </p:cNvPr>
          <p:cNvSpPr/>
          <p:nvPr/>
        </p:nvSpPr>
        <p:spPr>
          <a:xfrm>
            <a:off x="5290741" y="1607101"/>
            <a:ext cx="3258700" cy="18840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B7CCE-2C19-A84B-9888-0004930CB0BE}"/>
              </a:ext>
            </a:extLst>
          </p:cNvPr>
          <p:cNvSpPr/>
          <p:nvPr/>
        </p:nvSpPr>
        <p:spPr>
          <a:xfrm>
            <a:off x="5290741" y="3730761"/>
            <a:ext cx="3258700" cy="105906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D83C98E-050F-AF4A-BD39-0C556C75B64A}"/>
              </a:ext>
            </a:extLst>
          </p:cNvPr>
          <p:cNvSpPr/>
          <p:nvPr/>
        </p:nvSpPr>
        <p:spPr>
          <a:xfrm>
            <a:off x="732207" y="2260934"/>
            <a:ext cx="853538" cy="7074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local </a:t>
            </a:r>
            <a:r>
              <a:rPr lang="en-US" sz="1100" dirty="0" err="1">
                <a:solidFill>
                  <a:schemeClr val="accent1"/>
                </a:solidFill>
              </a:rPr>
              <a:t>qasm</a:t>
            </a:r>
            <a:r>
              <a:rPr lang="en-US" sz="1100" dirty="0">
                <a:solidFill>
                  <a:schemeClr val="accent1"/>
                </a:solidFill>
              </a:rPr>
              <a:t> simulator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C093E55-2F2C-8E45-A340-B5EEA1B6A4C8}"/>
              </a:ext>
            </a:extLst>
          </p:cNvPr>
          <p:cNvSpPr/>
          <p:nvPr/>
        </p:nvSpPr>
        <p:spPr>
          <a:xfrm>
            <a:off x="1709060" y="2248162"/>
            <a:ext cx="853538" cy="7201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IBM online </a:t>
            </a:r>
            <a:r>
              <a:rPr lang="en-US" sz="1100" dirty="0" err="1">
                <a:solidFill>
                  <a:schemeClr val="accent1"/>
                </a:solidFill>
              </a:rPr>
              <a:t>qasm</a:t>
            </a:r>
            <a:r>
              <a:rPr lang="en-US" sz="1100" dirty="0">
                <a:solidFill>
                  <a:schemeClr val="accent1"/>
                </a:solidFill>
              </a:rPr>
              <a:t> simulator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84593B5-E898-DD42-9FC6-20F12C18DDFA}"/>
              </a:ext>
            </a:extLst>
          </p:cNvPr>
          <p:cNvSpPr/>
          <p:nvPr/>
        </p:nvSpPr>
        <p:spPr>
          <a:xfrm>
            <a:off x="2720567" y="2248660"/>
            <a:ext cx="853538" cy="7074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Real Quantum 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</a:rPr>
              <a:t>Device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742955-6E9D-1E4C-A4AB-2B7EA6CA01B9}"/>
              </a:ext>
            </a:extLst>
          </p:cNvPr>
          <p:cNvSpPr/>
          <p:nvPr/>
        </p:nvSpPr>
        <p:spPr>
          <a:xfrm>
            <a:off x="502346" y="1492983"/>
            <a:ext cx="3258700" cy="18840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83ADA37-6859-1940-AE64-FB025F5736CD}"/>
              </a:ext>
            </a:extLst>
          </p:cNvPr>
          <p:cNvSpPr/>
          <p:nvPr/>
        </p:nvSpPr>
        <p:spPr>
          <a:xfrm>
            <a:off x="502346" y="3712876"/>
            <a:ext cx="3258700" cy="11291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519988-85F3-C74E-80C6-BAB5182518CC}"/>
              </a:ext>
            </a:extLst>
          </p:cNvPr>
          <p:cNvSpPr/>
          <p:nvPr/>
        </p:nvSpPr>
        <p:spPr>
          <a:xfrm>
            <a:off x="577737" y="4063542"/>
            <a:ext cx="1390018" cy="631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Model Performance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9C6415-61DC-8A43-B522-A0C809E95B4A}"/>
              </a:ext>
            </a:extLst>
          </p:cNvPr>
          <p:cNvSpPr/>
          <p:nvPr/>
        </p:nvSpPr>
        <p:spPr>
          <a:xfrm>
            <a:off x="2270791" y="4063542"/>
            <a:ext cx="1420075" cy="631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Runtime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B0322B-D089-E647-9184-88AF843BB8F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46420" y="679718"/>
            <a:ext cx="0" cy="24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E929CB-00E5-464B-9660-655A692DFFDE}"/>
              </a:ext>
            </a:extLst>
          </p:cNvPr>
          <p:cNvCxnSpPr>
            <a:cxnSpLocks/>
          </p:cNvCxnSpPr>
          <p:nvPr/>
        </p:nvCxnSpPr>
        <p:spPr>
          <a:xfrm>
            <a:off x="6846420" y="1445369"/>
            <a:ext cx="0" cy="297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4BBFE0-26DB-9242-AA2F-2DFD95B0470F}"/>
              </a:ext>
            </a:extLst>
          </p:cNvPr>
          <p:cNvCxnSpPr>
            <a:cxnSpLocks/>
          </p:cNvCxnSpPr>
          <p:nvPr/>
        </p:nvCxnSpPr>
        <p:spPr>
          <a:xfrm>
            <a:off x="6846420" y="3327726"/>
            <a:ext cx="0" cy="326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3A0B0FDA-1068-304E-BC2B-B93574A3BA72}"/>
              </a:ext>
            </a:extLst>
          </p:cNvPr>
          <p:cNvSpPr/>
          <p:nvPr/>
        </p:nvSpPr>
        <p:spPr>
          <a:xfrm>
            <a:off x="4064083" y="2396718"/>
            <a:ext cx="681197" cy="161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5F329FBA-259D-1B4F-A495-631DF5BCD4FE}"/>
              </a:ext>
            </a:extLst>
          </p:cNvPr>
          <p:cNvSpPr/>
          <p:nvPr/>
        </p:nvSpPr>
        <p:spPr>
          <a:xfrm>
            <a:off x="4080997" y="4111503"/>
            <a:ext cx="681197" cy="161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69F2C6-699D-E644-A7AF-A62410936F29}"/>
              </a:ext>
            </a:extLst>
          </p:cNvPr>
          <p:cNvSpPr txBox="1"/>
          <p:nvPr/>
        </p:nvSpPr>
        <p:spPr>
          <a:xfrm>
            <a:off x="1388026" y="1588994"/>
            <a:ext cx="130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Platforms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34545C-8917-C244-B2B8-3A78EC8DEEB6}"/>
              </a:ext>
            </a:extLst>
          </p:cNvPr>
          <p:cNvSpPr txBox="1"/>
          <p:nvPr/>
        </p:nvSpPr>
        <p:spPr>
          <a:xfrm>
            <a:off x="1425494" y="3701100"/>
            <a:ext cx="130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Tests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393AB-3B1F-1942-A6EB-4D0F87443A34}"/>
              </a:ext>
            </a:extLst>
          </p:cNvPr>
          <p:cNvSpPr txBox="1"/>
          <p:nvPr/>
        </p:nvSpPr>
        <p:spPr>
          <a:xfrm>
            <a:off x="-56537" y="868990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Benchmarking Structure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214D41-3DBA-454D-8AB1-9A4DC95674CC}"/>
              </a:ext>
            </a:extLst>
          </p:cNvPr>
          <p:cNvSpPr txBox="1"/>
          <p:nvPr/>
        </p:nvSpPr>
        <p:spPr>
          <a:xfrm>
            <a:off x="4325892" y="855621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Modelling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4"/>
          <p:cNvGraphicFramePr/>
          <p:nvPr>
            <p:extLst>
              <p:ext uri="{D42A27DB-BD31-4B8C-83A1-F6EECF244321}">
                <p14:modId xmlns:p14="http://schemas.microsoft.com/office/powerpoint/2010/main" val="1379299206"/>
              </p:ext>
            </p:extLst>
          </p:nvPr>
        </p:nvGraphicFramePr>
        <p:xfrm>
          <a:off x="1185107" y="1521954"/>
          <a:ext cx="6773785" cy="2987843"/>
        </p:xfrm>
        <a:graphic>
          <a:graphicData uri="http://schemas.openxmlformats.org/drawingml/2006/table">
            <a:tbl>
              <a:tblPr>
                <a:noFill/>
                <a:tableStyleId>{A5554B53-8693-46B5-A96B-15818A07CF20}</a:tableStyleId>
              </a:tblPr>
              <a:tblGrid>
                <a:gridCol w="65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3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49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1" dirty="0"/>
                        <a:t>Algorithms</a:t>
                      </a:r>
                      <a:endParaRPr sz="650" b="1" dirty="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b="1" dirty="0"/>
                        <a:t>No. of training samples</a:t>
                      </a:r>
                      <a:endParaRPr sz="650" b="1" dirty="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b="1" dirty="0"/>
                        <a:t>No. of test samples</a:t>
                      </a:r>
                      <a:endParaRPr sz="650" b="1" dirty="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b="1" dirty="0"/>
                        <a:t>Feature Selection and Transformation</a:t>
                      </a:r>
                      <a:endParaRPr sz="650" b="1" dirty="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b="1" dirty="0"/>
                        <a:t>Dimensionality Reduction</a:t>
                      </a:r>
                      <a:endParaRPr sz="6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1" dirty="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b="1" dirty="0"/>
                        <a:t>Feature map</a:t>
                      </a:r>
                      <a:endParaRPr sz="6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1" dirty="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b="1" dirty="0"/>
                        <a:t>Success Ratio (accuracy)</a:t>
                      </a:r>
                      <a:endParaRPr sz="6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1" dirty="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b="1" dirty="0"/>
                        <a:t>Runtime (s)</a:t>
                      </a:r>
                      <a:endParaRPr sz="650" b="1" dirty="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QSVM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100</a:t>
                      </a: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150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Yes</a:t>
                      </a: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Yes (ISO Map)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ZZFeatureMap</a:t>
                      </a:r>
                      <a:endParaRPr sz="6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</a:t>
                      </a:r>
                      <a:endParaRPr sz="6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3584.3</a:t>
                      </a:r>
                      <a:endParaRPr sz="6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SVM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100</a:t>
                      </a: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150</a:t>
                      </a: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Yes</a:t>
                      </a: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Yes (ISO Map)</a:t>
                      </a: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Rbf_kernel</a:t>
                      </a: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0.5</a:t>
                      </a: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0.026</a:t>
                      </a:r>
                      <a:endParaRPr sz="65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7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QSVM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200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150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Yes</a:t>
                      </a: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Yes (LLE)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PauliFeatureMap (Z, ZZ)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0.39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4124.3</a:t>
                      </a:r>
                      <a:endParaRPr sz="6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SVM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200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150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Yes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Yes (LLE)</a:t>
                      </a: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Rbf_kernel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0.33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0.06</a:t>
                      </a:r>
                      <a:endParaRPr sz="6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/>
                    </a:p>
                  </a:txBody>
                  <a:tcPr marL="63500" marR="63500" marT="63500" marB="63500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7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QSVM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200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150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Yes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No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PauliFeatureMap</a:t>
                      </a:r>
                      <a:r>
                        <a:rPr lang="en" sz="6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(Z, X, ZY)</a:t>
                      </a:r>
                      <a:endParaRPr sz="650" dirty="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b="1" dirty="0">
                          <a:solidFill>
                            <a:srgbClr val="000000"/>
                          </a:solidFill>
                        </a:rPr>
                        <a:t>0.81</a:t>
                      </a:r>
                      <a:endParaRPr sz="650" b="1" dirty="0">
                        <a:solidFill>
                          <a:srgbClr val="00000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b="0" dirty="0">
                          <a:solidFill>
                            <a:srgbClr val="000000"/>
                          </a:solidFill>
                        </a:rPr>
                        <a:t>6978.1</a:t>
                      </a:r>
                      <a:endParaRPr sz="650" b="0" dirty="0">
                        <a:solidFill>
                          <a:srgbClr val="00000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SVM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200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150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Yes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No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Rbf_kernel</a:t>
                      </a:r>
                      <a:endParaRPr sz="650"/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b="0" dirty="0">
                          <a:solidFill>
                            <a:srgbClr val="000000"/>
                          </a:solidFill>
                        </a:rPr>
                        <a:t>0.63</a:t>
                      </a:r>
                      <a:endParaRPr sz="650" b="0" dirty="0">
                        <a:solidFill>
                          <a:srgbClr val="00000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b="1" dirty="0">
                          <a:solidFill>
                            <a:srgbClr val="000000"/>
                          </a:solidFill>
                        </a:rPr>
                        <a:t>0.04</a:t>
                      </a:r>
                      <a:endParaRPr sz="650" b="1" dirty="0">
                        <a:solidFill>
                          <a:srgbClr val="000000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FF69D-FF3B-3544-9C88-6091C3C8CC10}"/>
              </a:ext>
            </a:extLst>
          </p:cNvPr>
          <p:cNvSpPr txBox="1"/>
          <p:nvPr/>
        </p:nvSpPr>
        <p:spPr>
          <a:xfrm>
            <a:off x="2640785" y="4567670"/>
            <a:ext cx="4132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Table 2: Model Performance and Runtime Comparison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LSST                                                       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5" y="1696650"/>
            <a:ext cx="3053975" cy="28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875" y="1604700"/>
            <a:ext cx="4438050" cy="29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8501E-98CD-6849-AE53-EBC8D1E05690}"/>
              </a:ext>
            </a:extLst>
          </p:cNvPr>
          <p:cNvSpPr txBox="1"/>
          <p:nvPr/>
        </p:nvSpPr>
        <p:spPr>
          <a:xfrm>
            <a:off x="8010835" y="4899133"/>
            <a:ext cx="26306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* Credited By Fink &amp; LSST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NL" sz="1200" dirty="0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How colorful and capricious the journey was,</a:t>
            </a:r>
            <a:endParaRPr sz="12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With Discord, Slack, Medium integral parts of the Quantstellar bus.</a:t>
            </a:r>
            <a:endParaRPr sz="12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Eureka moments albeit errors in syntax and semantics,</a:t>
            </a:r>
            <a:endParaRPr sz="12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felt like a cruise vacation in the Atlantic!</a:t>
            </a:r>
            <a:endParaRPr sz="12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Grateful we are to our friends, IBM and mentors,</a:t>
            </a:r>
            <a:endParaRPr sz="12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Because of them this hackathon we adore,</a:t>
            </a:r>
            <a:endParaRPr sz="12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Excited we are to see Qiskit dominate the world,</a:t>
            </a:r>
            <a:endParaRPr sz="12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   Very soon its beauty, potential will be embellished and pearled!</a:t>
            </a:r>
            <a:endParaRPr dirty="0">
              <a:solidFill>
                <a:srgbClr val="222222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980" y="3557751"/>
            <a:ext cx="1749020" cy="136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61727"/>
            <a:ext cx="3410775" cy="14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9350" y="32076"/>
            <a:ext cx="2034650" cy="17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1"/>
            <a:ext cx="1810389" cy="19024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4F53C1-B612-EF41-AF1E-5290E7C9F4FA}"/>
              </a:ext>
            </a:extLst>
          </p:cNvPr>
          <p:cNvSpPr txBox="1"/>
          <p:nvPr/>
        </p:nvSpPr>
        <p:spPr>
          <a:xfrm>
            <a:off x="7749721" y="4873347"/>
            <a:ext cx="26306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* Credited By IBM, </a:t>
            </a:r>
            <a:r>
              <a:rPr lang="en-US" sz="700" dirty="0" err="1">
                <a:solidFill>
                  <a:schemeClr val="bg1">
                    <a:lumMod val="65000"/>
                  </a:schemeClr>
                </a:solidFill>
              </a:rPr>
              <a:t>Qiskit</a:t>
            </a: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, SDSS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[1] </a:t>
            </a:r>
            <a:r>
              <a:rPr lang="en" sz="1200" dirty="0" err="1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Montanaro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, A. Quantum algorithms: an overview. </a:t>
            </a:r>
            <a:r>
              <a:rPr lang="en" sz="1200" dirty="0" err="1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npj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Quantum Inf 2, 15023 (2016). </a:t>
            </a:r>
            <a:r>
              <a:rPr lang="en" sz="1200" u="sng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https://doi.org/10.1038/npjqi.2015.23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 dirty="0">
              <a:solidFill>
                <a:srgbClr val="98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8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[2] Lee, </a:t>
            </a:r>
            <a:r>
              <a:rPr lang="en" sz="1200" dirty="0" err="1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Joong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-Sung, et al. "Experimental demonstration of quantum learning speedup with classical input data." Physical Review A 99.1 (2019): 012313.</a:t>
            </a:r>
            <a:endParaRPr sz="1200" dirty="0">
              <a:solidFill>
                <a:srgbClr val="98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8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[3] </a:t>
            </a:r>
            <a:r>
              <a:rPr lang="en" sz="1200" dirty="0" err="1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Belis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, Vasileios, et al. "Higgs analysis with quantum classifiers." </a:t>
            </a:r>
            <a:r>
              <a:rPr lang="en" sz="1200" dirty="0" err="1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arXiv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preprint arXiv:2104.07692 (2021).</a:t>
            </a:r>
            <a:endParaRPr sz="1200" dirty="0">
              <a:solidFill>
                <a:srgbClr val="98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[4]Ding, Chen, Tian-Yi Bao, and He-Liang Huang. "Quantum-inspired support vector machine." </a:t>
            </a:r>
            <a:r>
              <a:rPr lang="en" sz="1200" i="1" dirty="0" err="1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arXiv</a:t>
            </a:r>
            <a:r>
              <a:rPr lang="en" sz="1200" i="1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preprint arXiv:1906.08902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(2019).</a:t>
            </a:r>
            <a:endParaRPr sz="1200" dirty="0">
              <a:solidFill>
                <a:srgbClr val="98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8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[5] </a:t>
            </a:r>
            <a:r>
              <a:rPr lang="en" sz="1200" dirty="0" err="1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Rønnow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, Troels F., et al. "Defining and detecting quantum speedup." </a:t>
            </a:r>
            <a:r>
              <a:rPr lang="en" sz="1200" i="1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science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345.6195 (2014): 420-424.</a:t>
            </a:r>
            <a:endParaRPr sz="1200" dirty="0">
              <a:solidFill>
                <a:srgbClr val="98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8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[6] Powers, David MW. "Evaluation: from precision, recall and F-measure to</a:t>
            </a:r>
            <a:r>
              <a:rPr lang="en" sz="11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ROC, </a:t>
            </a:r>
            <a:r>
              <a:rPr lang="en" sz="1200" dirty="0" err="1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informedness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, markedness and correlation." </a:t>
            </a:r>
            <a:r>
              <a:rPr lang="en" sz="1200" i="1" dirty="0" err="1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arXiv</a:t>
            </a:r>
            <a:r>
              <a:rPr lang="en" sz="1200" i="1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preprint arXiv:2010.16061</a:t>
            </a:r>
            <a:r>
              <a:rPr lang="en" sz="1200" dirty="0">
                <a:solidFill>
                  <a:srgbClr val="98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(2020).</a:t>
            </a:r>
            <a:endParaRPr sz="1900" dirty="0">
              <a:solidFill>
                <a:srgbClr val="98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534</Words>
  <Application>Microsoft Macintosh PowerPoint</Application>
  <PresentationFormat>On-screen Show (16:9)</PresentationFormat>
  <Paragraphs>123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</vt:lpstr>
      <vt:lpstr>Calibri</vt:lpstr>
      <vt:lpstr>PT Sans Narrow</vt:lpstr>
      <vt:lpstr>Arial</vt:lpstr>
      <vt:lpstr>Merriweather</vt:lpstr>
      <vt:lpstr>Tropic</vt:lpstr>
      <vt:lpstr> QSVM FOR BIG DATA CLASSIFICATION OF ASTRONOMICAL EVENTS</vt:lpstr>
      <vt:lpstr>Motivation</vt:lpstr>
      <vt:lpstr>Research Questions</vt:lpstr>
      <vt:lpstr>Data Release 16 Dataset</vt:lpstr>
      <vt:lpstr>Methodology</vt:lpstr>
      <vt:lpstr>Result Analysis</vt:lpstr>
      <vt:lpstr>Future Work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QSVM FOR BIG DATA CLASSIFICATION ON ASTRONOMICAL EVENTS</dc:title>
  <cp:lastModifiedBy>nhungnguyen.rossy@gmail.com</cp:lastModifiedBy>
  <cp:revision>13</cp:revision>
  <dcterms:modified xsi:type="dcterms:W3CDTF">2021-06-04T22:34:51Z</dcterms:modified>
</cp:coreProperties>
</file>