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312" r:id="rId2"/>
    <p:sldId id="313" r:id="rId3"/>
    <p:sldId id="292" r:id="rId4"/>
    <p:sldId id="293" r:id="rId5"/>
    <p:sldId id="311" r:id="rId6"/>
    <p:sldId id="256" r:id="rId7"/>
    <p:sldId id="257" r:id="rId8"/>
    <p:sldId id="258" r:id="rId9"/>
    <p:sldId id="259" r:id="rId10"/>
    <p:sldId id="277" r:id="rId11"/>
    <p:sldId id="308" r:id="rId12"/>
    <p:sldId id="262" r:id="rId13"/>
    <p:sldId id="309" r:id="rId14"/>
    <p:sldId id="260" r:id="rId15"/>
    <p:sldId id="263" r:id="rId16"/>
    <p:sldId id="264" r:id="rId17"/>
    <p:sldId id="265" r:id="rId18"/>
    <p:sldId id="266" r:id="rId19"/>
    <p:sldId id="267" r:id="rId20"/>
    <p:sldId id="268" r:id="rId21"/>
    <p:sldId id="310" r:id="rId22"/>
    <p:sldId id="269" r:id="rId23"/>
    <p:sldId id="305" r:id="rId24"/>
    <p:sldId id="306" r:id="rId25"/>
    <p:sldId id="270" r:id="rId26"/>
    <p:sldId id="307" r:id="rId27"/>
    <p:sldId id="273" r:id="rId28"/>
    <p:sldId id="274" r:id="rId29"/>
    <p:sldId id="275" r:id="rId30"/>
    <p:sldId id="276" r:id="rId31"/>
    <p:sldId id="278" r:id="rId32"/>
    <p:sldId id="279" r:id="rId33"/>
    <p:sldId id="280" r:id="rId3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Trebuchet MS" panose="020B0603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83beddb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83beddb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98de2b14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98de2b14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8de2b14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8de2b14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22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8de2b14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8de2b14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83beddb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83beddb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133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83beddb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83beddb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83beddb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83beddb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83beddb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83beddb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83beddb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83beddb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83beddb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83beddb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83beddb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83beddb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83beddb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83beddb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83beddb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83beddb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83beddb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83beddb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563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8de2b14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8de2b14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8de2b14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8de2b14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509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98de2b14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98de2b14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356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98de2b14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98de2b14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98de2b14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98de2b14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082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98de2b14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98de2b14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98de2b14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98de2b14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98de2b14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98de2b14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98f59c44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98f59c44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039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98de2b14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98de2b14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98de2b14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98de2b14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98de2b14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98de2b14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98de2bd2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98de2bd2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83beddb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83beddb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679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83beddb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83beddb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83beddb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83beddb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83bedd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83bedd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83beddb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83beddb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987650" y="283763"/>
            <a:ext cx="71085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SDLC (Software Development Life Cycle)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225" y="846788"/>
            <a:ext cx="3907538" cy="39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/>
          <p:nvPr/>
        </p:nvSpPr>
        <p:spPr>
          <a:xfrm>
            <a:off x="4678125" y="1021325"/>
            <a:ext cx="1224600" cy="1241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069" y="395750"/>
            <a:ext cx="7928700" cy="46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23500" y="688450"/>
            <a:ext cx="63177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Откуда берутся требования: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23500" y="1753050"/>
            <a:ext cx="7216800" cy="18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Бизнес аналитик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Продакт менеджер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Заказчик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5619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315645" y="33966"/>
            <a:ext cx="63177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Уровни требований</a:t>
            </a:r>
            <a:r>
              <a:rPr lang="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23500" y="1753050"/>
            <a:ext cx="7216800" cy="18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1800"/>
            </a:pP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7974D3-A325-4399-8120-2C4FD9294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94" y="881237"/>
            <a:ext cx="6934200" cy="38068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04631" y="263978"/>
            <a:ext cx="8534738" cy="461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1800" b="1" dirty="0">
                <a:solidFill>
                  <a:srgbClr val="737373"/>
                </a:solidFill>
                <a:latin typeface="Trebuchet MS"/>
              </a:rPr>
              <a:t>Бизнес-требования - </a:t>
            </a:r>
            <a:r>
              <a:rPr lang="ru-RU" sz="1800" dirty="0">
                <a:solidFill>
                  <a:srgbClr val="737373"/>
                </a:solidFill>
                <a:latin typeface="Trebuchet MS"/>
              </a:rPr>
              <a:t>выражают цель, ради которой разрабатывается продукт</a:t>
            </a:r>
          </a:p>
          <a:p>
            <a:pPr>
              <a:lnSpc>
                <a:spcPct val="115000"/>
              </a:lnSpc>
            </a:pPr>
            <a:endParaRPr sz="1800" dirty="0">
              <a:solidFill>
                <a:srgbClr val="737373"/>
              </a:solidFill>
              <a:latin typeface="Trebuchet MS"/>
              <a:sym typeface="Trebuchet MS"/>
            </a:endParaRPr>
          </a:p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ru-RU" sz="1800" b="1" dirty="0">
                <a:solidFill>
                  <a:srgbClr val="737373"/>
                </a:solidFill>
                <a:latin typeface="Trebuchet MS"/>
              </a:rPr>
              <a:t>Пользовательские требования - </a:t>
            </a:r>
            <a:r>
              <a:rPr lang="ru-RU" sz="1800" dirty="0">
                <a:solidFill>
                  <a:srgbClr val="737373"/>
                </a:solidFill>
                <a:latin typeface="Trebuchet MS"/>
              </a:rPr>
              <a:t>описывают задачи, которые пользователь может выполнять с помощью разрабатываемой системы </a:t>
            </a:r>
          </a:p>
          <a:p>
            <a:pPr marL="0" lvl="0" indent="0">
              <a:lnSpc>
                <a:spcPct val="115000"/>
              </a:lnSpc>
              <a:buFont typeface="Arial"/>
              <a:buNone/>
            </a:pPr>
            <a:endParaRPr lang="ru-RU" sz="1800" dirty="0">
              <a:solidFill>
                <a:srgbClr val="737373"/>
              </a:solidFill>
              <a:latin typeface="Trebuchet MS"/>
              <a:sym typeface="Trebuchet MS"/>
            </a:endParaRPr>
          </a:p>
          <a:p>
            <a:pPr>
              <a:lnSpc>
                <a:spcPct val="115000"/>
              </a:lnSpc>
            </a:pPr>
            <a:r>
              <a:rPr lang="ru-RU" sz="1800" b="1" dirty="0">
                <a:solidFill>
                  <a:srgbClr val="737373"/>
                </a:solidFill>
                <a:latin typeface="Trebuchet MS"/>
              </a:rPr>
              <a:t>Бизнес-правила - </a:t>
            </a:r>
            <a:r>
              <a:rPr lang="ru-RU" sz="1800" dirty="0">
                <a:solidFill>
                  <a:srgbClr val="737373"/>
                </a:solidFill>
                <a:latin typeface="Trebuchet MS"/>
              </a:rPr>
              <a:t>описывают особенности принятых в предметной области (и/или непосредственно у заказчика) процессов, ограничений и иных правил</a:t>
            </a:r>
          </a:p>
          <a:p>
            <a:pPr>
              <a:lnSpc>
                <a:spcPct val="115000"/>
              </a:lnSpc>
            </a:pPr>
            <a:endParaRPr lang="ru-RU" sz="1800" dirty="0">
              <a:solidFill>
                <a:srgbClr val="737373"/>
              </a:solidFill>
              <a:latin typeface="Trebuchet MS"/>
              <a:sym typeface="Trebuchet MS"/>
            </a:endParaRPr>
          </a:p>
          <a:p>
            <a:pPr>
              <a:lnSpc>
                <a:spcPct val="115000"/>
              </a:lnSpc>
            </a:pPr>
            <a:r>
              <a:rPr lang="ru-RU" sz="1800" b="1" dirty="0">
                <a:solidFill>
                  <a:srgbClr val="737373"/>
                </a:solidFill>
                <a:latin typeface="Trebuchet MS"/>
              </a:rPr>
              <a:t>Функциональные требования - </a:t>
            </a:r>
            <a:r>
              <a:rPr lang="ru-RU" sz="1800" dirty="0">
                <a:solidFill>
                  <a:srgbClr val="737373"/>
                </a:solidFill>
                <a:latin typeface="Trebuchet MS"/>
              </a:rPr>
              <a:t>описывают поведение системы, т.е. её действия (вычисления, преобразования, проверки, обработку и т.д.)</a:t>
            </a:r>
          </a:p>
          <a:p>
            <a:pPr>
              <a:lnSpc>
                <a:spcPct val="115000"/>
              </a:lnSpc>
            </a:pPr>
            <a:endParaRPr lang="ru-RU" sz="1800" b="1" dirty="0">
              <a:solidFill>
                <a:srgbClr val="737373"/>
              </a:solidFill>
              <a:latin typeface="Trebuchet MS"/>
              <a:sym typeface="Trebuchet MS"/>
            </a:endParaRPr>
          </a:p>
          <a:p>
            <a:pPr>
              <a:lnSpc>
                <a:spcPct val="115000"/>
              </a:lnSpc>
            </a:pPr>
            <a:r>
              <a:rPr lang="ru-RU" sz="1800" b="1" dirty="0">
                <a:solidFill>
                  <a:srgbClr val="737373"/>
                </a:solidFill>
                <a:latin typeface="Trebuchet MS"/>
              </a:rPr>
              <a:t>Нефункциональные требования - </a:t>
            </a:r>
            <a:r>
              <a:rPr lang="ru-RU" sz="1800" dirty="0">
                <a:solidFill>
                  <a:srgbClr val="737373"/>
                </a:solidFill>
                <a:latin typeface="Trebuchet MS"/>
              </a:rPr>
              <a:t>описывают свойства системы (удобство использования, безопасность, надёжность, расширяемость и т.д.), которыми она должна обладать при реализации своего поведения. </a:t>
            </a:r>
            <a:endParaRPr lang="ru-RU" sz="1800" dirty="0">
              <a:solidFill>
                <a:srgbClr val="737373"/>
              </a:solidFill>
              <a:latin typeface="Trebuchet MS"/>
              <a:sym typeface="Trebuchet MS"/>
            </a:endParaRPr>
          </a:p>
          <a:p>
            <a:pPr>
              <a:lnSpc>
                <a:spcPct val="115000"/>
              </a:lnSpc>
            </a:pPr>
            <a:endParaRPr lang="ru-RU" sz="1800" dirty="0">
              <a:solidFill>
                <a:srgbClr val="737373"/>
              </a:solidFill>
              <a:latin typeface="Trebuchet MS"/>
              <a:sym typeface="Trebuchet MS"/>
            </a:endParaRPr>
          </a:p>
          <a:p>
            <a:pPr>
              <a:lnSpc>
                <a:spcPct val="115000"/>
              </a:lnSpc>
            </a:pPr>
            <a:endParaRPr sz="1800" dirty="0">
              <a:solidFill>
                <a:srgbClr val="737373"/>
              </a:solidFill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2399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52100" y="300931"/>
            <a:ext cx="63177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ПО бывают: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80663" y="1263600"/>
            <a:ext cx="7216800" cy="2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ru" sz="1800" b="1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Прямыми</a:t>
            </a:r>
            <a:endParaRPr sz="1800" b="1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(Формализованными в технической документации, спецификациях, User Story)</a:t>
            </a: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ru" sz="1800" b="1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Косвенными</a:t>
            </a:r>
            <a:endParaRPr sz="1800" b="1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(Проистекающими из прямых, либо являющиеся негласным стандартом для данной продукции или основывающиеся на опыте и здравом смысле использования продукта или продуктов подобных ему)</a:t>
            </a: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223500" y="679550"/>
            <a:ext cx="63177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Пользовательские требования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5611" y="1567774"/>
            <a:ext cx="1752900" cy="17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595875" y="3622700"/>
            <a:ext cx="2009700" cy="9288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3567150" y="3622700"/>
            <a:ext cx="2009700" cy="9288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6538425" y="3622700"/>
            <a:ext cx="2009700" cy="928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scenario</a:t>
            </a:r>
            <a:endParaRPr/>
          </a:p>
        </p:txBody>
      </p:sp>
      <p:cxnSp>
        <p:nvCxnSpPr>
          <p:cNvPr id="109" name="Google Shape;109;p20"/>
          <p:cNvCxnSpPr>
            <a:stCxn id="105" idx="1"/>
            <a:endCxn id="106" idx="0"/>
          </p:cNvCxnSpPr>
          <p:nvPr/>
        </p:nvCxnSpPr>
        <p:spPr>
          <a:xfrm flipH="1">
            <a:off x="1600711" y="2444224"/>
            <a:ext cx="2094900" cy="117840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10" name="Google Shape;110;p20"/>
          <p:cNvCxnSpPr>
            <a:stCxn id="105" idx="2"/>
            <a:endCxn id="107" idx="0"/>
          </p:cNvCxnSpPr>
          <p:nvPr/>
        </p:nvCxnSpPr>
        <p:spPr>
          <a:xfrm>
            <a:off x="4572061" y="3320674"/>
            <a:ext cx="0" cy="30210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11" name="Google Shape;111;p20"/>
          <p:cNvCxnSpPr>
            <a:stCxn id="105" idx="3"/>
            <a:endCxn id="108" idx="0"/>
          </p:cNvCxnSpPr>
          <p:nvPr/>
        </p:nvCxnSpPr>
        <p:spPr>
          <a:xfrm>
            <a:off x="5448511" y="2444224"/>
            <a:ext cx="2094900" cy="117840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223500" y="688450"/>
            <a:ext cx="63177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Пользовательские требования. User Scenario. Пример: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223500" y="1753050"/>
            <a:ext cx="7216800" cy="18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Терминал</a:t>
            </a: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удостоверяется, что пополнение возможно, и запрашивает у </a:t>
            </a:r>
            <a:r>
              <a:rPr lang="ru" sz="1800" b="1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Пользователя</a:t>
            </a: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номер телефона и, если нужно, код оператора. </a:t>
            </a:r>
            <a:r>
              <a:rPr lang="ru" sz="1800" b="1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 </a:t>
            </a: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сообщает </a:t>
            </a:r>
            <a:r>
              <a:rPr lang="ru" sz="1800" b="1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Терминалу</a:t>
            </a: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запрошенные данные. </a:t>
            </a:r>
            <a:r>
              <a:rPr lang="ru" sz="1800" b="1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Терминал</a:t>
            </a: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удостоверяется, что данные введены корректно.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223500" y="688450"/>
            <a:ext cx="63177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Пользовательские требования. 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Story.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223500" y="1753050"/>
            <a:ext cx="7216800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Пользовательские истории </a:t>
            </a: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— Способ описания требований, к разрабатываемой системе, сформулированный, как одно или более предложений на повседневном или деловом языке.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Цель </a:t>
            </a:r>
            <a:r>
              <a:rPr lang="ru" sz="1800" b="1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пользовательских историй </a:t>
            </a: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состоит в том, чтобы быть в состоянии оперативно и без накладных затрат реагировать на быстро изменяющиеся требования реального мира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223500" y="688450"/>
            <a:ext cx="63177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Пользовательские требования. 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Story. Пример: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223500" y="1753050"/>
            <a:ext cx="72168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Типы: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Как &lt;</a:t>
            </a:r>
            <a:r>
              <a:rPr lang="ru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Роль/Персона пользователя</a:t>
            </a: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&gt; я &lt;</a:t>
            </a:r>
            <a:r>
              <a:rPr lang="ru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Хочу что – то получить</a:t>
            </a: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&gt;, &lt;</a:t>
            </a:r>
            <a:r>
              <a:rPr lang="ru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С такой – то целью</a:t>
            </a: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b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Как &lt;</a:t>
            </a:r>
            <a:r>
              <a:rPr lang="ru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</a:t>
            </a: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&gt;, я &lt;</a:t>
            </a:r>
            <a:r>
              <a:rPr lang="ru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Хочу управлять рекламными объявлениями</a:t>
            </a: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&gt;, &lt;</a:t>
            </a:r>
            <a:r>
              <a:rPr lang="ru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Чтобы удалять устаревшие или ошибочные объявления</a:t>
            </a: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 sz="1800" b="1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223500" y="688450"/>
            <a:ext cx="77517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Пользовательские требования. 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223500" y="2167200"/>
            <a:ext cx="7983000" cy="23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</a:t>
            </a:r>
            <a:r>
              <a:rPr lang="ru" sz="20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 - Описание поведения системы, когда она взаимодействует с кем – то (или чем - то) из внешней среды. Система может отвечать на внешние запросы или сама выступать инициатором взаимодействия</a:t>
            </a:r>
            <a:endParaRPr sz="20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510500" y="568300"/>
            <a:ext cx="18867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QA vs QC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87" y="1239952"/>
            <a:ext cx="3450016" cy="3335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/>
          <p:nvPr/>
        </p:nvSpPr>
        <p:spPr>
          <a:xfrm>
            <a:off x="672191" y="1239952"/>
            <a:ext cx="3530807" cy="3420551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108;p22">
            <a:extLst>
              <a:ext uri="{FF2B5EF4-FFF2-40B4-BE49-F238E27FC236}">
                <a16:creationId xmlns:a16="http://schemas.microsoft.com/office/drawing/2014/main" id="{F629CE11-B48A-4B1A-BAF1-8C250C7381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132" y="1130397"/>
            <a:ext cx="3450016" cy="33352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9;p22">
            <a:extLst>
              <a:ext uri="{FF2B5EF4-FFF2-40B4-BE49-F238E27FC236}">
                <a16:creationId xmlns:a16="http://schemas.microsoft.com/office/drawing/2014/main" id="{93B4FDA8-9D5D-4E19-8E69-928D96415880}"/>
              </a:ext>
            </a:extLst>
          </p:cNvPr>
          <p:cNvSpPr/>
          <p:nvPr/>
        </p:nvSpPr>
        <p:spPr>
          <a:xfrm>
            <a:off x="6656294" y="1304365"/>
            <a:ext cx="1183448" cy="1180219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223500" y="688450"/>
            <a:ext cx="77517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Пользовательские требования. 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Case. Пример: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223500" y="2167200"/>
            <a:ext cx="7983000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AutoNum type="arabicPeriod"/>
            </a:pP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 захотел разместить объявление</a:t>
            </a: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AutoNum type="arabicPeriod"/>
            </a:pP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 зашел в систему</a:t>
            </a: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AutoNum type="arabicPeriod"/>
            </a:pP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 авторизовался в системе</a:t>
            </a: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AutoNum type="arabicPeriod"/>
            </a:pP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 создал объявление </a:t>
            </a: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AutoNum type="arabicPeriod"/>
            </a:pP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Система отобразила сообщение об успешном создании объявления </a:t>
            </a: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197475" y="400944"/>
            <a:ext cx="8749050" cy="880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Функциональные требования - </a:t>
            </a:r>
            <a:r>
              <a:rPr lang="ru-RU" sz="1800" dirty="0">
                <a:solidFill>
                  <a:srgbClr val="737373"/>
                </a:solidFill>
                <a:latin typeface="Trebuchet MS"/>
              </a:rPr>
              <a:t>пишутся на основе пользовательских требований (пользовательских историй)</a:t>
            </a:r>
            <a:endParaRPr sz="1800" dirty="0">
              <a:solidFill>
                <a:srgbClr val="737373"/>
              </a:solidFill>
              <a:latin typeface="Trebuchet MS"/>
              <a:sym typeface="Trebuchet MS"/>
            </a:endParaRPr>
          </a:p>
        </p:txBody>
      </p:sp>
      <p:sp>
        <p:nvSpPr>
          <p:cNvPr id="10" name="Google Shape;141;p25">
            <a:extLst>
              <a:ext uri="{FF2B5EF4-FFF2-40B4-BE49-F238E27FC236}">
                <a16:creationId xmlns:a16="http://schemas.microsoft.com/office/drawing/2014/main" id="{79A3B35B-CDAF-4BCA-9306-F2F38FAD1D0D}"/>
              </a:ext>
            </a:extLst>
          </p:cNvPr>
          <p:cNvSpPr txBox="1"/>
          <p:nvPr/>
        </p:nvSpPr>
        <p:spPr>
          <a:xfrm>
            <a:off x="171450" y="1559981"/>
            <a:ext cx="9022556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1800" dirty="0">
                <a:solidFill>
                  <a:srgbClr val="737373"/>
                </a:solidFill>
                <a:latin typeface="Trebuchet MS"/>
              </a:rPr>
              <a:t>Функциональные требования удобно писать в форме утверждений со словами </a:t>
            </a:r>
            <a:r>
              <a:rPr lang="ru-RU" sz="1800" dirty="0">
                <a:solidFill>
                  <a:srgbClr val="FF0000"/>
                </a:solidFill>
                <a:latin typeface="Trebuchet MS"/>
              </a:rPr>
              <a:t>«должен» и «должна».</a:t>
            </a:r>
          </a:p>
          <a:p>
            <a:pPr algn="l"/>
            <a:endParaRPr lang="ru-RU" sz="1800" dirty="0">
              <a:solidFill>
                <a:srgbClr val="737373"/>
              </a:solidFill>
              <a:latin typeface="Trebuchet MS"/>
            </a:endParaRPr>
          </a:p>
          <a:p>
            <a:pPr algn="l"/>
            <a:r>
              <a:rPr lang="ru-RU" sz="1800" u="sng" dirty="0">
                <a:solidFill>
                  <a:srgbClr val="737373"/>
                </a:solidFill>
                <a:latin typeface="Trebuchet MS"/>
              </a:rPr>
              <a:t>ПРИМЕР</a:t>
            </a:r>
          </a:p>
          <a:p>
            <a:pPr algn="l">
              <a:buFont typeface="+mj-lt"/>
              <a:buAutoNum type="arabicPeriod"/>
            </a:pPr>
            <a:r>
              <a:rPr lang="ru-RU" sz="1800" dirty="0">
                <a:solidFill>
                  <a:srgbClr val="737373"/>
                </a:solidFill>
                <a:latin typeface="Trebuchet MS"/>
              </a:rPr>
              <a:t>У пассажира должна быть возможность распечатать посадочные талоны на все рейсы, на которые он зарегистрировался.</a:t>
            </a:r>
          </a:p>
          <a:p>
            <a:pPr algn="l">
              <a:buFont typeface="+mj-lt"/>
              <a:buAutoNum type="arabicPeriod"/>
            </a:pPr>
            <a:endParaRPr lang="ru-RU" sz="1800" dirty="0">
              <a:solidFill>
                <a:srgbClr val="737373"/>
              </a:solidFill>
              <a:latin typeface="Trebuchet MS"/>
            </a:endParaRPr>
          </a:p>
          <a:p>
            <a:pPr algn="l">
              <a:buFont typeface="+mj-lt"/>
              <a:buAutoNum type="arabicPeriod"/>
            </a:pPr>
            <a:r>
              <a:rPr lang="ru-RU" sz="1800" dirty="0">
                <a:solidFill>
                  <a:srgbClr val="737373"/>
                </a:solidFill>
                <a:latin typeface="Trebuchet MS"/>
              </a:rPr>
              <a:t>У редактора блога должна быть возможность добавить новую статью через администраторскую панель блога.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46391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696150" y="2198400"/>
            <a:ext cx="7751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требованиям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E58298-342F-42F7-B73C-5832A1D49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55" y="627529"/>
            <a:ext cx="7506990" cy="381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8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223500" y="366981"/>
            <a:ext cx="7751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требованиям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223500" y="974399"/>
            <a:ext cx="8248988" cy="3869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Завершенность </a:t>
            </a: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n-US" sz="1800" dirty="0">
                <a:solidFill>
                  <a:srgbClr val="737373"/>
                </a:solidFill>
                <a:latin typeface="Trebuchet MS"/>
                <a:sym typeface="Trebuchet MS"/>
              </a:rPr>
              <a:t> </a:t>
            </a:r>
            <a:r>
              <a:rPr lang="ru-RU" sz="1800" dirty="0">
                <a:solidFill>
                  <a:srgbClr val="737373"/>
                </a:solidFill>
                <a:latin typeface="Trebuchet MS"/>
              </a:rPr>
              <a:t>Требование является полным и законченным с точки зрения представления в нём всей необходимой информации, ничто не пропущено по соображениям «это и так всем понятно». 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Атомарность </a:t>
            </a: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- Требование «атомарно». То есть оно не может быть разбито на ряд более детальных требований без потери завершенности и </a:t>
            </a:r>
            <a:r>
              <a:rPr lang="ru-RU" sz="1800" dirty="0">
                <a:solidFill>
                  <a:srgbClr val="737373"/>
                </a:solidFill>
                <a:latin typeface="Trebuchet MS"/>
              </a:rPr>
              <a:t>оно описывает одну и только одну ситуацию. </a:t>
            </a:r>
          </a:p>
          <a:p>
            <a:pPr>
              <a:spcBef>
                <a:spcPts val="1600"/>
              </a:spcBef>
            </a:pPr>
            <a:r>
              <a:rPr lang="ru-RU" sz="1800" dirty="0">
                <a:solidFill>
                  <a:srgbClr val="FF0000"/>
                </a:solidFill>
                <a:latin typeface="Trebuchet MS"/>
              </a:rPr>
              <a:t>Непротиворечивость и </a:t>
            </a:r>
            <a:r>
              <a:rPr lang="ru" sz="1800" dirty="0">
                <a:solidFill>
                  <a:srgbClr val="FF0000"/>
                </a:solidFill>
                <a:latin typeface="Trebuchet MS"/>
                <a:sym typeface="Trebuchet MS"/>
              </a:rPr>
              <a:t>Последовательность</a:t>
            </a:r>
            <a:r>
              <a:rPr lang="ru" sz="1800" dirty="0">
                <a:solidFill>
                  <a:srgbClr val="737373"/>
                </a:solidFill>
                <a:latin typeface="Trebuchet MS"/>
                <a:sym typeface="Trebuchet MS"/>
              </a:rPr>
              <a:t> - </a:t>
            </a:r>
            <a:r>
              <a:rPr lang="ru-RU" sz="1800" dirty="0">
                <a:solidFill>
                  <a:srgbClr val="737373"/>
                </a:solidFill>
                <a:latin typeface="Trebuchet MS"/>
              </a:rPr>
              <a:t>Требование не должно содержать внутренних противоречий и противоречий другим требованиям и документам</a:t>
            </a:r>
            <a:r>
              <a:rPr lang="ru-RU" sz="2400" dirty="0"/>
              <a:t>.</a:t>
            </a:r>
            <a:endParaRPr lang="ru"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ru-RU" sz="1800" dirty="0">
              <a:solidFill>
                <a:srgbClr val="737373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27280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223500" y="366981"/>
            <a:ext cx="7751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требованиям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223500" y="974400"/>
            <a:ext cx="8356144" cy="380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ru-RU" sz="1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Недвусмысленность</a:t>
            </a:r>
            <a:r>
              <a:rPr lang="ru-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- Требование кратко определено без обращения к техническому жаргону, акронимам и другим скрытым формулировкам. Оно выражает объективные факты, не субъективные мнения. </a:t>
            </a:r>
          </a:p>
          <a:p>
            <a:pPr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ru" sz="1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Отслеживаемость</a:t>
            </a: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- Требование полностью или частично соответствует деловым нуждам как заявлено заинтересованными лицами и документировано.</a:t>
            </a:r>
          </a:p>
          <a:p>
            <a:pPr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ru" sz="1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Актуальность </a:t>
            </a: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- Требование не стало устаревшим с течением времени.</a:t>
            </a:r>
          </a:p>
          <a:p>
            <a:pPr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ru-RU" sz="1800" dirty="0">
                <a:solidFill>
                  <a:srgbClr val="FF0000"/>
                </a:solidFill>
                <a:latin typeface="Trebuchet MS"/>
              </a:rPr>
              <a:t>Модифицируемость</a:t>
            </a:r>
            <a:r>
              <a:rPr lang="ru-RU" sz="2400" dirty="0"/>
              <a:t> </a:t>
            </a:r>
            <a:r>
              <a:rPr lang="ru-RU" sz="1800" dirty="0">
                <a:solidFill>
                  <a:srgbClr val="737373"/>
                </a:solidFill>
                <a:latin typeface="Trebuchet MS"/>
              </a:rPr>
              <a:t>- Это свойство характеризует простоту внесения изменений в отдельные требования и в набор требований</a:t>
            </a:r>
            <a:endParaRPr lang="ru-RU" sz="1800" dirty="0">
              <a:solidFill>
                <a:srgbClr val="737373"/>
              </a:solidFill>
              <a:latin typeface="Trebuchet MS"/>
              <a:sym typeface="Trebuchet MS"/>
            </a:endParaRPr>
          </a:p>
          <a:p>
            <a:pPr>
              <a:spcBef>
                <a:spcPts val="1600"/>
              </a:spcBef>
              <a:buClr>
                <a:schemeClr val="dk1"/>
              </a:buClr>
              <a:buSzPts val="1100"/>
            </a:pPr>
            <a:endParaRPr lang="ru"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1600"/>
              </a:spcBef>
              <a:buClr>
                <a:schemeClr val="dk1"/>
              </a:buClr>
              <a:buSzPts val="1100"/>
            </a:pPr>
            <a:endParaRPr lang="ru"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1600"/>
              </a:spcBef>
              <a:buClr>
                <a:schemeClr val="dk1"/>
              </a:buClr>
              <a:buSzPts val="1100"/>
            </a:pPr>
            <a:endParaRPr lang="ru-RU"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273507" y="374125"/>
            <a:ext cx="7751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требованиям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273507" y="980100"/>
            <a:ext cx="7983000" cy="3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Выполнимость</a:t>
            </a: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- Требование может быть реализовано в пределах проекта.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Необязательное требование </a:t>
            </a: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— противоречие самому понятию требования.</a:t>
            </a:r>
          </a:p>
          <a:p>
            <a:pPr>
              <a:spcBef>
                <a:spcPts val="1600"/>
              </a:spcBef>
            </a:pPr>
            <a:r>
              <a:rPr lang="ru" sz="1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Обязательность </a:t>
            </a: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- Требование представляет определенную заинтересованным лицом характеристику, отсутствие которой приводит к неполноценности решения, которая не может быть проигнорирована.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ru"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94989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/>
        </p:nvSpPr>
        <p:spPr>
          <a:xfrm>
            <a:off x="223500" y="688450"/>
            <a:ext cx="7751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требованиям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223500" y="1666524"/>
            <a:ext cx="7983000" cy="278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Проверяемость </a:t>
            </a: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- Реализованность требования может быть определена через один из четырёх возможных методов: осмотр, демонстрация, тест или анализ.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/>
        </p:nvSpPr>
        <p:spPr>
          <a:xfrm>
            <a:off x="223500" y="688450"/>
            <a:ext cx="7751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Виды требований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223500" y="1435150"/>
            <a:ext cx="7983000" cy="28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●"/>
            </a:pPr>
            <a:r>
              <a:rPr lang="ru" sz="20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Функциональные требования</a:t>
            </a:r>
            <a:endParaRPr sz="20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●"/>
            </a:pPr>
            <a:r>
              <a:rPr lang="ru" sz="20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Нефункциональные требования</a:t>
            </a:r>
            <a:endParaRPr sz="20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○"/>
            </a:pPr>
            <a:r>
              <a:rPr lang="ru" sz="20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дизайну и юзабилити</a:t>
            </a:r>
            <a:endParaRPr sz="20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○"/>
            </a:pPr>
            <a:r>
              <a:rPr lang="ru" sz="20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безопасности и надежности</a:t>
            </a:r>
            <a:endParaRPr sz="20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○"/>
            </a:pPr>
            <a:r>
              <a:rPr lang="ru" sz="20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производительности</a:t>
            </a:r>
            <a:endParaRPr sz="20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○"/>
            </a:pPr>
            <a:r>
              <a:rPr lang="ru" sz="20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локализации</a:t>
            </a:r>
            <a:endParaRPr sz="20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○"/>
            </a:pPr>
            <a:r>
              <a:rPr lang="ru" sz="20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Графические (скрины, мокапы, диаграммы, схемы)</a:t>
            </a:r>
            <a:endParaRPr sz="20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/>
        </p:nvSpPr>
        <p:spPr>
          <a:xfrm>
            <a:off x="223500" y="688450"/>
            <a:ext cx="7751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Методы определения требований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359231" y="1651381"/>
            <a:ext cx="7983000" cy="21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● Анкетирование</a:t>
            </a: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● Мозговой штурм</a:t>
            </a: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● Наблюдение за производственной деятельностью</a:t>
            </a: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● Анализ нормативной документации</a:t>
            </a: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● Анализ моделей деятельности</a:t>
            </a: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● Анализ конкурентных продуктов</a:t>
            </a: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● Анализ статистики использования предыдущих версий системы</a:t>
            </a:r>
            <a:endParaRPr sz="1800" dirty="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1273750" y="322743"/>
            <a:ext cx="656723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testing life cycle  STLC - </a:t>
            </a:r>
            <a:r>
              <a:rPr lang="ru-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определение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60950" y="1198250"/>
            <a:ext cx="8363736" cy="332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666666"/>
                </a:solidFill>
                <a:latin typeface="Trebuchet MS"/>
              </a:rPr>
              <a:t>STLC означает жизненный цикл тестирования программного обеспечения. </a:t>
            </a:r>
          </a:p>
          <a:p>
            <a:endParaRPr lang="ru-RU" sz="2400" dirty="0">
              <a:solidFill>
                <a:srgbClr val="666666"/>
              </a:solidFill>
              <a:latin typeface="Trebuchet MS"/>
            </a:endParaRPr>
          </a:p>
          <a:p>
            <a:r>
              <a:rPr lang="ru-RU" sz="2400" dirty="0">
                <a:solidFill>
                  <a:srgbClr val="666666"/>
                </a:solidFill>
                <a:latin typeface="Trebuchet MS"/>
              </a:rPr>
              <a:t>- STLC — это последовательность различных действий, выполняемых группой тестирования для обеспечения качества программного обеспечения или продукта.</a:t>
            </a:r>
          </a:p>
          <a:p>
            <a:r>
              <a:rPr lang="ru-RU" sz="2400" dirty="0">
                <a:solidFill>
                  <a:srgbClr val="666666"/>
                </a:solidFill>
                <a:latin typeface="Trebuchet MS"/>
              </a:rPr>
              <a:t>STLC является неотъемлемой частью жизненного цикла разработки программного обеспечения (SDLC). </a:t>
            </a:r>
            <a:endParaRPr sz="24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16246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223500" y="688450"/>
            <a:ext cx="7751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Проверка требований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223500" y="1915700"/>
            <a:ext cx="7983000" cy="21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Font typeface="Roboto"/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● Тестирование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Font typeface="Roboto"/>
              <a:buNone/>
            </a:pP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Font typeface="Roboto"/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● Анализ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Font typeface="Roboto"/>
              <a:buNone/>
            </a:pP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● Демонстрация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/>
        </p:nvSpPr>
        <p:spPr>
          <a:xfrm>
            <a:off x="223500" y="612250"/>
            <a:ext cx="77517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Текстовая форма 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представления требований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2889750" y="2315575"/>
            <a:ext cx="58932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● Требования бизнеса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● User Stories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● Спецификация системы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700" y="2234119"/>
            <a:ext cx="1689900" cy="2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/>
        </p:nvSpPr>
        <p:spPr>
          <a:xfrm>
            <a:off x="223500" y="688450"/>
            <a:ext cx="77517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Графическая форма 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представления требований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093900" y="1991775"/>
            <a:ext cx="58251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● DFD (</a:t>
            </a:r>
            <a:r>
              <a:rPr lang="ru" sz="1800" b="1" dirty="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data flow diagrams</a:t>
            </a:r>
            <a:r>
              <a:rPr lang="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● UML (</a:t>
            </a:r>
            <a:r>
              <a:rPr lang="ru" sz="1800" dirty="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Unified Modeling Language </a:t>
            </a:r>
            <a:r>
              <a:rPr lang="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● SysML (</a:t>
            </a:r>
            <a:r>
              <a:rPr lang="ru" sz="1800" dirty="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Systems Modeling Language</a:t>
            </a:r>
            <a:r>
              <a:rPr lang="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7" name="Google Shape;207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000" y="1847875"/>
            <a:ext cx="2635200" cy="26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223500" y="688450"/>
            <a:ext cx="77517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UML.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Пример: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0524" y="1282145"/>
            <a:ext cx="5779800" cy="31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10500" y="568300"/>
            <a:ext cx="4507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Quality Control (QC)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786335-83FD-4C26-88C0-6976EB985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04" y="1773019"/>
            <a:ext cx="8698902" cy="159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8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000" y="1265387"/>
            <a:ext cx="741997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510500" y="568300"/>
            <a:ext cx="4507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Quality Control (QC)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08250" y="1939950"/>
            <a:ext cx="6727500" cy="12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программному обеспечению и их анализ</a:t>
            </a:r>
            <a:endParaRPr sz="3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23500" y="688450"/>
            <a:ext cx="63177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Темы лекции:</a:t>
            </a:r>
            <a:endParaRPr sz="3000" b="1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223500" y="1714775"/>
            <a:ext cx="194400" cy="192600"/>
          </a:xfrm>
          <a:prstGeom prst="donut">
            <a:avLst>
              <a:gd name="adj" fmla="val 25000"/>
            </a:avLst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23500" y="3486325"/>
            <a:ext cx="194400" cy="192600"/>
          </a:xfrm>
          <a:prstGeom prst="donut">
            <a:avLst>
              <a:gd name="adj" fmla="val 25000"/>
            </a:avLst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28625" y="1493225"/>
            <a:ext cx="63177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Что такое требования?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28625" y="3306775"/>
            <a:ext cx="69975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требований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23500" y="2577000"/>
            <a:ext cx="194400" cy="192600"/>
          </a:xfrm>
          <a:prstGeom prst="donut">
            <a:avLst>
              <a:gd name="adj" fmla="val 25000"/>
            </a:avLst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28625" y="2371338"/>
            <a:ext cx="7567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Почему требования важны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23500" y="3021925"/>
            <a:ext cx="194400" cy="192600"/>
          </a:xfrm>
          <a:prstGeom prst="donut">
            <a:avLst>
              <a:gd name="adj" fmla="val 25000"/>
            </a:avLst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28625" y="2829575"/>
            <a:ext cx="72291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требованиям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23500" y="2119888"/>
            <a:ext cx="194400" cy="192600"/>
          </a:xfrm>
          <a:prstGeom prst="donut">
            <a:avLst>
              <a:gd name="adj" fmla="val 25000"/>
            </a:avLst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628625" y="1927538"/>
            <a:ext cx="72291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Откуда они берутся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987775" y="2252550"/>
            <a:ext cx="6743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Что такое требования?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223500" y="688450"/>
            <a:ext cx="63177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ПО: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23500" y="1753050"/>
            <a:ext cx="7216800" cy="2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FontTx/>
              <a:buChar char="-"/>
            </a:pPr>
            <a:r>
              <a:rPr lang="ru-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О</a:t>
            </a:r>
            <a:r>
              <a:rPr lang="ru-RU" sz="1800" dirty="0">
                <a:solidFill>
                  <a:srgbClr val="737373"/>
                </a:solidFill>
                <a:latin typeface="Trebuchet MS"/>
              </a:rPr>
              <a:t>писание того, какие функции и с соблюдением каких условий должно выполнять приложение в процессе решения полезной для пользователя задачи</a:t>
            </a:r>
            <a:r>
              <a:rPr lang="ru" sz="1800" dirty="0">
                <a:solidFill>
                  <a:srgbClr val="737373"/>
                </a:solidFill>
                <a:latin typeface="Trebuchet MS"/>
                <a:sym typeface="Trebuchet MS"/>
              </a:rPr>
              <a:t>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</a:pPr>
            <a:endParaRPr lang="ru" sz="1800" dirty="0">
              <a:solidFill>
                <a:srgbClr val="737373"/>
              </a:solidFill>
              <a:latin typeface="Trebuchet MS"/>
              <a:sym typeface="Trebuchet MS"/>
            </a:endParaRPr>
          </a:p>
          <a:p>
            <a:pPr marL="285750" indent="-285750">
              <a:lnSpc>
                <a:spcPct val="115000"/>
              </a:lnSpc>
              <a:buClr>
                <a:srgbClr val="737373"/>
              </a:buClr>
              <a:buFontTx/>
              <a:buChar char="-"/>
            </a:pPr>
            <a:r>
              <a:rPr lang="ru-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Некое </a:t>
            </a:r>
            <a:r>
              <a:rPr lang="ru-RU" sz="1800" b="1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свойство</a:t>
            </a:r>
            <a:r>
              <a:rPr lang="ru-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программного обеспечения, необходимое пользователю, для решения </a:t>
            </a:r>
            <a:r>
              <a:rPr lang="ru-RU" sz="1800" b="1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проблемы</a:t>
            </a:r>
            <a:r>
              <a:rPr lang="ru-RU" sz="1800" dirty="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при достижении поставленной цели.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FontTx/>
              <a:buChar char="-"/>
            </a:pPr>
            <a:endParaRPr sz="1800" dirty="0">
              <a:solidFill>
                <a:srgbClr val="737373"/>
              </a:solidFill>
              <a:latin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916</Words>
  <Application>Microsoft Office PowerPoint</Application>
  <PresentationFormat>Экран (16:9)</PresentationFormat>
  <Paragraphs>134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Roboto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Veronika Burkovska</dc:creator>
  <cp:lastModifiedBy>Burkovska, Veronika</cp:lastModifiedBy>
  <cp:revision>7</cp:revision>
  <dcterms:modified xsi:type="dcterms:W3CDTF">2022-06-20T18:18:38Z</dcterms:modified>
</cp:coreProperties>
</file>