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jpeg" ContentType="image/jpeg"/>
  <Override PartName="/ppt/media/image2.png" ContentType="image/png"/>
  <Override PartName="/ppt/media/image5.emf" ContentType="image/x-emf"/>
  <Override PartName="/ppt/media/image3.jpeg" ContentType="image/jpeg"/>
  <Override PartName="/ppt/media/image4.png" ContentType="image/png"/>
  <Override PartName="/ppt/embeddings/oleObject1.docx" ContentType="application/vnd.openxmlformats-officedocument.wordprocessingml.document"/>
  <Override PartName="/ppt/embeddings/oleObject2.docx" ContentType="application/vnd.openxmlformats-officedocument.wordprocessingml.document"/>
  <Override PartName="/ppt/embeddings/oleObject3.docx" ContentType="application/vnd.openxmlformats-officedocument.wordprocessingml.document"/>
  <Override PartName="/ppt/embeddings/oleObject4.docx" ContentType="application/vnd.openxmlformats-officedocument.wordprocessingml.document"/>
  <Override PartName="/ppt/embeddings/oleObject5.docx" ContentType="application/vnd.openxmlformats-officedocument.wordprocessingml.document"/>
  <Override PartName="/ppt/embeddings/oleObject6.docx" ContentType="application/vnd.openxmlformats-officedocument.wordprocessingml.document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B624FA-95F1-42F8-8A5C-E608FFB3AE2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493A27-AA19-4283-BD96-5927B78FA63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B5F0CA-7017-4593-92B0-9ECF1895D2D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7AC1AC-E0CF-454F-93C4-F0EE3ED9E88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29A795-FAC4-4DC0-B424-3385EA6C104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62D91A-A7B2-448B-B9E9-132FE22D555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7BAE14-F5F0-450C-8A55-37414D07C0A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8160F3-5047-4AFF-9BFA-39FF00B48CB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D221F3-DA19-4A30-AAA5-97FDDB738D0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81F280-4295-41AB-9991-285EA9E428C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99B9AC-74D3-4CAD-97F9-408CF1D3614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B722BA-87FF-4034-A9E5-E1B371A58D2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BED769-EEB1-4C02-830E-61C86A160810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package" Target="../embeddings/oleObject1.docx"/><Relationship Id="rId3" Type="http://schemas.openxmlformats.org/officeDocument/2006/relationships/image" Target="../media/image5.emf"/><Relationship Id="rId4" Type="http://schemas.openxmlformats.org/officeDocument/2006/relationships/package" Target="../embeddings/oleObject2.docx"/><Relationship Id="rId5" Type="http://schemas.openxmlformats.org/officeDocument/2006/relationships/image" Target="../media/image5.emf"/><Relationship Id="rId6" Type="http://schemas.openxmlformats.org/officeDocument/2006/relationships/package" Target="../embeddings/oleObject3.docx"/><Relationship Id="rId7" Type="http://schemas.openxmlformats.org/officeDocument/2006/relationships/image" Target="../media/image5.emf"/><Relationship Id="rId8" Type="http://schemas.openxmlformats.org/officeDocument/2006/relationships/package" Target="../embeddings/oleObject4.docx"/><Relationship Id="rId9" Type="http://schemas.openxmlformats.org/officeDocument/2006/relationships/image" Target="../media/image5.emf"/><Relationship Id="rId10" Type="http://schemas.openxmlformats.org/officeDocument/2006/relationships/package" Target="../embeddings/oleObject5.docx"/><Relationship Id="rId11" Type="http://schemas.openxmlformats.org/officeDocument/2006/relationships/image" Target="../media/image5.emf"/><Relationship Id="rId12" Type="http://schemas.openxmlformats.org/officeDocument/2006/relationships/package" Target="../embeddings/oleObject6.docx"/><Relationship Id="rId13" Type="http://schemas.openxmlformats.org/officeDocument/2006/relationships/image" Target="../media/image5.emf"/><Relationship Id="rId1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4;p1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55;p13"/>
          <p:cNvSpPr/>
          <p:nvPr/>
        </p:nvSpPr>
        <p:spPr>
          <a:xfrm>
            <a:off x="369360" y="3437640"/>
            <a:ext cx="59486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" name="Google Shape;56;p13" descr=""/>
          <p:cNvPicPr/>
          <p:nvPr/>
        </p:nvPicPr>
        <p:blipFill>
          <a:blip r:embed="rId2"/>
          <a:stretch/>
        </p:blipFill>
        <p:spPr>
          <a:xfrm>
            <a:off x="358920" y="308880"/>
            <a:ext cx="657360" cy="26064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57;p13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58;p13" descr=""/>
          <p:cNvPicPr/>
          <p:nvPr/>
        </p:nvPicPr>
        <p:blipFill>
          <a:blip r:embed="rId4"/>
          <a:srcRect l="6337" t="61089" r="62522" b="29333"/>
          <a:stretch/>
        </p:blipFill>
        <p:spPr>
          <a:xfrm>
            <a:off x="181080" y="2075400"/>
            <a:ext cx="3838320" cy="66348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59;p13"/>
          <p:cNvSpPr/>
          <p:nvPr/>
        </p:nvSpPr>
        <p:spPr>
          <a:xfrm>
            <a:off x="122040" y="1287000"/>
            <a:ext cx="3956760" cy="333756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Google Shape;60;p13"/>
          <p:cNvSpPr/>
          <p:nvPr/>
        </p:nvSpPr>
        <p:spPr>
          <a:xfrm>
            <a:off x="462600" y="1710000"/>
            <a:ext cx="528876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000" spc="-1" strike="noStrike">
                <a:solidFill>
                  <a:schemeClr val="lt1"/>
                </a:solidFill>
                <a:latin typeface="Open Sans"/>
                <a:ea typeface="Open Sans"/>
              </a:rPr>
              <a:t>Aeroclub </a:t>
            </a:r>
            <a:br>
              <a:rPr sz="4000"/>
            </a:br>
            <a:r>
              <a:rPr b="1" lang="ru" sz="4000" spc="-1" strike="noStrike">
                <a:solidFill>
                  <a:schemeClr val="lt1"/>
                </a:solidFill>
                <a:latin typeface="Open Sans"/>
                <a:ea typeface="Open Sans"/>
              </a:rPr>
              <a:t>Challenge 2023 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65;p14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pic>
        <p:nvPicPr>
          <p:cNvPr id="47" name="Google Shape;66;p14" descr=""/>
          <p:cNvPicPr/>
          <p:nvPr/>
        </p:nvPicPr>
        <p:blipFill>
          <a:blip r:embed="rId2"/>
          <a:stretch/>
        </p:blipFill>
        <p:spPr>
          <a:xfrm>
            <a:off x="358920" y="308880"/>
            <a:ext cx="657360" cy="26064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67;p14"/>
          <p:cNvSpPr/>
          <p:nvPr/>
        </p:nvSpPr>
        <p:spPr>
          <a:xfrm>
            <a:off x="358920" y="722520"/>
            <a:ext cx="6335280" cy="16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ffffff"/>
                </a:solidFill>
                <a:latin typeface="Open Sans"/>
                <a:ea typeface="Open Sans"/>
              </a:rPr>
              <a:t>Название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rgbClr val="ffffff"/>
                </a:solidFill>
                <a:latin typeface="Open Sans"/>
                <a:ea typeface="Open Sans"/>
              </a:rPr>
              <a:t>Трек: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rgbClr val="ffffff"/>
                </a:solidFill>
                <a:latin typeface="Open Sans"/>
                <a:ea typeface="Open Sans"/>
              </a:rPr>
              <a:t>Название команды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74;p14"/>
          <p:cNvSpPr/>
          <p:nvPr/>
        </p:nvSpPr>
        <p:spPr>
          <a:xfrm>
            <a:off x="424080" y="3572280"/>
            <a:ext cx="1632960" cy="2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1920" bIns="6192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ru" sz="900" spc="-1" strike="noStrike">
                <a:solidFill>
                  <a:srgbClr val="ffffff"/>
                </a:solidFill>
                <a:latin typeface="Montserrat"/>
                <a:ea typeface="Montserrat"/>
              </a:rPr>
              <a:t>Ростислав Илык  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75;p14"/>
          <p:cNvSpPr/>
          <p:nvPr/>
        </p:nvSpPr>
        <p:spPr>
          <a:xfrm>
            <a:off x="424080" y="3854520"/>
            <a:ext cx="1632960" cy="2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1920" bIns="6192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ru" sz="900" spc="-1" strike="noStrike">
                <a:solidFill>
                  <a:srgbClr val="ffffff"/>
                </a:solidFill>
                <a:latin typeface="Montserrat"/>
                <a:ea typeface="Montserrat"/>
              </a:rPr>
              <a:t>Капитан   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720000" y="2737080"/>
            <a:ext cx="91368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7;p15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53" name="Google Shape;88;p15"/>
          <p:cNvSpPr/>
          <p:nvPr/>
        </p:nvSpPr>
        <p:spPr>
          <a:xfrm>
            <a:off x="541080" y="1224720"/>
            <a:ext cx="7338960" cy="3558240"/>
          </a:xfrm>
          <a:prstGeom prst="roundRect">
            <a:avLst>
              <a:gd name="adj" fmla="val 3224"/>
            </a:avLst>
          </a:prstGeom>
          <a:noFill/>
          <a:ln w="9525">
            <a:solidFill>
              <a:srgbClr val="dd001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lt1"/>
                </a:solidFill>
                <a:latin typeface="Open Sans"/>
                <a:ea typeface="Open Sans"/>
              </a:rPr>
              <a:t>Задача классификации входной почты по принципу зявка/бронирование билета или нет. 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Google Shape;89;p15"/>
          <p:cNvSpPr/>
          <p:nvPr/>
        </p:nvSpPr>
        <p:spPr>
          <a:xfrm>
            <a:off x="541080" y="714240"/>
            <a:ext cx="330696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chemeClr val="lt1"/>
                </a:solidFill>
                <a:latin typeface="Open Sans"/>
                <a:ea typeface="Open Sans"/>
              </a:rPr>
              <a:t>Описание задачи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94;p16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56" name="Google Shape;95;p16"/>
          <p:cNvSpPr/>
          <p:nvPr/>
        </p:nvSpPr>
        <p:spPr>
          <a:xfrm>
            <a:off x="541080" y="1224720"/>
            <a:ext cx="7338960" cy="3558240"/>
          </a:xfrm>
          <a:prstGeom prst="roundRect">
            <a:avLst>
              <a:gd name="adj" fmla="val 3224"/>
            </a:avLst>
          </a:prstGeom>
          <a:noFill/>
          <a:ln w="9525">
            <a:solidFill>
              <a:srgbClr val="dd001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lt1"/>
                </a:solidFill>
                <a:latin typeface="Open Sans"/>
                <a:ea typeface="Open Sans"/>
              </a:rPr>
              <a:t>Использовалиь крайне «грязные» тексты входящей почты.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Google Shape;96;p16"/>
          <p:cNvSpPr/>
          <p:nvPr/>
        </p:nvSpPr>
        <p:spPr>
          <a:xfrm>
            <a:off x="541080" y="714240"/>
            <a:ext cx="554292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chemeClr val="lt1"/>
                </a:solidFill>
                <a:latin typeface="Open Sans"/>
                <a:ea typeface="Open Sans"/>
              </a:rPr>
              <a:t>Сбор и обработка данных</a:t>
            </a:r>
            <a:r>
              <a:rPr b="1" lang="ru" sz="2200" spc="-1" strike="noStrike">
                <a:solidFill>
                  <a:schemeClr val="lt1"/>
                </a:solidFill>
                <a:latin typeface="Montserrat"/>
                <a:ea typeface="Montserrat"/>
              </a:rPr>
              <a:t> 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101;p17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2;p17"/>
          <p:cNvSpPr/>
          <p:nvPr/>
        </p:nvSpPr>
        <p:spPr>
          <a:xfrm>
            <a:off x="541080" y="1224720"/>
            <a:ext cx="7338960" cy="3558240"/>
          </a:xfrm>
          <a:prstGeom prst="roundRect">
            <a:avLst>
              <a:gd name="adj" fmla="val 3224"/>
            </a:avLst>
          </a:prstGeom>
          <a:noFill/>
          <a:ln w="9525">
            <a:solidFill>
              <a:srgbClr val="dd001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lt1"/>
                </a:solidFill>
                <a:latin typeface="Open Sans"/>
                <a:ea typeface="Open Sans"/>
              </a:rPr>
              <a:t>Решалась задача на Python с применение tensorflow и natasha</a:t>
            </a:r>
            <a:r>
              <a:rPr b="0" lang="ru" sz="1400" spc="-1" strike="noStrike">
                <a:solidFill>
                  <a:schemeClr val="lt1"/>
                </a:solidFill>
                <a:latin typeface="Open Sans"/>
                <a:ea typeface="Open Sans"/>
              </a:rPr>
              <a:t>.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lt1"/>
                </a:solidFill>
                <a:latin typeface="Open Sans"/>
                <a:ea typeface="Open Sans"/>
              </a:rPr>
              <a:t>Использовался подход с решением на пяти фолдах.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lt1"/>
                </a:solidFill>
                <a:latin typeface="Open Sans"/>
                <a:ea typeface="Open Sans"/>
              </a:rPr>
              <a:t>Сеть на основе LSTM слоев с предобученными весами эмбединга из natasha.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Google Shape;103;p17"/>
          <p:cNvSpPr/>
          <p:nvPr/>
        </p:nvSpPr>
        <p:spPr>
          <a:xfrm>
            <a:off x="541080" y="714240"/>
            <a:ext cx="330696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chemeClr val="lt1"/>
                </a:solidFill>
                <a:latin typeface="Open Sans"/>
                <a:ea typeface="Open Sans"/>
              </a:rPr>
              <a:t>Выбор модели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08;p18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62" name="Google Shape;109;p18"/>
          <p:cNvSpPr/>
          <p:nvPr/>
        </p:nvSpPr>
        <p:spPr>
          <a:xfrm>
            <a:off x="541080" y="1224720"/>
            <a:ext cx="7338960" cy="3558240"/>
          </a:xfrm>
          <a:prstGeom prst="roundRect">
            <a:avLst>
              <a:gd name="adj" fmla="val 3224"/>
            </a:avLst>
          </a:prstGeom>
          <a:noFill/>
          <a:ln w="9525">
            <a:solidFill>
              <a:srgbClr val="dd001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ru" sz="1400" spc="-1" strike="noStrike">
                <a:solidFill>
                  <a:schemeClr val="lt1"/>
                </a:solidFill>
                <a:latin typeface="Open Sans"/>
                <a:ea typeface="Open Sans"/>
              </a:rPr>
              <a:t>Для оценки качества модели использовал метрику F1.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lt1"/>
                </a:solidFill>
                <a:latin typeface="Open Sans"/>
                <a:ea typeface="Open Sans"/>
              </a:rPr>
              <a:t>На паблик результат занял четвертое место F1=0,908.</a:t>
            </a:r>
            <a:br>
              <a:rPr sz="1400"/>
            </a:br>
            <a:r>
              <a:rPr b="0" lang="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Google Shape;110;p18"/>
          <p:cNvSpPr/>
          <p:nvPr/>
        </p:nvSpPr>
        <p:spPr>
          <a:xfrm>
            <a:off x="541080" y="714240"/>
            <a:ext cx="491832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chemeClr val="lt1"/>
                </a:solidFill>
                <a:latin typeface="Open Sans"/>
                <a:ea typeface="Open Sans"/>
              </a:rPr>
              <a:t>Обучение модели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115;p19" descr=""/>
          <p:cNvPicPr/>
          <p:nvPr/>
        </p:nvPicPr>
        <p:blipFill>
          <a:blip r:embed="rId1"/>
          <a:stretch/>
        </p:blipFill>
        <p:spPr>
          <a:xfrm>
            <a:off x="36720" y="7740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65" name="Google Shape;116;p19"/>
          <p:cNvSpPr/>
          <p:nvPr/>
        </p:nvSpPr>
        <p:spPr>
          <a:xfrm>
            <a:off x="541080" y="1224720"/>
            <a:ext cx="7338960" cy="3558240"/>
          </a:xfrm>
          <a:prstGeom prst="roundRect">
            <a:avLst>
              <a:gd name="adj" fmla="val 3224"/>
            </a:avLst>
          </a:prstGeom>
          <a:noFill/>
          <a:ln w="9525">
            <a:solidFill>
              <a:srgbClr val="dd001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6" name="Google Shape;117;p19"/>
          <p:cNvSpPr/>
          <p:nvPr/>
        </p:nvSpPr>
        <p:spPr>
          <a:xfrm>
            <a:off x="541080" y="714240"/>
            <a:ext cx="330696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chemeClr val="lt1"/>
                </a:solidFill>
                <a:latin typeface="Open Sans"/>
                <a:ea typeface="Open Sans"/>
              </a:rPr>
              <a:t>Архитектура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67" name=""/>
          <p:cNvGraphicFramePr/>
          <p:nvPr/>
        </p:nvGraphicFramePr>
        <p:xfrm>
          <a:off x="1532520" y="2045520"/>
          <a:ext cx="6119640" cy="107964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68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532520" y="2045520"/>
                    <a:ext cx="6119640" cy="1079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9" name=""/>
          <p:cNvGraphicFramePr/>
          <p:nvPr/>
        </p:nvGraphicFramePr>
        <p:xfrm>
          <a:off x="1532520" y="2045520"/>
          <a:ext cx="6119640" cy="1079640"/>
        </p:xfrm>
        <a:graphic>
          <a:graphicData uri="http://schemas.openxmlformats.org/presentationml/2006/ole">
            <p:oleObj progId="Word.Document.12" r:id="rId4" spid="">
              <p:embed/>
              <p:pic>
                <p:nvPicPr>
                  <p:cNvPr id="70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1532520" y="2045520"/>
                    <a:ext cx="6119640" cy="1079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1" name=""/>
          <p:cNvGraphicFramePr/>
          <p:nvPr/>
        </p:nvGraphicFramePr>
        <p:xfrm>
          <a:off x="1532520" y="2045520"/>
          <a:ext cx="6119640" cy="1079640"/>
        </p:xfrm>
        <a:graphic>
          <a:graphicData uri="http://schemas.openxmlformats.org/presentationml/2006/ole">
            <p:oleObj progId="Word.Document.12" r:id="rId6" spid="">
              <p:embed/>
              <p:pic>
                <p:nvPicPr>
                  <p:cNvPr id="72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1532520" y="2045520"/>
                    <a:ext cx="6119640" cy="1079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3" name=""/>
          <p:cNvGraphicFramePr/>
          <p:nvPr/>
        </p:nvGraphicFramePr>
        <p:xfrm>
          <a:off x="1532520" y="2045520"/>
          <a:ext cx="6119640" cy="1079640"/>
        </p:xfrm>
        <a:graphic>
          <a:graphicData uri="http://schemas.openxmlformats.org/presentationml/2006/ole">
            <p:oleObj progId="Word.Document.12" r:id="rId8" spid="">
              <p:embed/>
              <p:pic>
                <p:nvPicPr>
                  <p:cNvPr id="74" name="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1532520" y="2045520"/>
                    <a:ext cx="6119640" cy="1079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5" name=""/>
          <p:cNvGraphicFramePr/>
          <p:nvPr/>
        </p:nvGraphicFramePr>
        <p:xfrm>
          <a:off x="1532520" y="2045520"/>
          <a:ext cx="6119640" cy="1079640"/>
        </p:xfrm>
        <a:graphic>
          <a:graphicData uri="http://schemas.openxmlformats.org/presentationml/2006/ole">
            <p:oleObj progId="Word.Document.12" r:id="rId10" spid="">
              <p:embed/>
              <p:pic>
                <p:nvPicPr>
                  <p:cNvPr id="76" name="" descr=""/>
                  <p:cNvPicPr/>
                  <p:nvPr/>
                </p:nvPicPr>
                <p:blipFill>
                  <a:blip r:embed="rId11"/>
                  <a:stretch/>
                </p:blipFill>
                <p:spPr>
                  <a:xfrm>
                    <a:off x="1532520" y="2045520"/>
                    <a:ext cx="6119640" cy="1079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7" name=""/>
          <p:cNvGraphicFramePr/>
          <p:nvPr/>
        </p:nvGraphicFramePr>
        <p:xfrm>
          <a:off x="540360" y="1440000"/>
          <a:ext cx="6119640" cy="1685160"/>
        </p:xfrm>
        <a:graphic>
          <a:graphicData uri="http://schemas.openxmlformats.org/presentationml/2006/ole">
            <p:oleObj progId="Word.Document.12" r:id="rId12" spid="">
              <p:embed/>
              <p:pic>
                <p:nvPicPr>
                  <p:cNvPr id="78" name="" descr=""/>
                  <p:cNvPicPr/>
                  <p:nvPr/>
                </p:nvPicPr>
                <p:blipFill>
                  <a:blip r:embed="rId13"/>
                  <a:stretch/>
                </p:blipFill>
                <p:spPr>
                  <a:xfrm>
                    <a:off x="540360" y="1440000"/>
                    <a:ext cx="6119640" cy="1685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79" name=""/>
          <p:cNvSpPr txBox="1"/>
          <p:nvPr/>
        </p:nvSpPr>
        <p:spPr>
          <a:xfrm>
            <a:off x="1891800" y="2209680"/>
            <a:ext cx="5389920" cy="12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" sz="1400" spc="-1" strike="noStrike">
                <a:solidFill>
                  <a:srgbClr val="ffffff"/>
                </a:solidFill>
                <a:latin typeface="Arial"/>
              </a:rPr>
              <a:t>Слой ембединга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" sz="1400" spc="-1" strike="noStrike">
                <a:solidFill>
                  <a:srgbClr val="ffffff"/>
                </a:solidFill>
                <a:latin typeface="Arial"/>
              </a:rPr>
              <a:t>Слой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LSTM1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" sz="1400" spc="-1" strike="noStrike">
                <a:solidFill>
                  <a:srgbClr val="ffffff"/>
                </a:solidFill>
                <a:latin typeface="Arial"/>
              </a:rPr>
              <a:t>Сдой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LSTM2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" sz="1400" spc="-1" strike="noStrike">
                <a:solidFill>
                  <a:srgbClr val="ffffff"/>
                </a:solidFill>
                <a:latin typeface="Arial"/>
              </a:rPr>
              <a:t>Слой конкатинации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" sz="1400" spc="-1" strike="noStrike">
                <a:solidFill>
                  <a:srgbClr val="ffffff"/>
                </a:solidFill>
                <a:latin typeface="Arial"/>
              </a:rPr>
              <a:t>Слой рпулинга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" sz="1400" spc="-1" strike="noStrike">
                <a:solidFill>
                  <a:srgbClr val="ffffff"/>
                </a:solidFill>
                <a:latin typeface="Arial"/>
              </a:rPr>
              <a:t>Выход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122;p20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23;p20"/>
          <p:cNvSpPr/>
          <p:nvPr/>
        </p:nvSpPr>
        <p:spPr>
          <a:xfrm>
            <a:off x="541080" y="1224720"/>
            <a:ext cx="7338960" cy="3558240"/>
          </a:xfrm>
          <a:prstGeom prst="roundRect">
            <a:avLst>
              <a:gd name="adj" fmla="val 3224"/>
            </a:avLst>
          </a:prstGeom>
          <a:noFill/>
          <a:ln w="9525">
            <a:solidFill>
              <a:srgbClr val="dd001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Google Shape;124;p20"/>
          <p:cNvSpPr/>
          <p:nvPr/>
        </p:nvSpPr>
        <p:spPr>
          <a:xfrm>
            <a:off x="541080" y="714240"/>
            <a:ext cx="473220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chemeClr val="lt1"/>
                </a:solidFill>
                <a:latin typeface="Open Sans"/>
                <a:ea typeface="Open Sans"/>
              </a:rPr>
              <a:t>Результаты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29;p21" descr=""/>
          <p:cNvPicPr/>
          <p:nvPr/>
        </p:nvPicPr>
        <p:blipFill>
          <a:blip r:embed="rId1"/>
          <a:stretch/>
        </p:blipFill>
        <p:spPr>
          <a:xfrm>
            <a:off x="720" y="108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130;p21"/>
          <p:cNvSpPr/>
          <p:nvPr/>
        </p:nvSpPr>
        <p:spPr>
          <a:xfrm>
            <a:off x="541080" y="1224720"/>
            <a:ext cx="7338960" cy="3558240"/>
          </a:xfrm>
          <a:prstGeom prst="roundRect">
            <a:avLst>
              <a:gd name="adj" fmla="val 3224"/>
            </a:avLst>
          </a:prstGeom>
          <a:noFill/>
          <a:ln w="9525">
            <a:solidFill>
              <a:srgbClr val="dd001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Google Shape;131;p21"/>
          <p:cNvSpPr/>
          <p:nvPr/>
        </p:nvSpPr>
        <p:spPr>
          <a:xfrm>
            <a:off x="541080" y="714240"/>
            <a:ext cx="832392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chemeClr val="lt1"/>
                </a:solidFill>
                <a:latin typeface="Open Sans"/>
                <a:ea typeface="Open Sans"/>
              </a:rPr>
              <a:t>Выводы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2023-05-25T23:34:19Z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