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613" r:id="rId5"/>
    <p:sldId id="608" r:id="rId6"/>
    <p:sldId id="259" r:id="rId7"/>
    <p:sldId id="260" r:id="rId8"/>
    <p:sldId id="261" r:id="rId9"/>
    <p:sldId id="262" r:id="rId10"/>
    <p:sldId id="263" r:id="rId11"/>
    <p:sldId id="264" r:id="rId12"/>
    <p:sldId id="615" r:id="rId13"/>
    <p:sldId id="265" r:id="rId14"/>
    <p:sldId id="619" r:id="rId15"/>
    <p:sldId id="267" r:id="rId16"/>
    <p:sldId id="616" r:id="rId17"/>
    <p:sldId id="281" r:id="rId18"/>
    <p:sldId id="270" r:id="rId19"/>
    <p:sldId id="276" r:id="rId20"/>
    <p:sldId id="278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8D8D0C9-EFD2-4403-ACB9-26A684091436}">
          <p14:sldIdLst>
            <p14:sldId id="256"/>
            <p14:sldId id="257"/>
            <p14:sldId id="258"/>
          </p14:sldIdLst>
        </p14:section>
        <p14:section name="Diamond Partners" id="{4D65ABC2-87C9-49F6-BC11-6C97A43DF603}">
          <p14:sldIdLst>
            <p14:sldId id="613"/>
            <p14:sldId id="608"/>
          </p14:sldIdLst>
        </p14:section>
        <p14:section name="Course Objective" id="{8AF50F4B-1990-4CB8-B7C5-A44C81D98780}">
          <p14:sldIdLst>
            <p14:sldId id="259"/>
            <p14:sldId id="260"/>
            <p14:sldId id="261"/>
            <p14:sldId id="262"/>
          </p14:sldIdLst>
        </p14:section>
        <p14:section name="Course Organization" id="{50108DD9-032D-40C7-B050-8423478BED0B}">
          <p14:sldIdLst>
            <p14:sldId id="263"/>
            <p14:sldId id="264"/>
            <p14:sldId id="615"/>
            <p14:sldId id="265"/>
            <p14:sldId id="619"/>
          </p14:sldIdLst>
        </p14:section>
        <p14:section name="Team" id="{1D3C3184-CD19-4F67-83FC-4BFA15148473}">
          <p14:sldIdLst>
            <p14:sldId id="267"/>
            <p14:sldId id="616"/>
            <p14:sldId id="281"/>
            <p14:sldId id="270"/>
            <p14:sldId id="276"/>
          </p14:sldIdLst>
        </p14:section>
        <p14:section name="Conclusion" id="{89A238BE-4A7C-49D3-B93F-78FCD0263AAE}">
          <p14:sldIdLst>
            <p14:sldId id="278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58" d="100"/>
          <a:sy n="58" d="100"/>
        </p:scale>
        <p:origin x="108" y="69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341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46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9491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5417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51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1457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hyperlink" Target="https://softuni.bg/trainings/3949/programming-fundamentals-january-2023" TargetMode="External"/><Relationship Id="rId7" Type="http://schemas.openxmlformats.org/officeDocument/2006/relationships/hyperlink" Target="https://www.facebook.com/groups/ProgrammingFundamentalswithCsharpJanuary202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hyperlink" Target="https://softuni.bg/trainings/3447/programming-fundamentals-with-csharp-september-2021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1.jpeg"/><Relationship Id="rId21" Type="http://schemas.openxmlformats.org/officeDocument/2006/relationships/image" Target="../media/image30.png"/><Relationship Id="rId7" Type="http://schemas.openxmlformats.org/officeDocument/2006/relationships/image" Target="../media/image23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34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25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2.png"/><Relationship Id="rId15" Type="http://schemas.openxmlformats.org/officeDocument/2006/relationships/image" Target="../media/image27.jpeg"/><Relationship Id="rId23" Type="http://schemas.openxmlformats.org/officeDocument/2006/relationships/image" Target="../media/image31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Fundamentals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84800"/>
            <a:ext cx="2980696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AD21C1-E34F-4A20-A9BA-2920F583B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576" y="1884233"/>
            <a:ext cx="4286848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Course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Fundamentals Module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396902" y="2249541"/>
            <a:ext cx="113378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96902" y="1990562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031000" y="1990562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734800" y="1990562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33" y="1527209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9-Jan-2023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17752" y="1515687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10-Apr-2023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62008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Fundamentals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12 weeks * 3 times / week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credits</a:t>
            </a:r>
            <a:b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9-Jan-2023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Exam: 19-Feb-2023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2-Apr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2023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2-Apr-2023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7162800" y="2876044"/>
            <a:ext cx="42672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Retake: 6-Apr-2023</a:t>
            </a:r>
          </a:p>
          <a:p>
            <a:pPr algn="ctr"/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</a:t>
            </a:r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heoretical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Exam: 10-Apr-2023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 Retake : 10-Apr-2023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7255500" y="1536180"/>
            <a:ext cx="155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2</a:t>
            </a:r>
            <a:r>
              <a:rPr lang="en-US" sz="2000" b="1" dirty="0"/>
              <a:t>-Apr-2023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619501" y="1990561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2868622" y="1575417"/>
            <a:ext cx="1501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19-Feb-2023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12433B-0F09-4B82-9A4B-A2F1D9FCC956}"/>
              </a:ext>
            </a:extLst>
          </p:cNvPr>
          <p:cNvCxnSpPr/>
          <p:nvPr/>
        </p:nvCxnSpPr>
        <p:spPr>
          <a:xfrm>
            <a:off x="9906000" y="1990562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85963B-9930-4190-BF0B-F92366065F15}"/>
              </a:ext>
            </a:extLst>
          </p:cNvPr>
          <p:cNvSpPr txBox="1"/>
          <p:nvPr/>
        </p:nvSpPr>
        <p:spPr>
          <a:xfrm>
            <a:off x="9130500" y="1529145"/>
            <a:ext cx="155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6-Apr-2023</a:t>
            </a:r>
          </a:p>
        </p:txBody>
      </p:sp>
    </p:spTree>
    <p:extLst>
      <p:ext uri="{BB962C8B-B14F-4D97-AF65-F5344CB8AC3E}">
        <p14:creationId xmlns:p14="http://schemas.microsoft.com/office/powerpoint/2010/main" val="13053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73500" y="2393999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561000" y="1784858"/>
            <a:ext cx="351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</a:t>
            </a:r>
            <a:r>
              <a:rPr lang="bg-BG" sz="3200" b="1" dirty="0"/>
              <a:t> </a:t>
            </a:r>
            <a:r>
              <a:rPr lang="en-US" sz="3200" b="1" dirty="0"/>
              <a:t>Mid Exam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4248E-672D-4E30-9940-DCAE281AD9E6}"/>
              </a:ext>
            </a:extLst>
          </p:cNvPr>
          <p:cNvSpPr/>
          <p:nvPr/>
        </p:nvSpPr>
        <p:spPr bwMode="auto">
          <a:xfrm>
            <a:off x="8387697" y="2393999"/>
            <a:ext cx="1035000" cy="54000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+5 %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76D674-D102-4CFD-AFC6-F6DCC53E9D84}"/>
              </a:ext>
            </a:extLst>
          </p:cNvPr>
          <p:cNvSpPr txBox="1"/>
          <p:nvPr/>
        </p:nvSpPr>
        <p:spPr>
          <a:xfrm>
            <a:off x="7889247" y="1784857"/>
            <a:ext cx="225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Homework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0" y="3704296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DD517F8C-5D33-4670-8994-3336CBB8973E}"/>
              </a:ext>
            </a:extLst>
          </p:cNvPr>
          <p:cNvSpPr/>
          <p:nvPr/>
        </p:nvSpPr>
        <p:spPr bwMode="auto">
          <a:xfrm>
            <a:off x="4396598" y="2393999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60 %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496884B2-B587-42C5-B56F-4C2F231E10D5}"/>
              </a:ext>
            </a:extLst>
          </p:cNvPr>
          <p:cNvSpPr txBox="1"/>
          <p:nvPr/>
        </p:nvSpPr>
        <p:spPr>
          <a:xfrm>
            <a:off x="4266747" y="1784857"/>
            <a:ext cx="351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 Final Exam</a:t>
            </a:r>
          </a:p>
        </p:txBody>
      </p:sp>
    </p:spTree>
    <p:extLst>
      <p:ext uri="{BB962C8B-B14F-4D97-AF65-F5344CB8AC3E}">
        <p14:creationId xmlns:p14="http://schemas.microsoft.com/office/powerpoint/2010/main" val="12661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643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course assignments require to </a:t>
            </a:r>
            <a:r>
              <a:rPr lang="en-US" b="1" dirty="0">
                <a:solidFill>
                  <a:schemeClr val="bg1"/>
                </a:solidFill>
              </a:rPr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000" y="3960508"/>
            <a:ext cx="1591194" cy="1774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064" y="1981201"/>
            <a:ext cx="1719221" cy="169483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4664664-33FA-43DB-A3DE-24F85C69C0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970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Stoyan Shopov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76000" y="6444000"/>
            <a:ext cx="317698" cy="262043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16</a:t>
            </a:fld>
            <a:endParaRPr lang="en-US" sz="1000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4EC9C067-A013-4441-BAA0-8936A1190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5"/>
            <a:ext cx="11818092" cy="552876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Senior Software Engineer </a:t>
            </a:r>
            <a:r>
              <a:rPr lang="en-US" dirty="0"/>
              <a:t>@ Grand Games</a:t>
            </a:r>
          </a:p>
          <a:p>
            <a:pPr>
              <a:lnSpc>
                <a:spcPct val="120000"/>
              </a:lnSpc>
            </a:pPr>
            <a:r>
              <a:rPr lang="en-US" b="1" dirty="0"/>
              <a:t>Technical</a:t>
            </a:r>
            <a:r>
              <a:rPr lang="en-US" dirty="0"/>
              <a:t> </a:t>
            </a:r>
            <a:r>
              <a:rPr lang="bg-BG" b="1" dirty="0"/>
              <a:t>Т</a:t>
            </a:r>
            <a:r>
              <a:rPr lang="en-US" b="1" dirty="0"/>
              <a:t>rainer</a:t>
            </a:r>
            <a:r>
              <a:rPr lang="en-US" dirty="0"/>
              <a:t> @ SoftUni ~5 years</a:t>
            </a:r>
          </a:p>
          <a:p>
            <a:pPr>
              <a:lnSpc>
                <a:spcPct val="120000"/>
              </a:lnSpc>
            </a:pPr>
            <a:r>
              <a:rPr lang="en-US" b="1" dirty="0"/>
              <a:t>Microsoft Certified Trainer</a:t>
            </a:r>
            <a:r>
              <a:rPr lang="en-US" dirty="0"/>
              <a:t> &amp; Public Speaker</a:t>
            </a:r>
          </a:p>
          <a:p>
            <a:pPr>
              <a:lnSpc>
                <a:spcPct val="120000"/>
              </a:lnSpc>
            </a:pPr>
            <a:r>
              <a:rPr lang="en-US" dirty="0"/>
              <a:t>Experience with </a:t>
            </a:r>
            <a:r>
              <a:rPr lang="en-US" b="1" dirty="0"/>
              <a:t>ASP.NET</a:t>
            </a:r>
            <a:r>
              <a:rPr lang="en-US" dirty="0"/>
              <a:t>, </a:t>
            </a:r>
            <a:r>
              <a:rPr lang="en-US" b="1" dirty="0"/>
              <a:t>Azure</a:t>
            </a:r>
            <a:r>
              <a:rPr lang="en-US" dirty="0"/>
              <a:t>,</a:t>
            </a:r>
            <a:r>
              <a:rPr lang="en-US" b="1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    Unity </a:t>
            </a:r>
            <a:r>
              <a:rPr lang="en-US" dirty="0"/>
              <a:t>and others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6DBC27CB-2767-47AE-AECB-A88BD41A9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6000" y="1404000"/>
            <a:ext cx="3105000" cy="310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590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Dean Milanov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4988" y="6397198"/>
            <a:ext cx="428710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17</a:t>
            </a:fld>
            <a:endParaRPr lang="en-US" sz="1000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4EC9C067-A013-4441-BAA0-8936A1190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5"/>
            <a:ext cx="11818092" cy="5528766"/>
          </a:xfrm>
        </p:spPr>
        <p:txBody>
          <a:bodyPr>
            <a:normAutofit/>
          </a:bodyPr>
          <a:lstStyle/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Studied</a:t>
            </a:r>
            <a:r>
              <a:rPr lang="en-US" sz="3400" b="1" dirty="0"/>
              <a:t> Software Engineering @ FMI (SU)</a:t>
            </a:r>
            <a:endParaRPr lang="en-US" sz="3400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b="1" dirty="0"/>
              <a:t>Team Lead @ OSI </a:t>
            </a:r>
            <a:r>
              <a:rPr lang="en-US" sz="3400" dirty="0"/>
              <a:t>with focus on improving</a:t>
            </a:r>
          </a:p>
          <a:p>
            <a:pPr marL="304747" lvl="2" indent="0">
              <a:lnSpc>
                <a:spcPct val="100000"/>
              </a:lnSpc>
              <a:buClr>
                <a:schemeClr val="tx1"/>
              </a:buClr>
              <a:buSzPct val="100000"/>
              <a:buNone/>
            </a:pPr>
            <a:r>
              <a:rPr lang="en-US" sz="3400" dirty="0"/>
              <a:t>   web apps performance 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Interests include </a:t>
            </a:r>
            <a:r>
              <a:rPr lang="en-US" sz="3400" b="1" dirty="0"/>
              <a:t>.NET</a:t>
            </a:r>
            <a:r>
              <a:rPr lang="en-US" sz="3400" dirty="0"/>
              <a:t> &amp; </a:t>
            </a:r>
            <a:r>
              <a:rPr lang="en-US" sz="3400" b="1" dirty="0"/>
              <a:t>SQL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Programming experience since high school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Experience in various </a:t>
            </a:r>
            <a:r>
              <a:rPr lang="en-US" sz="3400" b="1" dirty="0"/>
              <a:t>projects</a:t>
            </a:r>
            <a:r>
              <a:rPr lang="en-US" sz="3400" dirty="0"/>
              <a:t> in </a:t>
            </a:r>
            <a:r>
              <a:rPr lang="en-US" sz="3400" b="1" dirty="0"/>
              <a:t>healthcare</a:t>
            </a:r>
            <a:r>
              <a:rPr lang="en-US" sz="3400" dirty="0"/>
              <a:t>, </a:t>
            </a:r>
            <a:br>
              <a:rPr lang="en-US" sz="3400" dirty="0"/>
            </a:br>
            <a:r>
              <a:rPr lang="en-US" sz="3400" b="1" dirty="0"/>
              <a:t>finance</a:t>
            </a:r>
            <a:r>
              <a:rPr lang="en-US" sz="3400" dirty="0"/>
              <a:t> &amp; </a:t>
            </a:r>
            <a:r>
              <a:rPr lang="en-US" sz="3400" b="1" dirty="0"/>
              <a:t>trading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6DBC27CB-2767-47AE-AECB-A88BD41A9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6000" y="1314000"/>
            <a:ext cx="3017698" cy="30176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8705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Official web site: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Official discussion forum: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C# Fundamentals Facebook group: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2993" y="1906402"/>
            <a:ext cx="9753103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https://softuni.bg/trainings/3949/programming-fundamentals-january-2023</a:t>
            </a:r>
            <a:endParaRPr lang="en-US" sz="2399" b="1" noProof="1">
              <a:solidFill>
                <a:schemeClr val="bg1"/>
              </a:solidFill>
              <a:latin typeface="Consolas" pitchFamily="49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4075" y="3764832"/>
            <a:ext cx="9752595" cy="98453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https://softuni.bg/forum/categories/783/csharp-fundamentals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0343" y="2788861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0343" y="1301917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402993" y="5522467"/>
            <a:ext cx="9752595" cy="98453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  <a:tabLst>
                <a:tab pos="630238" algn="l"/>
              </a:tabLst>
            </a:pPr>
            <a:r>
              <a:rPr lang="en-US" sz="2400" b="1" u="sng" dirty="0">
                <a:solidFill>
                  <a:schemeClr val="bg1"/>
                </a:solidFill>
                <a:latin typeface="Consolas" panose="020B06090202040302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https://www.facebook.com/groups/ProgrammingFundamentalswithCsharpJanuary2023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11" name="Picture 8" descr="Резултат с изображение за facebook icon">
            <a:extLst>
              <a:ext uri="{FF2B5EF4-FFF2-40B4-BE49-F238E27FC236}">
                <a16:creationId xmlns:a16="http://schemas.microsoft.com/office/drawing/2014/main" id="{BC6D5563-FC72-4912-BED9-80FF6B1C9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343" y="4645493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13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23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#fund-csharp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129728"/>
            <a:ext cx="9431173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Working with linear data structures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Arrays and Lists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Defining simple classes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Processing and manipulating strings</a:t>
            </a:r>
            <a:endParaRPr lang="en-US" sz="3600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600" dirty="0"/>
              <a:t>Regular expressions</a:t>
            </a:r>
            <a:endParaRPr lang="bg-BG" sz="3600" dirty="0"/>
          </a:p>
          <a:p>
            <a:pPr>
              <a:buClr>
                <a:schemeClr val="tx1"/>
              </a:buClr>
            </a:pPr>
            <a:r>
              <a:rPr lang="en-US" sz="3600" dirty="0"/>
              <a:t>Building </a:t>
            </a:r>
            <a:r>
              <a:rPr lang="bg-BG" sz="3600" dirty="0"/>
              <a:t>а </a:t>
            </a:r>
            <a:r>
              <a:rPr lang="en-US" sz="3600" dirty="0"/>
              <a:t>simple web project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Fundamentals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8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3900" dirty="0"/>
              <a:t>Mid Exam</a:t>
            </a:r>
          </a:p>
          <a:p>
            <a:pPr lvl="1"/>
            <a:r>
              <a:rPr lang="en-GB" sz="3700" dirty="0"/>
              <a:t>3 practical problems</a:t>
            </a:r>
            <a:r>
              <a:rPr lang="bg-BG" sz="3700" dirty="0"/>
              <a:t> </a:t>
            </a:r>
            <a:r>
              <a:rPr lang="en-GB" sz="3700" dirty="0"/>
              <a:t>for 4 hours</a:t>
            </a:r>
          </a:p>
          <a:p>
            <a:pPr lvl="2"/>
            <a:r>
              <a:rPr lang="en-GB" sz="3500" dirty="0"/>
              <a:t>Conditional Statements and Loops</a:t>
            </a:r>
          </a:p>
          <a:p>
            <a:pPr lvl="2"/>
            <a:r>
              <a:rPr lang="en-GB" sz="3500" dirty="0"/>
              <a:t>Arrays</a:t>
            </a:r>
          </a:p>
          <a:p>
            <a:pPr lvl="2"/>
            <a:r>
              <a:rPr lang="en-GB" sz="3500" dirty="0"/>
              <a:t>Lists</a:t>
            </a:r>
          </a:p>
          <a:p>
            <a:r>
              <a:rPr lang="en-GB" sz="3900" dirty="0"/>
              <a:t>Final Exam</a:t>
            </a:r>
          </a:p>
          <a:p>
            <a:pPr lvl="1"/>
            <a:r>
              <a:rPr lang="en-GB" sz="3700" dirty="0"/>
              <a:t>3 practical problems</a:t>
            </a:r>
            <a:r>
              <a:rPr lang="bg-BG" sz="3700" dirty="0"/>
              <a:t> </a:t>
            </a:r>
            <a:r>
              <a:rPr lang="en-US" sz="3700" dirty="0"/>
              <a:t>for 4 hours</a:t>
            </a:r>
          </a:p>
          <a:p>
            <a:pPr lvl="2"/>
            <a:r>
              <a:rPr lang="en-GB" sz="3800" dirty="0"/>
              <a:t>Associative Arrays</a:t>
            </a:r>
            <a:endParaRPr lang="en-GB" sz="3800" dirty="0">
              <a:solidFill>
                <a:srgbClr val="FF0000"/>
              </a:solidFill>
            </a:endParaRPr>
          </a:p>
          <a:p>
            <a:pPr lvl="2"/>
            <a:r>
              <a:rPr lang="en-GB" sz="3800" dirty="0"/>
              <a:t>Strings and Text Processing</a:t>
            </a:r>
          </a:p>
          <a:p>
            <a:pPr lvl="2"/>
            <a:r>
              <a:rPr lang="en-US" sz="3800" dirty="0"/>
              <a:t>Regular Expressions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</a:t>
            </a:r>
            <a:r>
              <a:rPr lang="en-GB" b="1" dirty="0">
                <a:solidFill>
                  <a:schemeClr val="bg1"/>
                </a:solidFill>
              </a:rPr>
              <a:t>30 minutes </a:t>
            </a:r>
            <a:r>
              <a:rPr lang="en-GB" dirty="0"/>
              <a:t>once you start</a:t>
            </a:r>
            <a:endParaRPr lang="bg-BG" dirty="0"/>
          </a:p>
          <a:p>
            <a:pPr lvl="1"/>
            <a:r>
              <a:rPr lang="en-US" dirty="0"/>
              <a:t>Multiple choice with </a:t>
            </a:r>
            <a:r>
              <a:rPr lang="en-US" b="1" dirty="0">
                <a:solidFill>
                  <a:schemeClr val="bg1"/>
                </a:solidFill>
              </a:rPr>
              <a:t>1 or more </a:t>
            </a:r>
            <a:r>
              <a:rPr lang="en-US" dirty="0"/>
              <a:t>correct answers</a:t>
            </a:r>
            <a:endParaRPr lang="en-GB" dirty="0"/>
          </a:p>
          <a:p>
            <a:pPr lvl="1"/>
            <a:r>
              <a:rPr lang="en-US" dirty="0"/>
              <a:t>English</a:t>
            </a:r>
            <a:endParaRPr lang="en-GB" dirty="0"/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during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practical</a:t>
            </a:r>
            <a:r>
              <a:rPr lang="en-GB" dirty="0"/>
              <a:t> exam and </a:t>
            </a:r>
            <a:r>
              <a:rPr lang="en-GB" b="1" dirty="0">
                <a:solidFill>
                  <a:schemeClr val="bg1"/>
                </a:solidFill>
              </a:rPr>
              <a:t>30 minutes after it</a:t>
            </a:r>
          </a:p>
          <a:p>
            <a:pPr lvl="1"/>
            <a:r>
              <a:rPr lang="en-GB" dirty="0"/>
              <a:t>You can submit your answers just</a:t>
            </a:r>
            <a:r>
              <a:rPr lang="en-GB" b="1" dirty="0">
                <a:solidFill>
                  <a:schemeClr val="bg1"/>
                </a:solidFill>
              </a:rPr>
              <a:t> one time</a:t>
            </a:r>
            <a:endParaRPr lang="en-GB" dirty="0"/>
          </a:p>
          <a:p>
            <a:pPr lvl="1"/>
            <a:r>
              <a:rPr lang="en-GB" dirty="0"/>
              <a:t>Advice: Start it when you </a:t>
            </a:r>
            <a:r>
              <a:rPr lang="en-GB" b="1" dirty="0">
                <a:solidFill>
                  <a:schemeClr val="bg1"/>
                </a:solidFill>
              </a:rPr>
              <a:t>finish</a:t>
            </a:r>
            <a:r>
              <a:rPr lang="en-GB" dirty="0"/>
              <a:t> the </a:t>
            </a:r>
            <a:r>
              <a:rPr lang="en-GB" b="1" dirty="0">
                <a:solidFill>
                  <a:schemeClr val="bg1"/>
                </a:solidFill>
              </a:rPr>
              <a:t>practical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exam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861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4011</TotalTime>
  <Words>830</Words>
  <Application>Microsoft Office PowerPoint</Application>
  <PresentationFormat>Широк екран</PresentationFormat>
  <Paragraphs>169</Paragraphs>
  <Slides>21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</vt:lpstr>
      <vt:lpstr>C# Fundamentals</vt:lpstr>
      <vt:lpstr>Table of Contents</vt:lpstr>
      <vt:lpstr>Have a Question?</vt:lpstr>
      <vt:lpstr>SoftUni Diamond Partners</vt:lpstr>
      <vt:lpstr>Educational Partners</vt:lpstr>
      <vt:lpstr>Course Objectives</vt:lpstr>
      <vt:lpstr>C# Fundamentals Objectives</vt:lpstr>
      <vt:lpstr>Practical Programming Exam</vt:lpstr>
      <vt:lpstr>Theoretical Exam</vt:lpstr>
      <vt:lpstr>Course Organization</vt:lpstr>
      <vt:lpstr>C# Fundamentals Module</vt:lpstr>
      <vt:lpstr>Course Scoring</vt:lpstr>
      <vt:lpstr>Homework Assignments &amp; Exercises</vt:lpstr>
      <vt:lpstr>Learn to Search in Internet</vt:lpstr>
      <vt:lpstr>The Team</vt:lpstr>
      <vt:lpstr>Stoyan Shopov</vt:lpstr>
      <vt:lpstr>Dean Milanov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 - Course Introduction</dc:title>
  <dc:subject>C# Fundamentals – Practical Training Course @ SoftUni</dc:subject>
  <dc:creator>Software University</dc:creator>
  <cp:keywords>C# Fundamentals;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Rostislav Ivanov</cp:lastModifiedBy>
  <cp:revision>130</cp:revision>
  <dcterms:created xsi:type="dcterms:W3CDTF">2018-05-23T13:08:44Z</dcterms:created>
  <dcterms:modified xsi:type="dcterms:W3CDTF">2023-01-10T05:20:33Z</dcterms:modified>
  <cp:category>programming;education;software engineering;software development</cp:category>
</cp:coreProperties>
</file>