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583" r:id="rId5"/>
    <p:sldId id="259" r:id="rId6"/>
    <p:sldId id="260" r:id="rId7"/>
    <p:sldId id="261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708" r:id="rId16"/>
    <p:sldId id="294" r:id="rId17"/>
    <p:sldId id="295" r:id="rId18"/>
    <p:sldId id="296" r:id="rId19"/>
    <p:sldId id="297" r:id="rId20"/>
    <p:sldId id="298" r:id="rId21"/>
    <p:sldId id="299" r:id="rId22"/>
    <p:sldId id="709" r:id="rId23"/>
    <p:sldId id="300" r:id="rId24"/>
    <p:sldId id="301" r:id="rId25"/>
    <p:sldId id="710" r:id="rId26"/>
    <p:sldId id="707" r:id="rId27"/>
    <p:sldId id="711" r:id="rId28"/>
    <p:sldId id="302" r:id="rId29"/>
    <p:sldId id="278" r:id="rId30"/>
    <p:sldId id="282" r:id="rId31"/>
    <p:sldId id="712" r:id="rId32"/>
    <p:sldId id="713" r:id="rId33"/>
    <p:sldId id="284" r:id="rId34"/>
    <p:sldId id="28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14CEEF0-DEAC-452C-8EFA-7DEE0614D464}">
          <p14:sldIdLst>
            <p14:sldId id="256"/>
            <p14:sldId id="257"/>
            <p14:sldId id="258"/>
          </p14:sldIdLst>
        </p14:section>
        <p14:section name="Lesson Summary" id="{B444B097-54FE-4BDD-A794-52F89F95C39B}">
          <p14:sldIdLst>
            <p14:sldId id="583"/>
          </p14:sldIdLst>
        </p14:section>
        <p14:section name="Software Configuration Management" id="{0F231E8B-1151-46F1-86DF-C72EFD15DBED}">
          <p14:sldIdLst>
            <p14:sldId id="259"/>
            <p14:sldId id="260"/>
            <p14:sldId id="261"/>
            <p14:sldId id="287"/>
            <p14:sldId id="288"/>
            <p14:sldId id="289"/>
            <p14:sldId id="290"/>
            <p14:sldId id="291"/>
            <p14:sldId id="292"/>
            <p14:sldId id="293"/>
            <p14:sldId id="708"/>
          </p14:sldIdLst>
        </p14:section>
        <p14:section name="Git" id="{1990DD22-31CC-47B0-8533-0F418DBAFFCD}">
          <p14:sldIdLst>
            <p14:sldId id="294"/>
            <p14:sldId id="295"/>
            <p14:sldId id="296"/>
            <p14:sldId id="297"/>
            <p14:sldId id="298"/>
            <p14:sldId id="299"/>
            <p14:sldId id="709"/>
          </p14:sldIdLst>
        </p14:section>
        <p14:section name="GitHub" id="{8DCB0D91-43C6-4108-88E2-62423B2BD6A2}">
          <p14:sldIdLst>
            <p14:sldId id="300"/>
            <p14:sldId id="301"/>
            <p14:sldId id="710"/>
            <p14:sldId id="707"/>
            <p14:sldId id="711"/>
            <p14:sldId id="302"/>
          </p14:sldIdLst>
        </p14:section>
        <p14:section name="Conclusion" id="{93B86954-CFB0-4F95-B5C1-1E5D9EEF5A46}">
          <p14:sldIdLst>
            <p14:sldId id="278"/>
            <p14:sldId id="282"/>
            <p14:sldId id="712"/>
            <p14:sldId id="713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55" autoAdjust="0"/>
    <p:restoredTop sz="95214" autoAdjust="0"/>
  </p:normalViewPr>
  <p:slideViewPr>
    <p:cSldViewPr showGuides="1">
      <p:cViewPr varScale="1">
        <p:scale>
          <a:sx n="56" d="100"/>
          <a:sy n="56" d="100"/>
        </p:scale>
        <p:origin x="84" y="73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ftUni/playground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34720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1267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6857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6367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6628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4989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8867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773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2146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2310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illustrate </a:t>
            </a:r>
            <a:r>
              <a:rPr lang="en-US" b="1" dirty="0"/>
              <a:t>how we can use Git and GitHub </a:t>
            </a:r>
            <a:r>
              <a:rPr lang="en-US" dirty="0"/>
              <a:t>through a few </a:t>
            </a:r>
            <a:r>
              <a:rPr lang="en-US" b="1" dirty="0"/>
              <a:t>examples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shall </a:t>
            </a:r>
            <a:r>
              <a:rPr lang="en-US" b="1" dirty="0"/>
              <a:t>clone</a:t>
            </a:r>
            <a:r>
              <a:rPr lang="en-US" dirty="0"/>
              <a:t> a GitHub repository, </a:t>
            </a:r>
            <a:r>
              <a:rPr lang="en-US" b="1" dirty="0"/>
              <a:t>edit</a:t>
            </a:r>
            <a:r>
              <a:rPr lang="en-US" dirty="0"/>
              <a:t> a local file, </a:t>
            </a:r>
            <a:r>
              <a:rPr lang="en-US" b="1" dirty="0"/>
              <a:t>commit</a:t>
            </a:r>
            <a:r>
              <a:rPr lang="en-US" dirty="0"/>
              <a:t> the local changes and </a:t>
            </a:r>
            <a:r>
              <a:rPr lang="en-US" b="1" dirty="0"/>
              <a:t>push</a:t>
            </a:r>
            <a:r>
              <a:rPr lang="en-US" dirty="0"/>
              <a:t> them to GitHub.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work with this </a:t>
            </a:r>
            <a:r>
              <a:rPr lang="en-US" b="1" dirty="0"/>
              <a:t>sample Git repository</a:t>
            </a:r>
            <a:r>
              <a:rPr lang="bg-BG" dirty="0"/>
              <a:t>: </a:t>
            </a:r>
            <a:r>
              <a:rPr lang="en-US" sz="1200" noProof="1">
                <a:hlinkClick r:id="rId3"/>
              </a:rPr>
              <a:t>https://github.com/SoftUni/playground</a:t>
            </a:r>
            <a:endParaRPr lang="en-US" sz="1200" noProof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/>
              <a:t>First, let's </a:t>
            </a:r>
            <a:r>
              <a:rPr lang="en-US" sz="1200" b="1" noProof="1"/>
              <a:t>look at it</a:t>
            </a:r>
            <a:r>
              <a:rPr lang="en-US" sz="1200" noProof="1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noProof="1"/>
              <a:t>It holds several files: code + documentation.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As a concept, </a:t>
            </a:r>
            <a:r>
              <a:rPr lang="en-US" b="1" dirty="0"/>
              <a:t>source control repositories </a:t>
            </a:r>
            <a:r>
              <a:rPr lang="en-US" dirty="0"/>
              <a:t>hold the source code and other assets of a software project.</a:t>
            </a:r>
            <a:endParaRPr lang="bg-BG" sz="1200" noProof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first </a:t>
            </a:r>
            <a:r>
              <a:rPr lang="en-US" b="1" dirty="0"/>
              <a:t>clone the sample repository</a:t>
            </a:r>
            <a:r>
              <a:rPr lang="en-US" b="0" dirty="0"/>
              <a:t> to a local directory, using the "</a:t>
            </a:r>
            <a:r>
              <a:rPr lang="en-US" b="1" dirty="0"/>
              <a:t>git clone</a:t>
            </a:r>
            <a:r>
              <a:rPr lang="en-US" b="0" dirty="0"/>
              <a:t>" command.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We must have pre-installed the </a:t>
            </a:r>
            <a:r>
              <a:rPr lang="en-US" b="1" dirty="0"/>
              <a:t>"Git" client software </a:t>
            </a:r>
            <a:r>
              <a:rPr lang="en-US" b="0" dirty="0"/>
              <a:t>on the local machine.</a:t>
            </a:r>
            <a:endParaRPr lang="bg-BG" b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We start the </a:t>
            </a:r>
            <a:r>
              <a:rPr lang="en-US" b="1" dirty="0"/>
              <a:t>system console </a:t>
            </a:r>
            <a:r>
              <a:rPr lang="en-US" b="0" dirty="0"/>
              <a:t>(which is also called "</a:t>
            </a:r>
            <a:r>
              <a:rPr lang="en-US" b="1" dirty="0"/>
              <a:t>terminal window</a:t>
            </a:r>
            <a:r>
              <a:rPr lang="en-US" b="0" dirty="0"/>
              <a:t>" or "</a:t>
            </a:r>
            <a:r>
              <a:rPr lang="en-US" b="1" dirty="0"/>
              <a:t>command prompt</a:t>
            </a:r>
            <a:r>
              <a:rPr lang="en-US" b="0" dirty="0"/>
              <a:t>").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Then we type the following command at the command line: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noProof="1"/>
              <a:t>git clone https://github.com/SoftUni/playground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noProof="1"/>
              <a:t>This will </a:t>
            </a:r>
            <a:r>
              <a:rPr lang="en-US" b="0" dirty="0"/>
              <a:t>create </a:t>
            </a:r>
            <a:r>
              <a:rPr lang="en-US" dirty="0"/>
              <a:t>a </a:t>
            </a:r>
            <a:r>
              <a:rPr lang="en-US" b="1" dirty="0"/>
              <a:t>local copy of the specified repository</a:t>
            </a:r>
            <a:r>
              <a:rPr lang="en-US" dirty="0"/>
              <a:t> in the "playground" subdirectory in the current directory.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Now we can </a:t>
            </a:r>
            <a:r>
              <a:rPr lang="en-US" b="1" dirty="0"/>
              <a:t>modify </a:t>
            </a:r>
            <a:r>
              <a:rPr lang="bg-BG" b="1" dirty="0"/>
              <a:t>а</a:t>
            </a:r>
            <a:r>
              <a:rPr lang="en-US" b="1" dirty="0"/>
              <a:t> local file</a:t>
            </a:r>
            <a:r>
              <a:rPr lang="en-US" dirty="0"/>
              <a:t>, for example the file "</a:t>
            </a:r>
            <a:r>
              <a:rPr lang="en-US" b="1" dirty="0"/>
              <a:t>README.md</a:t>
            </a:r>
            <a:r>
              <a:rPr lang="en-US" dirty="0"/>
              <a:t>".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can use a text editor of choice, such as "</a:t>
            </a:r>
            <a:r>
              <a:rPr lang="en-US" b="1" dirty="0"/>
              <a:t>Notepad</a:t>
            </a:r>
            <a:r>
              <a:rPr lang="en-US" dirty="0"/>
              <a:t>".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can open the file with Notepad by the following command: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noProof="1"/>
              <a:t>notepad README.md</a:t>
            </a:r>
            <a:endParaRPr lang="en-US" sz="1200" b="0" noProof="1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Now </a:t>
            </a:r>
            <a:r>
              <a:rPr lang="en-US" sz="1200" b="1" noProof="1"/>
              <a:t>add a new line </a:t>
            </a:r>
            <a:r>
              <a:rPr lang="en-US" sz="1200" b="0" noProof="1"/>
              <a:t>in the file and </a:t>
            </a:r>
            <a:r>
              <a:rPr lang="en-US" sz="1200" b="1" noProof="1"/>
              <a:t>save it</a:t>
            </a:r>
            <a:r>
              <a:rPr lang="en-US" sz="1200" b="0" noProof="1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Now we have a </a:t>
            </a:r>
            <a:r>
              <a:rPr lang="en-US" sz="1200" b="1" noProof="1"/>
              <a:t>modified file </a:t>
            </a:r>
            <a:r>
              <a:rPr lang="en-US" sz="1200" b="0" noProof="1"/>
              <a:t>on the local disk.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noProof="1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want to </a:t>
            </a:r>
            <a:r>
              <a:rPr lang="en-US" sz="1200" b="1" noProof="1"/>
              <a:t>commit the pending changes</a:t>
            </a:r>
            <a:r>
              <a:rPr lang="en-US" sz="1200" b="0" noProof="1"/>
              <a:t>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so that they enter the local repository and are tracked in the version control system.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run the following command at the console: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noProof="1"/>
              <a:t>git add . &amp; git commit -m "Added something"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This command </a:t>
            </a:r>
            <a:r>
              <a:rPr lang="en-US" sz="1200" b="1" noProof="1"/>
              <a:t>adds </a:t>
            </a:r>
            <a:r>
              <a:rPr lang="en-US" sz="1200" b="0" noProof="1"/>
              <a:t>any new files to the repository and </a:t>
            </a:r>
            <a:r>
              <a:rPr lang="en-US" sz="1200" b="1" noProof="1"/>
              <a:t>commits </a:t>
            </a:r>
            <a:r>
              <a:rPr lang="en-US" sz="1200" b="0" noProof="1"/>
              <a:t>all pending changes.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When we commit the changes, we need to </a:t>
            </a:r>
            <a:r>
              <a:rPr lang="en-US" sz="1200" b="1" noProof="1"/>
              <a:t>leave a message </a:t>
            </a:r>
            <a:r>
              <a:rPr lang="en-US" sz="1200" b="0" noProof="1"/>
              <a:t>(an explanation of the changes we make).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Now we have a local repository, which </a:t>
            </a:r>
            <a:r>
              <a:rPr lang="en-US" sz="1200" b="1" noProof="1"/>
              <a:t>holds changes</a:t>
            </a:r>
            <a:r>
              <a:rPr lang="en-US" sz="1200" b="0" noProof="1"/>
              <a:t>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can change files and commit our work many times.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These changes are </a:t>
            </a:r>
            <a:r>
              <a:rPr lang="en-US" sz="1200" b="1" noProof="1"/>
              <a:t>still not sent to GitHub</a:t>
            </a:r>
            <a:r>
              <a:rPr lang="en-US" sz="1200" b="0" noProof="1"/>
              <a:t>.</a:t>
            </a:r>
            <a:endParaRPr lang="bg-BG" sz="1200" b="0" noProof="1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noProof="1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To </a:t>
            </a:r>
            <a:r>
              <a:rPr lang="en-US" sz="1200" b="1" noProof="1"/>
              <a:t>send the local commits </a:t>
            </a:r>
            <a:r>
              <a:rPr lang="en-US" sz="1200" b="0" noProof="1"/>
              <a:t>to the remote repository at GitGub, we can execute the following command: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noProof="1"/>
              <a:t>git push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This command needs the current Git user to have </a:t>
            </a:r>
            <a:r>
              <a:rPr lang="en-US" sz="1200" b="1" noProof="1"/>
              <a:t>permissions to write </a:t>
            </a:r>
            <a:r>
              <a:rPr lang="en-US" sz="1200" b="0" noProof="1"/>
              <a:t>in the remote repository.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It may </a:t>
            </a:r>
            <a:r>
              <a:rPr lang="en-US" sz="1200" b="1" noProof="1"/>
              <a:t>ask for username and password </a:t>
            </a:r>
            <a:r>
              <a:rPr lang="en-US" sz="1200" b="0" noProof="1"/>
              <a:t>or other method of authentication.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Now we can </a:t>
            </a:r>
            <a:r>
              <a:rPr lang="en-US" sz="1200" b="1" noProof="1"/>
              <a:t>open the repository from the GitHub web site </a:t>
            </a:r>
            <a:r>
              <a:rPr lang="en-US" sz="1200" b="0" noProof="1"/>
              <a:t>and see the changes: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can see the content of the changed files.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can also </a:t>
            </a:r>
            <a:r>
              <a:rPr lang="en-US" sz="1200" b="1" noProof="1"/>
              <a:t>review the commits </a:t>
            </a:r>
            <a:r>
              <a:rPr lang="en-US" sz="1200" b="0" noProof="1"/>
              <a:t>(the change log) and what was changed in each commit.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noProof="1"/>
              <a:t>Please </a:t>
            </a:r>
            <a:r>
              <a:rPr lang="en-US" sz="1200" b="1" noProof="1"/>
              <a:t>focus on the concepts</a:t>
            </a:r>
            <a:r>
              <a:rPr lang="en-US" sz="1200" b="0" noProof="1"/>
              <a:t>, rather than on the commands and their parameters.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The </a:t>
            </a:r>
            <a:r>
              <a:rPr lang="en-US" sz="1200" b="1" noProof="1"/>
              <a:t>concepts </a:t>
            </a:r>
            <a:r>
              <a:rPr lang="en-US" sz="1200" b="0" noProof="1"/>
              <a:t>here are that source control systems keep the source code in a remote </a:t>
            </a:r>
            <a:r>
              <a:rPr lang="en-US" sz="1200" b="1" noProof="1"/>
              <a:t>repositories</a:t>
            </a:r>
            <a:r>
              <a:rPr lang="en-US" sz="1200" b="0" noProof="1"/>
              <a:t>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and we can </a:t>
            </a:r>
            <a:r>
              <a:rPr lang="en-US" sz="1200" b="1" noProof="1"/>
              <a:t>clone</a:t>
            </a:r>
            <a:r>
              <a:rPr lang="en-US" sz="1200" b="0" noProof="1"/>
              <a:t> these repositories, </a:t>
            </a:r>
            <a:r>
              <a:rPr lang="en-US" sz="1200" b="1" noProof="1"/>
              <a:t>edit</a:t>
            </a:r>
            <a:r>
              <a:rPr lang="en-US" sz="1200" b="0" noProof="1"/>
              <a:t> files, </a:t>
            </a:r>
            <a:r>
              <a:rPr lang="en-US" sz="1200" b="1" noProof="1"/>
              <a:t>commit</a:t>
            </a:r>
            <a:r>
              <a:rPr lang="en-US" sz="1200" b="0" noProof="1"/>
              <a:t> the changes and </a:t>
            </a:r>
            <a:r>
              <a:rPr lang="en-US" sz="1200" b="1" noProof="1"/>
              <a:t>push</a:t>
            </a:r>
            <a:r>
              <a:rPr lang="en-US" sz="1200" b="0" noProof="1"/>
              <a:t> the commits to the origin repository.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This workflow allows </a:t>
            </a:r>
            <a:r>
              <a:rPr lang="en-US" sz="1200" b="1" noProof="1"/>
              <a:t>different team members to work together </a:t>
            </a:r>
            <a:r>
              <a:rPr lang="en-US" sz="1200" b="0" noProof="1"/>
              <a:t>on a shared source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50C845B-2BF4-4190-8F80-D3822C6519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63715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5497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366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720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Source control systems </a:t>
            </a:r>
            <a:r>
              <a:rPr lang="en-US" b="0" dirty="0"/>
              <a:t>are critical for the software development process and </a:t>
            </a:r>
            <a:r>
              <a:rPr lang="en-US" b="1" dirty="0"/>
              <a:t>coding in a team</a:t>
            </a:r>
            <a:r>
              <a:rPr lang="en-US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Virtually </a:t>
            </a:r>
            <a:r>
              <a:rPr lang="en-US" b="1" dirty="0"/>
              <a:t>all major companies </a:t>
            </a:r>
            <a:r>
              <a:rPr lang="en-US" b="0" dirty="0"/>
              <a:t>and software development teams </a:t>
            </a:r>
            <a:r>
              <a:rPr lang="en-US" b="1" dirty="0"/>
              <a:t>use source control systems</a:t>
            </a:r>
            <a:r>
              <a:rPr lang="en-US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There are </a:t>
            </a:r>
            <a:r>
              <a:rPr lang="en-US" b="1" dirty="0"/>
              <a:t>no exceptions</a:t>
            </a:r>
            <a:r>
              <a:rPr lang="en-US" b="0" dirty="0"/>
              <a:t>: if you are a developer, you should know how to work with source control systems like </a:t>
            </a:r>
            <a:r>
              <a:rPr lang="en-US" b="1" dirty="0"/>
              <a:t>Git</a:t>
            </a:r>
            <a:r>
              <a:rPr lang="en-US" b="0" dirty="0"/>
              <a:t> and </a:t>
            </a:r>
            <a:r>
              <a:rPr lang="en-US" b="1" dirty="0"/>
              <a:t>SVN</a:t>
            </a:r>
            <a:r>
              <a:rPr lang="en-US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"</a:t>
            </a:r>
            <a:r>
              <a:rPr lang="en-US" b="1" dirty="0"/>
              <a:t>Source control</a:t>
            </a:r>
            <a:r>
              <a:rPr lang="en-US" b="0" dirty="0"/>
              <a:t>" or "</a:t>
            </a:r>
            <a:r>
              <a:rPr lang="en-US" b="1" dirty="0"/>
              <a:t>version control</a:t>
            </a:r>
            <a:r>
              <a:rPr lang="en-US" b="0" dirty="0"/>
              <a:t>" is a concept</a:t>
            </a:r>
            <a:r>
              <a:rPr lang="bg-BG" b="0" dirty="0"/>
              <a:t> </a:t>
            </a:r>
            <a:r>
              <a:rPr lang="en-US" b="0" dirty="0"/>
              <a:t>in software engineering, used every day by </a:t>
            </a:r>
            <a:r>
              <a:rPr lang="en-US" b="1" dirty="0"/>
              <a:t>millions of developers</a:t>
            </a:r>
            <a:r>
              <a:rPr lang="en-US" b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  <a:p>
            <a:r>
              <a:rPr lang="en-US" b="1" dirty="0"/>
              <a:t>Source control systems </a:t>
            </a:r>
            <a:r>
              <a:rPr lang="en-US" dirty="0"/>
              <a:t>keep the source code and other project assets in a shared </a:t>
            </a:r>
            <a:r>
              <a:rPr lang="en-US" b="1" dirty="0"/>
              <a:t>repository</a:t>
            </a:r>
            <a:r>
              <a:rPr lang="en-US" b="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available through the Internet or in a local environment.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Developers can </a:t>
            </a:r>
            <a:r>
              <a:rPr lang="en-US" b="1" dirty="0"/>
              <a:t>clone</a:t>
            </a:r>
            <a:r>
              <a:rPr lang="en-US" dirty="0"/>
              <a:t> a repository, </a:t>
            </a:r>
            <a:r>
              <a:rPr lang="en-US" b="1" dirty="0"/>
              <a:t>pull</a:t>
            </a:r>
            <a:r>
              <a:rPr lang="en-US" dirty="0"/>
              <a:t> the latest version of the code,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commit </a:t>
            </a:r>
            <a:r>
              <a:rPr lang="en-US" dirty="0"/>
              <a:t>&amp; </a:t>
            </a:r>
            <a:r>
              <a:rPr lang="en-US" b="1" dirty="0"/>
              <a:t>push</a:t>
            </a:r>
            <a:r>
              <a:rPr lang="en-US" dirty="0"/>
              <a:t> the local changes, </a:t>
            </a:r>
            <a:r>
              <a:rPr lang="en-US" b="1" dirty="0"/>
              <a:t>merge </a:t>
            </a:r>
            <a:r>
              <a:rPr lang="en-US" b="0" dirty="0"/>
              <a:t>the </a:t>
            </a:r>
            <a:r>
              <a:rPr lang="en-US" dirty="0"/>
              <a:t>conflicting changes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</a:t>
            </a:r>
            <a:r>
              <a:rPr lang="en-US" b="1" dirty="0"/>
              <a:t>collaborate </a:t>
            </a:r>
            <a:r>
              <a:rPr lang="en-US" dirty="0"/>
              <a:t>with the other developers.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They can also view the </a:t>
            </a:r>
            <a:r>
              <a:rPr lang="en-US" b="1" dirty="0"/>
              <a:t>change logs </a:t>
            </a:r>
            <a:r>
              <a:rPr lang="en-US" dirty="0"/>
              <a:t>(the project history),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compare different </a:t>
            </a:r>
            <a:r>
              <a:rPr lang="en-US" b="1" dirty="0"/>
              <a:t>versions</a:t>
            </a:r>
            <a:r>
              <a:rPr lang="en-US" dirty="0"/>
              <a:t> of the same file and </a:t>
            </a:r>
            <a:r>
              <a:rPr lang="en-US" b="1" dirty="0"/>
              <a:t>restore previous versions</a:t>
            </a:r>
            <a:r>
              <a:rPr lang="en-US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branch</a:t>
            </a:r>
            <a:r>
              <a:rPr lang="en-US" dirty="0"/>
              <a:t> the code into separate line of development and many others.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b="1" dirty="0"/>
              <a:t>Git </a:t>
            </a:r>
            <a:r>
              <a:rPr lang="en-US" dirty="0"/>
              <a:t>is the most popular source control system in modern software development.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is </a:t>
            </a:r>
            <a:r>
              <a:rPr lang="en-US" b="1" dirty="0"/>
              <a:t>distributed source control system</a:t>
            </a:r>
            <a:r>
              <a:rPr lang="en-US" dirty="0"/>
              <a:t>, a very powerful tool for version control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team collaboration at the source code level.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Git </a:t>
            </a:r>
            <a:r>
              <a:rPr lang="en-US" dirty="0"/>
              <a:t>is the system behind </a:t>
            </a:r>
            <a:r>
              <a:rPr lang="en-US" b="1" dirty="0"/>
              <a:t>GitHub</a:t>
            </a:r>
            <a:r>
              <a:rPr lang="en-US" dirty="0"/>
              <a:t>, the largest software project hosting portal in the world.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 popular version control systems are: </a:t>
            </a:r>
            <a:r>
              <a:rPr lang="en-US" b="1" dirty="0"/>
              <a:t>SVN</a:t>
            </a:r>
            <a:r>
              <a:rPr lang="en-US" dirty="0"/>
              <a:t>, </a:t>
            </a:r>
            <a:r>
              <a:rPr lang="en-US" b="1" dirty="0"/>
              <a:t>TFS</a:t>
            </a:r>
            <a:r>
              <a:rPr lang="en-US" dirty="0"/>
              <a:t> and </a:t>
            </a:r>
            <a:r>
              <a:rPr lang="en-US" b="1" dirty="0"/>
              <a:t>Perforce</a:t>
            </a:r>
            <a:r>
              <a:rPr lang="en-US" dirty="0"/>
              <a:t>.</a:t>
            </a:r>
          </a:p>
          <a:p>
            <a:endParaRPr lang="en-US" b="1" dirty="0"/>
          </a:p>
          <a:p>
            <a:r>
              <a:rPr lang="en-US" b="1" dirty="0"/>
              <a:t>GitHub </a:t>
            </a:r>
            <a:r>
              <a:rPr lang="en-US" dirty="0"/>
              <a:t>is the #1 site for </a:t>
            </a:r>
            <a:r>
              <a:rPr lang="en-US" b="1" dirty="0"/>
              <a:t>Git project hosting </a:t>
            </a:r>
            <a:r>
              <a:rPr lang="en-US" dirty="0"/>
              <a:t>and </a:t>
            </a:r>
            <a:r>
              <a:rPr lang="en-US" b="1" dirty="0"/>
              <a:t>developer collaboration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hosts almost all </a:t>
            </a:r>
            <a:r>
              <a:rPr lang="en-US" b="1" dirty="0"/>
              <a:t>major open-source projects </a:t>
            </a:r>
            <a:r>
              <a:rPr lang="en-US" dirty="0"/>
              <a:t>from the software industry.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GitHub provides </a:t>
            </a:r>
            <a:r>
              <a:rPr lang="en-US" b="1" dirty="0"/>
              <a:t>Git hosting </a:t>
            </a:r>
            <a:r>
              <a:rPr lang="en-US" dirty="0"/>
              <a:t>+ </a:t>
            </a:r>
            <a:r>
              <a:rPr lang="en-US" b="1" dirty="0"/>
              <a:t>issue tracker </a:t>
            </a:r>
            <a:r>
              <a:rPr lang="en-US" dirty="0"/>
              <a:t>+ </a:t>
            </a:r>
            <a:r>
              <a:rPr lang="en-US" b="1" dirty="0"/>
              <a:t>project tracker </a:t>
            </a:r>
            <a:r>
              <a:rPr lang="en-US" dirty="0"/>
              <a:t>+ </a:t>
            </a:r>
            <a:r>
              <a:rPr lang="en-US" b="1" dirty="0"/>
              <a:t>build system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+ many other tools for developers and team collaboration.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Millions of developers </a:t>
            </a:r>
            <a:r>
              <a:rPr lang="en-US" dirty="0"/>
              <a:t>use GitHub every day to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sync and </a:t>
            </a:r>
            <a:r>
              <a:rPr lang="en-US" b="1" dirty="0"/>
              <a:t>commit source code</a:t>
            </a:r>
            <a:r>
              <a:rPr lang="en-US" dirty="0"/>
              <a:t> and documentation,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track, review and </a:t>
            </a:r>
            <a:r>
              <a:rPr lang="en-US" b="1" dirty="0"/>
              <a:t>control changes</a:t>
            </a:r>
            <a:r>
              <a:rPr lang="en-US" dirty="0"/>
              <a:t> in the code,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branch </a:t>
            </a:r>
            <a:r>
              <a:rPr lang="en-US" dirty="0"/>
              <a:t>and </a:t>
            </a:r>
            <a:r>
              <a:rPr lang="en-US" b="1" dirty="0"/>
              <a:t>merge </a:t>
            </a:r>
            <a:r>
              <a:rPr lang="en-US" dirty="0"/>
              <a:t>code,</a:t>
            </a:r>
            <a:endParaRPr lang="bg-BG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manage, discuss and </a:t>
            </a:r>
            <a:r>
              <a:rPr lang="en-US" b="1" dirty="0"/>
              <a:t>track issues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manage project plans, </a:t>
            </a:r>
            <a:r>
              <a:rPr lang="en-US" b="1" dirty="0"/>
              <a:t>tasks </a:t>
            </a:r>
            <a:r>
              <a:rPr lang="en-US" dirty="0"/>
              <a:t>and schedule,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build</a:t>
            </a:r>
            <a:r>
              <a:rPr lang="en-US" dirty="0"/>
              <a:t>, test and deploy projects.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Developers today should be familiar with Git and GitHub.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</a:t>
            </a:r>
            <a:r>
              <a:rPr lang="en-US" b="1" dirty="0"/>
              <a:t>SoftUni </a:t>
            </a:r>
            <a:r>
              <a:rPr lang="en-US" dirty="0"/>
              <a:t>we teach the concepts of </a:t>
            </a:r>
            <a:r>
              <a:rPr lang="en-US" b="1" dirty="0"/>
              <a:t>source control systems</a:t>
            </a:r>
            <a:r>
              <a:rPr lang="en-US" dirty="0"/>
              <a:t>, and how to use </a:t>
            </a:r>
            <a:r>
              <a:rPr lang="en-US" b="1" dirty="0"/>
              <a:t>Git</a:t>
            </a:r>
            <a:r>
              <a:rPr lang="en-US" dirty="0"/>
              <a:t> and </a:t>
            </a:r>
            <a:r>
              <a:rPr lang="en-US" b="1" dirty="0"/>
              <a:t>GitHub</a:t>
            </a:r>
            <a:r>
              <a:rPr lang="en-US" dirty="0"/>
              <a:t>, early in our end-to-end educational program for software developers, to enable students to create a </a:t>
            </a:r>
            <a:r>
              <a:rPr lang="en-US" b="1" dirty="0"/>
              <a:t>portfolio of practical projects</a:t>
            </a:r>
            <a:r>
              <a:rPr lang="en-US" dirty="0"/>
              <a:t>, which helps them to start their first developer job.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02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7751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5942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1671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4069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4306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30075" y="4239000"/>
            <a:ext cx="1636981" cy="2213927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softuni.bg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downloa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hyperlink" Target="https://desktop.github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ftUni/playground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56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51.jpeg"/><Relationship Id="rId21" Type="http://schemas.openxmlformats.org/officeDocument/2006/relationships/image" Target="../media/image60.png"/><Relationship Id="rId7" Type="http://schemas.openxmlformats.org/officeDocument/2006/relationships/image" Target="../media/image53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58.png"/><Relationship Id="rId25" Type="http://schemas.openxmlformats.org/officeDocument/2006/relationships/image" Target="../media/image62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64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55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52.png"/><Relationship Id="rId15" Type="http://schemas.openxmlformats.org/officeDocument/2006/relationships/image" Target="../media/image57.jpeg"/><Relationship Id="rId23" Type="http://schemas.openxmlformats.org/officeDocument/2006/relationships/image" Target="../media/image61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59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54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556346"/>
            <a:ext cx="10965303" cy="88265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234465"/>
                </a:solidFill>
              </a:rPr>
              <a:t>Version Control Systems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476833"/>
            <a:ext cx="10965303" cy="882654"/>
          </a:xfrm>
        </p:spPr>
        <p:txBody>
          <a:bodyPr>
            <a:noAutofit/>
          </a:bodyPr>
          <a:lstStyle/>
          <a:p>
            <a:r>
              <a:rPr lang="en-US" sz="6600" dirty="0"/>
              <a:t>Git and GitHub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935788"/>
            <a:ext cx="2951518" cy="38278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81287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E6583-84B5-4061-A3D3-E8AAA2E916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593" y="3289867"/>
            <a:ext cx="2016369" cy="2016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7ACC19-D5DE-4837-B017-34DA69CB23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567372"/>
            <a:ext cx="2079866" cy="2079866"/>
          </a:xfrm>
          <a:prstGeom prst="rect">
            <a:avLst/>
          </a:prstGeom>
        </p:spPr>
      </p:pic>
      <p:pic>
        <p:nvPicPr>
          <p:cNvPr id="13" name="Picture 6" descr="http://gregrickaby.com/wp-content/uploads/2012/03/github-logo.png">
            <a:extLst>
              <a:ext uri="{FF2B5EF4-FFF2-40B4-BE49-F238E27FC236}">
                <a16:creationId xmlns:a16="http://schemas.microsoft.com/office/drawing/2014/main" id="{97B5C3D3-F152-436C-85DF-4055DA340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00" y="2990170"/>
            <a:ext cx="3112505" cy="1234269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27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Commit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Commit</a:t>
            </a:r>
            <a:r>
              <a:rPr lang="en-US" dirty="0"/>
              <a:t> == saves a set of changes locally</a:t>
            </a:r>
            <a:endParaRPr lang="en-US" sz="31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46B24C-F560-44F0-84A4-5ABD36D7C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08" y="4867423"/>
            <a:ext cx="708653" cy="708653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EBF6FE-CDB4-474C-9877-FF56708ACA9D}"/>
              </a:ext>
            </a:extLst>
          </p:cNvPr>
          <p:cNvGrpSpPr/>
          <p:nvPr/>
        </p:nvGrpSpPr>
        <p:grpSpPr>
          <a:xfrm>
            <a:off x="1723746" y="4884505"/>
            <a:ext cx="3026211" cy="1109812"/>
            <a:chOff x="1723746" y="4884505"/>
            <a:chExt cx="3026211" cy="1109812"/>
          </a:xfrm>
        </p:grpSpPr>
        <p:sp>
          <p:nvSpPr>
            <p:cNvPr id="2" name="Arrow: Circular 1">
              <a:extLst>
                <a:ext uri="{FF2B5EF4-FFF2-40B4-BE49-F238E27FC236}">
                  <a16:creationId xmlns:a16="http://schemas.microsoft.com/office/drawing/2014/main" id="{F9B0EB8F-C0B1-42F3-B566-F745ABB192F0}"/>
                </a:ext>
              </a:extLst>
            </p:cNvPr>
            <p:cNvSpPr/>
            <p:nvPr/>
          </p:nvSpPr>
          <p:spPr bwMode="auto">
            <a:xfrm rot="16200000">
              <a:off x="3534302" y="4778662"/>
              <a:ext cx="1109812" cy="1321498"/>
            </a:xfrm>
            <a:prstGeom prst="circular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E28FF8-EFAB-4943-BE96-DCFBFD0153FC}"/>
                </a:ext>
              </a:extLst>
            </p:cNvPr>
            <p:cNvSpPr/>
            <p:nvPr/>
          </p:nvSpPr>
          <p:spPr>
            <a:xfrm>
              <a:off x="1723746" y="5032669"/>
              <a:ext cx="167225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Commit</a:t>
              </a:r>
              <a:endPara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04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Sync (Pull / Push)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116" y="1449000"/>
            <a:ext cx="5272655" cy="27308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Pull </a:t>
            </a:r>
            <a:r>
              <a:rPr lang="en-US" dirty="0"/>
              <a:t>– </a:t>
            </a:r>
            <a:r>
              <a:rPr lang="en-US" b="1" dirty="0"/>
              <a:t>take</a:t>
            </a:r>
            <a:r>
              <a:rPr lang="en-US" dirty="0"/>
              <a:t> and </a:t>
            </a:r>
            <a:r>
              <a:rPr lang="en-US" b="1" dirty="0"/>
              <a:t>merge</a:t>
            </a:r>
            <a:r>
              <a:rPr lang="en-US" dirty="0"/>
              <a:t> the changes from the Remote 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Push </a:t>
            </a:r>
            <a:r>
              <a:rPr lang="en-US" dirty="0"/>
              <a:t>– </a:t>
            </a:r>
            <a:r>
              <a:rPr lang="en-US" b="1" dirty="0"/>
              <a:t>send</a:t>
            </a:r>
            <a:r>
              <a:rPr lang="en-US" dirty="0"/>
              <a:t> local changes to the Remote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415" y="1431014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99" y="4642090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9265780" y="1899000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9518445" y="5122669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4BFB32A9-969A-4231-84AC-D74DBF8A0997}"/>
              </a:ext>
            </a:extLst>
          </p:cNvPr>
          <p:cNvSpPr/>
          <p:nvPr/>
        </p:nvSpPr>
        <p:spPr bwMode="auto">
          <a:xfrm>
            <a:off x="6138941" y="2208628"/>
            <a:ext cx="754228" cy="3120493"/>
          </a:xfrm>
          <a:prstGeom prst="curved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6DD8AD-2BFD-4A3F-B454-38024A06A3DF}"/>
              </a:ext>
            </a:extLst>
          </p:cNvPr>
          <p:cNvSpPr/>
          <p:nvPr/>
        </p:nvSpPr>
        <p:spPr>
          <a:xfrm>
            <a:off x="6454587" y="3562324"/>
            <a:ext cx="8771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46BE94-E774-45F0-899F-4E0E2F915F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091" y="4478781"/>
            <a:ext cx="823160" cy="1238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B60DFF-4E3F-4FA9-A0B4-968D885361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85" y="3052584"/>
            <a:ext cx="1219200" cy="1219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D78AEC-63AB-4C43-BC02-C0C84A9293EE}"/>
              </a:ext>
            </a:extLst>
          </p:cNvPr>
          <p:cNvSpPr/>
          <p:nvPr/>
        </p:nvSpPr>
        <p:spPr>
          <a:xfrm>
            <a:off x="7410340" y="6128702"/>
            <a:ext cx="16166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Conflict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271FA3-5ABA-46A1-84BD-EB9766D0A742}"/>
              </a:ext>
            </a:extLst>
          </p:cNvPr>
          <p:cNvSpPr/>
          <p:nvPr/>
        </p:nvSpPr>
        <p:spPr>
          <a:xfrm>
            <a:off x="8683312" y="3390466"/>
            <a:ext cx="14056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935B08B5-D236-45FB-B05A-6A988C3C65C5}"/>
              </a:ext>
            </a:extLst>
          </p:cNvPr>
          <p:cNvSpPr/>
          <p:nvPr/>
        </p:nvSpPr>
        <p:spPr bwMode="auto">
          <a:xfrm flipV="1">
            <a:off x="9009019" y="2363702"/>
            <a:ext cx="754228" cy="3120492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347C3F-2777-459C-AFA7-196CFADC1B6A}"/>
              </a:ext>
            </a:extLst>
          </p:cNvPr>
          <p:cNvSpPr/>
          <p:nvPr/>
        </p:nvSpPr>
        <p:spPr>
          <a:xfrm>
            <a:off x="9793306" y="3445708"/>
            <a:ext cx="10887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32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5" grpId="0"/>
      <p:bldP spid="15" grpId="1"/>
      <p:bldP spid="16" grpId="0"/>
      <p:bldP spid="16" grpId="1"/>
      <p:bldP spid="14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Branch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054B21B-BCFC-4E27-A863-B94C67DA3CF0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6F0F02-C54D-4AF2-9024-889B1B1D61F6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9FC5376-0D74-4C87-AE82-A60DF619623A}"/>
              </a:ext>
            </a:extLst>
          </p:cNvPr>
          <p:cNvSpPr/>
          <p:nvPr/>
        </p:nvSpPr>
        <p:spPr>
          <a:xfrm>
            <a:off x="6007428" y="3733800"/>
            <a:ext cx="3973183" cy="37080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0B012CE-A807-4D14-BFD8-9B20F335B76B}"/>
              </a:ext>
            </a:extLst>
          </p:cNvPr>
          <p:cNvSpPr/>
          <p:nvPr/>
        </p:nvSpPr>
        <p:spPr>
          <a:xfrm>
            <a:off x="6246812" y="4731132"/>
            <a:ext cx="2971800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0C3EB1-3DF9-4708-89C4-45BB27358083}"/>
              </a:ext>
            </a:extLst>
          </p:cNvPr>
          <p:cNvSpPr/>
          <p:nvPr/>
        </p:nvSpPr>
        <p:spPr>
          <a:xfrm rot="3096053">
            <a:off x="5580000" y="4506001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912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Merge Branches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9" name="Explosion: 14 Points 8">
            <a:extLst>
              <a:ext uri="{FF2B5EF4-FFF2-40B4-BE49-F238E27FC236}">
                <a16:creationId xmlns:a16="http://schemas.microsoft.com/office/drawing/2014/main" id="{8DFC12A7-9174-481A-A3B9-012C25BAE665}"/>
              </a:ext>
            </a:extLst>
          </p:cNvPr>
          <p:cNvSpPr/>
          <p:nvPr/>
        </p:nvSpPr>
        <p:spPr>
          <a:xfrm>
            <a:off x="5135864" y="3409939"/>
            <a:ext cx="980305" cy="863909"/>
          </a:xfrm>
          <a:prstGeom prst="irregularSeal2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B5E45-E4DB-47FC-B0E3-14B0A6FFBB2B}"/>
              </a:ext>
            </a:extLst>
          </p:cNvPr>
          <p:cNvSpPr txBox="1"/>
          <p:nvPr/>
        </p:nvSpPr>
        <p:spPr>
          <a:xfrm>
            <a:off x="5077828" y="2840581"/>
            <a:ext cx="1491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Conflict</a:t>
            </a:r>
            <a:endParaRPr lang="en-GB" sz="28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6069E20-AFFD-4AEC-A2F8-35499A0B1475}"/>
              </a:ext>
            </a:extLst>
          </p:cNvPr>
          <p:cNvSpPr/>
          <p:nvPr/>
        </p:nvSpPr>
        <p:spPr>
          <a:xfrm>
            <a:off x="5957370" y="3733800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E804F-330A-4701-8A35-671693A0699C}"/>
              </a:ext>
            </a:extLst>
          </p:cNvPr>
          <p:cNvSpPr/>
          <p:nvPr/>
        </p:nvSpPr>
        <p:spPr>
          <a:xfrm>
            <a:off x="1745676" y="4777200"/>
            <a:ext cx="2819400" cy="2286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5AF72EC-099B-4AEA-A048-44A937565614}"/>
              </a:ext>
            </a:extLst>
          </p:cNvPr>
          <p:cNvSpPr/>
          <p:nvPr/>
        </p:nvSpPr>
        <p:spPr>
          <a:xfrm rot="19126112">
            <a:off x="4344491" y="4352152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F6C198-58EE-4BB4-A1CF-930083EA0BFD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FE68FE3-C803-4600-8DB2-668792FED32A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307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  <p:bldP spid="11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Example: Branches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196E2F-48F8-452B-8DF2-6A0838F3D5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5" y="1828800"/>
            <a:ext cx="1542553" cy="13716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E90019F-7390-474C-875C-EE4A53818D56}"/>
              </a:ext>
            </a:extLst>
          </p:cNvPr>
          <p:cNvSpPr/>
          <p:nvPr/>
        </p:nvSpPr>
        <p:spPr>
          <a:xfrm>
            <a:off x="239914" y="3276600"/>
            <a:ext cx="2501698" cy="34834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A64118-CB26-4598-B20C-61092A0A6DCC}"/>
              </a:ext>
            </a:extLst>
          </p:cNvPr>
          <p:cNvSpPr>
            <a:spLocks noChangeAspect="1"/>
          </p:cNvSpPr>
          <p:nvPr/>
        </p:nvSpPr>
        <p:spPr>
          <a:xfrm>
            <a:off x="2817812" y="3254141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25982C-8E1F-44E8-A0B6-429450B398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49" y="4584030"/>
            <a:ext cx="1288165" cy="1145404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3044416-7F98-4C83-B6C3-8B94D0AB715F}"/>
              </a:ext>
            </a:extLst>
          </p:cNvPr>
          <p:cNvSpPr/>
          <p:nvPr/>
        </p:nvSpPr>
        <p:spPr>
          <a:xfrm>
            <a:off x="8483974" y="3221255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857D724-0A07-4CD7-8E66-5EF90BB1D738}"/>
              </a:ext>
            </a:extLst>
          </p:cNvPr>
          <p:cNvSpPr/>
          <p:nvPr/>
        </p:nvSpPr>
        <p:spPr>
          <a:xfrm rot="19126112">
            <a:off x="6871095" y="3839607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C211D7-BB8D-4A75-B967-BF85179CA223}"/>
              </a:ext>
            </a:extLst>
          </p:cNvPr>
          <p:cNvSpPr>
            <a:spLocks noChangeAspect="1"/>
          </p:cNvSpPr>
          <p:nvPr/>
        </p:nvSpPr>
        <p:spPr>
          <a:xfrm>
            <a:off x="7935216" y="3221255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09B374D-A752-4A92-B170-51491ECE79FE}"/>
              </a:ext>
            </a:extLst>
          </p:cNvPr>
          <p:cNvSpPr/>
          <p:nvPr/>
        </p:nvSpPr>
        <p:spPr>
          <a:xfrm>
            <a:off x="3358894" y="3276600"/>
            <a:ext cx="1434281" cy="35818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2DE7843-780B-46D8-B938-41862C697F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268" y="3962255"/>
            <a:ext cx="941940" cy="8383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7C4FC66-61F2-4BD7-9D8A-AA0AADC88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504" y="1299170"/>
            <a:ext cx="941940" cy="838345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D5D811C3-6D85-4449-9512-8374C1ABFA9E}"/>
              </a:ext>
            </a:extLst>
          </p:cNvPr>
          <p:cNvSpPr/>
          <p:nvPr/>
        </p:nvSpPr>
        <p:spPr>
          <a:xfrm>
            <a:off x="3677951" y="4267200"/>
            <a:ext cx="1890536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250226-FC16-4747-B332-BF356497226D}"/>
              </a:ext>
            </a:extLst>
          </p:cNvPr>
          <p:cNvSpPr/>
          <p:nvPr/>
        </p:nvSpPr>
        <p:spPr>
          <a:xfrm rot="3096053">
            <a:off x="3011139" y="4042069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4B3BC99-6931-4F80-A20F-8B2F30D77392}"/>
              </a:ext>
            </a:extLst>
          </p:cNvPr>
          <p:cNvSpPr/>
          <p:nvPr/>
        </p:nvSpPr>
        <p:spPr>
          <a:xfrm>
            <a:off x="6147990" y="3276600"/>
            <a:ext cx="1542088" cy="39136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423D334-6C45-46AF-AC2A-4A98616112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897" y="3090224"/>
            <a:ext cx="1039370" cy="63286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EDB3A68-3BDF-44D3-B8EA-D57DCF4EB2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106" y="2398462"/>
            <a:ext cx="1039370" cy="63286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8A687A0-6823-472A-9ED2-832D23871F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786" y="3659290"/>
            <a:ext cx="941940" cy="83834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DAD7E98-D136-4396-9727-B2AAF70A89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91" y="3781987"/>
            <a:ext cx="1039370" cy="6328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544FB08-707B-4B4A-8E3A-625839376C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48" y="4743362"/>
            <a:ext cx="1031998" cy="743038"/>
          </a:xfrm>
          <a:prstGeom prst="rect">
            <a:avLst/>
          </a:prstGeom>
        </p:spPr>
      </p:pic>
      <p:sp>
        <p:nvSpPr>
          <p:cNvPr id="3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245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3D3029-0C3C-4292-88FA-57854EDB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Requests: The Code Review Process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C969096-ECC7-400C-8EC4-732E3D621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7614" y="1629469"/>
            <a:ext cx="9082251" cy="4741570"/>
          </a:xfrm>
          <a:prstGeom prst="roundRect">
            <a:avLst>
              <a:gd name="adj" fmla="val 1096"/>
            </a:avLst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C40C49B-C18A-40FC-BF45-961930BACD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93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B76025-8AC1-42D5-9850-784DA34E7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754" y="1985249"/>
            <a:ext cx="3236083" cy="1351331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0718C1F2-EE6B-473F-B8CA-102A7353EEA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World's #1 Source Control System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9687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16493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Git</a:t>
            </a:r>
            <a:r>
              <a:rPr lang="en-US" sz="3600" dirty="0"/>
              <a:t> == distributed </a:t>
            </a:r>
            <a:r>
              <a:rPr lang="en-US" sz="3600" b="1" dirty="0">
                <a:solidFill>
                  <a:schemeClr val="bg1"/>
                </a:solidFill>
              </a:rPr>
              <a:t>source-control system</a:t>
            </a:r>
          </a:p>
          <a:p>
            <a:pPr lvl="1"/>
            <a:r>
              <a:rPr lang="en-US" sz="3400" dirty="0"/>
              <a:t>The most popular in the world</a:t>
            </a:r>
          </a:p>
          <a:p>
            <a:pPr lvl="1"/>
            <a:r>
              <a:rPr lang="en-US" sz="3400" dirty="0"/>
              <a:t>Free, open-source software</a:t>
            </a:r>
          </a:p>
          <a:p>
            <a:pPr>
              <a:spcBef>
                <a:spcPts val="1200"/>
              </a:spcBef>
            </a:pPr>
            <a:r>
              <a:rPr lang="en-US" sz="3600" dirty="0"/>
              <a:t>Works with </a:t>
            </a:r>
            <a:r>
              <a:rPr lang="en-US" sz="3600" b="1" dirty="0">
                <a:solidFill>
                  <a:schemeClr val="bg1"/>
                </a:solidFill>
              </a:rPr>
              <a:t>local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remote </a:t>
            </a:r>
            <a:r>
              <a:rPr lang="en-US" sz="3600" dirty="0"/>
              <a:t>repositories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Git bash </a:t>
            </a:r>
            <a:r>
              <a:rPr lang="en-US" sz="3600" dirty="0"/>
              <a:t>– command line interface for Git</a:t>
            </a:r>
          </a:p>
          <a:p>
            <a:pPr>
              <a:spcBef>
                <a:spcPts val="1200"/>
              </a:spcBef>
            </a:pPr>
            <a:r>
              <a:rPr lang="en-US" sz="3600" dirty="0"/>
              <a:t>Runs on Linux, macOS and Windows (</a:t>
            </a:r>
            <a:r>
              <a:rPr lang="en-US" sz="3600" b="1" noProof="1">
                <a:solidFill>
                  <a:schemeClr val="bg1"/>
                </a:solidFill>
                <a:cs typeface="Consolas" panose="020B0609020204030204" pitchFamily="49" charset="0"/>
              </a:rPr>
              <a:t>msysGit</a:t>
            </a:r>
            <a:r>
              <a:rPr lang="en-US" sz="3600" dirty="0"/>
              <a:t>)</a:t>
            </a:r>
          </a:p>
          <a:p>
            <a:pPr lvl="1"/>
            <a:r>
              <a:rPr lang="en-US" sz="3400" dirty="0">
                <a:hlinkClick r:id="rId2"/>
              </a:rPr>
              <a:t>https://git-scm.com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407D66-CC84-41AD-9FD6-CEEF9E9940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662" y="1899399"/>
            <a:ext cx="2673753" cy="111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1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Git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309453"/>
            <a:ext cx="11181086" cy="523202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Console-based Git client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git, Git Bash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Windows GUI client – </a:t>
            </a:r>
            <a:r>
              <a:rPr lang="en-US" sz="3200" b="1" dirty="0" err="1">
                <a:solidFill>
                  <a:schemeClr val="bg1"/>
                </a:solidFill>
              </a:rPr>
              <a:t>TortoiseGit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  <a:hlinkClick r:id="rId3"/>
              </a:rPr>
              <a:t>https://tortoisegit.org/download</a:t>
            </a:r>
            <a:endParaRPr lang="en-US" sz="3200" b="1" dirty="0">
              <a:solidFill>
                <a:srgbClr val="F2A40D"/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Visual Studio / Eclipse plug-ins</a:t>
            </a: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GitHub Desktop </a:t>
            </a:r>
            <a:r>
              <a:rPr lang="en-US" sz="3400" dirty="0"/>
              <a:t>client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  <a:hlinkClick r:id="rId4"/>
              </a:rPr>
              <a:t>https://desktop.github.com </a:t>
            </a:r>
            <a:endParaRPr lang="bg-BG" sz="3200" b="1" dirty="0">
              <a:solidFill>
                <a:srgbClr val="F2A40D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0671CE-023E-4BEB-A03E-35B0C9ACC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00" y="2348718"/>
            <a:ext cx="2286117" cy="4089610"/>
          </a:xfrm>
          <a:prstGeom prst="rect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6E48C1-57E5-407B-AA5A-74CD73C785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16" y="1345366"/>
            <a:ext cx="2343270" cy="509296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900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2293" y="1283496"/>
            <a:ext cx="1025444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Git installation on Windows: Git for Windows (msysGit)</a:t>
            </a:r>
          </a:p>
          <a:p>
            <a:pPr lvl="1">
              <a:buClr>
                <a:schemeClr val="tx1"/>
              </a:buClr>
            </a:pPr>
            <a:r>
              <a:rPr lang="en-US" sz="3200" noProof="1">
                <a:cs typeface="Consolas" pitchFamily="49" charset="0"/>
                <a:hlinkClick r:id="rId3"/>
              </a:rPr>
              <a:t>https://git-scm.com/downloads</a:t>
            </a:r>
            <a:endParaRPr lang="en-US" sz="3200" noProof="1"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noProof="1">
                <a:cs typeface="Consolas" pitchFamily="49" charset="0"/>
              </a:rPr>
              <a:t>Options to select (they should be selected by default)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cs typeface="Consolas" pitchFamily="49" charset="0"/>
              </a:rPr>
              <a:t>"Use Git Bash Only"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cs typeface="Consolas" pitchFamily="49" charset="0"/>
              </a:rPr>
              <a:t>"Checkout Windows-style,</a:t>
            </a:r>
            <a:br>
              <a:rPr lang="bg-BG" sz="3000" noProof="1">
                <a:cs typeface="Consolas" pitchFamily="49" charset="0"/>
              </a:rPr>
            </a:br>
            <a:r>
              <a:rPr lang="en-US" sz="3000" noProof="1">
                <a:cs typeface="Consolas" pitchFamily="49" charset="0"/>
              </a:rPr>
              <a:t> Commit Unix-style Endings"</a:t>
            </a:r>
          </a:p>
          <a:p>
            <a:pPr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Git installation on Linux:</a:t>
            </a: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F5235-F540-4440-A62E-2D6DBBE21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6000" y="5769000"/>
            <a:ext cx="5400000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sudo apt-get install git</a:t>
            </a:r>
            <a:endParaRPr lang="en-US" sz="3000" b="1" noProof="1">
              <a:solidFill>
                <a:schemeClr val="bg1"/>
              </a:solidFill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348" y="3474000"/>
            <a:ext cx="3871431" cy="28720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869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9907902" cy="5207396"/>
          </a:xfrm>
        </p:spPr>
        <p:txBody>
          <a:bodyPr>
            <a:normAutofit/>
          </a:bodyPr>
          <a:lstStyle/>
          <a:p>
            <a:pPr marL="630238" indent="-630238">
              <a:lnSpc>
                <a:spcPts val="4000"/>
              </a:lnSpc>
              <a:spcBef>
                <a:spcPts val="1200"/>
              </a:spcBef>
            </a:pPr>
            <a:r>
              <a:rPr lang="en-US" dirty="0"/>
              <a:t>Software Configuration Management and </a:t>
            </a:r>
            <a:r>
              <a:rPr lang="en-US" b="1" dirty="0"/>
              <a:t>Source Control Systems</a:t>
            </a:r>
            <a:endParaRPr lang="en-US" dirty="0"/>
          </a:p>
          <a:p>
            <a:pPr marL="720725" lvl="1" indent="-457200">
              <a:lnSpc>
                <a:spcPts val="4000"/>
              </a:lnSpc>
            </a:pPr>
            <a:r>
              <a:rPr lang="en-US" dirty="0"/>
              <a:t>Vocabulary: </a:t>
            </a:r>
            <a:r>
              <a:rPr lang="en-US" b="1" dirty="0"/>
              <a:t>Clone</a:t>
            </a:r>
            <a:r>
              <a:rPr lang="en-US" dirty="0"/>
              <a:t> a Repo, </a:t>
            </a:r>
            <a:r>
              <a:rPr lang="en-US" b="1" dirty="0"/>
              <a:t>Commit</a:t>
            </a:r>
            <a:r>
              <a:rPr lang="en-US" dirty="0"/>
              <a:t> a Changeset, </a:t>
            </a:r>
            <a:r>
              <a:rPr lang="en-US" b="1" dirty="0"/>
              <a:t>Push</a:t>
            </a:r>
            <a:r>
              <a:rPr lang="en-US" dirty="0"/>
              <a:t> the Changes, </a:t>
            </a:r>
            <a:r>
              <a:rPr lang="en-US" b="1" dirty="0"/>
              <a:t>Pull</a:t>
            </a:r>
            <a:r>
              <a:rPr lang="en-US" dirty="0"/>
              <a:t> Changes, </a:t>
            </a:r>
            <a:r>
              <a:rPr lang="en-US" b="1" dirty="0"/>
              <a:t>Merge </a:t>
            </a:r>
            <a:r>
              <a:rPr lang="en-US" dirty="0"/>
              <a:t>Changes</a:t>
            </a:r>
            <a:endParaRPr lang="bg-BG" dirty="0"/>
          </a:p>
          <a:p>
            <a:pPr marL="630238" indent="-630238">
              <a:lnSpc>
                <a:spcPts val="4000"/>
              </a:lnSpc>
              <a:spcBef>
                <a:spcPts val="1200"/>
              </a:spcBef>
            </a:pPr>
            <a:r>
              <a:rPr lang="en-US" dirty="0"/>
              <a:t>Introduction to </a:t>
            </a:r>
            <a:r>
              <a:rPr lang="en-US" b="1" dirty="0"/>
              <a:t>Git</a:t>
            </a:r>
          </a:p>
          <a:p>
            <a:pPr marL="742950" lvl="1" indent="-479425">
              <a:lnSpc>
                <a:spcPts val="4000"/>
              </a:lnSpc>
            </a:pPr>
            <a:r>
              <a:rPr lang="en-US" dirty="0"/>
              <a:t>Working with git, Git Bash, and </a:t>
            </a:r>
            <a:r>
              <a:rPr lang="en-US" dirty="0" err="1"/>
              <a:t>TortoiseGit</a:t>
            </a:r>
            <a:endParaRPr lang="en-US" dirty="0"/>
          </a:p>
          <a:p>
            <a:pPr marL="630238" indent="-630238">
              <a:lnSpc>
                <a:spcPts val="4000"/>
              </a:lnSpc>
              <a:spcBef>
                <a:spcPts val="1200"/>
              </a:spcBef>
            </a:pPr>
            <a:r>
              <a:rPr lang="en-US" dirty="0"/>
              <a:t>Introduction to </a:t>
            </a:r>
            <a:r>
              <a:rPr lang="en-US" b="1" dirty="0"/>
              <a:t>GitHub</a:t>
            </a:r>
          </a:p>
          <a:p>
            <a:pPr marL="720725" lvl="1" indent="-431800">
              <a:lnSpc>
                <a:spcPts val="4000"/>
              </a:lnSpc>
            </a:pPr>
            <a:r>
              <a:rPr lang="en-US" dirty="0"/>
              <a:t>Create a Repo, Clone, Commit, Push, Conflicts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03FF27-5018-40E1-AEBC-D79EDFD0C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068" y="1482439"/>
            <a:ext cx="1394510" cy="187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9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Basic Git Commands </a:t>
            </a:r>
            <a:r>
              <a:rPr lang="en-US" dirty="0"/>
              <a:t>(1)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E2EFD6-423E-4248-BE3A-F9F89B7CAAF0}"/>
              </a:ext>
            </a:extLst>
          </p:cNvPr>
          <p:cNvSpPr txBox="1">
            <a:spLocks/>
          </p:cNvSpPr>
          <p:nvPr/>
        </p:nvSpPr>
        <p:spPr>
          <a:xfrm>
            <a:off x="201000" y="1179000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Cloning an existing </a:t>
            </a:r>
            <a:r>
              <a:rPr lang="en-US" noProof="1"/>
              <a:t>Git</a:t>
            </a:r>
            <a:r>
              <a:rPr lang="en-US" dirty="0"/>
              <a:t> repository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Fetch and merge the latest changes from the remote repository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Preparing (adding / selecting) files for a commit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Committing to the local 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7F177-8686-4E53-9668-A2DFC12C3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1891401"/>
            <a:ext cx="1061997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B58CAB-7F75-41A6-8D94-8138389F3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4662859"/>
            <a:ext cx="1061997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[filename] ("git add ."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adds everything)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C6CD6F-D2F5-4C41-A92A-C499F617C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5966235"/>
            <a:ext cx="1061997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–m "[your message here]"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D7EC0D-DDB5-4108-89D3-B9F546B05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3232569"/>
            <a:ext cx="1061997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877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Basic Git Commands </a:t>
            </a:r>
            <a:r>
              <a:rPr lang="en-US" dirty="0"/>
              <a:t>(2)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4BD929-369B-4BDC-9EB0-2052D8C08126}"/>
              </a:ext>
            </a:extLst>
          </p:cNvPr>
          <p:cNvSpPr txBox="1">
            <a:spLocks/>
          </p:cNvSpPr>
          <p:nvPr/>
        </p:nvSpPr>
        <p:spPr>
          <a:xfrm>
            <a:off x="190413" y="1188645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Check the status of your local repository (see the local changes)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new local repository (in the current directory)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remote (assign a short name for remote </a:t>
            </a:r>
            <a:r>
              <a:rPr lang="en-US" noProof="1"/>
              <a:t>Git</a:t>
            </a:r>
            <a:r>
              <a:rPr lang="en-US" dirty="0"/>
              <a:t> URL)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Pushing to a remote (send changes to the remote repository)</a:t>
            </a:r>
            <a:endParaRPr lang="en-US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FC7699-C826-4278-9753-58E1585C6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71" y="4560106"/>
            <a:ext cx="106216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 add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[remote name]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87652-848F-49CB-9164-0D042E60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1" y="5869154"/>
            <a:ext cx="106199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name] [local name]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0658A-FCFC-45B4-AB7A-0CF761589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958" y="3222008"/>
            <a:ext cx="1062160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13709D-4A95-4B05-967E-D4073929E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71" y="1874517"/>
            <a:ext cx="106216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49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B7F6BFD3-EA11-4B36-AC27-EBF95E3766C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Checkout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Modify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Commit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Push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836C6-1C7D-420C-9AC4-CB00791054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Git: Live Demo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FE1692-8F99-45F8-A91A-4B77A2DDB4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242" y="2047035"/>
            <a:ext cx="2941128" cy="122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3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B86296-7638-46AD-BAED-462728629E1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84" y="1006622"/>
            <a:ext cx="3283031" cy="3283031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87E0A78-55DD-4121-BCC5-02B077720C1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The World's #1 Developer Collaboration Cloud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53093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GitHub</a:t>
            </a:r>
            <a:r>
              <a:rPr lang="en-US" dirty="0"/>
              <a:t> is the world's #1 source code hosting site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for open-source projects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plans for private repositories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GitHub provides: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Git </a:t>
            </a:r>
            <a:r>
              <a:rPr lang="en-US" b="1" dirty="0"/>
              <a:t>source code </a:t>
            </a:r>
            <a:r>
              <a:rPr lang="en-US" dirty="0"/>
              <a:t>repository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Issue tracker </a:t>
            </a:r>
            <a:r>
              <a:rPr lang="en-US" dirty="0"/>
              <a:t>(bug tracker)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Project board </a:t>
            </a:r>
            <a:r>
              <a:rPr lang="en-US" dirty="0"/>
              <a:t>(Kanban style)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Wiki</a:t>
            </a:r>
            <a:r>
              <a:rPr lang="en-US" dirty="0"/>
              <a:t> pages (documentation)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9B51CA-013B-4B62-987F-ADADC8D4954A}"/>
              </a:ext>
            </a:extLst>
          </p:cNvPr>
          <p:cNvSpPr txBox="1"/>
          <p:nvPr/>
        </p:nvSpPr>
        <p:spPr>
          <a:xfrm>
            <a:off x="7728000" y="3578520"/>
            <a:ext cx="4353000" cy="301460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46075" indent="-360363" defTabSz="1218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Code reviews</a:t>
            </a:r>
            <a:r>
              <a:rPr kumimoji="0" lang="en-US" sz="3198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(pull</a:t>
            </a:r>
            <a:r>
              <a:rPr kumimoji="0" lang="en-US" sz="3198" i="0" u="none" strike="noStrike" kern="1200" cap="none" spc="0" normalizeH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requests)</a:t>
            </a:r>
            <a:endParaRPr kumimoji="0" lang="en-US" sz="3198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6075" indent="-360363" defTabSz="1218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Build system </a:t>
            </a:r>
            <a:r>
              <a:rPr kumimoji="0" lang="en-US" sz="31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(actions)</a:t>
            </a:r>
          </a:p>
          <a:p>
            <a:pPr marL="346075" indent="-360363" defTabSz="1218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3198" b="1" dirty="0">
                <a:solidFill>
                  <a:srgbClr val="234465"/>
                </a:solidFill>
                <a:latin typeface="Calibri"/>
              </a:rPr>
              <a:t>Site hosting </a:t>
            </a:r>
            <a:r>
              <a:rPr lang="en-US" sz="3198" dirty="0">
                <a:solidFill>
                  <a:srgbClr val="234465"/>
                </a:solidFill>
                <a:latin typeface="Calibri"/>
              </a:rPr>
              <a:t>(pages)</a:t>
            </a:r>
          </a:p>
          <a:p>
            <a:pPr marL="346075" indent="-360363" defTabSz="1218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Discussions</a:t>
            </a:r>
            <a:r>
              <a:rPr kumimoji="0" lang="en-US" sz="31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(forum)</a:t>
            </a:r>
          </a:p>
        </p:txBody>
      </p:sp>
    </p:spTree>
    <p:extLst>
      <p:ext uri="{BB962C8B-B14F-4D97-AF65-F5344CB8AC3E}">
        <p14:creationId xmlns:p14="http://schemas.microsoft.com/office/powerpoint/2010/main" val="84686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162A8A-930B-460C-BC3D-21AA808B7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GitHub Repository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303C03-6E87-43C7-9D0A-70C48F1B5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8566" y="1356962"/>
            <a:ext cx="4483315" cy="410417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03C507-A167-458F-A9FD-A578CF944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150" y="1356961"/>
            <a:ext cx="6839772" cy="515117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35E3210-517A-4775-88D7-872FFFB10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193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13B4B-AB9F-442C-971A-46DAE802E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Clone</a:t>
            </a:r>
            <a:r>
              <a:rPr lang="en-US" dirty="0"/>
              <a:t> a repository from GitHub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local files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Commit </a:t>
            </a:r>
            <a:r>
              <a:rPr lang="en-US" dirty="0"/>
              <a:t>changes (local)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Push</a:t>
            </a:r>
            <a:r>
              <a:rPr lang="en-US" dirty="0"/>
              <a:t> the changes to GitHub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F6FCFA-044C-45D6-8749-48E8A459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– Example</a:t>
            </a:r>
          </a:p>
        </p:txBody>
      </p:sp>
      <p:sp>
        <p:nvSpPr>
          <p:cNvPr id="5" name="Text Placeholder 5">
            <a:hlinkClick r:id="rId3"/>
            <a:extLst>
              <a:ext uri="{FF2B5EF4-FFF2-40B4-BE49-F238E27FC236}">
                <a16:creationId xmlns:a16="http://schemas.microsoft.com/office/drawing/2014/main" id="{6AF52F07-10C1-499A-BFC2-07CF8652AA17}"/>
              </a:ext>
            </a:extLst>
          </p:cNvPr>
          <p:cNvSpPr txBox="1">
            <a:spLocks/>
          </p:cNvSpPr>
          <p:nvPr/>
        </p:nvSpPr>
        <p:spPr>
          <a:xfrm>
            <a:off x="674912" y="1899399"/>
            <a:ext cx="1084217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git clone https://github.com/SoftUni/playground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4C7304-46A5-4A8D-95B9-8476138B4C61}"/>
              </a:ext>
            </a:extLst>
          </p:cNvPr>
          <p:cNvSpPr txBox="1">
            <a:spLocks/>
          </p:cNvSpPr>
          <p:nvPr/>
        </p:nvSpPr>
        <p:spPr>
          <a:xfrm>
            <a:off x="674912" y="3268706"/>
            <a:ext cx="1084217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notepad README.md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88A8A1A-D9F3-4AB2-BF05-17D81C150F0B}"/>
              </a:ext>
            </a:extLst>
          </p:cNvPr>
          <p:cNvSpPr txBox="1">
            <a:spLocks/>
          </p:cNvSpPr>
          <p:nvPr/>
        </p:nvSpPr>
        <p:spPr>
          <a:xfrm>
            <a:off x="674912" y="4686232"/>
            <a:ext cx="1084217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git add . &amp; git commit -m "Added something"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35421B1-E06B-46DA-8AB8-0519024801BB}"/>
              </a:ext>
            </a:extLst>
          </p:cNvPr>
          <p:cNvSpPr txBox="1">
            <a:spLocks/>
          </p:cNvSpPr>
          <p:nvPr/>
        </p:nvSpPr>
        <p:spPr>
          <a:xfrm>
            <a:off x="674912" y="6024626"/>
            <a:ext cx="1084217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git push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01E77CF-3ECD-4D93-938E-8324F7785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641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9530AA9B-5205-4E7A-A476-8144E8BE9C0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Create Repo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Edit Files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Checkout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Push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479EFF-897A-4139-A158-F9A3A088D24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GitHub: Live 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5C8547-56FF-4088-BA89-69A6F48D5C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912" y="1027568"/>
            <a:ext cx="3282176" cy="328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305814B-5F9E-427C-9A99-9CC0A1EB2E6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409000"/>
            <a:ext cx="10961783" cy="1168431"/>
          </a:xfrm>
        </p:spPr>
        <p:txBody>
          <a:bodyPr/>
          <a:lstStyle/>
          <a:p>
            <a:r>
              <a:rPr lang="en-US" sz="3600" dirty="0"/>
              <a:t>Creating a Repo, Cloning a Repo, Commit and Push Changes, Resolve Conflicts, Team Interactions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4363" y="4509000"/>
            <a:ext cx="10963275" cy="768350"/>
          </a:xfrm>
        </p:spPr>
        <p:txBody>
          <a:bodyPr/>
          <a:lstStyle/>
          <a:p>
            <a:r>
              <a:rPr lang="en-US" dirty="0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67382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3364" y="1550538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5403" y="1314000"/>
            <a:ext cx="9595597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8813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906000" y="4383126"/>
            <a:ext cx="1952591" cy="211319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463BBEF3-7342-4DD5-8DB1-F09B1D513D02}"/>
              </a:ext>
            </a:extLst>
          </p:cNvPr>
          <p:cNvSpPr txBox="1">
            <a:spLocks/>
          </p:cNvSpPr>
          <p:nvPr/>
        </p:nvSpPr>
        <p:spPr>
          <a:xfrm>
            <a:off x="586486" y="1618542"/>
            <a:ext cx="7910065" cy="467342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6D586A-BD05-4815-AE45-375B80576922}"/>
              </a:ext>
            </a:extLst>
          </p:cNvPr>
          <p:cNvSpPr/>
          <p:nvPr/>
        </p:nvSpPr>
        <p:spPr>
          <a:xfrm>
            <a:off x="742880" y="1658775"/>
            <a:ext cx="8736994" cy="4572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indent="-35401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 </a:t>
            </a:r>
            <a:r>
              <a:rPr lang="en-US" sz="3200" b="1" dirty="0">
                <a:solidFill>
                  <a:srgbClr val="F2A40D"/>
                </a:solidFill>
              </a:rPr>
              <a:t>version control systems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to work in a team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Keep the shared code in a central repository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Handle merge conflicts with ease</a:t>
            </a:r>
          </a:p>
          <a:p>
            <a:pPr marL="354013" indent="-354013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Important </a:t>
            </a:r>
            <a:r>
              <a:rPr lang="en-US" sz="3200" b="1" dirty="0">
                <a:solidFill>
                  <a:srgbClr val="F2A40D"/>
                </a:solidFill>
              </a:rPr>
              <a:t>Git</a:t>
            </a:r>
            <a:r>
              <a:rPr lang="en-US" sz="3200" dirty="0">
                <a:solidFill>
                  <a:schemeClr val="bg2"/>
                </a:solidFill>
              </a:rPr>
              <a:t> commands:</a:t>
            </a:r>
          </a:p>
          <a:p>
            <a:pPr marL="806450" lvl="1" indent="-349250">
              <a:lnSpc>
                <a:spcPct val="11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rgbClr val="F2A40D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clone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rgbClr val="F2A40D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add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rgbClr val="F2A40D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commit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rgbClr val="F2A40D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pull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rgbClr val="F2A40D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push</a:t>
            </a:r>
          </a:p>
          <a:p>
            <a:pPr marL="354013" indent="-354013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F2A40D"/>
                </a:solidFill>
              </a:rPr>
              <a:t>GitHub</a:t>
            </a:r>
            <a:r>
              <a:rPr lang="en-US" sz="3200" dirty="0">
                <a:solidFill>
                  <a:schemeClr val="bg2"/>
                </a:solidFill>
              </a:rPr>
              <a:t> == the world's most used software project hosting platform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Git repository, issue tracker,  Kanban board,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Wiki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396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#fund-common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52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1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5661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6B400-C734-40C9-8C2F-2F3051800B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0088282" cy="520106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Source control systems </a:t>
            </a:r>
            <a:r>
              <a:rPr lang="en-US" dirty="0"/>
              <a:t>keep the source code</a:t>
            </a:r>
            <a:br>
              <a:rPr lang="en-US" dirty="0"/>
            </a:br>
            <a:r>
              <a:rPr lang="en-US" dirty="0"/>
              <a:t>(+ other project assets) in a shared </a:t>
            </a:r>
            <a:r>
              <a:rPr lang="en-US" b="1" dirty="0"/>
              <a:t>repository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Developers can </a:t>
            </a:r>
            <a:r>
              <a:rPr lang="en-US" b="1" dirty="0"/>
              <a:t>clone</a:t>
            </a:r>
            <a:r>
              <a:rPr lang="en-US" dirty="0"/>
              <a:t> a repository, </a:t>
            </a:r>
            <a:r>
              <a:rPr lang="en-US" b="1" dirty="0"/>
              <a:t>pull</a:t>
            </a:r>
            <a:r>
              <a:rPr lang="en-US" dirty="0"/>
              <a:t> the latest version, </a:t>
            </a:r>
            <a:r>
              <a:rPr lang="en-US" b="1" dirty="0"/>
              <a:t>commit </a:t>
            </a:r>
            <a:r>
              <a:rPr lang="en-US" dirty="0"/>
              <a:t>&amp; </a:t>
            </a:r>
            <a:r>
              <a:rPr lang="en-US" b="1" dirty="0"/>
              <a:t>push</a:t>
            </a:r>
            <a:r>
              <a:rPr lang="en-US" dirty="0"/>
              <a:t> local changes, view the change logs, etc.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b="1" dirty="0"/>
              <a:t>Git </a:t>
            </a:r>
            <a:r>
              <a:rPr lang="en-US" dirty="0"/>
              <a:t>is the most popular source control system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Other version control systems: SVN, TFS, Perforce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b="1" dirty="0"/>
              <a:t>GitHub </a:t>
            </a:r>
            <a:r>
              <a:rPr lang="en-US" dirty="0"/>
              <a:t>is the #1 site for Git project hosting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Git hosting + issue tracker +</a:t>
            </a:r>
            <a:br>
              <a:rPr lang="en-US" dirty="0"/>
            </a:br>
            <a:r>
              <a:rPr lang="en-US" dirty="0"/>
              <a:t>project tracker + build system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F565C7-8C72-4D3C-91CB-827E5CF5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Systems: Lesson Summary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4D35825-B857-459D-9BD5-AEB62E1BB913}"/>
              </a:ext>
            </a:extLst>
          </p:cNvPr>
          <p:cNvSpPr txBox="1">
            <a:spLocks/>
          </p:cNvSpPr>
          <p:nvPr/>
        </p:nvSpPr>
        <p:spPr>
          <a:xfrm>
            <a:off x="11629559" y="6506199"/>
            <a:ext cx="489317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F82CFC-4638-4A87-BBF3-7B469616A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388" y="3579714"/>
            <a:ext cx="1665171" cy="736838"/>
          </a:xfrm>
          <a:prstGeom prst="rect">
            <a:avLst/>
          </a:prstGeom>
        </p:spPr>
      </p:pic>
      <p:pic>
        <p:nvPicPr>
          <p:cNvPr id="16388" name="Picture 4" descr="Source Control Icons - Download Free Vector Icons | Noun Project">
            <a:extLst>
              <a:ext uri="{FF2B5EF4-FFF2-40B4-BE49-F238E27FC236}">
                <a16:creationId xmlns:a16="http://schemas.microsoft.com/office/drawing/2014/main" id="{F55B41A1-5D7A-4303-9B08-9B6EB1EED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223" y="1390630"/>
            <a:ext cx="1352570" cy="135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FA7808-DE9E-4A37-A08C-69DDC509947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41844" y="5627273"/>
            <a:ext cx="2074156" cy="50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97D19C-5A20-49BC-A08E-7854FF0CFF8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26363" y="1395141"/>
            <a:ext cx="3139274" cy="2648506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A0D30FDF-47BC-4FE3-8275-7A02DD1B58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Working on Shared Code: Source Control Systems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Software Configuration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61113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1001" y="1070603"/>
            <a:ext cx="10389444" cy="578739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sz="3500" b="1" dirty="0">
                <a:solidFill>
                  <a:schemeClr val="bg1"/>
                </a:solidFill>
              </a:rPr>
              <a:t>Version control</a:t>
            </a:r>
            <a:r>
              <a:rPr lang="bg-BG" sz="3500" b="1" dirty="0">
                <a:solidFill>
                  <a:schemeClr val="bg1"/>
                </a:solidFill>
              </a:rPr>
              <a:t> </a:t>
            </a:r>
            <a:r>
              <a:rPr lang="bg-BG" sz="3500" dirty="0">
                <a:cs typeface="Arial" charset="0"/>
              </a:rPr>
              <a:t>≈</a:t>
            </a:r>
            <a:r>
              <a:rPr lang="bg-BG" sz="3500" dirty="0"/>
              <a:t> </a:t>
            </a:r>
            <a:r>
              <a:rPr lang="en-US" sz="3500" dirty="0"/>
              <a:t>Software Configuration </a:t>
            </a:r>
            <a:br>
              <a:rPr lang="bg-BG" sz="3500" dirty="0"/>
            </a:br>
            <a:r>
              <a:rPr lang="en-US" sz="3500" dirty="0"/>
              <a:t>Management (SCM)</a:t>
            </a:r>
            <a:r>
              <a:rPr lang="bg-BG" sz="3500" dirty="0">
                <a:cs typeface="Arial" charset="0"/>
              </a:rPr>
              <a:t> ≈</a:t>
            </a:r>
            <a:r>
              <a:rPr lang="en-US" sz="3500" dirty="0">
                <a:cs typeface="Arial" charset="0"/>
              </a:rPr>
              <a:t> </a:t>
            </a:r>
            <a:r>
              <a:rPr lang="en-US" sz="3500" b="1" dirty="0">
                <a:cs typeface="Arial" charset="0"/>
              </a:rPr>
              <a:t>source control system</a:t>
            </a:r>
            <a:endParaRPr lang="en-US" sz="3500" b="1" dirty="0"/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A software engineering discipline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Consists of techniques, practices and tools for working </a:t>
            </a:r>
            <a:br>
              <a:rPr lang="en-US" sz="3200" dirty="0"/>
            </a:br>
            <a:r>
              <a:rPr lang="en-US" sz="3200" dirty="0"/>
              <a:t>on </a:t>
            </a:r>
            <a:r>
              <a:rPr lang="en-US" sz="3200" b="1" dirty="0">
                <a:solidFill>
                  <a:schemeClr val="bg1"/>
                </a:solidFill>
              </a:rPr>
              <a:t>shared source code </a:t>
            </a:r>
            <a:r>
              <a:rPr lang="en-US" sz="3200" dirty="0"/>
              <a:t>and files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Mechanisms for management, control and </a:t>
            </a:r>
            <a:br>
              <a:rPr lang="bg-BG" sz="3200" dirty="0"/>
            </a:br>
            <a:r>
              <a:rPr lang="en-US" sz="3200" b="1" dirty="0">
                <a:solidFill>
                  <a:schemeClr val="bg1"/>
                </a:solidFill>
              </a:rPr>
              <a:t>tracking the changes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Defines the process of </a:t>
            </a:r>
            <a:r>
              <a:rPr lang="en-US" sz="3200" b="1" dirty="0">
                <a:solidFill>
                  <a:schemeClr val="bg1"/>
                </a:solidFill>
              </a:rPr>
              <a:t>change management</a:t>
            </a:r>
            <a:endParaRPr lang="bg-BG" sz="3200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Keeps track of what is happening in the project</a:t>
            </a:r>
            <a:r>
              <a:rPr lang="bg-BG" sz="3200" dirty="0"/>
              <a:t> </a:t>
            </a:r>
            <a:r>
              <a:rPr lang="en-US" sz="3200" dirty="0"/>
              <a:t>over time</a:t>
            </a:r>
            <a:endParaRPr lang="bg-BG" sz="3200" dirty="0"/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Solves </a:t>
            </a:r>
            <a:r>
              <a:rPr lang="en-US" sz="3200" b="1" dirty="0">
                <a:solidFill>
                  <a:schemeClr val="bg1"/>
                </a:solidFill>
              </a:rPr>
              <a:t>conflicts</a:t>
            </a:r>
            <a:r>
              <a:rPr lang="en-US" sz="3200" dirty="0"/>
              <a:t> in the changes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Configuration Management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6" name="Picture 4" descr="Source Control Icons - Download Free Vector Icons | Noun Project">
            <a:extLst>
              <a:ext uri="{FF2B5EF4-FFF2-40B4-BE49-F238E27FC236}">
                <a16:creationId xmlns:a16="http://schemas.microsoft.com/office/drawing/2014/main" id="{A010A616-4A80-4202-9AE9-8491DAD62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635" y="1089000"/>
            <a:ext cx="1577365" cy="157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89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044000"/>
            <a:ext cx="10129234" cy="554658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Version control systems </a:t>
            </a:r>
            <a:r>
              <a:rPr lang="en-US" dirty="0"/>
              <a:t>keep their own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change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log</a:t>
            </a:r>
            <a:r>
              <a:rPr lang="en-US" dirty="0"/>
              <a:t> (version history). It shows:</a:t>
            </a:r>
          </a:p>
          <a:p>
            <a:pPr lvl="1"/>
            <a:r>
              <a:rPr lang="en-US" dirty="0"/>
              <a:t>Who?</a:t>
            </a:r>
          </a:p>
          <a:p>
            <a:pPr lvl="1"/>
            <a:r>
              <a:rPr lang="en-US" dirty="0"/>
              <a:t>When?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What had been</a:t>
            </a:r>
            <a:br>
              <a:rPr lang="en-US" dirty="0"/>
            </a:br>
            <a:r>
              <a:rPr lang="en-US" dirty="0"/>
              <a:t>changed?</a:t>
            </a:r>
          </a:p>
          <a:p>
            <a:r>
              <a:rPr lang="en-US" dirty="0"/>
              <a:t>Old versions could</a:t>
            </a:r>
            <a:br>
              <a:rPr lang="en-US" dirty="0"/>
            </a:br>
            <a:r>
              <a:rPr lang="en-US" dirty="0"/>
              <a:t>be </a:t>
            </a:r>
            <a:r>
              <a:rPr lang="en-US" b="1" dirty="0">
                <a:solidFill>
                  <a:schemeClr val="bg1"/>
                </a:solidFill>
              </a:rPr>
              <a:t>restored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Log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397685-8719-4FC5-9F09-7F3B79FEF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000" y="2336686"/>
            <a:ext cx="5517950" cy="43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4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Repository (Repo)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Repo</a:t>
            </a:r>
            <a:r>
              <a:rPr lang="en-US" dirty="0"/>
              <a:t> holds the project in a remote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749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Clone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11690052" cy="70765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Clone</a:t>
            </a:r>
            <a:r>
              <a:rPr lang="en-US" dirty="0"/>
              <a:t> == download a </a:t>
            </a:r>
            <a:r>
              <a:rPr lang="en-US" b="1" dirty="0"/>
              <a:t>local copy </a:t>
            </a:r>
            <a:r>
              <a:rPr lang="en-US" dirty="0"/>
              <a:t>of the remote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952FBEE1-1438-41B0-A528-674E31EEB3CD}"/>
              </a:ext>
            </a:extLst>
          </p:cNvPr>
          <p:cNvSpPr/>
          <p:nvPr/>
        </p:nvSpPr>
        <p:spPr bwMode="auto">
          <a:xfrm>
            <a:off x="3496680" y="3162300"/>
            <a:ext cx="754320" cy="2286000"/>
          </a:xfrm>
          <a:prstGeom prst="curvedRightArrow">
            <a:avLst>
              <a:gd name="adj1" fmla="val 33475"/>
              <a:gd name="adj2" fmla="val 61200"/>
              <a:gd name="adj3" fmla="val 3833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D68A6-9C62-44BA-89E0-C4C16C134C29}"/>
              </a:ext>
            </a:extLst>
          </p:cNvPr>
          <p:cNvSpPr/>
          <p:nvPr/>
        </p:nvSpPr>
        <p:spPr>
          <a:xfrm>
            <a:off x="2029997" y="3913717"/>
            <a:ext cx="12522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662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3773</TotalTime>
  <Words>2451</Words>
  <Application>Microsoft Office PowerPoint</Application>
  <PresentationFormat>Широк екран</PresentationFormat>
  <Paragraphs>332</Paragraphs>
  <Slides>34</Slides>
  <Notes>23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Git and GitHub</vt:lpstr>
      <vt:lpstr>Table of Contents</vt:lpstr>
      <vt:lpstr>Have a Question?</vt:lpstr>
      <vt:lpstr>Source Control Systems: Lesson Summary</vt:lpstr>
      <vt:lpstr>Software Configuration Management</vt:lpstr>
      <vt:lpstr>Software Configuration Management</vt:lpstr>
      <vt:lpstr>Change Log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Pull Requests: The Code Review Process</vt:lpstr>
      <vt:lpstr>Git</vt:lpstr>
      <vt:lpstr>What is Git?</vt:lpstr>
      <vt:lpstr>Презентация на PowerPoint</vt:lpstr>
      <vt:lpstr>Installing Git</vt:lpstr>
      <vt:lpstr>Презентация на PowerPoint</vt:lpstr>
      <vt:lpstr>Презентация на PowerPoint</vt:lpstr>
      <vt:lpstr>Git: Live Demo</vt:lpstr>
      <vt:lpstr>GitHub</vt:lpstr>
      <vt:lpstr>What is GitHub?</vt:lpstr>
      <vt:lpstr>Creating a GitHub Repository</vt:lpstr>
      <vt:lpstr>GitHub – Example</vt:lpstr>
      <vt:lpstr>GitHub: Live Demo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subject>Programming Fundamentals -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Rostislav Ivanov</cp:lastModifiedBy>
  <cp:revision>71</cp:revision>
  <dcterms:created xsi:type="dcterms:W3CDTF">2018-05-23T13:08:44Z</dcterms:created>
  <dcterms:modified xsi:type="dcterms:W3CDTF">2023-01-17T11:21:07Z</dcterms:modified>
  <cp:category>programming;computer programming;software development;web development</cp:category>
</cp:coreProperties>
</file>