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8" r:id="rId28"/>
    <p:sldId id="613" r:id="rId29"/>
    <p:sldId id="608" r:id="rId30"/>
    <p:sldId id="290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50F7E8E-5155-40A9-9F63-0DD1EDD6D8C7}">
          <p14:sldIdLst>
            <p14:sldId id="256"/>
            <p14:sldId id="257"/>
            <p14:sldId id="258"/>
          </p14:sldIdLst>
        </p14:section>
        <p14:section name="Arrays" id="{A73F1456-F629-48CE-B75A-11BA00FD0A49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Reading Arrays from the Console" id="{9440F6F6-6598-464F-BB13-85224B8F56AA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Foreach Loop" id="{E13B0DE0-06FC-46DC-824E-A7DA9A9039C4}">
          <p14:sldIdLst>
            <p14:sldId id="278"/>
            <p14:sldId id="279"/>
            <p14:sldId id="280"/>
          </p14:sldIdLst>
        </p14:section>
        <p14:section name="Conclusion" id="{8A65A6F2-FBA4-419A-9226-5FA1BE4A01C3}">
          <p14:sldIdLst>
            <p14:sldId id="282"/>
            <p14:sldId id="288"/>
            <p14:sldId id="613"/>
            <p14:sldId id="608"/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58" d="100"/>
          <a:sy n="58" d="100"/>
        </p:scale>
        <p:origin x="108" y="69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2#0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2#1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2#1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202#2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202#2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2#3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2#3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ocs.microsoft.com/en-us/dotnet/csharp/programming-guide/arrays/using-foreach-with-arrays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5.jpe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38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29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6.png"/><Relationship Id="rId15" Type="http://schemas.openxmlformats.org/officeDocument/2006/relationships/image" Target="../media/image31.jpeg"/><Relationship Id="rId23" Type="http://schemas.openxmlformats.org/officeDocument/2006/relationships/image" Target="../media/image35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28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array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arrays/single-dimensional-arrays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202#0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Fixed-Size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263819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8908" y="2286001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11107" y="1444321"/>
            <a:ext cx="10795093" cy="40935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/>
              <a:t> "Monday", "Tuesday", "Wednesday", </a:t>
            </a:r>
            <a:br>
              <a:rPr lang="en-US" dirty="0"/>
            </a:br>
            <a:r>
              <a:rPr lang="en-US" dirty="0"/>
              <a:t>"Thursday", "Friday", "Saturday", "Sunday"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  <a:p>
            <a:r>
              <a:rPr lang="en-US" dirty="0"/>
              <a:t>int day = int.Parse(Console.ReadLine());</a:t>
            </a:r>
            <a:endParaRPr lang="bg-BG" dirty="0"/>
          </a:p>
          <a:p>
            <a:endParaRPr lang="en-US" dirty="0"/>
          </a:p>
          <a:p>
            <a:r>
              <a:rPr lang="en-US" dirty="0"/>
              <a:t>if (day &gt;= 1 &amp;&amp; day &lt;= 7)</a:t>
            </a:r>
          </a:p>
          <a:p>
            <a:r>
              <a:rPr lang="en-US" dirty="0"/>
              <a:t>  Console.WriteLine(days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day - 1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);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 Console.WriteLine("Invalid day!");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BB7FA03C-6F62-4159-8133-4DB46213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124200"/>
            <a:ext cx="3124200" cy="1283140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chemeClr val="bg2"/>
                </a:solidFill>
              </a:rPr>
              <a:t>The first day in our array is on index 0, not 1.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B72C9D-FA28-421B-8343-0A67F915CA74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https://judge.softuni.org/Contests/Practice/Index/1202#0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966000" y="4689000"/>
            <a:ext cx="10961783" cy="768084"/>
          </a:xfrm>
        </p:spPr>
        <p:txBody>
          <a:bodyPr/>
          <a:lstStyle/>
          <a:p>
            <a:r>
              <a:rPr lang="en-GB" dirty="0"/>
              <a:t>Reading Arrays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15108" y="5589000"/>
            <a:ext cx="10961783" cy="768084"/>
          </a:xfrm>
        </p:spPr>
        <p:txBody>
          <a:bodyPr/>
          <a:lstStyle/>
          <a:p>
            <a:r>
              <a:rPr lang="en-GB" dirty="0"/>
              <a:t>Using a For Loop or </a:t>
            </a:r>
            <a:r>
              <a:rPr lang="en-GB" dirty="0" err="1"/>
              <a:t>string.Split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313921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3600" dirty="0"/>
              <a:t>First, read from the console the array's </a:t>
            </a:r>
            <a:r>
              <a:rPr lang="en-US" sz="3600" b="1" dirty="0">
                <a:solidFill>
                  <a:schemeClr val="bg1"/>
                </a:solidFill>
              </a:rPr>
              <a:t>length</a:t>
            </a:r>
            <a:endParaRPr lang="bg-BG" sz="36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6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600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3600" dirty="0"/>
              <a:t>Next, create an array of given size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600" dirty="0"/>
              <a:t> and read its </a:t>
            </a:r>
            <a:r>
              <a:rPr lang="en-US" sz="3600" b="1" dirty="0">
                <a:solidFill>
                  <a:schemeClr val="bg1"/>
                </a:solidFill>
              </a:rPr>
              <a:t>elements</a:t>
            </a:r>
            <a:endParaRPr lang="en-US" sz="3600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Reading Arrays from the Console</a:t>
            </a:r>
            <a:endParaRPr lang="en-US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743743" y="2203722"/>
            <a:ext cx="7772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 int.Parse</a:t>
            </a:r>
            <a:r>
              <a:rPr lang="en-US" sz="2800" noProof="1">
                <a:latin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</a:rPr>
              <a:t>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39672" y="4066969"/>
            <a:ext cx="8857314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arr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 int[n]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n; 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800" b="1" noProof="1">
                <a:latin typeface="Consolas" pitchFamily="49" charset="0"/>
              </a:rPr>
              <a:t>[i]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4931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89" y="1321375"/>
            <a:ext cx="11808021" cy="5185625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Arrays can be read from a </a:t>
            </a:r>
            <a:r>
              <a:rPr lang="en-US" sz="3600" b="1" dirty="0">
                <a:solidFill>
                  <a:schemeClr val="bg1"/>
                </a:solidFill>
              </a:rPr>
              <a:t>single line </a:t>
            </a:r>
            <a:r>
              <a:rPr lang="en-US" sz="3600" dirty="0"/>
              <a:t>of</a:t>
            </a:r>
            <a:r>
              <a:rPr lang="en-US" sz="3600" b="1" dirty="0">
                <a:solidFill>
                  <a:schemeClr val="bg1"/>
                </a:solidFill>
              </a:rPr>
              <a:t> separated values</a:t>
            </a:r>
            <a:endParaRPr lang="en-US" sz="3600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 Values from a Single Line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19227" y="2934126"/>
            <a:ext cx="80772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values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string[] </a:t>
            </a:r>
            <a:r>
              <a:rPr lang="en-US" sz="2800" b="1" noProof="1">
                <a:latin typeface="Consolas" pitchFamily="49" charset="0"/>
              </a:rPr>
              <a:t>items = values.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</a:rPr>
              <a:t> arr = new int[items.Length];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items.Length;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arr[i] = int.Parse(items[i]);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25472" y="2093319"/>
            <a:ext cx="43434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043773" y="2063696"/>
            <a:ext cx="3429000" cy="2531619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 </a:t>
            </a:r>
            <a:r>
              <a:rPr lang="en-US" sz="3200" b="1" noProof="1">
                <a:solidFill>
                  <a:schemeClr val="bg2"/>
                </a:solidFill>
              </a:rPr>
              <a:t>splits </a:t>
            </a:r>
            <a:br>
              <a:rPr lang="en-US" sz="3200" b="1" noProof="1">
                <a:solidFill>
                  <a:schemeClr val="bg2"/>
                </a:solidFill>
              </a:rPr>
            </a:br>
            <a:r>
              <a:rPr lang="en-US" sz="3200" b="1" noProof="1">
                <a:solidFill>
                  <a:schemeClr val="bg2"/>
                </a:solidFill>
              </a:rPr>
              <a:t>by space </a:t>
            </a:r>
            <a:br>
              <a:rPr lang="en-US" sz="3200" b="1" noProof="1">
                <a:solidFill>
                  <a:schemeClr val="bg2"/>
                </a:solidFill>
              </a:rPr>
            </a:br>
            <a:r>
              <a:rPr lang="en-US" sz="3200" b="1" noProof="1">
                <a:solidFill>
                  <a:schemeClr val="bg2"/>
                </a:solidFill>
              </a:rPr>
              <a:t>into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string[]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9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xfrm>
            <a:off x="190451" y="1336638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an array of integers: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Shorter: Reading Array from a Single Line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0828" y="4786028"/>
            <a:ext cx="9673052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Console.ReadLine().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("</a:t>
            </a:r>
            <a:r>
              <a:rPr lang="bg-BG" sz="2800" b="1" noProof="1">
                <a:latin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</a:rPr>
              <a:t> 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   		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86480" y="2298652"/>
            <a:ext cx="9677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var inputLine = Console.ReadLine()</a:t>
            </a:r>
            <a:r>
              <a:rPr lang="bg-BG" sz="2800" b="1" noProof="1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items =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inputLine.Split("</a:t>
            </a:r>
            <a:r>
              <a:rPr lang="bg-BG" sz="2800" b="1" noProof="1">
                <a:latin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</a:rPr>
              <a:t>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items.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544" y="4282438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</a:rPr>
              <a:t>Or shorter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B800F712-518F-45E5-B181-DD02E1F4B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860" y="1905001"/>
            <a:ext cx="3886200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</a:rPr>
              <a:t>uses 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System.LINQ</a:t>
            </a:r>
            <a:r>
              <a:rPr lang="en-GB" sz="3200" b="1" noProof="1">
                <a:solidFill>
                  <a:schemeClr val="bg2"/>
                </a:solidFill>
                <a:latin typeface="Consolas" panose="020B0609020204030204" pitchFamily="49" charset="0"/>
              </a:rPr>
              <a:t>;</a:t>
            </a:r>
            <a:endParaRPr lang="en-US" sz="3200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58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To print all array elements, a </a:t>
            </a:r>
            <a:r>
              <a:rPr lang="en-US" sz="3600" b="1" dirty="0">
                <a:latin typeface="Consolas" panose="020B0609020204030204" pitchFamily="49" charset="0"/>
              </a:rPr>
              <a:t>for</a:t>
            </a:r>
            <a:r>
              <a:rPr lang="en-US" sz="3600" dirty="0"/>
              <a:t> loop can be used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Separate elements with white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sz="3400" dirty="0"/>
              <a:t>or a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Arrays On the Console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81000" y="2619000"/>
            <a:ext cx="9076506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string[]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</a:rPr>
              <a:t>=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  <a:r>
              <a:rPr lang="en-US" sz="2200" b="1" noProof="1">
                <a:latin typeface="Consolas" pitchFamily="49" charset="0"/>
              </a:rPr>
              <a:t>"one", "two"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en-US" sz="2200" b="1" noProof="1">
                <a:latin typeface="Consolas" pitchFamily="49" charset="0"/>
              </a:rPr>
              <a:t>;</a:t>
            </a:r>
            <a:endParaRPr lang="bg-BG" sz="22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200" b="1" i="1" noProof="1">
                <a:solidFill>
                  <a:schemeClr val="accent2"/>
                </a:solidFill>
                <a:latin typeface="Consolas" pitchFamily="49" charset="0"/>
              </a:rPr>
              <a:t>// == </a:t>
            </a:r>
            <a:r>
              <a:rPr lang="en-GB" sz="2200" b="1" i="1" noProof="1">
                <a:solidFill>
                  <a:schemeClr val="accent2"/>
                </a:solidFill>
                <a:latin typeface="Consolas" pitchFamily="49" charset="0"/>
              </a:rPr>
              <a:t>new string [2] {"one", "two"};</a:t>
            </a:r>
            <a:endParaRPr lang="en-US" sz="22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Process all array elements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for (int index = 0; index &lt; arr.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Length</a:t>
            </a:r>
            <a:r>
              <a:rPr lang="en-US" sz="2200" b="1" noProof="1">
                <a:latin typeface="Consolas" pitchFamily="49" charset="0"/>
              </a:rPr>
              <a:t>; index++) {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Print each element on a separate line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Console.WriteLine("arr[{0}] = {1}", index,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arr[</a:t>
            </a:r>
            <a:r>
              <a:rPr lang="en-US" sz="2200" b="1" noProof="1">
                <a:latin typeface="Consolas" pitchFamily="49" charset="0"/>
              </a:rPr>
              <a:t>index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2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926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600" dirty="0"/>
              <a:t>Read an array of integers 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b="1" dirty="0"/>
              <a:t> </a:t>
            </a:r>
            <a:r>
              <a:rPr lang="en-US" sz="3600" dirty="0"/>
              <a:t>lines of integers), </a:t>
            </a:r>
            <a:r>
              <a:rPr lang="en-US" sz="3600" b="1" dirty="0">
                <a:solidFill>
                  <a:schemeClr val="bg1"/>
                </a:solidFill>
              </a:rPr>
              <a:t>reverse</a:t>
            </a:r>
            <a:r>
              <a:rPr lang="en-US" sz="3600" b="1" dirty="0"/>
              <a:t> </a:t>
            </a:r>
            <a:r>
              <a:rPr lang="en-US" sz="3600" dirty="0"/>
              <a:t>it and </a:t>
            </a:r>
            <a:br>
              <a:rPr lang="en-US" sz="3600" dirty="0"/>
            </a:br>
            <a:r>
              <a:rPr lang="en-US" sz="3600" dirty="0"/>
              <a:t>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Print Numbers in Reverse Order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6240" y="2812616"/>
            <a:ext cx="73448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71363" y="3551281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69114" y="3639800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08809" y="2667001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69414" y="3526831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7600" y="3633838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F8CD80-A124-4B69-977F-2F2EB8E893AC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https://judge.softuni.org/Contests/Practice/Index/1202#1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20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Print Numbers in Reverse Order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33600" y="1308898"/>
            <a:ext cx="8033236" cy="4634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Read the array (n lines of integers)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var n = int.Parse(Console.ReadLine());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var arr = new int[n];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0; i &lt; n;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arr[i] = int.Parse(Console.ReadLine());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Print the elements from the last to the first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n-1</a:t>
            </a:r>
            <a:r>
              <a:rPr lang="en-US" sz="2300" b="1" noProof="1">
                <a:latin typeface="Consolas" pitchFamily="49" charset="0"/>
              </a:rPr>
              <a:t>; i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&gt;=</a:t>
            </a:r>
            <a:r>
              <a:rPr lang="en-US" sz="2300" b="1" noProof="1">
                <a:latin typeface="Consolas" pitchFamily="49" charset="0"/>
              </a:rPr>
              <a:t> 0;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i--</a:t>
            </a:r>
            <a:r>
              <a:rPr lang="en-US" sz="2300" b="1" noProof="1">
                <a:latin typeface="Consolas" pitchFamily="49" charset="0"/>
              </a:rPr>
              <a:t>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Console.Write(arr[i] + " ");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Console.WriteLine();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711678-4CD3-4A48-97D3-F95B49EB7C2F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https://judge.softuni.org/Contests/Practice/Index/1202#1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78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0981" y="1275234"/>
            <a:ext cx="11930038" cy="1645128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Read an array of real numbers (space separated), round them in "</a:t>
            </a:r>
            <a:r>
              <a:rPr lang="en-US" sz="36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away from 0</a:t>
            </a:r>
            <a:r>
              <a:rPr lang="en-US" sz="3600" dirty="0"/>
              <a:t>" style and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3600" dirty="0"/>
              <a:t> the output as in the 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Rounding Numbers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208721" y="2968922"/>
            <a:ext cx="369569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0.9 1.5 2.4 2.5 3.14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109311" y="3697981"/>
            <a:ext cx="2438400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=&gt; 1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1.5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2.4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2.5 =&gt;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3.14 =&gt; 3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487956" y="2968922"/>
            <a:ext cx="455528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-5.01 -1.599 -2.5 -1.50 0</a:t>
            </a:r>
            <a:r>
              <a:rPr lang="bg-BG" sz="2399" b="1" noProof="1">
                <a:latin typeface="Consolas" pitchFamily="49" charset="0"/>
              </a:rPr>
              <a:t>  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607257" y="3697981"/>
            <a:ext cx="2743200" cy="271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=&gt; -5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-1.599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-2.5 =&gt; -3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-1.50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 =&gt; 0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4D83DE54-C48E-405A-A173-869BA4838FE1}"/>
              </a:ext>
            </a:extLst>
          </p:cNvPr>
          <p:cNvSpPr/>
          <p:nvPr/>
        </p:nvSpPr>
        <p:spPr bwMode="auto">
          <a:xfrm flipV="1">
            <a:off x="6591000" y="4286429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5FD574B5-C0AA-4E4F-9260-2D84AA84E511}"/>
              </a:ext>
            </a:extLst>
          </p:cNvPr>
          <p:cNvSpPr/>
          <p:nvPr/>
        </p:nvSpPr>
        <p:spPr bwMode="auto">
          <a:xfrm flipV="1">
            <a:off x="1208721" y="4286430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A4456A-78C6-4F0D-9E37-D2C1204424B9}"/>
              </a:ext>
            </a:extLst>
          </p:cNvPr>
          <p:cNvSpPr txBox="1"/>
          <p:nvPr/>
        </p:nvSpPr>
        <p:spPr>
          <a:xfrm>
            <a:off x="1192056" y="640389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https://judge.softuni.org/Contests/Practice/Index/1202#2</a:t>
            </a:r>
            <a:endParaRPr lang="en-US" sz="20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72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Rounding</a:t>
            </a:r>
            <a:r>
              <a:rPr lang="en-US" sz="3600" dirty="0"/>
              <a:t> turns each value to the nearest integer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Rounding Numbers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57585" y="2141001"/>
            <a:ext cx="10876829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double[] nums = Console.ReadLine().Split().Select(double.Parse).ToArray();</a:t>
            </a:r>
            <a:endParaRPr lang="en-US" sz="20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int[] roundedNums = new int[nums.Length];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for (int i = 0; i &lt; nums.Length; i++) </a:t>
            </a:r>
            <a:r>
              <a:rPr lang="en-GB" sz="2000" b="1" noProof="1">
                <a:latin typeface="Consolas" pitchFamily="49" charset="0"/>
              </a:rPr>
              <a:t>{</a:t>
            </a:r>
            <a:endParaRPr lang="en-US" sz="2000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roundedNums[i] = (int)Math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		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Round</a:t>
            </a:r>
            <a:r>
              <a:rPr lang="en-US" sz="2000" b="1" noProof="1">
                <a:latin typeface="Consolas" pitchFamily="49" charset="0"/>
              </a:rPr>
              <a:t>(nums[i],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MidpointRounding.AwayFromZero</a:t>
            </a:r>
            <a:r>
              <a:rPr lang="en-US" sz="2000" b="1" noProof="1">
                <a:latin typeface="Consolas" pitchFamily="49" charset="0"/>
              </a:rPr>
              <a:t>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000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GB" sz="2000" b="1" noProof="1">
                <a:solidFill>
                  <a:schemeClr val="accent2"/>
                </a:solidFill>
                <a:latin typeface="Consolas" pitchFamily="49" charset="0"/>
              </a:rPr>
              <a:t>TODO</a:t>
            </a:r>
            <a:r>
              <a:rPr lang="en-GB" sz="2000" b="1" i="1" noProof="1">
                <a:solidFill>
                  <a:schemeClr val="accent2"/>
                </a:solidFill>
                <a:latin typeface="Consolas" pitchFamily="49" charset="0"/>
              </a:rPr>
              <a:t>: Print each number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A9A094AE-DC74-4BA3-98A0-E0ADF2F3A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000" y="2799000"/>
            <a:ext cx="2241910" cy="914400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</a:rPr>
              <a:t>2.5 =&gt; 3</a:t>
            </a:r>
            <a:endParaRPr lang="en-US" sz="3200" b="1" noProof="1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C1B378-6831-44A6-B934-217A59AF1C28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https://judge.softuni.org/Contests/Practice/Index/1202#2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97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1186" y="1448104"/>
            <a:ext cx="9049234" cy="5207396"/>
          </a:xfrm>
        </p:spPr>
        <p:txBody>
          <a:bodyPr/>
          <a:lstStyle/>
          <a:p>
            <a:r>
              <a:rPr lang="en-GB" sz="3600" dirty="0"/>
              <a:t>Arrays</a:t>
            </a:r>
          </a:p>
          <a:p>
            <a:r>
              <a:rPr lang="en-US" sz="3600" dirty="0"/>
              <a:t>Reading Arrays from the Console</a:t>
            </a:r>
          </a:p>
          <a:p>
            <a:r>
              <a:rPr lang="en-US" sz="3600" noProof="1"/>
              <a:t>Foreach</a:t>
            </a:r>
            <a:r>
              <a:rPr lang="en-US" sz="3600" dirty="0"/>
              <a:t> Loop</a:t>
            </a:r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Table of Contents</a:t>
            </a:r>
            <a:endParaRPr lang="en-US" sz="40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7675" y="1269000"/>
            <a:ext cx="11808021" cy="304287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600" dirty="0"/>
              <a:t>Use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 loop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600" dirty="0"/>
              <a:t>Use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string.Join(separator,</a:t>
            </a:r>
            <a:r>
              <a:rPr lang="en-US" sz="36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endParaRPr lang="en-US" sz="3600" dirty="0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</a:t>
            </a:r>
            <a:r>
              <a:rPr lang="en-US" noProof="1"/>
              <a:t>/ </a:t>
            </a:r>
            <a:r>
              <a:rPr lang="en-US" noProof="1">
                <a:latin typeface="Consolas" panose="020B0609020204030204" pitchFamily="49" charset="0"/>
              </a:rPr>
              <a:t>string.Join(…)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8594" y="4352212"/>
            <a:ext cx="1052280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1, 2, 3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Console.WriteLine(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string.Join(", ", arr)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1, 2,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string[] strings = { "one", "two"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Console.WriteLine(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string.Join(" - ", strings)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- two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8594" y="1944082"/>
            <a:ext cx="678900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10, 20, 30, 40, 50};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for (int i = 0; i &lt; arr.Length;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	Console.WriteLine(arr[i]);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258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600" dirty="0"/>
              <a:t>Read an array of strings (space separated values), reverse </a:t>
            </a:r>
            <a:br>
              <a:rPr lang="en-US" sz="3600" dirty="0"/>
            </a:br>
            <a:r>
              <a:rPr lang="en-US" sz="3600" dirty="0"/>
              <a:t>it and print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3600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1" y="2593809"/>
            <a:ext cx="1949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2119" y="2590800"/>
            <a:ext cx="19782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9358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8400" y="2590800"/>
            <a:ext cx="220096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3884" y="2590800"/>
            <a:ext cx="21761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61124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4412" y="3280665"/>
            <a:ext cx="12700" cy="4146956"/>
          </a:xfrm>
          <a:prstGeom prst="curvedConnector3">
            <a:avLst>
              <a:gd name="adj1" fmla="val 9788567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4412" y="4317404"/>
            <a:ext cx="12700" cy="2073478"/>
          </a:xfrm>
          <a:prstGeom prst="curvedConnector3">
            <a:avLst>
              <a:gd name="adj1" fmla="val 4542858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9486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1F9127-80CB-43DE-849C-D6F2D687AD3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https://judge.softuni.org/Contests/Practice/Index/1202#3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378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914400" y="1466506"/>
            <a:ext cx="10545898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800" b="1" noProof="1">
                <a:latin typeface="Consolas" pitchFamily="49" charset="0"/>
              </a:rPr>
              <a:t>var items = Console.ReadLine().Split(' ').ToArray();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for (int i = 0; i &lt; items.Length / 2; i++)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var oldElement = items[i];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items[i] = items[items.Length - 1 - 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items[items.Length - 1 - i] = oldElement;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            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Console.WriteLine(string.Join(" ", items));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08FB7-C0D5-4108-937F-7305A1B864A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https://judge.softuni.org/Contests/Practice/Index/1202#3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29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Iterate Through Collections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36991" y="5634000"/>
            <a:ext cx="10961783" cy="768084"/>
          </a:xfrm>
        </p:spPr>
        <p:txBody>
          <a:bodyPr/>
          <a:lstStyle/>
          <a:p>
            <a:r>
              <a:rPr lang="en-GB" b="1" dirty="0"/>
              <a:t>Foreach Loop</a:t>
            </a:r>
          </a:p>
        </p:txBody>
      </p:sp>
    </p:spTree>
    <p:extLst>
      <p:ext uri="{BB962C8B-B14F-4D97-AF65-F5344CB8AC3E}">
        <p14:creationId xmlns:p14="http://schemas.microsoft.com/office/powerpoint/2010/main" val="17911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0641" y="1106229"/>
            <a:ext cx="10129234" cy="5546589"/>
          </a:xfrm>
        </p:spPr>
        <p:txBody>
          <a:bodyPr/>
          <a:lstStyle/>
          <a:p>
            <a:r>
              <a:rPr lang="en-GB" sz="3600" b="1" dirty="0"/>
              <a:t> </a:t>
            </a:r>
            <a:r>
              <a:rPr lang="en-GB" sz="36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Iterates</a:t>
            </a:r>
            <a:r>
              <a:rPr lang="en-GB" sz="3600" b="1" dirty="0"/>
              <a:t> </a:t>
            </a:r>
            <a:r>
              <a:rPr lang="en-GB" sz="3600" dirty="0"/>
              <a:t>through all elements in a collection</a:t>
            </a:r>
          </a:p>
          <a:p>
            <a:r>
              <a:rPr lang="en-GB" sz="3600" dirty="0"/>
              <a:t> Cannot access the current index</a:t>
            </a:r>
          </a:p>
          <a:p>
            <a:r>
              <a:rPr lang="en-GB" sz="3600" dirty="0"/>
              <a:t> </a:t>
            </a:r>
            <a:r>
              <a:rPr lang="en-GB" sz="3600" dirty="0">
                <a:solidFill>
                  <a:schemeClr val="bg1"/>
                </a:solidFill>
              </a:rPr>
              <a:t>Read-only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000" y="3622014"/>
            <a:ext cx="7924800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foreach </a:t>
            </a:r>
            <a:r>
              <a:rPr lang="en-GB" sz="2800" b="1" dirty="0">
                <a:latin typeface="Consolas" pitchFamily="49" charset="0"/>
              </a:rPr>
              <a:t>(var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item in collection</a:t>
            </a:r>
            <a:r>
              <a:rPr lang="en-GB" sz="2800" b="1" dirty="0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9066000" y="2216488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05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81201" y="1348535"/>
            <a:ext cx="7997445" cy="339526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>
                <a:solidFill>
                  <a:schemeClr val="bg1"/>
                </a:solidFill>
              </a:rPr>
              <a:t>[]</a:t>
            </a:r>
            <a:r>
              <a:rPr lang="en-US" sz="3200" dirty="0"/>
              <a:t> numbers = { 1, 2, 3, 4, 5 };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err="1"/>
              <a:t>foreach</a:t>
            </a:r>
            <a:r>
              <a:rPr lang="en-US" sz="3200" dirty="0"/>
              <a:t> (</a:t>
            </a:r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/>
              <a:t> number </a:t>
            </a:r>
            <a:r>
              <a:rPr lang="en-US" sz="3200" dirty="0">
                <a:solidFill>
                  <a:schemeClr val="bg1"/>
                </a:solidFill>
              </a:rPr>
              <a:t>in</a:t>
            </a:r>
            <a:r>
              <a:rPr lang="en-US" sz="3200" dirty="0"/>
              <a:t> numbers)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</a:t>
            </a:r>
            <a:r>
              <a:rPr lang="en-US" sz="3200" dirty="0" err="1"/>
              <a:t>Console.Write</a:t>
            </a:r>
            <a:r>
              <a:rPr lang="en-US" sz="3200" dirty="0"/>
              <a:t>($"{number} 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an Array with </a:t>
            </a:r>
            <a:r>
              <a:rPr lang="en-US" dirty="0" err="1"/>
              <a:t>Foreach</a:t>
            </a:r>
            <a:endParaRPr lang="en-US" dirty="0"/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2743201" y="4782297"/>
            <a:ext cx="1456667" cy="1454339"/>
          </a:xfrm>
          <a:prstGeom prst="ben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4572000" y="5334001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05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Arrays hold a </a:t>
            </a:r>
            <a:r>
              <a:rPr lang="en-US" sz="3600" b="1" dirty="0">
                <a:solidFill>
                  <a:schemeClr val="bg1"/>
                </a:solidFill>
              </a:rPr>
              <a:t>sequence</a:t>
            </a:r>
            <a:r>
              <a:rPr lang="en-US" sz="36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Elements are numbered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from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400" dirty="0">
                <a:solidFill>
                  <a:schemeClr val="bg2"/>
                </a:solidFill>
              </a:rPr>
              <a:t> to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Creating (allocating) an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Accessing array elements by </a:t>
            </a:r>
            <a:r>
              <a:rPr lang="en-US" sz="3600" b="1" dirty="0">
                <a:solidFill>
                  <a:schemeClr val="bg1"/>
                </a:solidFill>
              </a:rPr>
              <a:t>index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Printing array elements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Working with Arrays of Elements</a:t>
            </a:r>
          </a:p>
        </p:txBody>
      </p:sp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15108" y="5478079"/>
            <a:ext cx="10961783" cy="768084"/>
          </a:xfrm>
        </p:spPr>
        <p:txBody>
          <a:bodyPr/>
          <a:lstStyle/>
          <a:p>
            <a:r>
              <a:rPr lang="en-GB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617906" y="1095833"/>
            <a:ext cx="10293152" cy="55465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In programming, an </a:t>
            </a:r>
            <a:r>
              <a:rPr lang="en-US" sz="36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array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is a </a:t>
            </a:r>
            <a:r>
              <a:rPr lang="en-US" sz="3600" b="1" dirty="0">
                <a:solidFill>
                  <a:schemeClr val="bg1"/>
                </a:solidFill>
              </a:rPr>
              <a:t>sequence of elements</a:t>
            </a:r>
          </a:p>
          <a:p>
            <a:pPr>
              <a:lnSpc>
                <a:spcPct val="100000"/>
              </a:lnSpc>
            </a:pPr>
            <a:endParaRPr lang="en-GB" sz="3600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600" dirty="0"/>
              <a:t>Elements are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sz="3600" dirty="0"/>
              <a:t> from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600" dirty="0"/>
              <a:t> to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Elements are of the </a:t>
            </a:r>
            <a:r>
              <a:rPr lang="en-US" sz="3600" b="1" dirty="0">
                <a:solidFill>
                  <a:schemeClr val="bg1"/>
                </a:solidFill>
              </a:rPr>
              <a:t>same type </a:t>
            </a:r>
            <a:r>
              <a:rPr lang="en-US" sz="3600" dirty="0"/>
              <a:t>(e.g., integers)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Arrays have </a:t>
            </a:r>
            <a:r>
              <a:rPr lang="en-US" sz="3600" b="1" dirty="0">
                <a:solidFill>
                  <a:schemeClr val="bg1"/>
                </a:solidFill>
              </a:rPr>
              <a:t>fixed size </a:t>
            </a:r>
            <a:r>
              <a:rPr lang="en-US" sz="3600" dirty="0"/>
              <a:t>(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Array.Length</a:t>
            </a:r>
            <a:r>
              <a:rPr lang="en-US" sz="3600" dirty="0"/>
              <a:t>) and</a:t>
            </a:r>
            <a:br>
              <a:rPr lang="en-US" sz="3600" dirty="0"/>
            </a:br>
            <a:r>
              <a:rPr lang="en-US" sz="3600" dirty="0"/>
              <a:t>cannot be resized</a:t>
            </a:r>
            <a:endParaRPr lang="bg-BG" sz="3600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4898" y="2294277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Array of 5 elements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7149" y="1875467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Element index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68937" y="3175778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Element of an array</a:t>
            </a:r>
            <a:endParaRPr lang="bg-BG" sz="2400" b="1" dirty="0">
              <a:solidFill>
                <a:schemeClr val="bg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3232" y="1866725"/>
            <a:ext cx="3287291" cy="1320402"/>
            <a:chOff x="3503612" y="2468444"/>
            <a:chExt cx="3849320" cy="1546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662636" y="2468446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424636" y="2468446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86636" y="2468444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948637" y="2472750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708314" y="2468445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E51E60-5C7D-41A7-AA96-42201F8E3B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Use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3600" dirty="0"/>
              <a:t> keyword</a:t>
            </a:r>
          </a:p>
          <a:p>
            <a:pPr lvl="1"/>
            <a:r>
              <a:rPr lang="en-US" sz="3400" dirty="0"/>
              <a:t>It is used to create the </a:t>
            </a:r>
            <a:r>
              <a:rPr lang="en-US" sz="34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array</a:t>
            </a:r>
            <a:r>
              <a:rPr lang="en-US" sz="3400" dirty="0"/>
              <a:t> and initialize the array </a:t>
            </a:r>
            <a:br>
              <a:rPr lang="en-US" sz="3400" dirty="0"/>
            </a:br>
            <a:r>
              <a:rPr lang="en-US" sz="3400" dirty="0"/>
              <a:t>elements to their default values</a:t>
            </a:r>
          </a:p>
          <a:p>
            <a:r>
              <a:rPr lang="en-US" sz="3600" dirty="0"/>
              <a:t>Allocating an </a:t>
            </a:r>
            <a:r>
              <a:rPr lang="en-US" sz="3600" b="1" dirty="0">
                <a:solidFill>
                  <a:schemeClr val="bg1"/>
                </a:solidFill>
              </a:rPr>
              <a:t>array</a:t>
            </a:r>
            <a:r>
              <a:rPr lang="en-US" sz="3600" dirty="0"/>
              <a:t> of 10 </a:t>
            </a:r>
            <a:r>
              <a:rPr lang="en-US" sz="3600" b="1" dirty="0">
                <a:solidFill>
                  <a:schemeClr val="bg1"/>
                </a:solidFill>
              </a:rPr>
              <a:t>integers</a:t>
            </a:r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An array that stores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/>
              <a:t> elements can be declared in the same way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622F68-AAE9-4994-8F64-28114ED5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AF7C22B-9582-4ACB-9AC8-EC7C01D8803A}"/>
              </a:ext>
            </a:extLst>
          </p:cNvPr>
          <p:cNvSpPr txBox="1">
            <a:spLocks/>
          </p:cNvSpPr>
          <p:nvPr/>
        </p:nvSpPr>
        <p:spPr>
          <a:xfrm>
            <a:off x="2743202" y="3835357"/>
            <a:ext cx="5771213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int[]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 int[10];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A59DDBD4-3D3D-4F7A-BD31-A7C01CF61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3429000"/>
            <a:ext cx="2362200" cy="993478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All elements are initially ==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2B5594B-944D-4238-8B49-14C7A8AB36CD}"/>
              </a:ext>
            </a:extLst>
          </p:cNvPr>
          <p:cNvSpPr txBox="1">
            <a:spLocks/>
          </p:cNvSpPr>
          <p:nvPr/>
        </p:nvSpPr>
        <p:spPr>
          <a:xfrm>
            <a:off x="2743203" y="5810072"/>
            <a:ext cx="5771213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names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 string[10];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C5B701A8-B798-4070-9A5E-406FF425E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4341" y="5313333"/>
            <a:ext cx="2362200" cy="993478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All elements are initially ==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259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Assigning values </a:t>
            </a:r>
            <a:r>
              <a:rPr lang="en-US" sz="3600" dirty="0"/>
              <a:t>to the array elements</a:t>
            </a:r>
          </a:p>
          <a:p>
            <a:pPr marL="1123569" lvl="1" indent="-51435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400" noProof="1"/>
              <a:t>The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holds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the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number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of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array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elements</a:t>
            </a:r>
          </a:p>
          <a:p>
            <a:pPr marL="514350" indent="-51435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600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Accessing</a:t>
            </a:r>
            <a:r>
              <a:rPr lang="en-US" sz="3600" dirty="0"/>
              <a:t> array elements by index</a:t>
            </a:r>
          </a:p>
          <a:p>
            <a:pPr marL="1066419" lvl="1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400" noProof="1"/>
              <a:t>The</a:t>
            </a:r>
            <a:r>
              <a:rPr lang="en-US" sz="3400" b="1" noProof="1"/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r>
              <a:rPr lang="en-US" sz="3400" b="1" noProof="1"/>
              <a:t> </a:t>
            </a:r>
            <a:r>
              <a:rPr lang="en-US" sz="3400" noProof="1"/>
              <a:t>operator</a:t>
            </a:r>
            <a:r>
              <a:rPr lang="en-US" sz="3400" b="1" noProof="1"/>
              <a:t> </a:t>
            </a:r>
            <a:r>
              <a:rPr lang="en-US" sz="3400" noProof="1"/>
              <a:t>accesses</a:t>
            </a:r>
            <a:r>
              <a:rPr lang="en-US" sz="3400" b="1" noProof="1"/>
              <a:t> </a:t>
            </a:r>
            <a:r>
              <a:rPr lang="en-US" sz="3400" noProof="1"/>
              <a:t>elements</a:t>
            </a:r>
            <a:r>
              <a:rPr lang="en-US" sz="3400" b="1" noProof="1"/>
              <a:t> </a:t>
            </a:r>
            <a:r>
              <a:rPr lang="en-US" sz="3400" noProof="1"/>
              <a:t>by</a:t>
            </a:r>
            <a:r>
              <a:rPr lang="en-US" sz="3400" b="1" noProof="1"/>
              <a:t> </a:t>
            </a:r>
            <a:r>
              <a:rPr lang="en-US" sz="3400" noProof="1"/>
              <a:t>index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47800" y="2514600"/>
            <a:ext cx="73914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for (int i = 0; i &lt; numbers.</a:t>
            </a:r>
            <a:r>
              <a:rPr lang="en-US" dirty="0">
                <a:solidFill>
                  <a:schemeClr val="bg1"/>
                </a:solidFill>
              </a:rPr>
              <a:t>Length</a:t>
            </a:r>
            <a:r>
              <a:rPr lang="en-US" dirty="0">
                <a:solidFill>
                  <a:schemeClr val="tx1"/>
                </a:solidFill>
              </a:rPr>
              <a:t>; i++)</a:t>
            </a:r>
          </a:p>
          <a:p>
            <a:r>
              <a:rPr lang="en-US" dirty="0">
                <a:solidFill>
                  <a:schemeClr val="tx1"/>
                </a:solidFill>
              </a:rPr>
              <a:t> 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47802" y="5181600"/>
            <a:ext cx="81533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// IndexOutOfRangeException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days of week can be stored in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array </a:t>
            </a:r>
            <a:r>
              <a:rPr lang="en-US" sz="3600">
                <a:solidFill>
                  <a:schemeClr val="tx2">
                    <a:lumMod val="75000"/>
                  </a:schemeClr>
                </a:solidFill>
              </a:rPr>
              <a:t>of strings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3000" y="181225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2600" y="3935245"/>
            <a:ext cx="622342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/>
        </p:nvGraphicFramePr>
        <p:xfrm>
          <a:off x="6571345" y="2113239"/>
          <a:ext cx="4175216" cy="4025011"/>
        </p:xfrm>
        <a:graphic>
          <a:graphicData uri="http://schemas.openxmlformats.org/drawingml/2006/table">
            <a:tbl>
              <a:tblPr/>
              <a:tblGrid>
                <a:gridCol w="170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Enter a day number [1…7] and print </a:t>
            </a:r>
            <a:br>
              <a:rPr lang="en-US" sz="3600" dirty="0"/>
            </a:br>
            <a:r>
              <a:rPr lang="en-US" sz="3600" dirty="0"/>
              <a:t>the day name (in English) or "Invalid day!"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A3F8D5-25D6-48D6-9564-0AE36337C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437983"/>
            <a:ext cx="8153400" cy="36308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https://judge.softuni.org/Contests/Practice/Index/1202#0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3816</TotalTime>
  <Words>1987</Words>
  <Application>Microsoft Office PowerPoint</Application>
  <PresentationFormat>Широк екран</PresentationFormat>
  <Paragraphs>327</Paragraphs>
  <Slides>31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Arrays</vt:lpstr>
      <vt:lpstr>Table of Contents</vt:lpstr>
      <vt:lpstr>Have a Question?</vt:lpstr>
      <vt:lpstr>Working with Arrays of Elements</vt:lpstr>
      <vt:lpstr>What Are Arrays?</vt:lpstr>
      <vt:lpstr>Creating Arrays</vt:lpstr>
      <vt:lpstr>Working with Arrays</vt:lpstr>
      <vt:lpstr>Days of Week – Example</vt:lpstr>
      <vt:lpstr>Problem: Day of Week</vt:lpstr>
      <vt:lpstr>Solution: Day of Week</vt:lpstr>
      <vt:lpstr>Reading Arrays</vt:lpstr>
      <vt:lpstr>Reading Arrays from the Console</vt:lpstr>
      <vt:lpstr>Reading Array Values from a Single Line</vt:lpstr>
      <vt:lpstr>Shorter: Reading Array from a Single Line</vt:lpstr>
      <vt:lpstr>Printing Arrays On the Console</vt:lpstr>
      <vt:lpstr>Problem: Print Numbers in Reverse Order</vt:lpstr>
      <vt:lpstr>Solution: Print Numbers in Reverse Order</vt:lpstr>
      <vt:lpstr>Problem: Rounding Numbers</vt:lpstr>
      <vt:lpstr>Solution: Rounding Numbers</vt:lpstr>
      <vt:lpstr>Printing Arrays with for / string.Join(…)</vt:lpstr>
      <vt:lpstr>Problem: Reverse Array of Strings</vt:lpstr>
      <vt:lpstr>Solution: Reverse Array of Strings</vt:lpstr>
      <vt:lpstr>Iterate Through Collections</vt:lpstr>
      <vt:lpstr>Foreach Loop</vt:lpstr>
      <vt:lpstr>Print an Array with Foreach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CSharp Arrays</dc:title>
  <dc:subject>Software Development Course</dc:subject>
  <dc:creator>Software University</dc:creator>
  <cp:keywords>Programming Fundamentals; Programming;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Rostislav Ivanov</cp:lastModifiedBy>
  <cp:revision>81</cp:revision>
  <dcterms:created xsi:type="dcterms:W3CDTF">2018-05-23T13:08:44Z</dcterms:created>
  <dcterms:modified xsi:type="dcterms:W3CDTF">2023-01-26T10:02:37Z</dcterms:modified>
  <cp:category>programming fundamentals;computer programming;software development;web development</cp:category>
</cp:coreProperties>
</file>