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9"/>
  </p:notesMasterIdLst>
  <p:handoutMasterIdLst>
    <p:handoutMasterId r:id="rId6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13" r:id="rId54"/>
    <p:sldId id="613" r:id="rId55"/>
    <p:sldId id="608" r:id="rId56"/>
    <p:sldId id="315" r:id="rId57"/>
    <p:sldId id="314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43D7E0D-FEB5-46DE-8CE1-AE8D499DD242}">
          <p14:sldIdLst>
            <p14:sldId id="256"/>
            <p14:sldId id="257"/>
            <p14:sldId id="258"/>
          </p14:sldIdLst>
        </p14:section>
        <p14:section name="Data Types and Variables" id="{B5EEB6F7-8514-4F68-986E-A69AC671DD32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Integer Types" id="{CB849A10-C34C-4A2B-B6D4-6C31D53D2122}">
          <p14:sldIdLst>
            <p14:sldId id="268"/>
            <p14:sldId id="269"/>
            <p14:sldId id="270"/>
            <p14:sldId id="271"/>
            <p14:sldId id="272"/>
          </p14:sldIdLst>
        </p14:section>
        <p14:section name="Real Number Types" id="{01CD350F-DBD5-49C8-A7AD-BB3364E2869D}">
          <p14:sldIdLst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  <p14:section name="Type Conversion" id="{2D667E64-47A2-49C6-821C-45ABE953028E}">
          <p14:sldIdLst>
            <p14:sldId id="286"/>
            <p14:sldId id="287"/>
            <p14:sldId id="288"/>
            <p14:sldId id="289"/>
          </p14:sldIdLst>
        </p14:section>
        <p14:section name="Boolean Type" id="{AD26C754-844C-4588-82CA-B87E34E6E590}">
          <p14:sldIdLst>
            <p14:sldId id="290"/>
            <p14:sldId id="291"/>
            <p14:sldId id="292"/>
            <p14:sldId id="293"/>
          </p14:sldIdLst>
        </p14:section>
        <p14:section name="Character Type" id="{EB101298-5B50-48DB-93B1-FFF99CA2F994}">
          <p14:sldIdLst>
            <p14:sldId id="294"/>
            <p14:sldId id="295"/>
            <p14:sldId id="296"/>
            <p14:sldId id="297"/>
            <p14:sldId id="298"/>
            <p14:sldId id="299"/>
            <p14:sldId id="300"/>
          </p14:sldIdLst>
        </p14:section>
        <p14:section name="String Type" id="{5E3FD8BF-538F-42AC-94D9-21DE0353F1AA}">
          <p14:sldIdLst>
            <p14:sldId id="301"/>
            <p14:sldId id="302"/>
            <p14:sldId id="303"/>
            <p14:sldId id="304"/>
            <p14:sldId id="305"/>
            <p14:sldId id="306"/>
          </p14:sldIdLst>
        </p14:section>
        <p14:section name="Conclusion" id="{34D492BA-92BF-497A-8F3D-F4B91627758A}">
          <p14:sldIdLst>
            <p14:sldId id="307"/>
            <p14:sldId id="313"/>
            <p14:sldId id="613"/>
            <p14:sldId id="608"/>
            <p14:sldId id="315"/>
            <p14:sldId id="3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63" autoAdjust="0"/>
    <p:restoredTop sz="95214" autoAdjust="0"/>
  </p:normalViewPr>
  <p:slideViewPr>
    <p:cSldViewPr showGuides="1">
      <p:cViewPr varScale="1">
        <p:scale>
          <a:sx n="51" d="100"/>
          <a:sy n="51" d="100"/>
        </p:scale>
        <p:origin x="90" y="84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19.1.2023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Goes to exercise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125950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145298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134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01095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06312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Text goes to notes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35403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Goes to notes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704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 goes to note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38052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37373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192#1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192#1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192#2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192#2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192#3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192#3" TargetMode="Externa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1192#4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1192#4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1192#5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192#5" TargetMode="Externa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192#6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42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37.jpeg"/><Relationship Id="rId21" Type="http://schemas.openxmlformats.org/officeDocument/2006/relationships/image" Target="../media/image46.png"/><Relationship Id="rId7" Type="http://schemas.openxmlformats.org/officeDocument/2006/relationships/image" Target="../media/image39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44.png"/><Relationship Id="rId25" Type="http://schemas.openxmlformats.org/officeDocument/2006/relationships/image" Target="../media/image48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50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41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38.png"/><Relationship Id="rId15" Type="http://schemas.openxmlformats.org/officeDocument/2006/relationships/image" Target="../media/image43.jpeg"/><Relationship Id="rId23" Type="http://schemas.openxmlformats.org/officeDocument/2006/relationships/image" Target="../media/image47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45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40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4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2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language-reference/builtin-types/built-in-types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182" y="1258272"/>
            <a:ext cx="11083636" cy="685728"/>
          </a:xfrm>
        </p:spPr>
        <p:txBody>
          <a:bodyPr>
            <a:normAutofit lnSpcReduction="10000"/>
          </a:bodyPr>
          <a:lstStyle/>
          <a:p>
            <a:r>
              <a:rPr lang="en-US" sz="4000" b="1" dirty="0"/>
              <a:t>Numeral Types, Text Types and Type Conversion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/>
              <a:t>Data Types and Variables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547" y="5229000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CAA5ECB-541A-4CB1-88D2-F5DA06BA56FB}"/>
              </a:ext>
            </a:extLst>
          </p:cNvPr>
          <p:cNvGrpSpPr/>
          <p:nvPr/>
        </p:nvGrpSpPr>
        <p:grpSpPr>
          <a:xfrm>
            <a:off x="4108690" y="2060185"/>
            <a:ext cx="4081614" cy="3530952"/>
            <a:chOff x="562740" y="2351427"/>
            <a:chExt cx="3167213" cy="2795791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E95D73E-D764-4066-9662-A9A4E1976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659" y="2351427"/>
              <a:ext cx="2315673" cy="2226014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F573F76-450E-4BA9-A66A-B3231120A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740" y="3154261"/>
              <a:ext cx="2034753" cy="1955971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E2EC73C-3DD2-48BA-81F2-1ED05DBCD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5660" y="3422397"/>
              <a:ext cx="1794293" cy="17248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sz="3600" b="1" dirty="0">
                <a:solidFill>
                  <a:schemeClr val="bg1"/>
                </a:solidFill>
              </a:rPr>
              <a:t>Scope</a:t>
            </a:r>
            <a:r>
              <a:rPr lang="en-GB" sz="3600" dirty="0"/>
              <a:t> == where you can access a variable (global, local)</a:t>
            </a:r>
          </a:p>
          <a:p>
            <a:pPr>
              <a:buClr>
                <a:schemeClr val="tx1"/>
              </a:buClr>
            </a:pPr>
            <a:r>
              <a:rPr lang="en-GB" sz="3600" b="1" dirty="0">
                <a:solidFill>
                  <a:schemeClr val="bg1"/>
                </a:solidFill>
              </a:rPr>
              <a:t>Lifetime</a:t>
            </a:r>
            <a:r>
              <a:rPr lang="en-GB" sz="3600" dirty="0"/>
              <a:t> == for how long a variable stays in memory</a:t>
            </a:r>
            <a:endParaRPr lang="en-US" sz="3600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 and Lifetime</a:t>
            </a:r>
            <a:endParaRPr lang="bg-BG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831000" y="3291688"/>
            <a:ext cx="8534400" cy="33840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string outer = "I'm inside the Main()";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for (int i = 0; i &lt; 10; i++)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   </a:t>
            </a:r>
            <a:r>
              <a:rPr lang="en-GB" sz="2800" b="1" noProof="1">
                <a:latin typeface="Consolas" panose="020B0609020204030204" pitchFamily="49" charset="0"/>
              </a:rPr>
              <a:t>string inner = "I'm inside the loop";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Console.WriteLine(outer);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Console.WriteLine(inner);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Error</a:t>
            </a:r>
            <a:endParaRPr lang="en-GB" sz="28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2991000" y="2579652"/>
            <a:ext cx="3886200" cy="609600"/>
          </a:xfrm>
          <a:prstGeom prst="wedgeRoundRectCallout">
            <a:avLst>
              <a:gd name="adj1" fmla="val -53414"/>
              <a:gd name="adj2" fmla="val 472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Accessible in the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Main()</a:t>
            </a:r>
            <a:endParaRPr lang="bg-BG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6565606" y="5327488"/>
            <a:ext cx="3657600" cy="668773"/>
          </a:xfrm>
          <a:prstGeom prst="wedgeRoundRectCallout">
            <a:avLst>
              <a:gd name="adj1" fmla="val -54905"/>
              <a:gd name="adj2" fmla="val -418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Accessible </a:t>
            </a:r>
            <a:r>
              <a:rPr lang="en-GB" sz="2400" b="1" dirty="0">
                <a:solidFill>
                  <a:schemeClr val="bg2"/>
                </a:solidFill>
              </a:rPr>
              <a:t>only in the loop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57918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4324" y="1126734"/>
            <a:ext cx="12070598" cy="5528766"/>
          </a:xfrm>
        </p:spPr>
        <p:txBody>
          <a:bodyPr>
            <a:normAutofit/>
          </a:bodyPr>
          <a:lstStyle/>
          <a:p>
            <a:r>
              <a:rPr lang="en-US" sz="3600" dirty="0"/>
              <a:t>Variable span is how long before a variable is called</a:t>
            </a:r>
          </a:p>
          <a:p>
            <a:r>
              <a:rPr lang="en-US" sz="3600" dirty="0"/>
              <a:t>Always declare a variable as late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as possible (e.g., shorter span)</a:t>
            </a:r>
          </a:p>
          <a:p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Span</a:t>
            </a:r>
            <a:endParaRPr lang="bg-BG" dirty="0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730797" y="3275215"/>
            <a:ext cx="8537705" cy="345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00" b="1" noProof="1">
                <a:latin typeface="Consolas" panose="020B0609020204030204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00" b="1" noProof="1">
                <a:latin typeface="Consolas" panose="020B0609020204030204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00" b="1" noProof="1">
                <a:latin typeface="Consolas" panose="020B0609020204030204" pitchFamily="49" charset="0"/>
              </a:rPr>
              <a:t>  string </a:t>
            </a:r>
            <a:r>
              <a:rPr lang="en-GB" sz="2500" b="1" noProof="1">
                <a:solidFill>
                  <a:schemeClr val="bg1"/>
                </a:solidFill>
                <a:latin typeface="Consolas" panose="020B0609020204030204" pitchFamily="49" charset="0"/>
              </a:rPr>
              <a:t>outer</a:t>
            </a:r>
            <a:r>
              <a:rPr lang="en-GB" sz="2500" b="1" noProof="1">
                <a:latin typeface="Consolas" panose="020B0609020204030204" pitchFamily="49" charset="0"/>
              </a:rPr>
              <a:t> = "I'm inside the Main()";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00" b="1" noProof="1">
                <a:latin typeface="Consolas" panose="020B0609020204030204" pitchFamily="49" charset="0"/>
              </a:rPr>
              <a:t>  for (int i = 0; i &lt; 10; i++)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00" b="1" noProof="1">
                <a:latin typeface="Consolas" panose="020B0609020204030204" pitchFamily="49" charset="0"/>
              </a:rPr>
              <a:t>    string </a:t>
            </a:r>
            <a:r>
              <a:rPr lang="en-GB" sz="2500" b="1" noProof="1">
                <a:solidFill>
                  <a:schemeClr val="bg1"/>
                </a:solidFill>
                <a:latin typeface="Consolas" panose="020B0609020204030204" pitchFamily="49" charset="0"/>
              </a:rPr>
              <a:t>inner</a:t>
            </a:r>
            <a:r>
              <a:rPr lang="en-GB" sz="2500" b="1" noProof="1">
                <a:latin typeface="Consolas" panose="020B0609020204030204" pitchFamily="49" charset="0"/>
              </a:rPr>
              <a:t> = "I'm inside the loop";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00" b="1" noProof="1">
                <a:latin typeface="Consolas" panose="020B0609020204030204" pitchFamily="49" charset="0"/>
              </a:rPr>
              <a:t>  Console.WriteLine(</a:t>
            </a:r>
            <a:r>
              <a:rPr lang="en-GB" sz="2500" b="1" noProof="1">
                <a:solidFill>
                  <a:schemeClr val="bg1"/>
                </a:solidFill>
                <a:latin typeface="Consolas" panose="020B0609020204030204" pitchFamily="49" charset="0"/>
              </a:rPr>
              <a:t>outer</a:t>
            </a:r>
            <a:r>
              <a:rPr lang="en-GB" sz="2500" b="1" noProof="1">
                <a:latin typeface="Consolas" panose="020B0609020204030204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00" b="1" noProof="1">
                <a:latin typeface="Consolas" panose="020B0609020204030204" pitchFamily="49" charset="0"/>
              </a:rPr>
              <a:t>  </a:t>
            </a:r>
            <a:r>
              <a:rPr lang="en-GB" sz="25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Console.WriteLine(inner); Error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ight Brace 3"/>
          <p:cNvSpPr/>
          <p:nvPr/>
        </p:nvSpPr>
        <p:spPr>
          <a:xfrm>
            <a:off x="8076000" y="3984105"/>
            <a:ext cx="457200" cy="1747161"/>
          </a:xfrm>
          <a:custGeom>
            <a:avLst/>
            <a:gdLst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755652 h 1600200"/>
              <a:gd name="connsiteX3" fmla="*/ 533400 w 533401"/>
              <a:gd name="connsiteY3" fmla="*/ 800100 h 1600200"/>
              <a:gd name="connsiteX4" fmla="*/ 266700 w 533401"/>
              <a:gd name="connsiteY4" fmla="*/ 84454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7" fmla="*/ 0 w 533401"/>
              <a:gd name="connsiteY7" fmla="*/ 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690882 h 1600200"/>
              <a:gd name="connsiteX3" fmla="*/ 533400 w 533401"/>
              <a:gd name="connsiteY3" fmla="*/ 800100 h 1600200"/>
              <a:gd name="connsiteX4" fmla="*/ 270510 w 533401"/>
              <a:gd name="connsiteY4" fmla="*/ 91312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41910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37338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733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14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5344 w 575310"/>
              <a:gd name="connsiteY3" fmla="*/ 804606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5310" h="1600200" stroke="0" extrusionOk="0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755652"/>
                </a:lnTo>
                <a:cubicBezTo>
                  <a:pt x="266700" y="780200"/>
                  <a:pt x="428016" y="800100"/>
                  <a:pt x="575310" y="800100"/>
                </a:cubicBezTo>
                <a:cubicBezTo>
                  <a:pt x="428016" y="800100"/>
                  <a:pt x="266700" y="820000"/>
                  <a:pt x="266700" y="84454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  <a:lnTo>
                  <a:pt x="0" y="0"/>
                </a:lnTo>
                <a:close/>
              </a:path>
              <a:path w="575310" h="1600200" fill="none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690882"/>
                </a:lnTo>
                <a:cubicBezTo>
                  <a:pt x="266700" y="715430"/>
                  <a:pt x="414709" y="801855"/>
                  <a:pt x="415344" y="804606"/>
                </a:cubicBezTo>
                <a:cubicBezTo>
                  <a:pt x="415979" y="807357"/>
                  <a:pt x="270510" y="888580"/>
                  <a:pt x="270510" y="91312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9137070" y="3891117"/>
            <a:ext cx="2338348" cy="1143000"/>
          </a:xfrm>
          <a:prstGeom prst="wedgeRoundRectCallout">
            <a:avLst>
              <a:gd name="adj1" fmla="val -60316"/>
              <a:gd name="adj2" fmla="val 332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"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outer</a:t>
            </a:r>
            <a:r>
              <a:rPr lang="en-US" sz="2800" b="1" dirty="0">
                <a:solidFill>
                  <a:schemeClr val="bg2"/>
                </a:solidFill>
              </a:rPr>
              <a:t>" variable span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08265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874705" y="2799000"/>
            <a:ext cx="8077200" cy="33840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for (int i = 0; i &lt; 10; i++)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   </a:t>
            </a:r>
            <a:r>
              <a:rPr lang="en-GB" sz="2800" b="1" noProof="1">
                <a:latin typeface="Consolas" panose="020B0609020204030204" pitchFamily="49" charset="0"/>
              </a:rPr>
              <a:t>string inner = "I'm inside the loop";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string outer = "I'm inside the Main()";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Console.WriteLine(outer);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Console.WriteLine(inner);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Error</a:t>
            </a:r>
          </a:p>
        </p:txBody>
      </p:sp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Shorter span simplifies the code</a:t>
            </a:r>
          </a:p>
          <a:p>
            <a:pPr lvl="1"/>
            <a:r>
              <a:rPr lang="en-US" sz="3400" dirty="0"/>
              <a:t>Improves its readability and maintainability</a:t>
            </a: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Variable Span Short</a:t>
            </a:r>
            <a:endParaRPr lang="bg-BG" dirty="0"/>
          </a:p>
        </p:txBody>
      </p:sp>
      <p:sp>
        <p:nvSpPr>
          <p:cNvPr id="4" name="Right Brace 3"/>
          <p:cNvSpPr/>
          <p:nvPr/>
        </p:nvSpPr>
        <p:spPr>
          <a:xfrm>
            <a:off x="8589994" y="4644000"/>
            <a:ext cx="304800" cy="737886"/>
          </a:xfrm>
          <a:custGeom>
            <a:avLst/>
            <a:gdLst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755652 h 1600200"/>
              <a:gd name="connsiteX3" fmla="*/ 533400 w 533401"/>
              <a:gd name="connsiteY3" fmla="*/ 800100 h 1600200"/>
              <a:gd name="connsiteX4" fmla="*/ 266700 w 533401"/>
              <a:gd name="connsiteY4" fmla="*/ 84454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7" fmla="*/ 0 w 533401"/>
              <a:gd name="connsiteY7" fmla="*/ 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690882 h 1600200"/>
              <a:gd name="connsiteX3" fmla="*/ 533400 w 533401"/>
              <a:gd name="connsiteY3" fmla="*/ 800100 h 1600200"/>
              <a:gd name="connsiteX4" fmla="*/ 270510 w 533401"/>
              <a:gd name="connsiteY4" fmla="*/ 91312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41910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37338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733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14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5344 w 575310"/>
              <a:gd name="connsiteY3" fmla="*/ 804606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5310" h="1600200" stroke="0" extrusionOk="0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755652"/>
                </a:lnTo>
                <a:cubicBezTo>
                  <a:pt x="266700" y="780200"/>
                  <a:pt x="428016" y="800100"/>
                  <a:pt x="575310" y="800100"/>
                </a:cubicBezTo>
                <a:cubicBezTo>
                  <a:pt x="428016" y="800100"/>
                  <a:pt x="266700" y="820000"/>
                  <a:pt x="266700" y="84454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  <a:lnTo>
                  <a:pt x="0" y="0"/>
                </a:lnTo>
                <a:close/>
              </a:path>
              <a:path w="575310" h="1600200" fill="none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690882"/>
                </a:lnTo>
                <a:cubicBezTo>
                  <a:pt x="266700" y="715430"/>
                  <a:pt x="414709" y="801855"/>
                  <a:pt x="415344" y="804606"/>
                </a:cubicBezTo>
                <a:cubicBezTo>
                  <a:pt x="415979" y="807357"/>
                  <a:pt x="270510" y="888580"/>
                  <a:pt x="270510" y="91312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9296400" y="3657600"/>
            <a:ext cx="2857658" cy="1143000"/>
          </a:xfrm>
          <a:prstGeom prst="wedgeRoundRectCallout">
            <a:avLst>
              <a:gd name="adj1" fmla="val -56013"/>
              <a:gd name="adj2" fmla="val 555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"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outer</a:t>
            </a:r>
            <a:r>
              <a:rPr lang="en-US" sz="2800" b="1" dirty="0">
                <a:solidFill>
                  <a:schemeClr val="bg2"/>
                </a:solidFill>
              </a:rPr>
              <a:t>" variable span – reduced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10452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Integer Types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ECFCF5D-0C21-45A9-819E-58B2010F82AC}"/>
              </a:ext>
            </a:extLst>
          </p:cNvPr>
          <p:cNvGrpSpPr/>
          <p:nvPr/>
        </p:nvGrpSpPr>
        <p:grpSpPr>
          <a:xfrm>
            <a:off x="4862357" y="1513267"/>
            <a:ext cx="2467286" cy="2538982"/>
            <a:chOff x="3275012" y="1447800"/>
            <a:chExt cx="3355865" cy="3453382"/>
          </a:xfrm>
        </p:grpSpPr>
        <p:pic>
          <p:nvPicPr>
            <p:cNvPr id="1030" name="Picture 6" descr="Image result for APPLE GREEN PNG VECTOR">
              <a:extLst>
                <a:ext uri="{FF2B5EF4-FFF2-40B4-BE49-F238E27FC236}">
                  <a16:creationId xmlns:a16="http://schemas.microsoft.com/office/drawing/2014/main" id="{A2242C11-EE00-46BF-8EAA-A70CBA6DD8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5012" y="1447800"/>
              <a:ext cx="1544270" cy="1822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6" descr="Image result for APPLE GREEN PNG VECTOR">
              <a:extLst>
                <a:ext uri="{FF2B5EF4-FFF2-40B4-BE49-F238E27FC236}">
                  <a16:creationId xmlns:a16="http://schemas.microsoft.com/office/drawing/2014/main" id="{9A1C3F6F-A220-4386-AE14-5597BEC054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6607" y="1447800"/>
              <a:ext cx="1544270" cy="1822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6" descr="Image result for APPLE GREEN PNG VECTOR">
              <a:extLst>
                <a:ext uri="{FF2B5EF4-FFF2-40B4-BE49-F238E27FC236}">
                  <a16:creationId xmlns:a16="http://schemas.microsoft.com/office/drawing/2014/main" id="{3CE1DDD9-E84F-44F6-B6EC-B9E8B62E4B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8142" y="3078438"/>
              <a:ext cx="1544270" cy="1822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6874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6F2BD-BA9C-4900-B48E-E247BB249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hangingPunct="1">
              <a:defRPr/>
            </a:pPr>
            <a:br>
              <a:rPr lang="en-US" dirty="0"/>
            </a:br>
            <a:endParaRPr lang="en-US" dirty="0"/>
          </a:p>
        </p:txBody>
      </p:sp>
      <p:sp>
        <p:nvSpPr>
          <p:cNvPr id="33795" name="Text Placeholder 2">
            <a:extLst>
              <a:ext uri="{FF2B5EF4-FFF2-40B4-BE49-F238E27FC236}">
                <a16:creationId xmlns:a16="http://schemas.microsoft.com/office/drawing/2014/main" id="{2AE3DFD6-1C70-4AFB-A4F7-192264F4AC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endParaRPr lang="en-US" altLang="en-US"/>
          </a:p>
          <a:p>
            <a:pPr eaLnBrk="1" hangingPunct="1"/>
            <a:endParaRPr lang="en-US" alt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1590BF6-248D-44B8-8132-3A158B974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401878"/>
              </p:ext>
            </p:extLst>
          </p:nvPr>
        </p:nvGraphicFramePr>
        <p:xfrm>
          <a:off x="1956000" y="1004336"/>
          <a:ext cx="10039236" cy="5364067"/>
        </p:xfrm>
        <a:graphic>
          <a:graphicData uri="http://schemas.openxmlformats.org/drawingml/2006/table">
            <a:tbl>
              <a:tblPr/>
              <a:tblGrid>
                <a:gridCol w="1226709">
                  <a:extLst>
                    <a:ext uri="{9D8B030D-6E8A-4147-A177-3AD203B41FA5}">
                      <a16:colId xmlns:a16="http://schemas.microsoft.com/office/drawing/2014/main" val="721738700"/>
                    </a:ext>
                  </a:extLst>
                </a:gridCol>
                <a:gridCol w="1085049">
                  <a:extLst>
                    <a:ext uri="{9D8B030D-6E8A-4147-A177-3AD203B41FA5}">
                      <a16:colId xmlns:a16="http://schemas.microsoft.com/office/drawing/2014/main" val="1166630012"/>
                    </a:ext>
                  </a:extLst>
                </a:gridCol>
                <a:gridCol w="2911585">
                  <a:extLst>
                    <a:ext uri="{9D8B030D-6E8A-4147-A177-3AD203B41FA5}">
                      <a16:colId xmlns:a16="http://schemas.microsoft.com/office/drawing/2014/main" val="793452293"/>
                    </a:ext>
                  </a:extLst>
                </a:gridCol>
                <a:gridCol w="3138807">
                  <a:extLst>
                    <a:ext uri="{9D8B030D-6E8A-4147-A177-3AD203B41FA5}">
                      <a16:colId xmlns:a16="http://schemas.microsoft.com/office/drawing/2014/main" val="2794505328"/>
                    </a:ext>
                  </a:extLst>
                </a:gridCol>
                <a:gridCol w="1677086">
                  <a:extLst>
                    <a:ext uri="{9D8B030D-6E8A-4147-A177-3AD203B41FA5}">
                      <a16:colId xmlns:a16="http://schemas.microsoft.com/office/drawing/2014/main" val="3296904152"/>
                    </a:ext>
                  </a:extLst>
                </a:gridCol>
              </a:tblGrid>
              <a:tr h="846483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Type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tabLst>
                          <a:tab pos="357188" algn="l"/>
                          <a:tab pos="539750" algn="l"/>
                        </a:tabLst>
                      </a:pP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Default</a:t>
                      </a:r>
                      <a:br>
                        <a:rPr lang="en-US" sz="2200" b="1" baseline="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2200" b="1" baseline="0" dirty="0">
                          <a:solidFill>
                            <a:schemeClr val="tx1"/>
                          </a:solidFill>
                          <a:effectLst/>
                        </a:rPr>
                        <a:t>Value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Min Value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Max Value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Size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555643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sbyte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-128 (</a:t>
                      </a:r>
                      <a:r>
                        <a:rPr lang="en-US" sz="2200" b="1" dirty="0"/>
                        <a:t>-2</a:t>
                      </a:r>
                      <a:r>
                        <a:rPr lang="en-US" sz="2200" b="1" baseline="30000" dirty="0"/>
                        <a:t>7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127 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7</a:t>
                      </a:r>
                      <a:r>
                        <a:rPr lang="en-US" sz="2200" b="1" dirty="0"/>
                        <a:t>-1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8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309815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byte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255 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8</a:t>
                      </a:r>
                      <a:r>
                        <a:rPr lang="en-US" sz="2200" b="1" dirty="0"/>
                        <a:t>-1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8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681557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short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-32768 (</a:t>
                      </a:r>
                      <a:r>
                        <a:rPr lang="en-US" sz="2200" b="1" dirty="0"/>
                        <a:t>-2</a:t>
                      </a:r>
                      <a:r>
                        <a:rPr lang="en-US" sz="2200" b="1" baseline="30000" dirty="0"/>
                        <a:t>15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32767 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15</a:t>
                      </a:r>
                      <a:r>
                        <a:rPr lang="en-US" sz="2200" b="1" baseline="0" dirty="0"/>
                        <a:t> - 1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16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485108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ushort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65535 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16</a:t>
                      </a:r>
                      <a:r>
                        <a:rPr lang="en-US" sz="2200" b="1" dirty="0"/>
                        <a:t>-1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16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044418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-2147483648 (</a:t>
                      </a:r>
                      <a:r>
                        <a:rPr lang="en-US" sz="2200" b="1" dirty="0"/>
                        <a:t>-2</a:t>
                      </a:r>
                      <a:r>
                        <a:rPr lang="en-US" sz="2200" b="1" baseline="30000" dirty="0"/>
                        <a:t>31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2147483647 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31</a:t>
                      </a:r>
                      <a:r>
                        <a:rPr lang="en-US" sz="2200" b="1" baseline="0" dirty="0">
                          <a:solidFill>
                            <a:schemeClr val="tx1"/>
                          </a:solidFill>
                          <a:effectLst/>
                        </a:rPr>
                        <a:t> – 1)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32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180582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uint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4294967295 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32</a:t>
                      </a:r>
                      <a:r>
                        <a:rPr lang="en-US" sz="2200" b="1" dirty="0"/>
                        <a:t>-1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32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84483"/>
                  </a:ext>
                </a:extLst>
              </a:tr>
              <a:tr h="725701"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long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-9223372036854775808</a:t>
                      </a:r>
                    </a:p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2200" b="1" dirty="0"/>
                        <a:t>-2</a:t>
                      </a:r>
                      <a:r>
                        <a:rPr lang="en-US" sz="2200" b="1" baseline="30000" dirty="0"/>
                        <a:t>63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9223372036854775807</a:t>
                      </a:r>
                    </a:p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63</a:t>
                      </a:r>
                      <a:r>
                        <a:rPr lang="en-US" sz="2200" b="1" dirty="0"/>
                        <a:t>-1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64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576232"/>
                  </a:ext>
                </a:extLst>
              </a:tr>
              <a:tr h="725701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ulong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18446744073709551615</a:t>
                      </a:r>
                    </a:p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64</a:t>
                      </a:r>
                      <a:r>
                        <a:rPr lang="en-US" sz="2200" b="1" dirty="0"/>
                        <a:t>-1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64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52070"/>
                  </a:ext>
                </a:extLst>
              </a:tr>
            </a:tbl>
          </a:graphicData>
        </a:graphic>
      </p:graphicFrame>
      <p:sp>
        <p:nvSpPr>
          <p:cNvPr id="33849" name="Title 1">
            <a:extLst>
              <a:ext uri="{FF2B5EF4-FFF2-40B4-BE49-F238E27FC236}">
                <a16:creationId xmlns:a16="http://schemas.microsoft.com/office/drawing/2014/main" id="{D0320633-98C9-43E6-8CF9-1EBC23FE5C88}"/>
              </a:ext>
            </a:extLst>
          </p:cNvPr>
          <p:cNvSpPr txBox="1">
            <a:spLocks/>
          </p:cNvSpPr>
          <p:nvPr/>
        </p:nvSpPr>
        <p:spPr bwMode="auto">
          <a:xfrm>
            <a:off x="1450599" y="253240"/>
            <a:ext cx="8397275" cy="88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7972" tIns="35991" rIns="107972" bIns="35991" anchor="ctr"/>
          <a:lstStyle>
            <a:lvl1pPr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89013" indent="-379413"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522413" indent="-303213"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2132013" indent="-303213"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740025" indent="-303213"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3197225" indent="-303213" defTabSz="1217613" eaLnBrk="0" fontAlgn="base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654425" indent="-303213" defTabSz="1217613" eaLnBrk="0" fontAlgn="base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4111625" indent="-303213" defTabSz="1217613" eaLnBrk="0" fontAlgn="base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568825" indent="-303213" defTabSz="1217613" eaLnBrk="0" fontAlgn="base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4000" b="1" dirty="0"/>
              <a:t>Integer Types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Depending on the unit of measure we can use different data types:</a:t>
            </a:r>
            <a:endParaRPr lang="bg-BG" sz="3600" dirty="0"/>
          </a:p>
        </p:txBody>
      </p:sp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Centuries – Example</a:t>
            </a:r>
            <a:endParaRPr lang="bg-BG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27830" y="2436437"/>
            <a:ext cx="11125200" cy="428845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byte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latin typeface="Consolas" pitchFamily="49" charset="0"/>
              </a:rPr>
              <a:t>centuries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= 20;    </a:t>
            </a:r>
            <a:endParaRPr lang="bg-BG" sz="2800" b="1" i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ushort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years = 2000;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  </a:t>
            </a:r>
            <a:endParaRPr lang="bg-BG" sz="2800" b="1" i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days = 730484;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</a:t>
            </a:r>
            <a:endParaRPr lang="bg-BG" sz="2800" b="1" i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ulong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hours = 17531616; </a:t>
            </a:r>
            <a:endParaRPr lang="bg-BG" sz="2800" b="1" i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Console.WriteLine(</a:t>
            </a:r>
            <a:br>
              <a:rPr lang="en-US" sz="2800" b="1" noProof="1"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"{0} centuries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{1} years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{2} days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{3} hours.",</a:t>
            </a:r>
            <a:br>
              <a:rPr lang="en-US" sz="2800" b="1" noProof="1"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centuries, years, days, hours);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 // 20 centuries = 2000 years = 730484 days = 17531616 hours.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02110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11">
            <a:extLst>
              <a:ext uri="{FF2B5EF4-FFF2-40B4-BE49-F238E27FC236}">
                <a16:creationId xmlns:a16="http://schemas.microsoft.com/office/drawing/2014/main" id="{5ECAF5CC-FAB7-42EA-BB3D-1E5C7FAB560C}"/>
              </a:ext>
            </a:extLst>
          </p:cNvPr>
          <p:cNvSpPr/>
          <p:nvPr/>
        </p:nvSpPr>
        <p:spPr>
          <a:xfrm>
            <a:off x="7952167" y="4374000"/>
            <a:ext cx="712192" cy="4572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190406" y="1329234"/>
            <a:ext cx="11818096" cy="5528766"/>
          </a:xfrm>
        </p:spPr>
        <p:txBody>
          <a:bodyPr>
            <a:normAutofit/>
          </a:bodyPr>
          <a:lstStyle/>
          <a:p>
            <a:r>
              <a:rPr lang="en-US" sz="3600" dirty="0"/>
              <a:t>Integers have range (minimal and maximal value)</a:t>
            </a:r>
          </a:p>
          <a:p>
            <a:r>
              <a:rPr lang="en-US" sz="3600" dirty="0"/>
              <a:t>Integers could overflow </a:t>
            </a:r>
            <a:r>
              <a:rPr lang="bg-BG" sz="3600" dirty="0">
                <a:sym typeface="Wingdings" panose="05000000000000000000" pitchFamily="2" charset="2"/>
              </a:rPr>
              <a:t>-</a:t>
            </a:r>
            <a:r>
              <a:rPr lang="en-US" sz="3600" dirty="0">
                <a:sym typeface="Wingdings" panose="05000000000000000000" pitchFamily="2" charset="2"/>
              </a:rPr>
              <a:t> this leads to incorrect values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Beware of Integer Overflow!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423247" y="3044070"/>
            <a:ext cx="6126923" cy="29957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byte</a:t>
            </a:r>
            <a:r>
              <a:rPr lang="en-US" sz="2800" b="1" noProof="1">
                <a:latin typeface="Consolas" pitchFamily="49" charset="0"/>
              </a:rPr>
              <a:t> counter = 0;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for (int i = 0; i &lt;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260</a:t>
            </a:r>
            <a:r>
              <a:rPr lang="en-US" sz="2800" b="1" noProof="1">
                <a:latin typeface="Consolas" pitchFamily="49" charset="0"/>
              </a:rPr>
              <a:t>; i++)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counter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++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Console.WriteLine(counter);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9084134" y="3044070"/>
            <a:ext cx="884080" cy="29034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2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…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255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0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860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3600" dirty="0"/>
              <a:t>Examples of integer literals:</a:t>
            </a:r>
          </a:p>
          <a:p>
            <a:pPr lvl="1">
              <a:lnSpc>
                <a:spcPct val="120000"/>
              </a:lnSpc>
            </a:pPr>
            <a:r>
              <a:rPr lang="en-US" sz="3400" dirty="0"/>
              <a:t>The '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</a:t>
            </a:r>
            <a:r>
              <a:rPr lang="en-US" sz="3400" dirty="0"/>
              <a:t>' and '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</a:t>
            </a:r>
            <a:r>
              <a:rPr lang="en-US" sz="3400" dirty="0"/>
              <a:t>' prefixes indicate a hexadecimal value</a:t>
            </a:r>
          </a:p>
          <a:p>
            <a:pPr lvl="2">
              <a:lnSpc>
                <a:spcPct val="120000"/>
              </a:lnSpc>
            </a:pPr>
            <a:r>
              <a:rPr lang="en-US" sz="3200" dirty="0"/>
              <a:t>E.g.,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0xFE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0xA8F1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0xFFFFFFFF</a:t>
            </a:r>
          </a:p>
          <a:p>
            <a:pPr lvl="1">
              <a:lnSpc>
                <a:spcPct val="120000"/>
              </a:lnSpc>
            </a:pPr>
            <a:r>
              <a:rPr lang="en-US" sz="3400" dirty="0"/>
              <a:t>The '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sz="3400" dirty="0"/>
              <a:t>' and '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sz="3400" dirty="0"/>
              <a:t>' suffixes indicate a 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ulong</a:t>
            </a:r>
            <a:r>
              <a:rPr lang="en-US" sz="3400" dirty="0"/>
              <a:t> or 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en-US" sz="34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400" dirty="0"/>
              <a:t>type</a:t>
            </a:r>
          </a:p>
          <a:p>
            <a:pPr lvl="2">
              <a:lnSpc>
                <a:spcPct val="120000"/>
              </a:lnSpc>
            </a:pPr>
            <a:r>
              <a:rPr lang="en-US" sz="3200" dirty="0"/>
              <a:t>E.g.,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12345678U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0U</a:t>
            </a:r>
          </a:p>
          <a:p>
            <a:pPr lvl="1">
              <a:lnSpc>
                <a:spcPct val="120000"/>
              </a:lnSpc>
            </a:pPr>
            <a:r>
              <a:rPr lang="en-US" sz="3400" dirty="0"/>
              <a:t>The '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sz="3400" dirty="0"/>
              <a:t>' and '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sz="3400" dirty="0"/>
              <a:t>' suffixes indicate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sz="3400" dirty="0"/>
              <a:t> type</a:t>
            </a:r>
            <a:endParaRPr lang="en-US" sz="3400" dirty="0">
              <a:solidFill>
                <a:schemeClr val="bg1"/>
              </a:solidFill>
            </a:endParaRPr>
          </a:p>
          <a:p>
            <a:pPr lvl="2">
              <a:lnSpc>
                <a:spcPct val="120000"/>
              </a:lnSpc>
            </a:pPr>
            <a:r>
              <a:rPr lang="en-US" sz="3200" dirty="0"/>
              <a:t>E.g.,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9876543L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0L</a:t>
            </a:r>
          </a:p>
        </p:txBody>
      </p:sp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Literals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7976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Real Number Types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F752AAF-2C76-48A7-8076-199FBB53085B}"/>
              </a:ext>
            </a:extLst>
          </p:cNvPr>
          <p:cNvGrpSpPr/>
          <p:nvPr/>
        </p:nvGrpSpPr>
        <p:grpSpPr>
          <a:xfrm>
            <a:off x="4953000" y="1345058"/>
            <a:ext cx="2460980" cy="2576267"/>
            <a:chOff x="4875212" y="1180009"/>
            <a:chExt cx="2460980" cy="2576267"/>
          </a:xfrm>
        </p:grpSpPr>
        <p:pic>
          <p:nvPicPr>
            <p:cNvPr id="14" name="Picture 6" descr="Image result for APPLE GREEN PNG VECTOR">
              <a:extLst>
                <a:ext uri="{FF2B5EF4-FFF2-40B4-BE49-F238E27FC236}">
                  <a16:creationId xmlns:a16="http://schemas.microsoft.com/office/drawing/2014/main" id="{BFCE12AE-132D-4F2B-83F2-31846489A8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5212" y="1180009"/>
              <a:ext cx="1850772" cy="21845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44957A3-E9D4-4FBB-B617-4E1798BEED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2412" y="2387250"/>
              <a:ext cx="2003780" cy="13690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374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761245" y="971496"/>
            <a:ext cx="10359790" cy="5546589"/>
          </a:xfrm>
        </p:spPr>
        <p:txBody>
          <a:bodyPr>
            <a:noAutofit/>
          </a:bodyPr>
          <a:lstStyle/>
          <a:p>
            <a:r>
              <a:rPr lang="en-US" sz="3600" dirty="0"/>
              <a:t>Floating-point types</a:t>
            </a:r>
          </a:p>
          <a:p>
            <a:pPr lvl="1"/>
            <a:r>
              <a:rPr lang="en-US" sz="3600" dirty="0"/>
              <a:t>Represent real numbers, e.g.,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1.25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-0.38</a:t>
            </a:r>
          </a:p>
          <a:p>
            <a:pPr lvl="1"/>
            <a:r>
              <a:rPr lang="en-US" sz="3600" dirty="0"/>
              <a:t>Have range and precision depending</a:t>
            </a:r>
            <a:br>
              <a:rPr lang="en-US" sz="3600" dirty="0"/>
            </a:br>
            <a:r>
              <a:rPr lang="en-US" sz="3600" dirty="0"/>
              <a:t>on the memory used</a:t>
            </a:r>
          </a:p>
          <a:p>
            <a:pPr lvl="1"/>
            <a:r>
              <a:rPr lang="en-US" sz="3600" dirty="0"/>
              <a:t>Sometimes behave abnormally in the calculations</a:t>
            </a:r>
          </a:p>
          <a:p>
            <a:pPr lvl="1"/>
            <a:r>
              <a:rPr lang="en-US" sz="3600" dirty="0"/>
              <a:t>May hold very small and very big values like </a:t>
            </a:r>
            <a:br>
              <a:rPr lang="en-US" sz="3600" dirty="0"/>
            </a:b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0.00000000000001</a:t>
            </a:r>
            <a:r>
              <a:rPr lang="en-US" sz="3600" dirty="0"/>
              <a:t> and </a:t>
            </a:r>
            <a:br>
              <a:rPr lang="en-US" sz="3600" dirty="0"/>
            </a:b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10000000000000000000000000000000000.0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Floating-Point Types?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39215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742950" indent="-742950"/>
            <a:r>
              <a:rPr lang="en-GB" sz="3600" dirty="0"/>
              <a:t>Data Types</a:t>
            </a:r>
            <a:r>
              <a:rPr lang="bg-BG" sz="3600" dirty="0"/>
              <a:t> </a:t>
            </a:r>
            <a:r>
              <a:rPr lang="en-GB" sz="3600" dirty="0"/>
              <a:t>and Variables</a:t>
            </a:r>
          </a:p>
          <a:p>
            <a:pPr marL="742950" indent="-742950"/>
            <a:r>
              <a:rPr lang="en-GB" sz="3600" dirty="0"/>
              <a:t>Integer Types</a:t>
            </a:r>
          </a:p>
          <a:p>
            <a:pPr marL="742950" indent="-742950"/>
            <a:r>
              <a:rPr lang="en-GB" sz="3600" dirty="0"/>
              <a:t>Real Number Types</a:t>
            </a:r>
          </a:p>
          <a:p>
            <a:pPr marL="742950" indent="-742950"/>
            <a:r>
              <a:rPr lang="en-GB" sz="3600" dirty="0"/>
              <a:t>Type Conversion</a:t>
            </a:r>
          </a:p>
          <a:p>
            <a:pPr marL="742950" indent="-742950"/>
            <a:r>
              <a:rPr lang="en-US" sz="3600" dirty="0"/>
              <a:t>Boolean Type</a:t>
            </a:r>
          </a:p>
          <a:p>
            <a:pPr marL="742950" indent="-742950"/>
            <a:r>
              <a:rPr lang="en-US" sz="3600" dirty="0"/>
              <a:t>Character Type</a:t>
            </a:r>
          </a:p>
          <a:p>
            <a:pPr marL="742950" indent="-742950"/>
            <a:r>
              <a:rPr lang="en-US" sz="3600" dirty="0"/>
              <a:t>String Type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1808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600" dirty="0"/>
              <a:t>Floating-point types are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3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400" dirty="0"/>
              <a:t>(±1.5 × 10</a:t>
            </a:r>
            <a:r>
              <a:rPr lang="en-US" sz="3400" baseline="30000" dirty="0"/>
              <a:t>−45</a:t>
            </a:r>
            <a:r>
              <a:rPr lang="en-US" sz="3400" dirty="0"/>
              <a:t> to ±3.4 × 10</a:t>
            </a:r>
            <a:r>
              <a:rPr lang="en-US" sz="3400" baseline="30000" dirty="0"/>
              <a:t>38</a:t>
            </a:r>
            <a:r>
              <a:rPr lang="en-US" sz="34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US" sz="3200" dirty="0"/>
              <a:t>32-bits, precision of 7 digits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3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400" dirty="0"/>
              <a:t>(±5.0 × 10</a:t>
            </a:r>
            <a:r>
              <a:rPr lang="en-US" sz="3400" baseline="30000" dirty="0"/>
              <a:t>−324</a:t>
            </a:r>
            <a:r>
              <a:rPr lang="en-US" sz="3400" dirty="0"/>
              <a:t> to ±1.7 × 10</a:t>
            </a:r>
            <a:r>
              <a:rPr lang="en-US" sz="3400" baseline="30000" dirty="0"/>
              <a:t>308</a:t>
            </a:r>
            <a:r>
              <a:rPr lang="en-US" sz="34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US" sz="3200" dirty="0"/>
              <a:t>64-bits, precision of 15-16 digits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The default value for floating-point types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0.0F</a:t>
            </a:r>
            <a:r>
              <a:rPr lang="en-US" sz="3400" dirty="0"/>
              <a:t> for the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34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400" dirty="0"/>
              <a:t>type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0.0D</a:t>
            </a:r>
            <a:r>
              <a:rPr lang="en-US" sz="3400" dirty="0"/>
              <a:t> for the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34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400" dirty="0"/>
              <a:t>type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Numbers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421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Difference in precision when using 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3600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600" dirty="0"/>
              <a:t>NOTE: The "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3600" dirty="0"/>
              <a:t>" suffix in the first statement</a:t>
            </a:r>
          </a:p>
          <a:p>
            <a:pPr lvl="1"/>
            <a:r>
              <a:rPr lang="en-US" sz="3400" dirty="0"/>
              <a:t>Real numbers are by default interpreted as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endParaRPr lang="en-US" sz="3400" dirty="0"/>
          </a:p>
          <a:p>
            <a:pPr lvl="1"/>
            <a:r>
              <a:rPr lang="en-US" sz="3400" dirty="0"/>
              <a:t>One should explicitly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convert them to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</a:t>
            </a:r>
            <a:endParaRPr lang="bg-BG" sz="34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 Precision – Example</a:t>
            </a:r>
            <a:endParaRPr lang="bg-BG" dirty="0"/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9E600CDA-3159-4B94-A152-4FDAE7A5B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2133600"/>
            <a:ext cx="1499398" cy="578882"/>
          </a:xfrm>
          <a:prstGeom prst="wedgeRoundRectCallout">
            <a:avLst>
              <a:gd name="adj1" fmla="val -32674"/>
              <a:gd name="adj2" fmla="val 801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3.141593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0DC59961-13A1-4DAF-86B4-8BFB45D7E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9240" y="3877096"/>
            <a:ext cx="2753915" cy="578882"/>
          </a:xfrm>
          <a:prstGeom prst="wedgeRoundRectCallout">
            <a:avLst>
              <a:gd name="adj1" fmla="val -56146"/>
              <a:gd name="adj2" fmla="val -535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3.14159265358979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41000" y="1907123"/>
            <a:ext cx="9677400" cy="19955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float</a:t>
            </a:r>
            <a:r>
              <a:rPr lang="en-US" sz="2700" b="1" noProof="1">
                <a:latin typeface="Consolas" pitchFamily="49" charset="0"/>
              </a:rPr>
              <a:t> floatPI = 3.141592653589793238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f</a:t>
            </a:r>
            <a:r>
              <a:rPr lang="en-US" sz="2700" b="1" noProof="1">
                <a:latin typeface="Consolas" pitchFamily="49" charset="0"/>
              </a:rPr>
              <a:t>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double</a:t>
            </a:r>
            <a:r>
              <a:rPr lang="en-US" sz="2700" b="1" noProof="1">
                <a:latin typeface="Consolas" pitchFamily="49" charset="0"/>
              </a:rPr>
              <a:t> doublePI = 3.141592653589793238;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Console.WriteLine("Float PI is: {0}", floatPI);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Console.WriteLine("Double PI is: {0}", doublePI);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2928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B48A0D-4193-412B-980A-BDA907D42B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556" y="1195944"/>
            <a:ext cx="12295598" cy="5528766"/>
          </a:xfrm>
        </p:spPr>
        <p:txBody>
          <a:bodyPr/>
          <a:lstStyle/>
          <a:p>
            <a:r>
              <a:rPr lang="en-US" sz="3600" dirty="0"/>
              <a:t>Write a program that converts meters to kilometers formatted </a:t>
            </a:r>
            <a:br>
              <a:rPr lang="en-US" sz="3600" dirty="0"/>
            </a:br>
            <a:r>
              <a:rPr lang="en-US" sz="3600" dirty="0"/>
              <a:t>to the second decimal point</a:t>
            </a:r>
          </a:p>
          <a:p>
            <a:r>
              <a:rPr lang="en-US" sz="3600" dirty="0"/>
              <a:t>Examples:</a:t>
            </a:r>
            <a:endParaRPr lang="en-GB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5A292C-CFCC-4002-A5EB-691B068B7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Convert Meters to Kilometres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AFB14E-BA88-4FB1-953E-119C5357A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4360" y="3443468"/>
            <a:ext cx="106680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1852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ADBEFE6-0A45-4964-BE27-D750B77B6261}"/>
              </a:ext>
            </a:extLst>
          </p:cNvPr>
          <p:cNvSpPr/>
          <p:nvPr/>
        </p:nvSpPr>
        <p:spPr bwMode="auto">
          <a:xfrm>
            <a:off x="3396280" y="3531672"/>
            <a:ext cx="609600" cy="457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377CA2-5DCC-4A72-A530-6DE34698C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1000" y="3443468"/>
            <a:ext cx="1073464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1.85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AFB14E-BA88-4FB1-953E-119C5357A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8864" y="3443468"/>
            <a:ext cx="91440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798</a:t>
            </a:r>
          </a:p>
        </p:txBody>
      </p:sp>
      <p:sp>
        <p:nvSpPr>
          <p:cNvPr id="18" name="Arrow: Right 5">
            <a:extLst>
              <a:ext uri="{FF2B5EF4-FFF2-40B4-BE49-F238E27FC236}">
                <a16:creationId xmlns:a16="http://schemas.microsoft.com/office/drawing/2014/main" id="{EADBEFE6-0A45-4964-BE27-D750B77B6261}"/>
              </a:ext>
            </a:extLst>
          </p:cNvPr>
          <p:cNvSpPr/>
          <p:nvPr/>
        </p:nvSpPr>
        <p:spPr bwMode="auto">
          <a:xfrm>
            <a:off x="7578384" y="3531672"/>
            <a:ext cx="609600" cy="457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377CA2-5DCC-4A72-A530-6DE34698C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3104" y="3443468"/>
            <a:ext cx="108236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0.80</a:t>
            </a:r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2B9B089E-49DF-4949-88D0-4B0B892AF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999" y="4570511"/>
            <a:ext cx="8771896" cy="15877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int meters = int.Parse(Console.ReadLine());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float kilometers = meters / 1000.0f;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Console.WriteLine($"{kilometers:f2}");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590D81-DE7D-4E3F-95CF-A7FD6001218C}"/>
              </a:ext>
            </a:extLst>
          </p:cNvPr>
          <p:cNvSpPr txBox="1"/>
          <p:nvPr/>
        </p:nvSpPr>
        <p:spPr>
          <a:xfrm>
            <a:off x="800100" y="6324600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https://judge.softuni.org/Contests/Practice/Index/1192#1</a:t>
            </a:r>
            <a:endParaRPr lang="en-US" sz="20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671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7" grpId="0" animBg="1"/>
      <p:bldP spid="18" grpId="0" animBg="1"/>
      <p:bldP spid="19" grpId="0" animBg="1"/>
      <p:bldP spid="2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Write a program that converts British pounds to US dollars </a:t>
            </a:r>
            <a:br>
              <a:rPr lang="en-US" sz="3600" dirty="0"/>
            </a:br>
            <a:r>
              <a:rPr lang="en-US" sz="3600" dirty="0"/>
              <a:t>formatted to 3th decimal point</a:t>
            </a:r>
          </a:p>
          <a:p>
            <a:pPr lvl="1"/>
            <a:r>
              <a:rPr lang="en-US" sz="3400" dirty="0"/>
              <a:t>1 British Pound = 1.31 Dollars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Pounds to Dollars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Check your solution here: </a:t>
            </a:r>
            <a:r>
              <a:rPr lang="en-US" sz="1800" dirty="0">
                <a:hlinkClick r:id="rId2"/>
              </a:rPr>
              <a:t>https://judge.softuni.org/Contests/Practice/Index/1192#1</a:t>
            </a:r>
            <a:endParaRPr lang="en-US" sz="1800" dirty="0"/>
          </a:p>
        </p:txBody>
      </p:sp>
      <p:sp>
        <p:nvSpPr>
          <p:cNvPr id="13" name="Right Arrow 12"/>
          <p:cNvSpPr/>
          <p:nvPr/>
        </p:nvSpPr>
        <p:spPr>
          <a:xfrm>
            <a:off x="3089683" y="3316190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2089298" y="3189886"/>
            <a:ext cx="776374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80</a:t>
            </a: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3770894" y="3189886"/>
            <a:ext cx="1680413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104.800</a:t>
            </a:r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990600" y="4154059"/>
            <a:ext cx="10134600" cy="15877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double num = double.Parse(Console.ReadLine());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double result = num * 1.31;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Console.WriteLine($"{result:f3}");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7319590" y="3316190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6323809" y="3189886"/>
            <a:ext cx="776374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39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7996197" y="3187462"/>
            <a:ext cx="1680413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51.090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30589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3" grpId="0" animBg="1"/>
      <p:bldP spid="24" grpId="0" animBg="1"/>
      <p:bldP spid="28" grpId="0" animBg="1"/>
      <p:bldP spid="14" grpId="0" animBg="1"/>
      <p:bldP spid="15" grpId="0" animBg="1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600" dirty="0"/>
              <a:t>Floating-point numbers can use scientific notation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1e+34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1E34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20e-3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1e-12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-6.02e28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Scientific Notation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31000" y="2709000"/>
            <a:ext cx="10363200" cy="34974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double d = 10000000000000000000000000000000000.0;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Console.WriteLine(d);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1E+34</a:t>
            </a:r>
          </a:p>
          <a:p>
            <a:pPr eaLnBrk="0" hangingPunct="0">
              <a:lnSpc>
                <a:spcPct val="110000"/>
              </a:lnSpc>
              <a:spcBef>
                <a:spcPts val="18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double d2 = 20e-3;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Console.WriteLine(d2);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0.02</a:t>
            </a:r>
          </a:p>
          <a:p>
            <a:pPr eaLnBrk="0" hangingPunct="0">
              <a:lnSpc>
                <a:spcPct val="110000"/>
              </a:lnSpc>
              <a:spcBef>
                <a:spcPts val="18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double d3 =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double.MaxValue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Console.WriteLine(d3);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1.79769313486232E+308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602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Integral division and floating-point division are different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Division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61000" y="2169000"/>
            <a:ext cx="11277600" cy="39837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4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2 (integral division)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4.0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2.5 (real division)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endParaRPr lang="en-US" sz="2800" b="1" i="1" noProof="1">
              <a:solidFill>
                <a:srgbClr val="00B050"/>
              </a:solidFill>
              <a:latin typeface="Consolas" pitchFamily="49" charset="0"/>
            </a:endParaRP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0.0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Infinity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Console.WriteLine(-10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0.0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-Infinity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endParaRPr lang="en-US" sz="2800" b="1" i="1" noProof="1">
              <a:solidFill>
                <a:srgbClr val="00B050"/>
              </a:solidFill>
              <a:latin typeface="Consolas" pitchFamily="49" charset="0"/>
            </a:endParaRP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0.0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NaN (not a number)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Console.WriteLine(8 %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2.5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0.5 (3 * 2.5 + 0.5 = 8)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082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Sometimes floating-point numbers work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incorrectly</a:t>
            </a:r>
            <a:r>
              <a:rPr lang="en-US" sz="3600" dirty="0"/>
              <a:t>!</a:t>
            </a:r>
            <a:endParaRPr lang="bg-BG" sz="3600" dirty="0"/>
          </a:p>
        </p:txBody>
      </p:sp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Floating-Point Calculations – Abnormalities</a:t>
            </a:r>
            <a:endParaRPr lang="bg-BG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76000" y="1939462"/>
            <a:ext cx="10304999" cy="44577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Console.WriteLine(100000000000000.0 + 0.3);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100000000000000 (loss of precision)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double a =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1.0f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, b =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0.33f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, sum =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1.33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Console.WriteLine("a+b={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} sum={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1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} equal={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2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}",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a+b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,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sum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, (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a+b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 ==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sum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));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a+b = 1.33000001311302 sum=1.33 equal = False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double one =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for (int i = 0; i &lt; 10000; i++) one +=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0.0001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  Console.WriteLine(one);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0.999999999999906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834537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6" y="1275234"/>
            <a:ext cx="11755598" cy="5528766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sz="3900" dirty="0"/>
              <a:t>There is a special decimal floating-point real number type 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3900" dirty="0"/>
              <a:t>in C#:</a:t>
            </a:r>
          </a:p>
          <a:p>
            <a:pPr lvl="1">
              <a:buClr>
                <a:schemeClr val="tx1"/>
              </a:buClr>
            </a:pPr>
            <a:r>
              <a:rPr lang="en-US" sz="37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decimal</a:t>
            </a:r>
            <a:r>
              <a:rPr lang="en-US" sz="37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700" dirty="0"/>
              <a:t>(±1,0 × 10</a:t>
            </a:r>
            <a:r>
              <a:rPr lang="en-US" sz="3700" baseline="30000" dirty="0"/>
              <a:t>-28</a:t>
            </a:r>
            <a:r>
              <a:rPr lang="en-US" sz="3700" dirty="0"/>
              <a:t> to ±7,9 × 10</a:t>
            </a:r>
            <a:r>
              <a:rPr lang="en-US" sz="3700" baseline="30000" dirty="0"/>
              <a:t>28</a:t>
            </a:r>
            <a:r>
              <a:rPr lang="en-US" sz="37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US" sz="3500" dirty="0"/>
              <a:t>128-bits, precision of 28-29 digits</a:t>
            </a:r>
          </a:p>
          <a:p>
            <a:pPr lvl="1">
              <a:buClr>
                <a:schemeClr val="tx1"/>
              </a:buClr>
            </a:pPr>
            <a:r>
              <a:rPr lang="en-US" sz="3700" dirty="0"/>
              <a:t>Used for financial calculations</a:t>
            </a:r>
          </a:p>
          <a:p>
            <a:pPr lvl="1">
              <a:buClr>
                <a:schemeClr val="tx1"/>
              </a:buClr>
            </a:pPr>
            <a:r>
              <a:rPr lang="en-US" sz="3700" dirty="0"/>
              <a:t>Almost no round-off errors</a:t>
            </a:r>
          </a:p>
          <a:p>
            <a:pPr lvl="1">
              <a:buClr>
                <a:schemeClr val="tx1"/>
              </a:buClr>
            </a:pPr>
            <a:r>
              <a:rPr lang="en-US" sz="3700" dirty="0"/>
              <a:t>Almost no loss of precision</a:t>
            </a:r>
          </a:p>
          <a:p>
            <a:pPr lvl="1">
              <a:buClr>
                <a:schemeClr val="tx1"/>
              </a:buClr>
            </a:pPr>
            <a:r>
              <a:rPr lang="en-US" sz="3700" dirty="0"/>
              <a:t>The default value of decimal type is</a:t>
            </a:r>
          </a:p>
          <a:p>
            <a:pPr lvl="1">
              <a:buClr>
                <a:schemeClr val="tx1"/>
              </a:buClr>
            </a:pPr>
            <a:r>
              <a:rPr lang="bg-BG" sz="37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0.0</a:t>
            </a:r>
            <a:r>
              <a:rPr lang="en-US" sz="37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sz="3700" dirty="0"/>
              <a:t> (</a:t>
            </a:r>
            <a:r>
              <a:rPr lang="en-US" sz="37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sz="3700" dirty="0"/>
              <a:t> is the suffix for decimal numbers)</a:t>
            </a:r>
            <a:endParaRPr lang="bg-BG" sz="3700" dirty="0"/>
          </a:p>
        </p:txBody>
      </p:sp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Floating-Point Type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6654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22617" y="1311231"/>
            <a:ext cx="12001598" cy="5528766"/>
          </a:xfrm>
        </p:spPr>
        <p:txBody>
          <a:bodyPr>
            <a:normAutofit/>
          </a:bodyPr>
          <a:lstStyle/>
          <a:p>
            <a:r>
              <a:rPr lang="en-US" sz="3600" dirty="0"/>
              <a:t>Write program to enter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600" dirty="0"/>
              <a:t> numbers and print their exact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sz="36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Exact Sum of Real Numbers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298934" y="2713372"/>
            <a:ext cx="457200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1127416" y="2083854"/>
            <a:ext cx="4038686" cy="16400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2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1000000000000000000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5</a:t>
            </a: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5888967" y="2557829"/>
            <a:ext cx="5007632" cy="6920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1000000000000000005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5300522" y="4590041"/>
            <a:ext cx="457200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1129004" y="3960523"/>
            <a:ext cx="4038686" cy="16400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2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0.00000000003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333333333333.3</a:t>
            </a: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5890555" y="4434498"/>
            <a:ext cx="5006045" cy="6920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333333333333.30000000003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https://judge.softuni.org/Contests/Practice/Index/1192#2</a:t>
            </a:r>
            <a:endParaRPr lang="en-US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694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 animBg="1"/>
      <p:bldP spid="23" grpId="0" animBg="1"/>
      <p:bldP spid="2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This code works, but makes rounding mistakes sometimes: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>
              <a:spcAft>
                <a:spcPts val="2400"/>
              </a:spcAft>
            </a:pPr>
            <a:endParaRPr lang="en-US" sz="3600" dirty="0"/>
          </a:p>
          <a:p>
            <a:r>
              <a:rPr lang="en-US" sz="3600" dirty="0"/>
              <a:t>Change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double</a:t>
            </a:r>
            <a:r>
              <a:rPr lang="en-US" sz="3600" dirty="0"/>
              <a:t> with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decimal</a:t>
            </a:r>
            <a:r>
              <a:rPr lang="en-US" sz="3600" dirty="0"/>
              <a:t> and check the differences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Exact Sum of Real Numbers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775066" y="1963111"/>
            <a:ext cx="9505934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800" noProof="1"/>
              <a:t>int n = int.Parse(Console.ReadLine());</a:t>
            </a:r>
          </a:p>
          <a:p>
            <a:r>
              <a:rPr lang="en-US" sz="2800" noProof="1"/>
              <a:t>double </a:t>
            </a:r>
            <a:r>
              <a:rPr lang="en-US" sz="2800" noProof="1">
                <a:solidFill>
                  <a:schemeClr val="bg1"/>
                </a:solidFill>
              </a:rPr>
              <a:t>sum</a:t>
            </a:r>
            <a:r>
              <a:rPr lang="en-US" sz="2800" noProof="1"/>
              <a:t> = 0;</a:t>
            </a:r>
          </a:p>
          <a:p>
            <a:r>
              <a:rPr lang="en-US" sz="2800" noProof="1"/>
              <a:t>for (int i = 0; i &lt; n; i++)</a:t>
            </a:r>
          </a:p>
          <a:p>
            <a:r>
              <a:rPr lang="en-US" sz="2800" noProof="1"/>
              <a:t>  </a:t>
            </a:r>
            <a:r>
              <a:rPr lang="en-US" sz="2800" noProof="1">
                <a:solidFill>
                  <a:schemeClr val="bg1"/>
                </a:solidFill>
              </a:rPr>
              <a:t>sum</a:t>
            </a:r>
            <a:r>
              <a:rPr lang="en-US" sz="2800" noProof="1"/>
              <a:t> += double.Parse(Console.ReadLine());</a:t>
            </a:r>
          </a:p>
          <a:p>
            <a:r>
              <a:rPr lang="en-US" sz="2800" noProof="1"/>
              <a:t>Console.WriteLine(</a:t>
            </a:r>
            <a:r>
              <a:rPr lang="en-US" sz="2800" noProof="1">
                <a:solidFill>
                  <a:schemeClr val="bg1"/>
                </a:solidFill>
              </a:rPr>
              <a:t>sum</a:t>
            </a:r>
            <a:r>
              <a:rPr lang="en-US" sz="2800" noProof="1"/>
              <a:t>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https://judge.softuni.org/Contests/Practice/Index/1192#2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29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</a:t>
            </a:r>
            <a:r>
              <a:rPr lang="en-US" sz="11500" b="1"/>
              <a:t>csharp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Live Exercises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Integer and Real Numbers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Type Conversion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26A809-9B2B-452F-8778-BF08A1933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149" y="1385092"/>
            <a:ext cx="2377703" cy="237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55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/>
              <a:t>Variables hold values of certain type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Type can be </a:t>
            </a:r>
            <a:r>
              <a:rPr lang="en-US" sz="3600" b="1" dirty="0">
                <a:solidFill>
                  <a:schemeClr val="bg1"/>
                </a:solidFill>
              </a:rPr>
              <a:t>changed</a:t>
            </a:r>
            <a:r>
              <a:rPr lang="en-US" sz="3600" dirty="0"/>
              <a:t> (</a:t>
            </a:r>
            <a:r>
              <a:rPr lang="en-US" sz="3600" b="1" dirty="0">
                <a:solidFill>
                  <a:schemeClr val="bg1"/>
                </a:solidFill>
              </a:rPr>
              <a:t>converted</a:t>
            </a:r>
            <a:r>
              <a:rPr lang="en-US" sz="3600" dirty="0"/>
              <a:t>) to another type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Implicit</a:t>
            </a:r>
            <a:r>
              <a:rPr lang="en-US" sz="3400" dirty="0"/>
              <a:t> type conversion (</a:t>
            </a:r>
            <a:r>
              <a:rPr lang="en-US" sz="3400" b="1" dirty="0">
                <a:solidFill>
                  <a:schemeClr val="bg1"/>
                </a:solidFill>
              </a:rPr>
              <a:t>lossless</a:t>
            </a:r>
            <a:r>
              <a:rPr lang="en-US" sz="3400" dirty="0"/>
              <a:t>): variable of bigger type</a:t>
            </a:r>
            <a:br>
              <a:rPr lang="en-US" sz="3400" dirty="0"/>
            </a:br>
            <a:r>
              <a:rPr lang="en-US" sz="3400" dirty="0"/>
              <a:t>(e.g.,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double</a:t>
            </a:r>
            <a:r>
              <a:rPr lang="en-US" sz="3400" dirty="0"/>
              <a:t>) takes smaller value (e.g.,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en-US" sz="3400" dirty="0"/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Explicit</a:t>
            </a:r>
            <a:r>
              <a:rPr lang="en-US" sz="3400" dirty="0"/>
              <a:t> type conversion (</a:t>
            </a:r>
            <a:r>
              <a:rPr lang="en-US" sz="3400" noProof="1"/>
              <a:t>lossy</a:t>
            </a:r>
            <a:r>
              <a:rPr lang="en-US" sz="3400" dirty="0"/>
              <a:t>) – when precision can be lost: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8323686" y="3895156"/>
            <a:ext cx="2057400" cy="914400"/>
          </a:xfrm>
          <a:prstGeom prst="wedgeRoundRectCallout">
            <a:avLst>
              <a:gd name="adj1" fmla="val -61185"/>
              <a:gd name="adj2" fmla="val 241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</a:rPr>
              <a:t>Implicit</a:t>
            </a:r>
            <a:r>
              <a:rPr lang="en-US" sz="2800" b="1" noProof="1">
                <a:solidFill>
                  <a:srgbClr val="FFFFFF"/>
                </a:solidFill>
              </a:rPr>
              <a:t> </a:t>
            </a:r>
            <a:r>
              <a:rPr lang="en-US" sz="2800" b="1" noProof="1">
                <a:solidFill>
                  <a:schemeClr val="bg2"/>
                </a:solidFill>
              </a:rPr>
              <a:t>conversion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1281000" y="3769326"/>
            <a:ext cx="6931024" cy="11660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solidFill>
                  <a:srgbClr val="234465"/>
                </a:solidFill>
                <a:cs typeface="+mn-cs"/>
              </a:rPr>
              <a:t>float heightInMeters = </a:t>
            </a:r>
            <a:r>
              <a:rPr lang="en-US" sz="2800" noProof="1">
                <a:solidFill>
                  <a:schemeClr val="bg1"/>
                </a:solidFill>
                <a:cs typeface="+mn-cs"/>
              </a:rPr>
              <a:t>1.74f</a:t>
            </a:r>
            <a:r>
              <a:rPr lang="en-US" sz="2800" noProof="1">
                <a:solidFill>
                  <a:srgbClr val="234465"/>
                </a:solidFill>
                <a:cs typeface="+mn-cs"/>
              </a:rPr>
              <a:t>;</a:t>
            </a:r>
          </a:p>
          <a:p>
            <a:pPr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solidFill>
                  <a:srgbClr val="234465"/>
                </a:solidFill>
                <a:cs typeface="+mn-cs"/>
              </a:rPr>
              <a:t>double maxHeight = heightInMeters; 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1305882" y="5518416"/>
            <a:ext cx="6931024" cy="11660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solidFill>
                  <a:srgbClr val="234465"/>
                </a:solidFill>
                <a:cs typeface="+mn-cs"/>
              </a:rPr>
              <a:t>double size = </a:t>
            </a:r>
            <a:r>
              <a:rPr lang="en-US" sz="2800" noProof="1">
                <a:solidFill>
                  <a:schemeClr val="bg1"/>
                </a:solidFill>
                <a:cs typeface="+mn-cs"/>
              </a:rPr>
              <a:t>3.14</a:t>
            </a:r>
            <a:r>
              <a:rPr lang="en-US" sz="2800" noProof="1">
                <a:solidFill>
                  <a:srgbClr val="234465"/>
                </a:solidFill>
                <a:cs typeface="+mn-cs"/>
              </a:rPr>
              <a:t>;</a:t>
            </a:r>
          </a:p>
          <a:p>
            <a:pPr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solidFill>
                  <a:srgbClr val="234465"/>
                </a:solidFill>
                <a:cs typeface="+mn-cs"/>
              </a:rPr>
              <a:t>int intSize = (int) size; </a:t>
            </a: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8323686" y="5661875"/>
            <a:ext cx="2057400" cy="900344"/>
          </a:xfrm>
          <a:prstGeom prst="wedgeRoundRectCallout">
            <a:avLst>
              <a:gd name="adj1" fmla="val -66482"/>
              <a:gd name="adj2" fmla="val 279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</a:rPr>
              <a:t>Explicit</a:t>
            </a:r>
            <a:r>
              <a:rPr lang="en-US" sz="2800" b="1" noProof="1">
                <a:solidFill>
                  <a:srgbClr val="FFFFFF"/>
                </a:solidFill>
              </a:rPr>
              <a:t> </a:t>
            </a:r>
            <a:r>
              <a:rPr lang="en-US" sz="2800" b="1" noProof="1">
                <a:solidFill>
                  <a:schemeClr val="bg2"/>
                </a:solidFill>
              </a:rPr>
              <a:t>conversion</a:t>
            </a:r>
            <a:r>
              <a:rPr lang="en-US" sz="2800" b="1" noProof="1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172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Write program to enter an integer number of centuries and </a:t>
            </a:r>
            <a:br>
              <a:rPr lang="en-US" sz="3600" dirty="0"/>
            </a:br>
            <a:r>
              <a:rPr lang="en-US" sz="3600" dirty="0"/>
              <a:t>convert it to years, days, hours and minutes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Centuries to Minutes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3352801" y="2802062"/>
            <a:ext cx="473861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9" name="AutoShape 24">
            <a:extLst>
              <a:ext uri="{FF2B5EF4-FFF2-40B4-BE49-F238E27FC236}">
                <a16:creationId xmlns:a16="http://schemas.microsoft.com/office/drawing/2014/main" id="{6817E619-0496-4517-BEA7-8BE35D6F9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6373" y="5156020"/>
            <a:ext cx="2470057" cy="1007181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b="1" noProof="1">
                <a:solidFill>
                  <a:schemeClr val="bg2"/>
                </a:solidFill>
              </a:rPr>
              <a:t>The output is on one row</a:t>
            </a: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381000" y="2658348"/>
            <a:ext cx="2860186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Centuries = 1</a:t>
            </a: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3932802" y="2450599"/>
            <a:ext cx="7698197" cy="107988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1 centuries = 100 years = 36524 days = 876576 hours = 52594560 minutes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3352801" y="4300790"/>
            <a:ext cx="473861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381000" y="4157076"/>
            <a:ext cx="2860186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Centuries = 5</a:t>
            </a: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3932802" y="3949327"/>
            <a:ext cx="7698197" cy="107988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5 centuries = 500 years = 182621 days = 4382904 hours = 262974240 minutes</a:t>
            </a:r>
            <a:endParaRPr lang="bg-BG" sz="2800" b="1" noProof="1">
              <a:latin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https://judge.softuni.org/Contests/Practice/Index/1192#3</a:t>
            </a:r>
            <a:endParaRPr lang="en-US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07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4" grpId="0" animBg="1"/>
      <p:bldP spid="25" grpId="0" animBg="1"/>
      <p:bldP spid="2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Centuries to Minutes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24952" y="1305025"/>
            <a:ext cx="11506200" cy="48655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centuries = int.Parse(Console.ReadLine());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years = centuries * 100;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days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(int) </a:t>
            </a:r>
            <a:r>
              <a:rPr lang="en-US" sz="2800" b="1" noProof="1">
                <a:latin typeface="Consolas" pitchFamily="49" charset="0"/>
              </a:rPr>
              <a:t>(years * 365.2422); 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hours = 24 * days;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minutes = 60 * hours;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Console.WriteLine(</a:t>
            </a:r>
            <a:br>
              <a:rPr lang="bg-BG" sz="2800" b="1" noProof="1">
                <a:latin typeface="Consolas" pitchFamily="49" charset="0"/>
              </a:rPr>
            </a:br>
            <a:r>
              <a:rPr lang="bg-BG" sz="2800" b="1" noProof="1">
                <a:latin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</a:rPr>
              <a:t>"{0} centuries = {1} years = {2} days = {3} hours = {4} minutes",</a:t>
            </a:r>
            <a:br>
              <a:rPr lang="bg-BG" sz="2800" b="1" noProof="1">
                <a:latin typeface="Consolas" pitchFamily="49" charset="0"/>
              </a:rPr>
            </a:br>
            <a:r>
              <a:rPr lang="bg-BG" sz="2800" b="1" noProof="1">
                <a:latin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</a:rPr>
              <a:t>centuries, years, days, hours, minutes);</a:t>
            </a:r>
            <a:endParaRPr lang="bg-BG" sz="2800" b="1" noProof="1">
              <a:latin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477250" y="3542493"/>
            <a:ext cx="2857500" cy="1066800"/>
          </a:xfrm>
          <a:prstGeom prst="wedgeRoundRectCallout">
            <a:avLst>
              <a:gd name="adj1" fmla="val -4838"/>
              <a:gd name="adj2" fmla="val -2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(int)</a:t>
            </a:r>
            <a:r>
              <a:rPr lang="en-US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600" b="1" dirty="0">
                <a:solidFill>
                  <a:schemeClr val="bg2"/>
                </a:solidFill>
              </a:rPr>
              <a:t>converts </a:t>
            </a:r>
            <a:r>
              <a:rPr lang="en-US" sz="2600" b="1" dirty="0">
                <a:solidFill>
                  <a:schemeClr val="bg2"/>
                </a:solidFill>
                <a:latin typeface="Consolas" panose="020B0609020204030204" pitchFamily="49" charset="0"/>
              </a:rPr>
              <a:t>double</a:t>
            </a:r>
            <a:r>
              <a:rPr lang="en-US" sz="2600" b="1" dirty="0">
                <a:solidFill>
                  <a:schemeClr val="bg2"/>
                </a:solidFill>
              </a:rPr>
              <a:t> to </a:t>
            </a:r>
            <a:r>
              <a:rPr lang="en-US" sz="2600" b="1" noProof="1">
                <a:solidFill>
                  <a:schemeClr val="bg2"/>
                </a:solidFill>
                <a:latin typeface="Consolas" panose="020B0609020204030204" pitchFamily="49" charset="0"/>
              </a:rPr>
              <a:t>int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534400" y="1989000"/>
            <a:ext cx="2743200" cy="1066800"/>
          </a:xfrm>
          <a:prstGeom prst="wedgeRoundRectCallout">
            <a:avLst>
              <a:gd name="adj1" fmla="val -43307"/>
              <a:gd name="adj2" fmla="val -218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bg2"/>
                </a:solidFill>
              </a:rPr>
              <a:t>Tropical year has </a:t>
            </a:r>
            <a:r>
              <a:rPr lang="en-US" sz="2600" b="1" dirty="0">
                <a:solidFill>
                  <a:schemeClr val="bg1"/>
                </a:solidFill>
              </a:rPr>
              <a:t>365.2422 </a:t>
            </a:r>
            <a:r>
              <a:rPr lang="en-US" sz="2600" b="1" dirty="0">
                <a:solidFill>
                  <a:srgbClr val="FFFFFF"/>
                </a:solidFill>
              </a:rPr>
              <a:t>days</a:t>
            </a:r>
            <a:endParaRPr lang="bg-BG" sz="2600" b="1" dirty="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</a:t>
            </a:r>
            <a:r>
              <a:rPr lang="en-US" dirty="0">
                <a:hlinkClick r:id="rId2"/>
              </a:rPr>
              <a:t>here: https://judge.softuni.org/Contests/Practice/Index/1192#3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117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831000" y="4700527"/>
            <a:ext cx="10961783" cy="768084"/>
          </a:xfrm>
        </p:spPr>
        <p:txBody>
          <a:bodyPr/>
          <a:lstStyle/>
          <a:p>
            <a:r>
              <a:rPr lang="en-GB" dirty="0"/>
              <a:t>Boolean Type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27A44E-8E8E-4CD0-983A-0386943FB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0" y="1385091"/>
            <a:ext cx="3556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57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Boolean variables (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bool</a:t>
            </a:r>
            <a:r>
              <a:rPr lang="en-US" sz="3600" dirty="0"/>
              <a:t>) hold 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3600" dirty="0"/>
              <a:t> or 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false</a:t>
            </a:r>
            <a:endParaRPr lang="en-US" sz="3600" dirty="0"/>
          </a:p>
        </p:txBody>
      </p:sp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Type</a:t>
            </a:r>
            <a:endParaRPr lang="bg-BG" dirty="0"/>
          </a:p>
        </p:txBody>
      </p:sp>
      <p:sp>
        <p:nvSpPr>
          <p:cNvPr id="514052" name="Rectangle 4"/>
          <p:cNvSpPr>
            <a:spLocks noChangeArrowheads="1"/>
          </p:cNvSpPr>
          <p:nvPr/>
        </p:nvSpPr>
        <p:spPr bwMode="auto">
          <a:xfrm>
            <a:off x="838201" y="2057401"/>
            <a:ext cx="9067801" cy="29100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int a 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int b = 2;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bool</a:t>
            </a:r>
            <a:r>
              <a:rPr lang="en-US" sz="2800" b="1" noProof="1">
                <a:latin typeface="Consolas" pitchFamily="49" charset="0"/>
              </a:rPr>
              <a:t> greaterAB = (a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&gt;</a:t>
            </a:r>
            <a:r>
              <a:rPr lang="en-US" sz="2800" b="1" noProof="1">
                <a:latin typeface="Consolas" pitchFamily="49" charset="0"/>
              </a:rPr>
              <a:t> b);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Console.WriteLine(greaterAB);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bool</a:t>
            </a:r>
            <a:r>
              <a:rPr lang="en-US" sz="2800" b="1" noProof="1">
                <a:latin typeface="Consolas" pitchFamily="49" charset="0"/>
              </a:rPr>
              <a:t> equalA1 = (a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==</a:t>
            </a:r>
            <a:r>
              <a:rPr lang="en-US" sz="2800" b="1" noProof="1">
                <a:latin typeface="Consolas" pitchFamily="49" charset="0"/>
              </a:rPr>
              <a:t> 1);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Console.WriteLine(equalA1); 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True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38929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A number is special when its sum of digits is 5, 7 or 11</a:t>
            </a:r>
          </a:p>
          <a:p>
            <a:pPr lvl="1"/>
            <a:r>
              <a:rPr lang="en-US" sz="3400" dirty="0"/>
              <a:t>For all numbers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3400" dirty="0"/>
              <a:t>…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400" dirty="0"/>
              <a:t> print the number and if it is special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Special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21180" y="4038194"/>
            <a:ext cx="765496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20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43201" y="2819401"/>
            <a:ext cx="2478517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2 -&gt;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3 -&gt;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4 -&gt;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5 -&gt;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6 -&gt;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7 -&gt; True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036338" y="4085805"/>
            <a:ext cx="457200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221718" y="2819401"/>
            <a:ext cx="2663482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8 -&gt;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9 -&gt;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10 -&gt;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11 -&gt;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12 -&gt;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13 -&gt;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14 -&gt; True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885200" y="2819401"/>
            <a:ext cx="2594318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15 -&gt;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16 -&gt;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17 -&gt;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18 -&gt;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19 -&gt;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20 -&gt;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https://judge.softuni.org/Contests/Practice/Index/1192#4</a:t>
            </a:r>
            <a:endParaRPr lang="en-US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673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Special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6000" y="1231960"/>
            <a:ext cx="7543800" cy="49451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for (int num = 1; num &lt;= n; num++)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int sumOfDigits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int digits = num;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while (digits &gt; 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  sumOfDigits += digits %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  digits = digits /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// TODO: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check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</a:rPr>
              <a:t>whether the sum is special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63362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https://judge.softuni.org/Contests/Practice/Index/1192#4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701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Character Type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DEB013B-3E9E-4D2E-B5D7-C15B13F33C31}"/>
              </a:ext>
            </a:extLst>
          </p:cNvPr>
          <p:cNvSpPr txBox="1">
            <a:spLocks/>
          </p:cNvSpPr>
          <p:nvPr/>
        </p:nvSpPr>
        <p:spPr>
          <a:xfrm>
            <a:off x="4573665" y="1532056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16600" dirty="0">
                <a:solidFill>
                  <a:schemeClr val="bg2"/>
                </a:solidFill>
              </a:rPr>
              <a:t>'</a:t>
            </a:r>
            <a:r>
              <a:rPr lang="en-US" sz="16600" dirty="0">
                <a:solidFill>
                  <a:schemeClr val="bg2"/>
                </a:solidFill>
              </a:rPr>
              <a:t>A</a:t>
            </a:r>
            <a:r>
              <a:rPr lang="bg-BG" sz="16600" dirty="0">
                <a:solidFill>
                  <a:schemeClr val="bg2"/>
                </a:solidFill>
              </a:rPr>
              <a:t>'</a:t>
            </a:r>
            <a:r>
              <a:rPr lang="en-US" sz="16600" dirty="0">
                <a:solidFill>
                  <a:schemeClr val="bg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460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Data Types and Variables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63C111F-60B6-4CEF-BB80-D4F1BDFED59B}"/>
              </a:ext>
            </a:extLst>
          </p:cNvPr>
          <p:cNvGrpSpPr/>
          <p:nvPr/>
        </p:nvGrpSpPr>
        <p:grpSpPr>
          <a:xfrm>
            <a:off x="4455069" y="1066801"/>
            <a:ext cx="3281862" cy="3071603"/>
            <a:chOff x="3503083" y="715276"/>
            <a:chExt cx="4634442" cy="433752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6A167DA-7C42-4B6D-AE95-75DB879C6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7883" y="715276"/>
              <a:ext cx="3816897" cy="366911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92F4B3B-2939-499D-81B1-8D92758A7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3083" y="1693178"/>
              <a:ext cx="3353859" cy="322400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B694E74-A07C-4D8B-8165-181AE74E9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0012" y="2209800"/>
              <a:ext cx="2957513" cy="28430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8776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sz="3600" dirty="0"/>
              <a:t>The character data type in C#</a:t>
            </a:r>
          </a:p>
          <a:p>
            <a:pPr lvl="1">
              <a:spcBef>
                <a:spcPts val="1200"/>
              </a:spcBef>
            </a:pPr>
            <a:r>
              <a:rPr lang="en-US" sz="3400" dirty="0"/>
              <a:t>Represents symbolic information</a:t>
            </a:r>
          </a:p>
          <a:p>
            <a:pPr lvl="1">
              <a:spcBef>
                <a:spcPts val="1200"/>
              </a:spcBef>
            </a:pPr>
            <a:r>
              <a:rPr lang="en-US" sz="3400" dirty="0"/>
              <a:t>Is declared by the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3400" dirty="0"/>
              <a:t> keyword</a:t>
            </a:r>
          </a:p>
          <a:p>
            <a:pPr lvl="1">
              <a:spcBef>
                <a:spcPts val="1200"/>
              </a:spcBef>
            </a:pPr>
            <a:r>
              <a:rPr lang="en-US" sz="3400" dirty="0"/>
              <a:t>Gives each symbol a corresponding integer code</a:t>
            </a:r>
          </a:p>
          <a:p>
            <a:pPr lvl="1">
              <a:spcBef>
                <a:spcPts val="1200"/>
              </a:spcBef>
            </a:pPr>
            <a:r>
              <a:rPr lang="en-US" sz="3400" dirty="0"/>
              <a:t>Has a </a:t>
            </a:r>
            <a:r>
              <a:rPr lang="en-US" sz="3400" dirty="0">
                <a:latin typeface="Consolas" pitchFamily="49" charset="0"/>
                <a:cs typeface="Consolas" pitchFamily="49" charset="0"/>
              </a:rPr>
              <a:t>'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\0</a:t>
            </a:r>
            <a:r>
              <a:rPr lang="en-US" sz="3400" dirty="0">
                <a:latin typeface="Consolas" pitchFamily="49" charset="0"/>
                <a:cs typeface="Consolas" pitchFamily="49" charset="0"/>
              </a:rPr>
              <a:t>'</a:t>
            </a:r>
            <a:r>
              <a:rPr lang="en-US" sz="3400" dirty="0"/>
              <a:t> default value</a:t>
            </a:r>
          </a:p>
          <a:p>
            <a:pPr lvl="1">
              <a:spcBef>
                <a:spcPts val="1200"/>
              </a:spcBef>
            </a:pPr>
            <a:r>
              <a:rPr lang="en-US" sz="3400" dirty="0"/>
              <a:t>Takes 16 bits of memory (from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U+0000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to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U+FFFF</a:t>
            </a:r>
            <a:r>
              <a:rPr lang="en-US" sz="3400" dirty="0"/>
              <a:t>)</a:t>
            </a:r>
          </a:p>
          <a:p>
            <a:pPr lvl="1">
              <a:spcBef>
                <a:spcPts val="1200"/>
              </a:spcBef>
            </a:pPr>
            <a:r>
              <a:rPr lang="en-US" sz="3400" dirty="0"/>
              <a:t>Holds a single Unicode character (or part of character)</a:t>
            </a:r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Character Data Type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6304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Each </a:t>
            </a:r>
            <a:r>
              <a:rPr lang="en-US" sz="3600" b="1" dirty="0">
                <a:solidFill>
                  <a:schemeClr val="bg1"/>
                </a:solidFill>
              </a:rPr>
              <a:t>character</a:t>
            </a:r>
            <a:r>
              <a:rPr lang="en-US" sz="3600" dirty="0"/>
              <a:t> has a unique </a:t>
            </a:r>
            <a:r>
              <a:rPr lang="en-US" sz="3600" b="1" dirty="0">
                <a:solidFill>
                  <a:schemeClr val="bg1"/>
                </a:solidFill>
              </a:rPr>
              <a:t>Unicode</a:t>
            </a:r>
            <a:r>
              <a:rPr lang="en-US" sz="3600" dirty="0"/>
              <a:t> value (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3600" dirty="0"/>
              <a:t>):</a:t>
            </a:r>
            <a:endParaRPr lang="bg-BG" sz="3600" dirty="0"/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Characters and Codes</a:t>
            </a:r>
            <a:endParaRPr lang="bg-BG" dirty="0"/>
          </a:p>
        </p:txBody>
      </p:sp>
      <p:sp>
        <p:nvSpPr>
          <p:cNvPr id="513028" name="Rectangle 4"/>
          <p:cNvSpPr>
            <a:spLocks noChangeArrowheads="1"/>
          </p:cNvSpPr>
          <p:nvPr/>
        </p:nvSpPr>
        <p:spPr bwMode="auto">
          <a:xfrm>
            <a:off x="762001" y="2057401"/>
            <a:ext cx="10668000" cy="33424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char</a:t>
            </a:r>
            <a:r>
              <a:rPr lang="en-US" sz="2400" b="1" noProof="1">
                <a:latin typeface="Consolas" pitchFamily="49" charset="0"/>
              </a:rPr>
              <a:t> ch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'a'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Console.WriteLine("The code of '{0}' is: {1}", ch,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(int) </a:t>
            </a:r>
            <a:r>
              <a:rPr lang="en-US" sz="2400" b="1" noProof="1">
                <a:latin typeface="Consolas" pitchFamily="49" charset="0"/>
              </a:rPr>
              <a:t>ch);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ch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'b'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Console.WriteLine("The code of '{0}' is: {1}", ch,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(int) </a:t>
            </a:r>
            <a:r>
              <a:rPr lang="en-US" sz="2400" b="1" noProof="1">
                <a:latin typeface="Consolas" pitchFamily="49" charset="0"/>
              </a:rPr>
              <a:t>ch);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ch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'A'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Console.WriteLine("The code of '{0}' is: {1}", ch,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(int) </a:t>
            </a:r>
            <a:r>
              <a:rPr lang="en-US" sz="2400" b="1" noProof="1">
                <a:latin typeface="Consolas" pitchFamily="49" charset="0"/>
              </a:rPr>
              <a:t>ch);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ch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</a:t>
            </a:r>
            <a:r>
              <a:rPr lang="bg-BG" sz="2400" b="1" noProof="1">
                <a:solidFill>
                  <a:schemeClr val="bg1"/>
                </a:solidFill>
                <a:latin typeface="Consolas" pitchFamily="49" charset="0"/>
              </a:rPr>
              <a:t>щ'</a:t>
            </a:r>
            <a:r>
              <a:rPr lang="bg-BG" sz="2400" b="1" noProof="1">
                <a:latin typeface="Consolas" pitchFamily="49" charset="0"/>
              </a:rPr>
              <a:t>; </a:t>
            </a:r>
            <a:r>
              <a:rPr lang="en-US" sz="2400" b="1" noProof="1">
                <a:latin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Cyrillic letter 'sht'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Console.WriteLine("The code of '{0}' is: {1}", ch,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(int) </a:t>
            </a:r>
            <a:r>
              <a:rPr lang="en-US" sz="2400" b="1" noProof="1">
                <a:latin typeface="Consolas" pitchFamily="49" charset="0"/>
              </a:rPr>
              <a:t>ch);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12520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Write a program that takes 3 lines of characters and prints them in reversed order with a space between them</a:t>
            </a:r>
          </a:p>
          <a:p>
            <a:r>
              <a:rPr lang="en-US" sz="3600" dirty="0"/>
              <a:t>Examples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Reversed Chars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438400" y="3429001"/>
            <a:ext cx="5334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B3F64C-C4A9-4174-974C-C5D4DF332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6462" y="3833147"/>
            <a:ext cx="1174031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 B A</a:t>
            </a:r>
          </a:p>
        </p:txBody>
      </p:sp>
      <p:sp>
        <p:nvSpPr>
          <p:cNvPr id="17" name="Arrow: Right 5">
            <a:extLst>
              <a:ext uri="{FF2B5EF4-FFF2-40B4-BE49-F238E27FC236}">
                <a16:creationId xmlns:a16="http://schemas.microsoft.com/office/drawing/2014/main" id="{15D998E5-EFC5-42E8-B192-65AD5A274CFC}"/>
              </a:ext>
            </a:extLst>
          </p:cNvPr>
          <p:cNvSpPr/>
          <p:nvPr/>
        </p:nvSpPr>
        <p:spPr bwMode="auto">
          <a:xfrm>
            <a:off x="3207202" y="3925801"/>
            <a:ext cx="493859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785302" y="3429001"/>
            <a:ext cx="5334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&amp;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B3F64C-C4A9-4174-974C-C5D4DF332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3364" y="3833147"/>
            <a:ext cx="1174031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&amp; L 1</a:t>
            </a:r>
          </a:p>
        </p:txBody>
      </p:sp>
      <p:sp>
        <p:nvSpPr>
          <p:cNvPr id="20" name="Arrow: Right 5">
            <a:extLst>
              <a:ext uri="{FF2B5EF4-FFF2-40B4-BE49-F238E27FC236}">
                <a16:creationId xmlns:a16="http://schemas.microsoft.com/office/drawing/2014/main" id="{15D998E5-EFC5-42E8-B192-65AD5A274CFC}"/>
              </a:ext>
            </a:extLst>
          </p:cNvPr>
          <p:cNvSpPr/>
          <p:nvPr/>
        </p:nvSpPr>
        <p:spPr bwMode="auto">
          <a:xfrm>
            <a:off x="6554104" y="3925801"/>
            <a:ext cx="493859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https://judge.softuni.org/Contests/Practice/Index/1192#5</a:t>
            </a:r>
            <a:endParaRPr lang="en-US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120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Reversed Chars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96988" y="1905001"/>
            <a:ext cx="10668000" cy="29100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char firstChar = char.Parse(Console.ReadLine());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char secondChar = char.Parse(Console.ReadLine());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char thirdChar = char.Parse(Console.ReadLine());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Console.WriteLine($"{thirdChar} {secondChar} {firstChar}");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https://judge.softuni.org/Contests/Practice/Index/1192#5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85181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Escaping sequences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Represent a special character like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3400" dirty="0"/>
              <a:t> or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\n</a:t>
            </a:r>
            <a:r>
              <a:rPr lang="en-US" sz="3400" dirty="0"/>
              <a:t> (new line)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Represent system characters (like the [TAB] character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\t</a:t>
            </a:r>
            <a:r>
              <a:rPr lang="en-US" sz="3400" dirty="0"/>
              <a:t>)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600" dirty="0"/>
              <a:t>Commonly used escaping sequences are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\'</a:t>
            </a:r>
            <a:r>
              <a:rPr lang="en-US" sz="3400" dirty="0"/>
              <a:t> </a:t>
            </a:r>
            <a:r>
              <a:rPr lang="en-US" sz="3400" dirty="0">
                <a:sym typeface="Wingdings" panose="05000000000000000000" pitchFamily="2" charset="2"/>
              </a:rPr>
              <a:t></a:t>
            </a:r>
            <a:r>
              <a:rPr lang="en-US" sz="3400" dirty="0"/>
              <a:t> for single quote	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\"</a:t>
            </a:r>
            <a:r>
              <a:rPr lang="en-US" sz="3400" dirty="0"/>
              <a:t> </a:t>
            </a:r>
            <a:r>
              <a:rPr lang="en-US" sz="3400" dirty="0">
                <a:sym typeface="Wingdings" panose="05000000000000000000" pitchFamily="2" charset="2"/>
              </a:rPr>
              <a:t></a:t>
            </a:r>
            <a:r>
              <a:rPr lang="en-US" sz="3400" dirty="0"/>
              <a:t> for double quote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\\</a:t>
            </a:r>
            <a:r>
              <a:rPr lang="en-US" sz="3400" dirty="0"/>
              <a:t> </a:t>
            </a:r>
            <a:r>
              <a:rPr lang="en-US" sz="3400" dirty="0">
                <a:sym typeface="Wingdings" panose="05000000000000000000" pitchFamily="2" charset="2"/>
              </a:rPr>
              <a:t></a:t>
            </a:r>
            <a:r>
              <a:rPr lang="en-US" sz="3400" dirty="0"/>
              <a:t> for backslash	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\n</a:t>
            </a:r>
            <a:r>
              <a:rPr lang="en-US" sz="3400" dirty="0"/>
              <a:t> </a:t>
            </a:r>
            <a:r>
              <a:rPr lang="en-US" sz="3400" dirty="0">
                <a:sym typeface="Wingdings" panose="05000000000000000000" pitchFamily="2" charset="2"/>
              </a:rPr>
              <a:t></a:t>
            </a:r>
            <a:r>
              <a:rPr lang="en-US" sz="3400" dirty="0"/>
              <a:t> for new line</a:t>
            </a:r>
          </a:p>
          <a:p>
            <a:pPr lvl="1"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\uXXXX</a:t>
            </a:r>
            <a:r>
              <a:rPr lang="en-US" sz="3400" noProof="1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sz="3400" dirty="0">
                <a:sym typeface="Wingdings" panose="05000000000000000000" pitchFamily="2" charset="2"/>
              </a:rPr>
              <a:t></a:t>
            </a:r>
            <a:r>
              <a:rPr lang="en-US" sz="3400" dirty="0"/>
              <a:t> </a:t>
            </a:r>
            <a:r>
              <a:rPr lang="en-US" sz="3400" noProof="1"/>
              <a:t>for denoting any other Unicode symbol</a:t>
            </a:r>
            <a:endParaRPr lang="en-US" sz="3400" dirty="0"/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Escaping Characters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55849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Literals – Example</a:t>
            </a:r>
          </a:p>
        </p:txBody>
      </p:sp>
      <p:sp>
        <p:nvSpPr>
          <p:cNvPr id="537604" name="Rectangle 4"/>
          <p:cNvSpPr>
            <a:spLocks noChangeArrowheads="1"/>
          </p:cNvSpPr>
          <p:nvPr/>
        </p:nvSpPr>
        <p:spPr bwMode="auto">
          <a:xfrm>
            <a:off x="457200" y="1535446"/>
            <a:ext cx="11201400" cy="43319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char symbol = 'a';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An ordinary character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'\u006F';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Unicode character code in 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                  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hexadecimal format (letter 'o')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'\u8449';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ja-JP" alt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葉 </a:t>
            </a:r>
            <a:r>
              <a:rPr lang="en-US" altLang="ja-JP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Leaf in Traditional Chinese)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'\'';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Assigning the single quote character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'\\';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Assigning the backslash character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'\n';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Assigning new line character</a:t>
            </a:r>
            <a:endParaRPr lang="bg-BG" sz="28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'\t';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Assigning TAB character</a:t>
            </a:r>
            <a:endParaRPr lang="bg-BG" sz="28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"a"; 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Incorrect: use single quotes</a:t>
            </a:r>
            <a:r>
              <a:rPr lang="bg-BG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!</a:t>
            </a:r>
            <a:endParaRPr lang="en-US" sz="28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02089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966000" y="4800897"/>
            <a:ext cx="10961783" cy="768084"/>
          </a:xfrm>
        </p:spPr>
        <p:txBody>
          <a:bodyPr/>
          <a:lstStyle/>
          <a:p>
            <a:r>
              <a:rPr lang="en-GB" dirty="0"/>
              <a:t>Sequence of Characters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317F316A-2509-4D45-9055-E1F89E72E2C1}"/>
              </a:ext>
            </a:extLst>
          </p:cNvPr>
          <p:cNvSpPr txBox="1">
            <a:spLocks/>
          </p:cNvSpPr>
          <p:nvPr/>
        </p:nvSpPr>
        <p:spPr>
          <a:xfrm>
            <a:off x="4573665" y="172426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8000" dirty="0">
                <a:solidFill>
                  <a:schemeClr val="bg2"/>
                </a:solidFill>
              </a:rPr>
              <a:t>"</a:t>
            </a:r>
            <a:r>
              <a:rPr lang="en-US" sz="8000" dirty="0">
                <a:solidFill>
                  <a:schemeClr val="bg2"/>
                </a:solidFill>
              </a:rPr>
              <a:t>ABC</a:t>
            </a:r>
            <a:r>
              <a:rPr lang="bg-BG" sz="8000" dirty="0">
                <a:solidFill>
                  <a:schemeClr val="bg2"/>
                </a:solidFill>
              </a:rPr>
              <a:t>"</a:t>
            </a:r>
            <a:r>
              <a:rPr lang="en-US" sz="8000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>
          <a:xfrm>
            <a:off x="786000" y="5558256"/>
            <a:ext cx="10961783" cy="768084"/>
          </a:xfrm>
        </p:spPr>
        <p:txBody>
          <a:bodyPr/>
          <a:lstStyle/>
          <a:p>
            <a:r>
              <a:rPr lang="en-GB" dirty="0"/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25793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String Data Type</a:t>
            </a:r>
            <a:endParaRPr lang="bg-BG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46000" y="1189318"/>
            <a:ext cx="10321675" cy="5546589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The string data type in C#</a:t>
            </a:r>
          </a:p>
          <a:p>
            <a:pPr lvl="1"/>
            <a:r>
              <a:rPr lang="en-US" sz="3400" dirty="0"/>
              <a:t>Represents a sequence of characters</a:t>
            </a:r>
          </a:p>
          <a:p>
            <a:pPr lvl="1"/>
            <a:r>
              <a:rPr lang="en-US" sz="3400" dirty="0"/>
              <a:t>Is declared by the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400" dirty="0"/>
              <a:t> keyword</a:t>
            </a:r>
          </a:p>
          <a:p>
            <a:pPr lvl="1"/>
            <a:r>
              <a:rPr lang="en-US" sz="3400" dirty="0"/>
              <a:t>Has a default value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3400" dirty="0"/>
              <a:t> (no value)</a:t>
            </a:r>
          </a:p>
          <a:p>
            <a:r>
              <a:rPr lang="en-US" sz="3600" dirty="0"/>
              <a:t>Strings are enclosed in quotes:</a:t>
            </a:r>
          </a:p>
          <a:p>
            <a:endParaRPr lang="en-US" dirty="0"/>
          </a:p>
          <a:p>
            <a:r>
              <a:rPr lang="en-US" sz="3600" dirty="0"/>
              <a:t>Strings can be concatenated</a:t>
            </a:r>
          </a:p>
          <a:p>
            <a:pPr lvl="1"/>
            <a:r>
              <a:rPr lang="en-US" sz="3400" dirty="0"/>
              <a:t>Using the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3400" dirty="0"/>
              <a:t> operator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721000" y="4419000"/>
            <a:ext cx="5638800" cy="6920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anose="020B0609020204030204" pitchFamily="49" charset="0"/>
              </a:rPr>
              <a:t>string text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800" b="1" noProof="1">
                <a:solidFill>
                  <a:srgbClr val="234465"/>
                </a:solidFill>
                <a:latin typeface="Consolas" panose="020B0609020204030204" pitchFamily="49" charset="0"/>
              </a:rPr>
              <a:t>Hello, C#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800" b="1" noProof="1">
                <a:solidFill>
                  <a:srgbClr val="234465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7927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Strings are enclosed in </a:t>
            </a:r>
            <a:r>
              <a:rPr lang="en-US" sz="3600"/>
              <a:t>quotes </a:t>
            </a:r>
            <a:r>
              <a:rPr lang="en-US" sz="3600" b="1">
                <a:solidFill>
                  <a:schemeClr val="bg1"/>
                </a:solidFill>
                <a:latin typeface="Consolas" panose="020B0609020204030204" pitchFamily="49" charset="0"/>
              </a:rPr>
              <a:t>""</a:t>
            </a:r>
            <a:endParaRPr lang="en-US" sz="3600" dirty="0"/>
          </a:p>
          <a:p>
            <a:endParaRPr lang="en-US" sz="3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3600" dirty="0"/>
              <a:t>Strings can be </a:t>
            </a:r>
            <a:r>
              <a:rPr lang="en-US" sz="3600" b="1" dirty="0">
                <a:solidFill>
                  <a:schemeClr val="bg1"/>
                </a:solidFill>
              </a:rPr>
              <a:t>verbatim</a:t>
            </a:r>
            <a:r>
              <a:rPr lang="en-US" sz="3600" dirty="0"/>
              <a:t> (no escaping):</a:t>
            </a:r>
          </a:p>
          <a:p>
            <a:endParaRPr lang="en-US" sz="3600" dirty="0"/>
          </a:p>
          <a:p>
            <a:r>
              <a:rPr lang="en-US" sz="3600" dirty="0"/>
              <a:t>You can use verbatim strings with interpolation: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Verbatim and Interpolated Strings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32609" y="1905001"/>
            <a:ext cx="7412182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file = "C:\\Windows\\win.ini";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765994" y="1556078"/>
            <a:ext cx="2798994" cy="1066800"/>
          </a:xfrm>
          <a:prstGeom prst="wedgeRoundRectCallout">
            <a:avLst>
              <a:gd name="adj1" fmla="val 28566"/>
              <a:gd name="adj2" fmla="val 156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The backslash \ is </a:t>
            </a:r>
            <a:r>
              <a:rPr lang="en-US" sz="2800" b="1" dirty="0">
                <a:solidFill>
                  <a:schemeClr val="bg1"/>
                </a:solidFill>
              </a:rPr>
              <a:t>escaped by \\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32609" y="3305609"/>
            <a:ext cx="7412182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file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@</a:t>
            </a:r>
            <a:r>
              <a:rPr lang="en-US" sz="2800" b="1" noProof="1">
                <a:latin typeface="Consolas" panose="020B0609020204030204" pitchFamily="49" charset="0"/>
              </a:rPr>
              <a:t>"C:\Windows\win.ini";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765994" y="3074774"/>
            <a:ext cx="2798994" cy="986242"/>
          </a:xfrm>
          <a:prstGeom prst="wedgeRoundRectCallout">
            <a:avLst>
              <a:gd name="adj1" fmla="val -26266"/>
              <a:gd name="adj2" fmla="val 297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The backslash \ is </a:t>
            </a:r>
            <a:r>
              <a:rPr lang="en-US" sz="2800" b="1" dirty="0">
                <a:solidFill>
                  <a:schemeClr val="bg1"/>
                </a:solidFill>
              </a:rPr>
              <a:t>not escaped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32609" y="4775711"/>
            <a:ext cx="7412182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os = "Windows";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file = "win.ini";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path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$@</a:t>
            </a:r>
            <a:r>
              <a:rPr lang="en-US" sz="2800" b="1" noProof="1">
                <a:latin typeface="Consolas" panose="020B0609020204030204" pitchFamily="49" charset="0"/>
              </a:rPr>
              <a:t>"C:\{os}\{file}";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112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Read first and last name and delimiter</a:t>
            </a:r>
          </a:p>
          <a:p>
            <a:r>
              <a:rPr lang="en-US" sz="3600" dirty="0"/>
              <a:t>Print the first and last name joined by the delimiter</a:t>
            </a:r>
          </a:p>
          <a:p>
            <a:endParaRPr lang="en-US" sz="3400" dirty="0"/>
          </a:p>
          <a:p>
            <a:endParaRPr lang="en-US" sz="3400" dirty="0"/>
          </a:p>
          <a:p>
            <a:endParaRPr lang="en-US" sz="3400" dirty="0"/>
          </a:p>
          <a:p>
            <a:pPr marL="0" indent="0">
              <a:buNone/>
            </a:pP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Concat Names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54848" y="2590801"/>
            <a:ext cx="12192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John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Smith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-&gt;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B3F64C-C4A9-4174-974C-C5D4DF332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2217" y="3008028"/>
            <a:ext cx="2514600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John-&gt;Smith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5D998E5-EFC5-42E8-B192-65AD5A274CFC}"/>
              </a:ext>
            </a:extLst>
          </p:cNvPr>
          <p:cNvSpPr/>
          <p:nvPr/>
        </p:nvSpPr>
        <p:spPr bwMode="auto">
          <a:xfrm>
            <a:off x="2309450" y="3087601"/>
            <a:ext cx="493859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066B3E-EF48-46E5-BAED-F611027CD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7927" y="2590801"/>
            <a:ext cx="12192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Linda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Terry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=&gt;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3E8C0F-D583-40FD-80C2-B3B9F691B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9349" y="3064777"/>
            <a:ext cx="2625851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Linda=&gt;Terry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2CE4C6F-78F1-49DC-A22A-EA27C82ADA90}"/>
              </a:ext>
            </a:extLst>
          </p:cNvPr>
          <p:cNvSpPr/>
          <p:nvPr/>
        </p:nvSpPr>
        <p:spPr bwMode="auto">
          <a:xfrm>
            <a:off x="7732529" y="3144350"/>
            <a:ext cx="493859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DF299C-7C05-437F-B6E1-1A534F9D5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48" y="4482277"/>
            <a:ext cx="12192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Jan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White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&lt;-&gt;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34029B-41DC-4E23-9590-728758A66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2217" y="4899504"/>
            <a:ext cx="2514600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Jan&lt;-&gt;White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B3EA520E-D8FB-4CB2-AE04-FC1DBF53DB48}"/>
              </a:ext>
            </a:extLst>
          </p:cNvPr>
          <p:cNvSpPr/>
          <p:nvPr/>
        </p:nvSpPr>
        <p:spPr bwMode="auto">
          <a:xfrm>
            <a:off x="2309450" y="4979077"/>
            <a:ext cx="493859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DE877E-0484-42DF-9B29-5C933D19D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7927" y="4539026"/>
            <a:ext cx="12192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Lee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Lewis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---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E50155-4396-4D73-96DA-AFF94C7AD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4743" y="4969047"/>
            <a:ext cx="2514600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Lee---Lewis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C7C2394-D3CC-4900-8695-EDA96055C287}"/>
              </a:ext>
            </a:extLst>
          </p:cNvPr>
          <p:cNvSpPr/>
          <p:nvPr/>
        </p:nvSpPr>
        <p:spPr bwMode="auto">
          <a:xfrm>
            <a:off x="7732529" y="5035826"/>
            <a:ext cx="493859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2000" y="62600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https://judge.softuni.org/Contests/Practice/Index/1192#6</a:t>
            </a:r>
            <a:endParaRPr lang="en-US" dirty="0"/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640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6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Computers are machines that process data</a:t>
            </a:r>
          </a:p>
          <a:p>
            <a:pPr lvl="1"/>
            <a:r>
              <a:rPr lang="en-US" sz="3400" dirty="0"/>
              <a:t>Instructions and data are stored </a:t>
            </a:r>
            <a:br>
              <a:rPr lang="en-US" sz="3400" dirty="0"/>
            </a:br>
            <a:r>
              <a:rPr lang="en-US" sz="3400" dirty="0"/>
              <a:t>in the computer memory</a:t>
            </a: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Computing Works?</a:t>
            </a:r>
            <a:endParaRPr lang="bg-BG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209800" y="3505201"/>
            <a:ext cx="8963650" cy="1683495"/>
            <a:chOff x="1816500" y="3048000"/>
            <a:chExt cx="8164112" cy="1533331"/>
          </a:xfrm>
        </p:grpSpPr>
        <p:grpSp>
          <p:nvGrpSpPr>
            <p:cNvPr id="2" name="Group 1"/>
            <p:cNvGrpSpPr/>
            <p:nvPr/>
          </p:nvGrpSpPr>
          <p:grpSpPr>
            <a:xfrm>
              <a:off x="1816500" y="3057331"/>
              <a:ext cx="1619250" cy="1524000"/>
              <a:chOff x="2360612" y="3048000"/>
              <a:chExt cx="1619250" cy="15240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360612" y="3048000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6750" y="3285931"/>
                <a:ext cx="1066800" cy="1066800"/>
              </a:xfrm>
              <a:prstGeom prst="rect">
                <a:avLst/>
              </a:prstGeom>
              <a:noFill/>
            </p:spPr>
          </p:pic>
        </p:grpSp>
        <p:grpSp>
          <p:nvGrpSpPr>
            <p:cNvPr id="9" name="Group 8"/>
            <p:cNvGrpSpPr/>
            <p:nvPr/>
          </p:nvGrpSpPr>
          <p:grpSpPr>
            <a:xfrm>
              <a:off x="8361362" y="3048000"/>
              <a:ext cx="1619250" cy="1524000"/>
              <a:chOff x="1998468" y="3505200"/>
              <a:chExt cx="1619250" cy="15240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1998468" y="3505200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36205" y="3705807"/>
                <a:ext cx="1142999" cy="1143000"/>
              </a:xfrm>
              <a:prstGeom prst="rect">
                <a:avLst/>
              </a:prstGeom>
            </p:spPr>
          </p:pic>
        </p:grpSp>
        <p:sp>
          <p:nvSpPr>
            <p:cNvPr id="21" name="Arrow: Right 20"/>
            <p:cNvSpPr/>
            <p:nvPr/>
          </p:nvSpPr>
          <p:spPr>
            <a:xfrm>
              <a:off x="6913562" y="3572069"/>
              <a:ext cx="1295400" cy="457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5045281" y="3057331"/>
              <a:ext cx="1619250" cy="1524000"/>
              <a:chOff x="8286162" y="3019003"/>
              <a:chExt cx="1619250" cy="1524000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8286162" y="3019003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8452164" y="3440357"/>
                <a:ext cx="1289215" cy="6638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GB" sz="2800" b="1" dirty="0">
                    <a:solidFill>
                      <a:schemeClr val="bg2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10110</a:t>
                </a:r>
                <a:endParaRPr lang="en-GB" sz="3600" b="1" dirty="0">
                  <a:solidFill>
                    <a:schemeClr val="bg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22" name="Arrow: Right 21"/>
            <p:cNvSpPr/>
            <p:nvPr/>
          </p:nvSpPr>
          <p:spPr>
            <a:xfrm>
              <a:off x="3597481" y="3590731"/>
              <a:ext cx="1295400" cy="457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92445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46EA9A9-F15B-46E5-BBB7-D0ED838A11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295401"/>
            <a:ext cx="10439400" cy="368136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 firstName = Console.ReadLine();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 lastName = Console.ReadLine();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 delimiter = Console.ReadLine();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8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 result = firstName</a:t>
            </a:r>
            <a:r>
              <a:rPr lang="en-US" sz="2800" dirty="0">
                <a:solidFill>
                  <a:schemeClr val="bg1"/>
                </a:solidFill>
              </a:rPr>
              <a:t> + </a:t>
            </a:r>
            <a:r>
              <a:rPr lang="en-US" sz="2800" dirty="0"/>
              <a:t>delimiter </a:t>
            </a:r>
            <a:r>
              <a:rPr lang="en-US" sz="2800" dirty="0">
                <a:solidFill>
                  <a:schemeClr val="bg1"/>
                </a:solidFill>
              </a:rPr>
              <a:t>+</a:t>
            </a:r>
            <a:r>
              <a:rPr lang="en-US" sz="2800" dirty="0"/>
              <a:t> lastName;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Console.WriteLine(result);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D126CF-BA41-40D7-949E-10540EDF9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noProof="1"/>
              <a:t>Concat</a:t>
            </a:r>
            <a:r>
              <a:rPr lang="en-US" dirty="0"/>
              <a:t> Names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43203E4-C37C-4D9D-BEF1-5E9B25F16946}"/>
              </a:ext>
            </a:extLst>
          </p:cNvPr>
          <p:cNvGrpSpPr/>
          <p:nvPr/>
        </p:nvGrpSpPr>
        <p:grpSpPr>
          <a:xfrm>
            <a:off x="3962400" y="5254197"/>
            <a:ext cx="4267200" cy="1143000"/>
            <a:chOff x="2513012" y="4876800"/>
            <a:chExt cx="4267200" cy="1143000"/>
          </a:xfrm>
        </p:grpSpPr>
        <p:sp>
          <p:nvSpPr>
            <p:cNvPr id="10" name="Arrow: Bent-Up 9">
              <a:extLst>
                <a:ext uri="{FF2B5EF4-FFF2-40B4-BE49-F238E27FC236}">
                  <a16:creationId xmlns:a16="http://schemas.microsoft.com/office/drawing/2014/main" id="{4E7F5761-381E-4A45-905A-F2E14C271E91}"/>
                </a:ext>
              </a:extLst>
            </p:cNvPr>
            <p:cNvSpPr/>
            <p:nvPr/>
          </p:nvSpPr>
          <p:spPr bwMode="auto">
            <a:xfrm rot="5400000">
              <a:off x="2513012" y="4876800"/>
              <a:ext cx="990600" cy="990600"/>
            </a:xfrm>
            <a:prstGeom prst="bentUpArrow">
              <a:avLst/>
            </a:prstGeom>
            <a:solidFill>
              <a:schemeClr val="tx1">
                <a:alpha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FA92A8A-7963-4F14-B286-FF671BD7ECC1}"/>
                </a:ext>
              </a:extLst>
            </p:cNvPr>
            <p:cNvSpPr/>
            <p:nvPr/>
          </p:nvSpPr>
          <p:spPr bwMode="auto">
            <a:xfrm>
              <a:off x="3884612" y="5105400"/>
              <a:ext cx="2895600" cy="9144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3600" b="1" dirty="0">
                  <a:solidFill>
                    <a:srgbClr val="FFFFFF"/>
                  </a:solidFill>
                </a:rPr>
                <a:t>Jan&lt;-&gt;White</a:t>
              </a:r>
            </a:p>
          </p:txBody>
        </p:sp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319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353880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3600" b="1" dirty="0">
                <a:solidFill>
                  <a:schemeClr val="bg1"/>
                </a:solidFill>
              </a:rPr>
              <a:t>Variables</a:t>
            </a:r>
            <a:r>
              <a:rPr lang="en-GB" sz="3600" dirty="0">
                <a:solidFill>
                  <a:schemeClr val="bg2"/>
                </a:solidFill>
              </a:rPr>
              <a:t> – store data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3400" dirty="0">
                <a:solidFill>
                  <a:schemeClr val="bg2"/>
                </a:solidFill>
              </a:rPr>
              <a:t>Numeral types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GB" sz="3200" dirty="0">
                <a:solidFill>
                  <a:schemeClr val="bg2"/>
                </a:solidFill>
              </a:rPr>
              <a:t>Represent </a:t>
            </a:r>
            <a:r>
              <a:rPr lang="en-GB" sz="3200" b="1" dirty="0">
                <a:solidFill>
                  <a:schemeClr val="bg1"/>
                </a:solidFill>
              </a:rPr>
              <a:t>numbers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GB" sz="3400" dirty="0">
                <a:solidFill>
                  <a:schemeClr val="bg2"/>
                </a:solidFill>
              </a:rPr>
              <a:t>Have </a:t>
            </a:r>
            <a:r>
              <a:rPr lang="en-GB" sz="3400" b="1" dirty="0">
                <a:solidFill>
                  <a:schemeClr val="bg1"/>
                </a:solidFill>
              </a:rPr>
              <a:t>specific ranges </a:t>
            </a:r>
            <a:r>
              <a:rPr lang="en-GB" sz="3400" dirty="0">
                <a:solidFill>
                  <a:schemeClr val="bg2"/>
                </a:solidFill>
              </a:rPr>
              <a:t>for every type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3600" dirty="0">
                <a:solidFill>
                  <a:schemeClr val="bg2"/>
                </a:solidFill>
              </a:rPr>
              <a:t>String and text types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GB" sz="3400" dirty="0">
                <a:solidFill>
                  <a:schemeClr val="bg2"/>
                </a:solidFill>
              </a:rPr>
              <a:t>Represent </a:t>
            </a:r>
            <a:r>
              <a:rPr lang="en-GB" sz="3400" b="1" dirty="0">
                <a:solidFill>
                  <a:schemeClr val="bg1"/>
                </a:solidFill>
              </a:rPr>
              <a:t>text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GB" sz="3400" b="1" dirty="0">
                <a:solidFill>
                  <a:schemeClr val="bg1"/>
                </a:solidFill>
              </a:rPr>
              <a:t>Sequences</a:t>
            </a:r>
            <a:r>
              <a:rPr lang="en-GB" sz="3400" b="1" dirty="0">
                <a:solidFill>
                  <a:schemeClr val="bg2"/>
                </a:solidFill>
              </a:rPr>
              <a:t> </a:t>
            </a:r>
            <a:r>
              <a:rPr lang="en-GB" sz="3400" b="1" dirty="0">
                <a:solidFill>
                  <a:schemeClr val="bg1"/>
                </a:solidFill>
              </a:rPr>
              <a:t>of Unicode</a:t>
            </a:r>
            <a:r>
              <a:rPr lang="en-GB" sz="3400" b="1" dirty="0">
                <a:solidFill>
                  <a:schemeClr val="bg2"/>
                </a:solidFill>
              </a:rPr>
              <a:t> </a:t>
            </a:r>
            <a:r>
              <a:rPr lang="en-GB" sz="3400" b="1" dirty="0">
                <a:solidFill>
                  <a:schemeClr val="bg1"/>
                </a:solidFill>
              </a:rPr>
              <a:t>characters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3600" dirty="0">
                <a:solidFill>
                  <a:schemeClr val="bg2"/>
                </a:solidFill>
              </a:rPr>
              <a:t>Type conversion: </a:t>
            </a:r>
            <a:r>
              <a:rPr lang="en-GB" sz="3600" b="1" dirty="0">
                <a:solidFill>
                  <a:schemeClr val="bg1"/>
                </a:solidFill>
              </a:rPr>
              <a:t>implicit</a:t>
            </a:r>
            <a:r>
              <a:rPr lang="en-GB" sz="3600" dirty="0">
                <a:solidFill>
                  <a:schemeClr val="bg2"/>
                </a:solidFill>
              </a:rPr>
              <a:t> and </a:t>
            </a:r>
            <a:r>
              <a:rPr lang="en-GB" sz="3600" b="1" dirty="0">
                <a:solidFill>
                  <a:schemeClr val="bg1"/>
                </a:solidFill>
              </a:rPr>
              <a:t>explicit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Variables have </a:t>
            </a:r>
            <a:r>
              <a:rPr lang="en-US" sz="3600" b="1" dirty="0">
                <a:solidFill>
                  <a:schemeClr val="bg1"/>
                </a:solidFill>
              </a:rPr>
              <a:t>name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bg1"/>
                </a:solidFill>
              </a:rPr>
              <a:t>data type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</a:rPr>
              <a:t>value</a:t>
            </a:r>
          </a:p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Assignment</a:t>
            </a:r>
            <a:r>
              <a:rPr lang="en-US" sz="3600" dirty="0"/>
              <a:t> is done by the operator "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US" sz="3600" dirty="0"/>
              <a:t>" </a:t>
            </a:r>
          </a:p>
          <a:p>
            <a:pPr lvl="1"/>
            <a:r>
              <a:rPr lang="en-US" sz="3600" dirty="0"/>
              <a:t>Example of variable definition and assignment in C#</a:t>
            </a:r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When processed, </a:t>
            </a:r>
            <a:r>
              <a:rPr lang="en-US" sz="3600" b="1" dirty="0">
                <a:solidFill>
                  <a:schemeClr val="bg1"/>
                </a:solidFill>
              </a:rPr>
              <a:t>data</a:t>
            </a:r>
            <a:r>
              <a:rPr lang="en-US" sz="3600" dirty="0"/>
              <a:t> is </a:t>
            </a:r>
            <a:r>
              <a:rPr lang="en-US" sz="3600" b="1" dirty="0">
                <a:solidFill>
                  <a:schemeClr val="bg1"/>
                </a:solidFill>
              </a:rPr>
              <a:t>stored</a:t>
            </a:r>
            <a:r>
              <a:rPr lang="en-US" sz="3600" dirty="0"/>
              <a:t> back </a:t>
            </a:r>
            <a:r>
              <a:rPr lang="en-US" sz="3600" b="1" dirty="0">
                <a:solidFill>
                  <a:schemeClr val="bg1"/>
                </a:solidFill>
              </a:rPr>
              <a:t>into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variables</a:t>
            </a:r>
            <a:endParaRPr lang="bg-BG" sz="3600" b="1" dirty="0">
              <a:solidFill>
                <a:schemeClr val="bg1"/>
              </a:solidFill>
            </a:endParaRP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bg-BG" dirty="0"/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5390613" y="4288111"/>
            <a:ext cx="3059507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count = 5;</a:t>
            </a:r>
          </a:p>
        </p:txBody>
      </p:sp>
      <p:sp>
        <p:nvSpPr>
          <p:cNvPr id="560133" name="AutoShape 5"/>
          <p:cNvSpPr>
            <a:spLocks noChangeArrowheads="1"/>
          </p:cNvSpPr>
          <p:nvPr/>
        </p:nvSpPr>
        <p:spPr bwMode="auto">
          <a:xfrm>
            <a:off x="3153669" y="4288111"/>
            <a:ext cx="2111734" cy="578882"/>
          </a:xfrm>
          <a:prstGeom prst="wedgeRoundRectCallout">
            <a:avLst>
              <a:gd name="adj1" fmla="val 59294"/>
              <a:gd name="adj2" fmla="val 80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Data type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5676411" y="3571490"/>
            <a:ext cx="2871958" cy="578882"/>
          </a:xfrm>
          <a:prstGeom prst="wedgeRoundRectCallout">
            <a:avLst>
              <a:gd name="adj1" fmla="val -12300"/>
              <a:gd name="adj2" fmla="val 860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Variable name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8563075" y="4435464"/>
            <a:ext cx="2871958" cy="578882"/>
          </a:xfrm>
          <a:prstGeom prst="wedgeRoundRectCallout">
            <a:avLst>
              <a:gd name="adj1" fmla="val -56201"/>
              <a:gd name="adj2" fmla="val -328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Variable value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86269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2" grpId="0" animBg="1"/>
      <p:bldP spid="560133" grpId="0" animBg="1"/>
      <p:bldP spid="560134" grpId="0" animBg="1"/>
      <p:bldP spid="5601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1200"/>
              </a:spcBef>
            </a:pPr>
            <a:r>
              <a:rPr lang="en-US" sz="3600" dirty="0"/>
              <a:t>A </a:t>
            </a:r>
            <a:r>
              <a:rPr lang="en-US" sz="36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type</a:t>
            </a:r>
            <a:endParaRPr lang="en-US" sz="3600" dirty="0"/>
          </a:p>
          <a:p>
            <a:pPr lvl="1">
              <a:spcBef>
                <a:spcPts val="1200"/>
              </a:spcBef>
            </a:pPr>
            <a:r>
              <a:rPr lang="en-US" sz="3400" dirty="0"/>
              <a:t>Is a </a:t>
            </a:r>
            <a:r>
              <a:rPr lang="en-US" sz="3400" b="1" dirty="0">
                <a:solidFill>
                  <a:schemeClr val="bg1"/>
                </a:solidFill>
              </a:rPr>
              <a:t>domain of values </a:t>
            </a:r>
            <a:r>
              <a:rPr lang="en-US" sz="3400" dirty="0"/>
              <a:t>of similar characteristics</a:t>
            </a:r>
          </a:p>
          <a:p>
            <a:pPr lvl="1">
              <a:spcBef>
                <a:spcPts val="1200"/>
              </a:spcBef>
            </a:pPr>
            <a:r>
              <a:rPr lang="en-US" sz="3400" dirty="0"/>
              <a:t>Defines the type of information stored in the computer </a:t>
            </a:r>
            <a:br>
              <a:rPr lang="en-US" sz="3400" dirty="0"/>
            </a:br>
            <a:r>
              <a:rPr lang="en-US" sz="3400" dirty="0"/>
              <a:t>memory (in a </a:t>
            </a:r>
            <a:r>
              <a:rPr lang="en-US" sz="3400" b="1" dirty="0">
                <a:solidFill>
                  <a:schemeClr val="bg1"/>
                </a:solidFill>
              </a:rPr>
              <a:t>variable</a:t>
            </a:r>
            <a:r>
              <a:rPr lang="en-US" sz="3400" dirty="0"/>
              <a:t>)</a:t>
            </a:r>
          </a:p>
          <a:p>
            <a:pPr>
              <a:spcBef>
                <a:spcPts val="1200"/>
              </a:spcBef>
            </a:pPr>
            <a:r>
              <a:rPr lang="en-US" sz="3600" dirty="0"/>
              <a:t>Examples</a:t>
            </a:r>
          </a:p>
          <a:p>
            <a:pPr lvl="1">
              <a:spcBef>
                <a:spcPts val="1200"/>
              </a:spcBef>
            </a:pPr>
            <a:r>
              <a:rPr lang="en-US" sz="3400" dirty="0"/>
              <a:t>Positive integers: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3400" dirty="0"/>
              <a:t>, …</a:t>
            </a:r>
            <a:endParaRPr lang="en-US" sz="34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sz="3400" dirty="0"/>
              <a:t>Alphabetical characters: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sz="3400" dirty="0"/>
              <a:t>, …</a:t>
            </a:r>
            <a:endParaRPr lang="en-US" sz="34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sz="3400" dirty="0"/>
              <a:t>Days of week: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Monday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Tuesday</a:t>
            </a:r>
            <a:r>
              <a:rPr lang="en-US" sz="3400" dirty="0"/>
              <a:t>, …</a:t>
            </a:r>
            <a:endParaRPr lang="en-US" sz="34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 Type?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43522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3847" y="1264287"/>
            <a:ext cx="11818096" cy="552876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sz="3900" dirty="0"/>
              <a:t>A data type has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sz="3700" dirty="0"/>
              <a:t>Name (C# keyword or .NET type)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sz="3700" dirty="0"/>
              <a:t>Size (how much memory is used)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sz="3700" dirty="0"/>
              <a:t>Default value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sz="3900" dirty="0"/>
              <a:t>Example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sz="3700" dirty="0"/>
              <a:t>Integer numbers in C#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sz="3700" dirty="0"/>
              <a:t>Name: </a:t>
            </a:r>
            <a:r>
              <a:rPr lang="en-US" sz="37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int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sz="3700" dirty="0"/>
              <a:t>Size: </a:t>
            </a:r>
            <a:r>
              <a:rPr lang="en-US" sz="37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</a:t>
            </a:r>
            <a:r>
              <a:rPr lang="en-US" sz="3700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7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bits</a:t>
            </a:r>
            <a:r>
              <a:rPr lang="en-US" sz="3700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700" dirty="0"/>
              <a:t>(4 bytes)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sz="3700" dirty="0"/>
              <a:t>Default value: </a:t>
            </a:r>
            <a:r>
              <a:rPr lang="en-US" sz="37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 Characteristics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162801" y="1196119"/>
            <a:ext cx="2271271" cy="2676418"/>
            <a:chOff x="7401286" y="533400"/>
            <a:chExt cx="1975608" cy="2328015"/>
          </a:xfrm>
        </p:grpSpPr>
        <p:pic>
          <p:nvPicPr>
            <p:cNvPr id="2052" name="Picture 4" descr="http://clipartist.info/RSS/openclipart.org/2011/July/15-Friday/binary_file_icon-1331px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401286" y="533400"/>
              <a:ext cx="1975608" cy="2328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7464631" y="1697737"/>
              <a:ext cx="1344613" cy="106397"/>
            </a:xfrm>
            <a:prstGeom prst="rect">
              <a:avLst/>
            </a:prstGeom>
            <a:solidFill>
              <a:srgbClr val="F0A22E">
                <a:alpha val="10196"/>
              </a:srgb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7907999" y="2826258"/>
            <a:ext cx="3575032" cy="988944"/>
          </a:xfrm>
          <a:prstGeom prst="wedgeRoundRectCallout">
            <a:avLst>
              <a:gd name="adj1" fmla="val -59318"/>
              <a:gd name="adj2" fmla="val -560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int</a:t>
            </a:r>
            <a:r>
              <a:rPr lang="en-US" sz="2800" b="1" dirty="0">
                <a:solidFill>
                  <a:schemeClr val="bg2"/>
                </a:solidFill>
              </a:rPr>
              <a:t>: sequence of 32 bits in the memory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162800" y="4508397"/>
            <a:ext cx="3747816" cy="936938"/>
          </a:xfrm>
          <a:prstGeom prst="wedgeRoundRectCallout">
            <a:avLst>
              <a:gd name="adj1" fmla="val 24097"/>
              <a:gd name="adj2" fmla="val 134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int</a:t>
            </a:r>
            <a:r>
              <a:rPr lang="en-US" sz="2800" b="1" dirty="0">
                <a:solidFill>
                  <a:schemeClr val="bg2"/>
                </a:solidFill>
              </a:rPr>
              <a:t>: 4 sequential bytes in the memory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562768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91210" y="1079981"/>
            <a:ext cx="10129234" cy="3384019"/>
          </a:xfrm>
        </p:spPr>
        <p:txBody>
          <a:bodyPr>
            <a:normAutofit/>
          </a:bodyPr>
          <a:lstStyle/>
          <a:p>
            <a:r>
              <a:rPr lang="en-US" sz="3600" dirty="0"/>
              <a:t>Always refer to the naming </a:t>
            </a:r>
            <a:r>
              <a:rPr lang="en-US" sz="3600" b="1" dirty="0">
                <a:solidFill>
                  <a:schemeClr val="bg1"/>
                </a:solidFill>
              </a:rPr>
              <a:t>conventions</a:t>
            </a:r>
            <a:br>
              <a:rPr lang="en-US" sz="3600" dirty="0"/>
            </a:br>
            <a:r>
              <a:rPr lang="en-US" sz="3600" dirty="0"/>
              <a:t>of a programming language – for C# use </a:t>
            </a:r>
            <a:r>
              <a:rPr lang="en-US" sz="3600" b="1" dirty="0">
                <a:solidFill>
                  <a:schemeClr val="bg1"/>
                </a:solidFill>
                <a:latin typeface="+mj-lt"/>
                <a:cs typeface="Consolas" pitchFamily="49" charset="0"/>
              </a:rPr>
              <a:t>camelCase</a:t>
            </a:r>
            <a:endParaRPr lang="en-US" sz="3600" b="1" dirty="0">
              <a:solidFill>
                <a:schemeClr val="bg1"/>
              </a:solidFill>
              <a:latin typeface="+mj-lt"/>
            </a:endParaRPr>
          </a:p>
          <a:p>
            <a:r>
              <a:rPr lang="en-US" sz="3600" dirty="0"/>
              <a:t>Preferred form: </a:t>
            </a:r>
            <a:r>
              <a:rPr lang="en-US" sz="3600" b="1" dirty="0">
                <a:solidFill>
                  <a:schemeClr val="bg1"/>
                </a:solidFill>
              </a:rPr>
              <a:t>[Noun] </a:t>
            </a:r>
            <a:r>
              <a:rPr lang="en-US" sz="3600" dirty="0"/>
              <a:t>or </a:t>
            </a:r>
            <a:r>
              <a:rPr lang="en-US" sz="3600" b="1" dirty="0">
                <a:solidFill>
                  <a:schemeClr val="bg1"/>
                </a:solidFill>
              </a:rPr>
              <a:t>[Adjective] </a:t>
            </a:r>
            <a:r>
              <a:rPr lang="en-US" sz="3600" dirty="0"/>
              <a:t>+ </a:t>
            </a:r>
            <a:r>
              <a:rPr lang="en-US" sz="3600" b="1" dirty="0">
                <a:solidFill>
                  <a:schemeClr val="bg1"/>
                </a:solidFill>
              </a:rPr>
              <a:t>[Noun]</a:t>
            </a:r>
          </a:p>
          <a:p>
            <a:r>
              <a:rPr lang="en-US" sz="3600" dirty="0"/>
              <a:t>Should explain the purpose of the variable (Always</a:t>
            </a:r>
            <a:br>
              <a:rPr lang="en-US" sz="3600" dirty="0"/>
            </a:br>
            <a:r>
              <a:rPr lang="en-US" sz="3600" dirty="0"/>
              <a:t>ask yourself "</a:t>
            </a:r>
            <a:r>
              <a:rPr lang="en-US" sz="3600" b="1" dirty="0">
                <a:solidFill>
                  <a:schemeClr val="bg1"/>
                </a:solidFill>
              </a:rPr>
              <a:t>What does this variable contain?</a:t>
            </a:r>
            <a:r>
              <a:rPr lang="en-US" sz="3600" dirty="0"/>
              <a:t>")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Variables</a:t>
            </a:r>
          </a:p>
        </p:txBody>
      </p:sp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98168" y="4795245"/>
            <a:ext cx="630691" cy="473142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68456" y="5553867"/>
            <a:ext cx="490116" cy="468411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724148" y="4724210"/>
            <a:ext cx="82057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firstName, report, config, fontSize, maxSpeed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724148" y="5494351"/>
            <a:ext cx="82057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foo, bar, p, p1, LastName, last_name, LAST_NAME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804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3943</TotalTime>
  <Words>3516</Words>
  <Application>Microsoft Office PowerPoint</Application>
  <PresentationFormat>Широк екран</PresentationFormat>
  <Paragraphs>598</Paragraphs>
  <Slides>57</Slides>
  <Notes>15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57</vt:i4>
      </vt:variant>
    </vt:vector>
  </HeadingPairs>
  <TitlesOfParts>
    <vt:vector size="64" baseType="lpstr">
      <vt:lpstr>Arial</vt:lpstr>
      <vt:lpstr>Calibri</vt:lpstr>
      <vt:lpstr>Consolas</vt:lpstr>
      <vt:lpstr>Tahoma</vt:lpstr>
      <vt:lpstr>Wingdings</vt:lpstr>
      <vt:lpstr>Wingdings 2</vt:lpstr>
      <vt:lpstr>SoftUni</vt:lpstr>
      <vt:lpstr>Data Types and Variables</vt:lpstr>
      <vt:lpstr>Table of Contents</vt:lpstr>
      <vt:lpstr>Have a Question?</vt:lpstr>
      <vt:lpstr>Data Types and Variables</vt:lpstr>
      <vt:lpstr>How Computing Works?</vt:lpstr>
      <vt:lpstr>Variables</vt:lpstr>
      <vt:lpstr>What is a Data Type?</vt:lpstr>
      <vt:lpstr>Data Type Characteristics</vt:lpstr>
      <vt:lpstr>Naming Variables</vt:lpstr>
      <vt:lpstr>Variable Scope and Lifetime</vt:lpstr>
      <vt:lpstr>Variable Span</vt:lpstr>
      <vt:lpstr>Keep Variable Span Short</vt:lpstr>
      <vt:lpstr>Integer Types</vt:lpstr>
      <vt:lpstr> </vt:lpstr>
      <vt:lpstr>Centuries – Example</vt:lpstr>
      <vt:lpstr>Beware of Integer Overflow!</vt:lpstr>
      <vt:lpstr>Integer Literals</vt:lpstr>
      <vt:lpstr>Real Number Types</vt:lpstr>
      <vt:lpstr>What Are Floating-Point Types?</vt:lpstr>
      <vt:lpstr>Floating-Point Numbers</vt:lpstr>
      <vt:lpstr>PI Precision – Example</vt:lpstr>
      <vt:lpstr>Problem: Convert Meters to Kilometres</vt:lpstr>
      <vt:lpstr>Problem: Pounds to Dollars</vt:lpstr>
      <vt:lpstr>Scientific Notation</vt:lpstr>
      <vt:lpstr>Floating-Point Division</vt:lpstr>
      <vt:lpstr>Floating-Point Calculations – Abnormalities</vt:lpstr>
      <vt:lpstr>Decimal Floating-Point Type</vt:lpstr>
      <vt:lpstr>Problem: Exact Sum of Real Numbers</vt:lpstr>
      <vt:lpstr>Solution: Exact Sum of Real Numbers</vt:lpstr>
      <vt:lpstr>Integer and Real Numbers</vt:lpstr>
      <vt:lpstr>Type Conversion</vt:lpstr>
      <vt:lpstr>Type Conversion</vt:lpstr>
      <vt:lpstr>Problem: Centuries to Minutes</vt:lpstr>
      <vt:lpstr>Solution: Centuries to Minutes</vt:lpstr>
      <vt:lpstr>Boolean Type</vt:lpstr>
      <vt:lpstr>Boolean Type</vt:lpstr>
      <vt:lpstr>Problem: Special Numbers</vt:lpstr>
      <vt:lpstr>Solution: Special Numbers</vt:lpstr>
      <vt:lpstr>Character Type</vt:lpstr>
      <vt:lpstr>The Character Data Type</vt:lpstr>
      <vt:lpstr>Characters and Codes</vt:lpstr>
      <vt:lpstr>Problem: Reversed Chars</vt:lpstr>
      <vt:lpstr>Solution: Reversed Chars</vt:lpstr>
      <vt:lpstr>Escaping Characters</vt:lpstr>
      <vt:lpstr>Character Literals – Example</vt:lpstr>
      <vt:lpstr>Sequence of Characters</vt:lpstr>
      <vt:lpstr>The String Data Type</vt:lpstr>
      <vt:lpstr>Verbatim and Interpolated Strings</vt:lpstr>
      <vt:lpstr>Problem: Concat Names</vt:lpstr>
      <vt:lpstr>Solution: Concat Names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- CSharp Data Types and Variables</dc:title>
  <dc:subject>Technology Fundamentals  – Practical Training Course @ SoftUni</dc:subject>
  <dc:creator>Software University</dc:creator>
  <cp:keywords>Programming Fundamentals; Programming; fundamentals; technologySoftware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Rostislav Ivanov</cp:lastModifiedBy>
  <cp:revision>105</cp:revision>
  <dcterms:created xsi:type="dcterms:W3CDTF">2018-05-23T13:08:44Z</dcterms:created>
  <dcterms:modified xsi:type="dcterms:W3CDTF">2023-01-19T10:51:10Z</dcterms:modified>
  <cp:category>programming;computer programming;software development;web development</cp:category>
</cp:coreProperties>
</file>