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92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F4F2FBB-BC00-4222-8DEE-64BC521443D6}">
          <p14:sldIdLst>
            <p14:sldId id="256"/>
            <p14:sldId id="257"/>
            <p14:sldId id="258"/>
          </p14:sldIdLst>
        </p14:section>
        <p14:section name="Objects and Classes" id="{C398AF91-8DC0-474D-ABFB-CC2DCC8738D0}">
          <p14:sldIdLst>
            <p14:sldId id="259"/>
            <p14:sldId id="260"/>
            <p14:sldId id="261"/>
            <p14:sldId id="262"/>
            <p14:sldId id="263"/>
          </p14:sldIdLst>
        </p14:section>
        <p14:section name="Using the Built-in API Classes" id="{6922CF2F-C571-46A0-820A-3A5DDD1F8D1B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Defining Simple Classes" id="{C67E80DE-0664-42FA-9EF0-6C86DA8F8C97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E8756914-7BCB-4A93-B074-7C1CE9E84742}">
          <p14:sldIdLst>
            <p14:sldId id="284"/>
            <p14:sldId id="290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9" d="100"/>
          <a:sy n="99" d="100"/>
        </p:scale>
        <p:origin x="930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4346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97757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2391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2188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5601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7933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793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 provides </a:t>
            </a:r>
            <a:r>
              <a:rPr lang="en-US" b="1" dirty="0">
                <a:solidFill>
                  <a:schemeClr val="bg1"/>
                </a:solidFill>
              </a:rPr>
              <a:t>ready-to-use</a:t>
            </a:r>
            <a:r>
              <a:rPr lang="en-US" dirty="0"/>
              <a:t> classes:</a:t>
            </a:r>
          </a:p>
          <a:p>
            <a:pPr lvl="1"/>
            <a:r>
              <a:rPr lang="en-US" dirty="0"/>
              <a:t>Organized inside Packages like</a:t>
            </a:r>
            <a:r>
              <a:rPr lang="bg-BG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java.utils.List</a:t>
            </a:r>
            <a:r>
              <a:rPr lang="en-US" dirty="0"/>
              <a:t>,</a:t>
            </a:r>
            <a:r>
              <a:rPr lang="en-US" noProof="1"/>
              <a:t> </a:t>
            </a:r>
            <a:r>
              <a:rPr lang="en-US" dirty="0"/>
              <a:t>etc.</a:t>
            </a:r>
          </a:p>
          <a:p>
            <a:r>
              <a:rPr lang="en-US" sz="3400" dirty="0"/>
              <a:t>Using static class members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3400" dirty="0"/>
              <a:t>Using non-static Java classes: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Java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8200" y="3737826"/>
            <a:ext cx="74676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LocalDateTime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today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LocalDateTime.now()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8200" y="5567372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nextInt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99);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Randomize their order and print each word on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3550" y="628605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686271" y="5187148"/>
            <a:ext cx="4035359" cy="85698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81401" y="2615813"/>
            <a:ext cx="1481223" cy="1736973"/>
            <a:chOff x="3579812" y="2615812"/>
            <a:chExt cx="1481223" cy="1736973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579812" y="2615812"/>
              <a:ext cx="92646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 b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579812" y="3398678"/>
              <a:ext cx="926462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8" name="Curved Left Arrow 17"/>
            <p:cNvSpPr/>
            <p:nvPr/>
          </p:nvSpPr>
          <p:spPr>
            <a:xfrm>
              <a:off x="4603835" y="2850222"/>
              <a:ext cx="457200" cy="1213390"/>
            </a:xfrm>
            <a:prstGeom prst="curved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03950" y="2615812"/>
            <a:ext cx="3135250" cy="2184788"/>
            <a:chOff x="5702362" y="2615812"/>
            <a:chExt cx="3135250" cy="2184788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702362" y="2615812"/>
              <a:ext cx="258048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PHP Java C#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481356" y="3398678"/>
              <a:ext cx="1012798" cy="14019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Java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PHP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C#</a:t>
              </a:r>
            </a:p>
          </p:txBody>
        </p:sp>
        <p:sp>
          <p:nvSpPr>
            <p:cNvPr id="21" name="Curved Left Arrow 20"/>
            <p:cNvSpPr/>
            <p:nvPr/>
          </p:nvSpPr>
          <p:spPr>
            <a:xfrm>
              <a:off x="8380412" y="2850222"/>
              <a:ext cx="457200" cy="1371600"/>
            </a:xfrm>
            <a:prstGeom prst="curved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7225" y="1296011"/>
            <a:ext cx="11001375" cy="4434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Scanner </a:t>
            </a:r>
            <a:r>
              <a:rPr lang="en-US" sz="2600" dirty="0">
                <a:solidFill>
                  <a:schemeClr val="bg1"/>
                </a:solidFill>
              </a:rPr>
              <a:t>sc</a:t>
            </a:r>
            <a:r>
              <a:rPr lang="en-US" sz="2600" dirty="0">
                <a:solidFill>
                  <a:schemeClr val="tx1"/>
                </a:solidFill>
              </a:rPr>
              <a:t> = new Scanner(System.in);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String[] words = </a:t>
            </a:r>
            <a:r>
              <a:rPr lang="en-US" sz="2600" dirty="0">
                <a:solidFill>
                  <a:schemeClr val="bg1"/>
                </a:solidFill>
              </a:rPr>
              <a:t>sc</a:t>
            </a:r>
            <a:r>
              <a:rPr lang="en-US" sz="2600" dirty="0">
                <a:solidFill>
                  <a:schemeClr val="tx1"/>
                </a:solidFill>
              </a:rPr>
              <a:t>.nextLine().split(" 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bg1"/>
                </a:solidFill>
              </a:rPr>
              <a:t>Random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rnd = </a:t>
            </a:r>
            <a:r>
              <a:rPr lang="en-US" sz="2600" dirty="0">
                <a:solidFill>
                  <a:schemeClr val="bg1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Random</a:t>
            </a:r>
            <a:r>
              <a:rPr lang="en-US" sz="26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for (int pos1 = 0; pos1 &lt; words.length; pos1++)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   int pos2 = rnd.</a:t>
            </a:r>
            <a:r>
              <a:rPr lang="en-US" sz="2600" dirty="0">
                <a:solidFill>
                  <a:schemeClr val="bg1"/>
                </a:solidFill>
              </a:rPr>
              <a:t>nextInt</a:t>
            </a:r>
            <a:r>
              <a:rPr lang="en-US" sz="2600" dirty="0">
                <a:solidFill>
                  <a:schemeClr val="tx1"/>
                </a:solidFill>
              </a:rPr>
              <a:t>(words.length);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/>
              <a:t>   </a:t>
            </a:r>
            <a:r>
              <a:rPr lang="en-US" sz="2600" i="1" dirty="0">
                <a:solidFill>
                  <a:schemeClr val="accent2"/>
                </a:solidFill>
              </a:rPr>
              <a:t>//</a:t>
            </a:r>
            <a:r>
              <a:rPr lang="en-US" sz="2600" dirty="0">
                <a:solidFill>
                  <a:schemeClr val="accent2"/>
                </a:solidFill>
              </a:rPr>
              <a:t>TODO: </a:t>
            </a:r>
            <a:r>
              <a:rPr lang="en-US" sz="2600" i="1" dirty="0">
                <a:solidFill>
                  <a:schemeClr val="accent2"/>
                </a:solidFill>
              </a:rPr>
              <a:t>Swap words[pos1] with words[pos2]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System.out.println(String.join(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			   System.lineSeparator(), words));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24437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! (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factorial) for very big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66946" y="2955227"/>
            <a:ext cx="10763054" cy="954107"/>
            <a:chOff x="665358" y="2955226"/>
            <a:chExt cx="10763054" cy="95410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65358" y="3170669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147249" y="2955226"/>
              <a:ext cx="9281163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30414093201713378043612608166064768844377641568960512000000000000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1595548" y="3256713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6946" y="2023494"/>
            <a:ext cx="10763054" cy="523220"/>
            <a:chOff x="665358" y="2023494"/>
            <a:chExt cx="10763054" cy="52322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65358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47249" y="2023494"/>
              <a:ext cx="97536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120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595549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872302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335339" y="2023494"/>
              <a:ext cx="174967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3628800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802493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857568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9320605" y="2023494"/>
              <a:ext cx="210780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479001600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8787759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51824" y="4396254"/>
            <a:ext cx="10778176" cy="1384995"/>
            <a:chOff x="650236" y="4396253"/>
            <a:chExt cx="10778176" cy="1384995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50236" y="4827140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88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147249" y="4396253"/>
              <a:ext cx="9281163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185482642257398439114796845645546284380220968949399346684421580986889562184028199319100141244804501828416633516851200000000000000000000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580426" y="4913184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62000" y="61901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" y="1295401"/>
            <a:ext cx="9371709" cy="46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>
                <a:solidFill>
                  <a:schemeClr val="bg1"/>
                </a:solidFill>
              </a:rPr>
              <a:t>java.math.BigInteger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 n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new </a:t>
            </a:r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(String.valueOf(1));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1; i &lt;= n; i++) {</a:t>
            </a:r>
          </a:p>
          <a:p>
            <a:r>
              <a:rPr lang="en-US" dirty="0">
                <a:solidFill>
                  <a:schemeClr val="tx1"/>
                </a:solidFill>
              </a:rPr>
              <a:t>  f = f.</a:t>
            </a:r>
            <a:r>
              <a:rPr lang="en-US" dirty="0">
                <a:solidFill>
                  <a:schemeClr val="bg1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BigInteger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>
                <a:solidFill>
                  <a:schemeClr val="tx1"/>
                </a:solidFill>
              </a:rPr>
              <a:t>.valueOf(Integer.parseInt(String.valueOf(i))));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System.out.println(f);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553200" y="1414130"/>
            <a:ext cx="2893934" cy="719204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</a:t>
            </a:r>
            <a:r>
              <a:rPr lang="en-US" sz="2400" b="1" noProof="1">
                <a:solidFill>
                  <a:schemeClr val="bg1"/>
                </a:solidFill>
              </a:rPr>
              <a:t>java.math.BigInteger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9676509" y="1915078"/>
            <a:ext cx="2442786" cy="1873042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0" dirty="0"/>
              <a:t>N!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632078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Creating Custom Classes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Defining Classes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en-GB" dirty="0"/>
              <a:t>Specification of a given type of objects </a:t>
            </a:r>
            <a:br>
              <a:rPr lang="en-GB" dirty="0"/>
            </a:br>
            <a:r>
              <a:rPr lang="en-GB" dirty="0"/>
              <a:t>from 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structure for describing</a:t>
            </a:r>
            <a:br>
              <a:rPr lang="en-US" dirty="0"/>
            </a:br>
            <a:r>
              <a:rPr lang="en-US" dirty="0"/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00601" y="4393980"/>
            <a:ext cx="3062477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968746" y="3472883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97594" y="5094464"/>
            <a:ext cx="2156683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509211" y="4049535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801" y="1121144"/>
            <a:ext cx="10164900" cy="5276048"/>
          </a:xfrm>
        </p:spPr>
        <p:txBody>
          <a:bodyPr/>
          <a:lstStyle/>
          <a:p>
            <a:r>
              <a:rPr lang="en-US" noProof="1"/>
              <a:t>Use </a:t>
            </a:r>
            <a:r>
              <a:rPr lang="en-US" b="1" noProof="1">
                <a:solidFill>
                  <a:schemeClr val="bg1"/>
                </a:solidFill>
              </a:rPr>
              <a:t>PascalCase</a:t>
            </a:r>
            <a:r>
              <a:rPr lang="en-US" noProof="1"/>
              <a:t> naming</a:t>
            </a:r>
          </a:p>
          <a:p>
            <a:r>
              <a:rPr lang="en-GB" dirty="0"/>
              <a:t>Use </a:t>
            </a:r>
            <a:r>
              <a:rPr lang="en-GB" b="1" dirty="0">
                <a:solidFill>
                  <a:schemeClr val="bg1"/>
                </a:solidFill>
              </a:rPr>
              <a:t>descriptive</a:t>
            </a:r>
            <a:r>
              <a:rPr lang="en-GB" dirty="0"/>
              <a:t> nouns</a:t>
            </a:r>
          </a:p>
          <a:p>
            <a:r>
              <a:rPr lang="en-GB" dirty="0"/>
              <a:t>Avoid abbreviations (except widely known, e.g. URL,</a:t>
            </a:r>
            <a:br>
              <a:rPr lang="en-GB" dirty="0"/>
            </a:br>
            <a:r>
              <a:rPr lang="en-GB" dirty="0"/>
              <a:t>HTTP, etc.)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00600" y="3383284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5959" y="3618481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4800600" y="5107954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0017" y="537765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r>
              <a:rPr lang="en-GB" dirty="0"/>
              <a:t>Fields </a:t>
            </a:r>
            <a:r>
              <a:rPr lang="en-GB" b="1" dirty="0">
                <a:solidFill>
                  <a:schemeClr val="bg1"/>
                </a:solidFill>
              </a:rPr>
              <a:t>store values</a:t>
            </a:r>
          </a:p>
          <a:p>
            <a:r>
              <a:rPr lang="en-GB" dirty="0"/>
              <a:t>Methods </a:t>
            </a:r>
            <a:r>
              <a:rPr lang="en-GB" b="1" dirty="0">
                <a:solidFill>
                  <a:schemeClr val="bg1"/>
                </a:solidFill>
              </a:rPr>
              <a:t>describe behaviour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801" y="3394273"/>
            <a:ext cx="4724400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private int </a:t>
            </a:r>
            <a:r>
              <a:rPr lang="en-GB" dirty="0">
                <a:solidFill>
                  <a:schemeClr val="tx1"/>
                </a:solidFill>
              </a:rPr>
              <a:t>sides;</a:t>
            </a:r>
          </a:p>
          <a:p>
            <a:r>
              <a:rPr lang="en-GB" dirty="0">
                <a:solidFill>
                  <a:schemeClr val="bg1"/>
                </a:solidFill>
              </a:rPr>
              <a:t>  public void roll() { …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393" y="2015273"/>
            <a:ext cx="3102572" cy="3862126"/>
          </a:xfrm>
          <a:prstGeom prst="rect">
            <a:avLst/>
          </a:prstGeom>
        </p:spPr>
      </p:pic>
      <p:sp>
        <p:nvSpPr>
          <p:cNvPr id="10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609" y="3981074"/>
            <a:ext cx="1510949" cy="443976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  <a:endParaRPr lang="en-US" sz="40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1FA0B203-F6CF-4166-B324-6E27EDBCE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495800"/>
            <a:ext cx="2066672" cy="443976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40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Store executable code 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01504" y="1863472"/>
            <a:ext cx="76962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int sides = rnd.nextInt(this.sides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 </a:t>
            </a:r>
            <a:r>
              <a:rPr lang="en-US" sz="2400" dirty="0">
                <a:solidFill>
                  <a:schemeClr val="tx1"/>
                </a:solidFill>
              </a:rPr>
              <a:t>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596" y="2057400"/>
            <a:ext cx="3102572" cy="386212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mtClean="0"/>
              <a:t>Objects</a:t>
            </a:r>
          </a:p>
          <a:p>
            <a:r>
              <a:rPr lang="en-GB" smtClean="0"/>
              <a:t>Classes</a:t>
            </a:r>
          </a:p>
          <a:p>
            <a:r>
              <a:rPr lang="en-GB" smtClean="0"/>
              <a:t>Built in Classes</a:t>
            </a:r>
          </a:p>
          <a:p>
            <a:r>
              <a:rPr lang="en-US" smtClean="0"/>
              <a:t>Defining Simple Classes</a:t>
            </a:r>
          </a:p>
          <a:p>
            <a:pPr lvl="1"/>
            <a:r>
              <a:rPr lang="en-US" smtClean="0"/>
              <a:t>Fields</a:t>
            </a:r>
          </a:p>
          <a:p>
            <a:pPr lvl="1"/>
            <a:r>
              <a:rPr lang="en-US" smtClean="0"/>
              <a:t>Constructors</a:t>
            </a:r>
          </a:p>
          <a:p>
            <a:pPr lvl="1"/>
            <a:r>
              <a:rPr lang="en-US" smtClean="0"/>
              <a:t>Methods</a:t>
            </a:r>
          </a:p>
          <a:p>
            <a:endParaRPr lang="en-GB" smtClean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3235" y="1222252"/>
            <a:ext cx="8726965" cy="548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 . .</a:t>
            </a:r>
          </a:p>
          <a:p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public </a:t>
            </a:r>
            <a:r>
              <a:rPr lang="en-US" sz="2200" dirty="0">
                <a:solidFill>
                  <a:schemeClr val="bg1"/>
                </a:solidFill>
              </a:rPr>
              <a:t>int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getSides() </a:t>
            </a:r>
            <a:r>
              <a:rPr lang="en-GB" sz="2200" dirty="0">
                <a:solidFill>
                  <a:schemeClr val="tx1"/>
                </a:solidFill>
              </a:rPr>
              <a:t>{ </a:t>
            </a:r>
            <a:r>
              <a:rPr lang="en-GB" sz="2200" dirty="0">
                <a:solidFill>
                  <a:schemeClr val="bg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this</a:t>
            </a:r>
            <a:r>
              <a:rPr lang="en-GB" sz="2200" dirty="0">
                <a:solidFill>
                  <a:schemeClr val="bg1"/>
                </a:solidFill>
              </a:rPr>
              <a:t>.sides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GB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public </a:t>
            </a:r>
            <a:r>
              <a:rPr lang="en-US" sz="2200" dirty="0">
                <a:solidFill>
                  <a:schemeClr val="bg1"/>
                </a:solidFill>
              </a:rPr>
              <a:t>void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setSides(int sides) </a:t>
            </a:r>
            <a:r>
              <a:rPr lang="en-GB" sz="2200" dirty="0">
                <a:solidFill>
                  <a:schemeClr val="tx1"/>
                </a:solidFill>
              </a:rPr>
              <a:t>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chemeClr val="bg1"/>
                </a:solidFill>
              </a:rPr>
              <a:t>this</a:t>
            </a:r>
            <a:r>
              <a:rPr lang="en-GB" sz="2200" dirty="0">
                <a:solidFill>
                  <a:schemeClr val="bg1"/>
                </a:solidFill>
              </a:rPr>
              <a:t>.sides = </a:t>
            </a:r>
            <a:r>
              <a:rPr lang="en-US" sz="2200" dirty="0">
                <a:solidFill>
                  <a:schemeClr val="bg1"/>
                </a:solidFill>
              </a:rPr>
              <a:t>sides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bg1"/>
                </a:solidFill>
              </a:rPr>
              <a:t>  </a:t>
            </a:r>
            <a:r>
              <a:rPr lang="en-GB" sz="2200" dirty="0">
                <a:solidFill>
                  <a:schemeClr val="tx1"/>
                </a:solidFill>
              </a:rPr>
              <a:t>}</a:t>
            </a:r>
          </a:p>
          <a:p>
            <a:r>
              <a:rPr lang="en-GB" sz="2200" dirty="0">
                <a:solidFill>
                  <a:schemeClr val="bg1"/>
                </a:solidFill>
              </a:rPr>
              <a:t>  </a:t>
            </a:r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>
                <a:solidFill>
                  <a:schemeClr val="tx1"/>
                </a:solidFill>
              </a:rPr>
              <a:t> getType() { </a:t>
            </a:r>
            <a:r>
              <a:rPr lang="en-GB" sz="2200" dirty="0">
                <a:solidFill>
                  <a:schemeClr val="bg1"/>
                </a:solidFill>
              </a:rPr>
              <a:t>return this.type;</a:t>
            </a:r>
            <a:r>
              <a:rPr lang="en-GB" sz="2200" dirty="0">
                <a:solidFill>
                  <a:schemeClr val="tx1"/>
                </a:solidFill>
              </a:rPr>
              <a:t> }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public </a:t>
            </a:r>
            <a:r>
              <a:rPr lang="en-GB" sz="2200" dirty="0">
                <a:solidFill>
                  <a:schemeClr val="bg1"/>
                </a:solidFill>
              </a:rPr>
              <a:t>void</a:t>
            </a:r>
            <a:r>
              <a:rPr lang="en-GB" sz="2200" dirty="0">
                <a:solidFill>
                  <a:schemeClr val="tx1"/>
                </a:solidFill>
              </a:rPr>
              <a:t> setType(String type)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</a:t>
            </a:r>
            <a:r>
              <a:rPr lang="en-GB" sz="2200" dirty="0">
                <a:solidFill>
                  <a:schemeClr val="bg1"/>
                </a:solidFill>
              </a:rPr>
              <a:t>this.type = type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170" y="2078773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82" y="5693064"/>
            <a:ext cx="3276601" cy="712444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Getters &amp; Setters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class can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</a:t>
            </a:r>
            <a:r>
              <a:rPr lang="en-US" b="1" dirty="0">
                <a:solidFill>
                  <a:schemeClr val="bg1"/>
                </a:solidFill>
              </a:rPr>
              <a:t>instances </a:t>
            </a:r>
            <a:r>
              <a:rPr lang="en-US" dirty="0"/>
              <a:t>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1689" y="1981200"/>
            <a:ext cx="7305511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 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main(String[] args)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77834" y="4154879"/>
            <a:ext cx="2175367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568123" y="5482483"/>
            <a:ext cx="2809711" cy="970818"/>
          </a:xfrm>
          <a:prstGeom prst="wedgeRoundRectCallout">
            <a:avLst>
              <a:gd name="adj1" fmla="val 30574"/>
              <a:gd name="adj2" fmla="val -411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stores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623" y="1707839"/>
            <a:ext cx="3986692" cy="3986692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Special methods, executed during object creation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6108" y="2188129"/>
            <a:ext cx="64008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public Dice() {</a:t>
            </a:r>
          </a:p>
          <a:p>
            <a:r>
              <a:rPr lang="en-US" dirty="0">
                <a:solidFill>
                  <a:schemeClr val="tx1"/>
                </a:solidFill>
              </a:rPr>
              <a:t>    this.sides = 6;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298109" y="4550329"/>
            <a:ext cx="3138677" cy="746732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30" y="2028163"/>
            <a:ext cx="3361585" cy="336158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436786" y="3108556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same as the name of the class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You can have multiple constructors in the same class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5343" y="2057400"/>
            <a:ext cx="47244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>
                <a:solidFill>
                  <a:schemeClr val="bg1"/>
                </a:solidFill>
              </a:rPr>
              <a:t>Dice()</a:t>
            </a:r>
            <a:r>
              <a:rPr lang="en-US" dirty="0">
                <a:solidFill>
                  <a:schemeClr val="tx1"/>
                </a:solidFill>
              </a:rPr>
              <a:t>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Dice(</a:t>
            </a:r>
            <a:r>
              <a:rPr lang="en-US" dirty="0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sides)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this.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5050916" y="2057401"/>
            <a:ext cx="6970860" cy="3724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StartUp {</a:t>
            </a:r>
          </a:p>
          <a:p>
            <a:r>
              <a:rPr lang="it-IT" dirty="0">
                <a:solidFill>
                  <a:schemeClr val="tx1"/>
                </a:solidFill>
              </a:rPr>
              <a:t>public static void main(String[] args) {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Read students until you receive "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200" dirty="0" smtClean="0"/>
              <a:t>" in the following format: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"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{age} {hometown}</a:t>
            </a:r>
            <a:r>
              <a:rPr lang="en-US" sz="2800" dirty="0" smtClean="0"/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Define a class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Student</a:t>
            </a:r>
            <a:r>
              <a:rPr lang="en-US" sz="2800" dirty="0" smtClean="0"/>
              <a:t>, which holds the needed information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If you receive a student which already exists (matching </a:t>
            </a:r>
            <a:br>
              <a:rPr lang="en-US" sz="2800" dirty="0" smtClean="0"/>
            </a:b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800" dirty="0" smtClean="0"/>
              <a:t> and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2800" dirty="0" smtClean="0"/>
              <a:t>), overwrite the information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After the end command, you will receive a city name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 smtClean="0"/>
              <a:t>Print students which are from the given city in the format: </a:t>
            </a:r>
            <a:br>
              <a:rPr lang="en-US" sz="3000" dirty="0" smtClean="0"/>
            </a:br>
            <a:r>
              <a:rPr lang="en-US" sz="3000" dirty="0" smtClean="0"/>
              <a:t>"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is {age} years old.</a:t>
            </a:r>
            <a:r>
              <a:rPr lang="en-US" sz="3000" dirty="0" smtClean="0"/>
              <a:t>"</a:t>
            </a:r>
            <a:endParaRPr lang="en-US" sz="2800" dirty="0" smtClean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Students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0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(1)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914401" y="1752601"/>
            <a:ext cx="10071657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Student(String firstName, String lastName,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                     int age, String city){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this.firstName</a:t>
            </a:r>
            <a:r>
              <a:rPr lang="en-US" dirty="0">
                <a:solidFill>
                  <a:schemeClr val="tx1"/>
                </a:solidFill>
              </a:rPr>
              <a:t> = firstName;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this.lastName</a:t>
            </a:r>
            <a:r>
              <a:rPr lang="en-US" dirty="0">
                <a:solidFill>
                  <a:schemeClr val="tx1"/>
                </a:solidFill>
              </a:rPr>
              <a:t> = lastName;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this.age</a:t>
            </a:r>
            <a:r>
              <a:rPr lang="en-US" dirty="0">
                <a:solidFill>
                  <a:schemeClr val="tx1"/>
                </a:solidFill>
              </a:rPr>
              <a:t> = age;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this.city</a:t>
            </a:r>
            <a:r>
              <a:rPr lang="en-US" dirty="0">
                <a:solidFill>
                  <a:schemeClr val="tx1"/>
                </a:solidFill>
              </a:rPr>
              <a:t> = city;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// </a:t>
            </a:r>
            <a:r>
              <a:rPr lang="en-US" dirty="0">
                <a:solidFill>
                  <a:schemeClr val="accent2"/>
                </a:solidFill>
              </a:rPr>
              <a:t>TODO: </a:t>
            </a:r>
            <a:r>
              <a:rPr lang="en-US" i="1" dirty="0">
                <a:solidFill>
                  <a:schemeClr val="accent2"/>
                </a:solidFill>
              </a:rPr>
              <a:t>Implement Getters and Setters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81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838201" y="1447800"/>
            <a:ext cx="10071657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List&lt;Student&gt; students = new ArrayList&lt;&gt;();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String line;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while (!</a:t>
            </a:r>
            <a:r>
              <a:rPr lang="en-US" sz="2000" dirty="0" err="1">
                <a:solidFill>
                  <a:schemeClr val="tx1"/>
                </a:solidFill>
              </a:rPr>
              <a:t>line.equals</a:t>
            </a:r>
            <a:r>
              <a:rPr lang="en-US" sz="2000" dirty="0">
                <a:solidFill>
                  <a:schemeClr val="tx1"/>
                </a:solidFill>
              </a:rPr>
              <a:t>("end"))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solidFill>
                  <a:schemeClr val="tx1"/>
                </a:solidFill>
              </a:rPr>
              <a:t>  </a:t>
            </a:r>
            <a:r>
              <a:rPr lang="en-US" sz="2000" i="1" dirty="0">
                <a:solidFill>
                  <a:schemeClr val="accent2"/>
                </a:solidFill>
              </a:rPr>
              <a:t>// TODO: Extract firstName, lastName, age, city from the input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Student </a:t>
            </a:r>
            <a:r>
              <a:rPr lang="en-US" sz="2000" dirty="0" err="1">
                <a:solidFill>
                  <a:schemeClr val="tx1"/>
                </a:solidFill>
              </a:rPr>
              <a:t>existingStudent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getStudent</a:t>
            </a:r>
            <a:r>
              <a:rPr lang="en-US" sz="2000" dirty="0">
                <a:solidFill>
                  <a:schemeClr val="tx1"/>
                </a:solidFill>
              </a:rPr>
              <a:t>(students, </a:t>
            </a:r>
            <a:r>
              <a:rPr lang="en-US" sz="2000" dirty="0" err="1">
                <a:solidFill>
                  <a:schemeClr val="tx1"/>
                </a:solidFill>
              </a:rPr>
              <a:t>firstName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if(</a:t>
            </a:r>
            <a:r>
              <a:rPr lang="en-US" sz="2000" dirty="0" err="1">
                <a:solidFill>
                  <a:schemeClr val="tx1"/>
                </a:solidFill>
              </a:rPr>
              <a:t>existingStudent</a:t>
            </a:r>
            <a:r>
              <a:rPr lang="en-US" sz="2000" dirty="0">
                <a:solidFill>
                  <a:schemeClr val="tx1"/>
                </a:solidFill>
              </a:rPr>
              <a:t> != null)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existingStudent.setAge</a:t>
            </a:r>
            <a:r>
              <a:rPr lang="en-US" sz="2000" dirty="0">
                <a:solidFill>
                  <a:schemeClr val="tx1"/>
                </a:solidFill>
              </a:rPr>
              <a:t>(age);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existingStudent.setCity</a:t>
            </a:r>
            <a:r>
              <a:rPr lang="en-US" sz="2000" dirty="0">
                <a:solidFill>
                  <a:schemeClr val="tx1"/>
                </a:solidFill>
              </a:rPr>
              <a:t>(city);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 else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Student student = new Student(firstName, lastName, age, 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students.add(student);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line = </a:t>
            </a:r>
            <a:r>
              <a:rPr lang="en-US" sz="2000" dirty="0" err="1">
                <a:solidFill>
                  <a:schemeClr val="tx1"/>
                </a:solidFill>
              </a:rPr>
              <a:t>sc.nextLine</a:t>
            </a:r>
            <a:r>
              <a:rPr lang="en-US" sz="20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33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(3)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381000" y="1295401"/>
            <a:ext cx="11183988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static Student getStudent(List&lt;Student&gt; students, String firstName,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						String 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for (Student student : students){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if(student.getFirstName().equals(firstName)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&amp;&amp; </a:t>
            </a:r>
            <a:r>
              <a:rPr lang="en-US" sz="2000" dirty="0" err="1">
                <a:solidFill>
                  <a:schemeClr val="tx1"/>
                </a:solidFill>
              </a:rPr>
              <a:t>student.getLastName</a:t>
            </a:r>
            <a:r>
              <a:rPr lang="en-US" sz="2000" dirty="0">
                <a:solidFill>
                  <a:schemeClr val="tx1"/>
                </a:solidFill>
              </a:rPr>
              <a:t>().equals(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return student;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return null;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63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4" y="129540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5" y="2999815"/>
            <a:ext cx="3138464" cy="3396607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5" y="1599418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Fields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  <a:endParaRPr lang="bg-BG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Hold a set of </a:t>
            </a:r>
            <a:r>
              <a:rPr lang="en-GB" sz="3400" b="1" dirty="0">
                <a:solidFill>
                  <a:schemeClr val="bg1"/>
                </a:solidFill>
              </a:rPr>
              <a:t>named 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Objects and Classes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8046" y="941328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 holds day, month and 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a 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779922"/>
              </p:ext>
            </p:extLst>
          </p:nvPr>
        </p:nvGraphicFramePr>
        <p:xfrm>
          <a:off x="2068513" y="3085813"/>
          <a:ext cx="2140929" cy="2460371"/>
        </p:xfrm>
        <a:graphic>
          <a:graphicData uri="http://schemas.openxmlformats.org/drawingml/2006/table">
            <a:tbl>
              <a:tblPr/>
              <a:tblGrid>
                <a:gridCol w="214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27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11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1996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646" y="3092864"/>
            <a:ext cx="512378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pt-BR" sz="2398" b="1" noProof="1">
                <a:latin typeface="Consolas" pitchFamily="49" charset="0"/>
              </a:rPr>
              <a:t> birthday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LocalDate.of(2018, 5, 5)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System.out.println(birthday);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0191F1EE-546C-4117-B027-5C2AD152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31" y="4927544"/>
            <a:ext cx="3305084" cy="882654"/>
          </a:xfrm>
          <a:prstGeom prst="wedgeRoundRectCallout">
            <a:avLst>
              <a:gd name="adj1" fmla="val -11261"/>
              <a:gd name="adj2" fmla="val 24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 object of type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LocalDate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6890" y="4376420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958" y="3092864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9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programming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the structure 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dirty="0"/>
              <a:t>Act as a </a:t>
            </a:r>
            <a:r>
              <a:rPr lang="en-US" b="1" dirty="0">
                <a:solidFill>
                  <a:schemeClr val="bg1"/>
                </a:solidFill>
              </a:rPr>
              <a:t>blueprint</a:t>
            </a:r>
            <a:r>
              <a:rPr lang="bg-BG" dirty="0"/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of the same type</a:t>
            </a:r>
          </a:p>
          <a:p>
            <a:r>
              <a:rPr lang="en-US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private variables</a:t>
            </a:r>
            <a:r>
              <a:rPr lang="en-US" dirty="0"/>
              <a:t>), e.g. day,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month,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year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Getters/Setters</a:t>
            </a:r>
            <a:r>
              <a:rPr lang="en-US" dirty="0"/>
              <a:t>, e.g. </a:t>
            </a:r>
            <a:r>
              <a:rPr lang="en-US" dirty="0">
                <a:latin typeface="Consolas" panose="020B0609020204030204" pitchFamily="49" charset="0"/>
              </a:rPr>
              <a:t>getDay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setMonth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getYear</a:t>
            </a:r>
          </a:p>
          <a:p>
            <a:pPr lvl="1"/>
            <a:r>
              <a:rPr lang="en-US" dirty="0"/>
              <a:t>Actions (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), e.g. </a:t>
            </a:r>
            <a:r>
              <a:rPr lang="en-US" noProof="1">
                <a:latin typeface="Consolas" panose="020B0609020204030204" pitchFamily="49" charset="0"/>
              </a:rPr>
              <a:t>plusDays(count)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noProof="1">
                <a:latin typeface="Consolas" panose="020B0609020204030204" pitchFamily="49" charset="0"/>
              </a:rPr>
              <a:t>subtract(date)</a:t>
            </a:r>
            <a:endParaRPr lang="en-US" dirty="0"/>
          </a:p>
          <a:p>
            <a:r>
              <a:rPr lang="en-US" dirty="0"/>
              <a:t>Typically a class has multiple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(objects)</a:t>
            </a:r>
          </a:p>
          <a:p>
            <a:pPr lvl="1"/>
            <a:r>
              <a:rPr lang="en-US" dirty="0"/>
              <a:t>Sample class: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LocalDate</a:t>
            </a:r>
          </a:p>
          <a:p>
            <a:pPr lvl="1"/>
            <a:r>
              <a:rPr lang="en-US" dirty="0"/>
              <a:t>Sample objects: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birthdayPeter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birthdayMaria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Objects –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Creating the object of a defined class is </a:t>
            </a:r>
            <a:br>
              <a:rPr lang="en-GB" dirty="0"/>
            </a:br>
            <a:r>
              <a:rPr lang="en-GB" dirty="0"/>
              <a:t>called </a:t>
            </a:r>
            <a:r>
              <a:rPr lang="en-GB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dirty="0"/>
              <a:t>The </a:t>
            </a:r>
            <a:r>
              <a:rPr lang="en-GB" b="1" dirty="0">
                <a:solidFill>
                  <a:schemeClr val="bg1"/>
                </a:solidFill>
              </a:rPr>
              <a:t>instance</a:t>
            </a:r>
            <a:r>
              <a:rPr lang="en-GB" dirty="0"/>
              <a:t> is the object itself, which is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created</a:t>
            </a:r>
            <a:r>
              <a:rPr lang="bg-BG" dirty="0"/>
              <a:t> </a:t>
            </a:r>
            <a:r>
              <a:rPr lang="en-GB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dirty="0"/>
              <a:t>All instances have common </a:t>
            </a:r>
            <a:r>
              <a:rPr lang="en-GB" b="1" dirty="0">
                <a:solidFill>
                  <a:schemeClr val="bg1"/>
                </a:solidFill>
              </a:rPr>
              <a:t>behaviour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747971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date1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(2018, 5,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date2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(2016, 3,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date3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(2013, 3, 2);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provide structure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9876" y="2568496"/>
            <a:ext cx="2559525" cy="3256704"/>
            <a:chOff x="455611" y="2077297"/>
            <a:chExt cx="2559525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59523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LocalDate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59522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5595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plusDays(…)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minusDays(…)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336" y="4966606"/>
            <a:ext cx="1950465" cy="782316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428" y="2961620"/>
            <a:ext cx="1749542" cy="39469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337" y="4012659"/>
            <a:ext cx="1749541" cy="434981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fields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28809" y="2649215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r>
                <a:rPr lang="en-US" sz="2800" noProof="1">
                  <a:latin typeface="Consolas" panose="020B0609020204030204" pitchFamily="49" charset="0"/>
                </a:rPr>
                <a:t/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birthdayPeter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2811386"/>
            <a:ext cx="1524001" cy="695160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4012659"/>
            <a:ext cx="1524001" cy="695161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Math, Random, BigInteger ...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91000" y="2362200"/>
            <a:ext cx="4038600" cy="103064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Using the Built-In API Classes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3730</TotalTime>
  <Words>1580</Words>
  <Application>Microsoft Office PowerPoint</Application>
  <PresentationFormat>Widescreen</PresentationFormat>
  <Paragraphs>358</Paragraphs>
  <Slides>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Objects and Classes</vt:lpstr>
      <vt:lpstr>Table of Contents</vt:lpstr>
      <vt:lpstr>Have a Question?</vt:lpstr>
      <vt:lpstr>Objects and Classes</vt:lpstr>
      <vt:lpstr>Objects</vt:lpstr>
      <vt:lpstr>Classes</vt:lpstr>
      <vt:lpstr>Objects – Instances of Classes</vt:lpstr>
      <vt:lpstr>Classes vs. Objects</vt:lpstr>
      <vt:lpstr>Math, Random, BigInteger ...</vt:lpstr>
      <vt:lpstr>Built-In API Classes in Java</vt:lpstr>
      <vt:lpstr>Problem: Randomize Words</vt:lpstr>
      <vt:lpstr>Solution: Randomize Words</vt:lpstr>
      <vt:lpstr>Problem: Big Factorial</vt:lpstr>
      <vt:lpstr>Solution: Big Factorial</vt:lpstr>
      <vt:lpstr>Creating Custom Classes</vt:lpstr>
      <vt:lpstr>Defining Simple Classes</vt:lpstr>
      <vt:lpstr>Naming Classes</vt:lpstr>
      <vt:lpstr>Class Members</vt:lpstr>
      <vt:lpstr>Methods</vt:lpstr>
      <vt:lpstr>Getters and Setters</vt:lpstr>
      <vt:lpstr>Creating an Object</vt:lpstr>
      <vt:lpstr>Constructors</vt:lpstr>
      <vt:lpstr>Constructors (2)</vt:lpstr>
      <vt:lpstr>Problem: Students</vt:lpstr>
      <vt:lpstr>Solution: Students (1)</vt:lpstr>
      <vt:lpstr>Solution: Students (2)</vt:lpstr>
      <vt:lpstr>Solution: Students (3)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</dc:title>
  <dc:subject>Technology Fundamentals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asdf</cp:lastModifiedBy>
  <cp:revision>15</cp:revision>
  <dcterms:created xsi:type="dcterms:W3CDTF">2018-05-23T13:08:44Z</dcterms:created>
  <dcterms:modified xsi:type="dcterms:W3CDTF">2020-08-31T13:36:16Z</dcterms:modified>
  <cp:category>programming;computer programming;software development;web development</cp:category>
</cp:coreProperties>
</file>