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9" r:id="rId4"/>
    <p:sldId id="268" r:id="rId5"/>
    <p:sldId id="264" r:id="rId6"/>
    <p:sldId id="270" r:id="rId7"/>
    <p:sldId id="272" r:id="rId8"/>
    <p:sldId id="273" r:id="rId9"/>
    <p:sldId id="274" r:id="rId10"/>
    <p:sldId id="266" r:id="rId11"/>
    <p:sldId id="258" r:id="rId12"/>
    <p:sldId id="259" r:id="rId13"/>
    <p:sldId id="260" r:id="rId14"/>
    <p:sldId id="261" r:id="rId15"/>
    <p:sldId id="262" r:id="rId16"/>
    <p:sldId id="263" r:id="rId17"/>
    <p:sldId id="265" r:id="rId1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2" autoAdjust="0"/>
    <p:restoredTop sz="94610"/>
  </p:normalViewPr>
  <p:slideViewPr>
    <p:cSldViewPr snapToGrid="0" snapToObjects="1">
      <p:cViewPr varScale="1">
        <p:scale>
          <a:sx n="70" d="100"/>
          <a:sy n="70" d="100"/>
        </p:scale>
        <p:origin x="49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513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26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26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13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29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38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579" name="Текст заголовка"/>
          <p:cNvSpPr txBox="1">
            <a:spLocks noGrp="1"/>
          </p:cNvSpPr>
          <p:nvPr>
            <p:ph type="title"/>
          </p:nvPr>
        </p:nvSpPr>
        <p:spPr bwMode="auto">
          <a:xfrm>
            <a:off x="1828800" y="1346835"/>
            <a:ext cx="10972800" cy="2865121"/>
          </a:xfrm>
          <a:prstGeom prst="rect">
            <a:avLst/>
          </a:prstGeom>
        </p:spPr>
        <p:txBody>
          <a:bodyPr anchor="b"/>
          <a:lstStyle>
            <a:lvl1pPr algn="ctr">
              <a:defRPr sz="7200"/>
            </a:lvl1pPr>
          </a:lstStyle>
          <a:p>
            <a:pPr>
              <a:defRPr/>
            </a:pPr>
            <a:r>
              <a:t>Текст заголовка</a:t>
            </a:r>
          </a:p>
        </p:txBody>
      </p:sp>
      <p:sp>
        <p:nvSpPr>
          <p:cNvPr id="1048580" name="Уровень текста 1…"/>
          <p:cNvSpPr txBox="1">
            <a:spLocks noGrp="1"/>
          </p:cNvSpPr>
          <p:nvPr>
            <p:ph type="body" sz="quarter" idx="1"/>
          </p:nvPr>
        </p:nvSpPr>
        <p:spPr bwMode="auto">
          <a:xfrm>
            <a:off x="1828800" y="4322445"/>
            <a:ext cx="10972800" cy="198691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880"/>
            </a:lvl1pPr>
            <a:lvl2pPr marL="0" indent="0" algn="ctr">
              <a:buSzTx/>
              <a:buFontTx/>
              <a:buNone/>
              <a:defRPr sz="2880"/>
            </a:lvl2pPr>
            <a:lvl3pPr marL="0" indent="0" algn="ctr">
              <a:buSzTx/>
              <a:buFontTx/>
              <a:buNone/>
              <a:defRPr sz="2880"/>
            </a:lvl3pPr>
            <a:lvl4pPr marL="0" indent="0" algn="ctr">
              <a:buSzTx/>
              <a:buFontTx/>
              <a:buNone/>
              <a:defRPr sz="2880"/>
            </a:lvl4pPr>
            <a:lvl5pPr marL="0" indent="0" algn="ctr">
              <a:buSzTx/>
              <a:buFontTx/>
              <a:buNone/>
              <a:defRPr sz="2880"/>
            </a:lvl5pPr>
          </a:lstStyle>
          <a:p>
            <a:pPr>
              <a:defRPr/>
            </a:pPr>
            <a:r>
              <a:t>Уровень текста 1</a:t>
            </a:r>
          </a:p>
          <a:p>
            <a:pPr lvl="1">
              <a:defRPr/>
            </a:pPr>
            <a:r>
              <a:t>Уровень текста 2</a:t>
            </a:r>
          </a:p>
          <a:p>
            <a:pPr lvl="2">
              <a:defRPr/>
            </a:pPr>
            <a:r>
              <a:t>Уровень текста 3</a:t>
            </a:r>
          </a:p>
          <a:p>
            <a:pPr lvl="3">
              <a:defRPr/>
            </a:pPr>
            <a:r>
              <a:t>Уровень текста 4</a:t>
            </a:r>
          </a:p>
          <a:p>
            <a:pPr lvl="4">
              <a:defRPr/>
            </a:pPr>
            <a:r>
              <a:t>Уровень текста 5</a:t>
            </a:r>
          </a:p>
        </p:txBody>
      </p:sp>
      <p:sp>
        <p:nvSpPr>
          <p:cNvPr id="1048581" name="Номер слайда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432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sp>
        <p:nvSpPr>
          <p:cNvPr id="5" name="Text 2"/>
          <p:cNvSpPr/>
          <p:nvPr/>
        </p:nvSpPr>
        <p:spPr>
          <a:xfrm>
            <a:off x="234393" y="425071"/>
            <a:ext cx="7556421" cy="39128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702"/>
              </a:lnSpc>
              <a:buNone/>
            </a:pPr>
            <a:r>
              <a:rPr lang="en-US" sz="540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TaggyPet: Сервис для Объединения Любимцев и Хозяев</a:t>
            </a:r>
            <a:endParaRPr lang="en-US" sz="5400" dirty="0"/>
          </a:p>
        </p:txBody>
      </p:sp>
      <p:sp>
        <p:nvSpPr>
          <p:cNvPr id="6" name="Text 3"/>
          <p:cNvSpPr/>
          <p:nvPr/>
        </p:nvSpPr>
        <p:spPr>
          <a:xfrm>
            <a:off x="322537" y="5574082"/>
            <a:ext cx="7556420" cy="22304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24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TaggyPet - это онлайн-платформа, которая помогает найти потерявшихся домашних животных и объединить их с хозяевами. </a:t>
            </a:r>
            <a:r>
              <a:rPr lang="ru-RU" sz="24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Сервис </a:t>
            </a:r>
            <a:r>
              <a:rPr lang="en-US" sz="24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предоставляет широкий спектр функций, как для зарегистрированных, так и для незарегистрированных пользователей.</a:t>
            </a:r>
            <a:endParaRPr lang="en-US" sz="2400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3F1B804F-4B63-46C6-A435-0F451A730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957" y="425071"/>
            <a:ext cx="6417956" cy="427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sp>
        <p:nvSpPr>
          <p:cNvPr id="5" name="Text 2"/>
          <p:cNvSpPr/>
          <p:nvPr/>
        </p:nvSpPr>
        <p:spPr>
          <a:xfrm>
            <a:off x="6280190" y="830342"/>
            <a:ext cx="7556421" cy="21263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Возможности для Незарегистрированных Пользователей</a:t>
            </a:r>
            <a:endParaRPr lang="en-US" sz="4465" dirty="0"/>
          </a:p>
        </p:txBody>
      </p:sp>
      <p:sp>
        <p:nvSpPr>
          <p:cNvPr id="6" name="Text 3"/>
          <p:cNvSpPr/>
          <p:nvPr/>
        </p:nvSpPr>
        <p:spPr>
          <a:xfrm>
            <a:off x="6280190" y="3296841"/>
            <a:ext cx="7556421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Даже без регистрации, TaggyPet предлагает доступ к ключевым функциям поиска пропавших питомцев. Пользователи могут ввести информацию о чипе животного и получить доступ к базе данных, чтобы найти его хозяина.</a:t>
            </a:r>
            <a:endParaRPr lang="en-US" sz="1786" dirty="0"/>
          </a:p>
        </p:txBody>
      </p:sp>
      <p:sp>
        <p:nvSpPr>
          <p:cNvPr id="7" name="Shape 4"/>
          <p:cNvSpPr/>
          <p:nvPr/>
        </p:nvSpPr>
        <p:spPr>
          <a:xfrm>
            <a:off x="6280190" y="5003602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2E2E2F"/>
          </a:solidFill>
          <a:ln/>
        </p:spPr>
      </p:sp>
      <p:sp>
        <p:nvSpPr>
          <p:cNvPr id="8" name="Text 5"/>
          <p:cNvSpPr/>
          <p:nvPr/>
        </p:nvSpPr>
        <p:spPr>
          <a:xfrm>
            <a:off x="6507004" y="5230416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E0D6DE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Поиск по Чипу</a:t>
            </a:r>
            <a:endParaRPr lang="en-US" sz="2233" dirty="0"/>
          </a:p>
        </p:txBody>
      </p:sp>
      <p:sp>
        <p:nvSpPr>
          <p:cNvPr id="9" name="Text 6"/>
          <p:cNvSpPr/>
          <p:nvPr/>
        </p:nvSpPr>
        <p:spPr>
          <a:xfrm>
            <a:off x="6507004" y="5720834"/>
            <a:ext cx="3211235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Введите номер чипа животного и получите информацию о его владельце.</a:t>
            </a:r>
            <a:endParaRPr lang="en-US" sz="1786" dirty="0"/>
          </a:p>
        </p:txBody>
      </p:sp>
      <p:sp>
        <p:nvSpPr>
          <p:cNvPr id="10" name="Shape 7"/>
          <p:cNvSpPr/>
          <p:nvPr/>
        </p:nvSpPr>
        <p:spPr>
          <a:xfrm>
            <a:off x="10171867" y="5003602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2E2E2F"/>
          </a:solidFill>
          <a:ln/>
        </p:spPr>
      </p:sp>
      <p:sp>
        <p:nvSpPr>
          <p:cNvPr id="11" name="Text 8"/>
          <p:cNvSpPr/>
          <p:nvPr/>
        </p:nvSpPr>
        <p:spPr>
          <a:xfrm>
            <a:off x="10398681" y="5230416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E0D6DE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Карта Поиска</a:t>
            </a:r>
            <a:endParaRPr lang="en-US" sz="2233" dirty="0"/>
          </a:p>
        </p:txBody>
      </p:sp>
      <p:sp>
        <p:nvSpPr>
          <p:cNvPr id="12" name="Text 9"/>
          <p:cNvSpPr/>
          <p:nvPr/>
        </p:nvSpPr>
        <p:spPr>
          <a:xfrm>
            <a:off x="10398681" y="5720834"/>
            <a:ext cx="3211235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Просмотрите карту, чтобы найти сообщения о пропавших питомцах в вашем районе.</a:t>
            </a:r>
            <a:endParaRPr lang="en-US" sz="1786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89B8808-9928-47E0-A60A-363435D34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3486" y="-708847"/>
            <a:ext cx="7010804" cy="893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986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sp>
        <p:nvSpPr>
          <p:cNvPr id="5" name="Text 2"/>
          <p:cNvSpPr/>
          <p:nvPr/>
        </p:nvSpPr>
        <p:spPr>
          <a:xfrm>
            <a:off x="6280190" y="802005"/>
            <a:ext cx="7556421" cy="1417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Регистрация и Личный Кабинет</a:t>
            </a:r>
            <a:endParaRPr lang="en-US" sz="4465" dirty="0"/>
          </a:p>
        </p:txBody>
      </p:sp>
      <p:sp>
        <p:nvSpPr>
          <p:cNvPr id="6" name="Text 3"/>
          <p:cNvSpPr/>
          <p:nvPr/>
        </p:nvSpPr>
        <p:spPr>
          <a:xfrm>
            <a:off x="-122230730" y="2559725"/>
            <a:ext cx="136067342" cy="111516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Регистрация на TaggyPet открывает доступ к расширенному набору функций, помогающим владельцам управлять информацией о своих питомцах.</a:t>
            </a:r>
            <a:endParaRPr lang="en-US" sz="1786" dirty="0"/>
          </a:p>
        </p:txBody>
      </p:sp>
      <p:sp>
        <p:nvSpPr>
          <p:cNvPr id="7" name="Shape 4"/>
          <p:cNvSpPr/>
          <p:nvPr/>
        </p:nvSpPr>
        <p:spPr>
          <a:xfrm>
            <a:off x="6280190" y="415873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2E2E2F"/>
          </a:solidFill>
          <a:ln/>
        </p:spPr>
      </p:sp>
      <p:sp>
        <p:nvSpPr>
          <p:cNvPr id="8" name="Text 5"/>
          <p:cNvSpPr/>
          <p:nvPr/>
        </p:nvSpPr>
        <p:spPr>
          <a:xfrm>
            <a:off x="6433185" y="4243745"/>
            <a:ext cx="204192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E0D6DE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1</a:t>
            </a:r>
            <a:endParaRPr lang="en-US" sz="2679" dirty="0"/>
          </a:p>
        </p:txBody>
      </p:sp>
      <p:sp>
        <p:nvSpPr>
          <p:cNvPr id="9" name="Text 6"/>
          <p:cNvSpPr/>
          <p:nvPr/>
        </p:nvSpPr>
        <p:spPr>
          <a:xfrm>
            <a:off x="7017306" y="4158734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E0D6DE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Создание Профиля</a:t>
            </a:r>
            <a:endParaRPr lang="en-US" sz="2233" dirty="0"/>
          </a:p>
        </p:txBody>
      </p:sp>
      <p:sp>
        <p:nvSpPr>
          <p:cNvPr id="10" name="Text 7"/>
          <p:cNvSpPr/>
          <p:nvPr/>
        </p:nvSpPr>
        <p:spPr>
          <a:xfrm>
            <a:off x="7017306" y="4649153"/>
            <a:ext cx="2927747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Зарегистрируйтесь, чтобы создать профиль для вашего любимца.</a:t>
            </a:r>
            <a:endParaRPr lang="en-US" sz="1786" dirty="0"/>
          </a:p>
        </p:txBody>
      </p:sp>
      <p:sp>
        <p:nvSpPr>
          <p:cNvPr id="11" name="Shape 8"/>
          <p:cNvSpPr/>
          <p:nvPr/>
        </p:nvSpPr>
        <p:spPr>
          <a:xfrm>
            <a:off x="10171867" y="415873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2E2E2F"/>
          </a:solidFill>
          <a:ln/>
        </p:spPr>
      </p:sp>
      <p:sp>
        <p:nvSpPr>
          <p:cNvPr id="12" name="Text 9"/>
          <p:cNvSpPr/>
          <p:nvPr/>
        </p:nvSpPr>
        <p:spPr>
          <a:xfrm>
            <a:off x="10324862" y="4243745"/>
            <a:ext cx="204192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E0D6DE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2</a:t>
            </a:r>
            <a:endParaRPr lang="en-US" sz="2679" dirty="0"/>
          </a:p>
        </p:txBody>
      </p:sp>
      <p:sp>
        <p:nvSpPr>
          <p:cNvPr id="13" name="Text 10"/>
          <p:cNvSpPr/>
          <p:nvPr/>
        </p:nvSpPr>
        <p:spPr>
          <a:xfrm>
            <a:off x="10908983" y="4158734"/>
            <a:ext cx="2927747" cy="7086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E0D6DE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Персональный Кабинет</a:t>
            </a:r>
            <a:endParaRPr lang="en-US" sz="2233" dirty="0"/>
          </a:p>
        </p:txBody>
      </p:sp>
      <p:sp>
        <p:nvSpPr>
          <p:cNvPr id="14" name="Text 11"/>
          <p:cNvSpPr/>
          <p:nvPr/>
        </p:nvSpPr>
        <p:spPr>
          <a:xfrm>
            <a:off x="10908983" y="5003483"/>
            <a:ext cx="2927747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Управляйте информацией о ваших питомцах в удобном личном кабинете.</a:t>
            </a:r>
            <a:endParaRPr lang="en-US" sz="1786" dirty="0"/>
          </a:p>
        </p:txBody>
      </p:sp>
      <p:sp>
        <p:nvSpPr>
          <p:cNvPr id="15" name="Shape 12"/>
          <p:cNvSpPr/>
          <p:nvPr/>
        </p:nvSpPr>
        <p:spPr>
          <a:xfrm>
            <a:off x="6280190" y="657415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2E2E2F"/>
          </a:solidFill>
          <a:ln/>
        </p:spPr>
      </p:sp>
      <p:sp>
        <p:nvSpPr>
          <p:cNvPr id="16" name="Text 13"/>
          <p:cNvSpPr/>
          <p:nvPr/>
        </p:nvSpPr>
        <p:spPr>
          <a:xfrm>
            <a:off x="6433185" y="6659166"/>
            <a:ext cx="204192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E0D6DE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3</a:t>
            </a:r>
            <a:endParaRPr lang="en-US" sz="2679" dirty="0"/>
          </a:p>
        </p:txBody>
      </p:sp>
      <p:sp>
        <p:nvSpPr>
          <p:cNvPr id="17" name="Text 14"/>
          <p:cNvSpPr/>
          <p:nvPr/>
        </p:nvSpPr>
        <p:spPr>
          <a:xfrm>
            <a:off x="7017306" y="657415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E0D6DE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Безопасность</a:t>
            </a:r>
            <a:endParaRPr lang="en-US" sz="2233" dirty="0"/>
          </a:p>
        </p:txBody>
      </p:sp>
      <p:sp>
        <p:nvSpPr>
          <p:cNvPr id="18" name="Text 15"/>
          <p:cNvSpPr/>
          <p:nvPr/>
        </p:nvSpPr>
        <p:spPr>
          <a:xfrm>
            <a:off x="7017306" y="7064573"/>
            <a:ext cx="6819305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Храните информацию о ваших питомцах в безопасном месте.</a:t>
            </a:r>
            <a:endParaRPr lang="en-US" sz="1786" dirty="0"/>
          </a:p>
        </p:txBody>
      </p:sp>
      <p:sp>
        <p:nvSpPr>
          <p:cNvPr id="20" name="AutoShape 4">
            <a:extLst>
              <a:ext uri="{FF2B5EF4-FFF2-40B4-BE49-F238E27FC236}">
                <a16:creationId xmlns:a16="http://schemas.microsoft.com/office/drawing/2014/main" id="{FE1B90B0-772F-4A3E-804F-7A33CF9C91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9112" y="3962400"/>
            <a:ext cx="5488488" cy="548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4" name="Picture 6" descr="Picture background">
            <a:extLst>
              <a:ext uri="{FF2B5EF4-FFF2-40B4-BE49-F238E27FC236}">
                <a16:creationId xmlns:a16="http://schemas.microsoft.com/office/drawing/2014/main" id="{A3378748-1B12-4C81-A051-87B51A56F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46" y="1762699"/>
            <a:ext cx="5574804" cy="389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401645"/>
          </a:xfrm>
          <a:prstGeom prst="rect">
            <a:avLst/>
          </a:prstGeom>
          <a:solidFill>
            <a:srgbClr val="0F0F10"/>
          </a:solidFill>
          <a:ln/>
        </p:spPr>
      </p:sp>
      <p:sp>
        <p:nvSpPr>
          <p:cNvPr id="4" name="Text 2"/>
          <p:cNvSpPr/>
          <p:nvPr/>
        </p:nvSpPr>
        <p:spPr>
          <a:xfrm>
            <a:off x="2065496" y="436602"/>
            <a:ext cx="4524018" cy="4961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907"/>
              </a:lnSpc>
              <a:buNone/>
            </a:pPr>
            <a:r>
              <a:rPr lang="en-US" sz="3126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Добавление Питомцев</a:t>
            </a:r>
            <a:endParaRPr lang="en-US" sz="3126" dirty="0"/>
          </a:p>
        </p:txBody>
      </p:sp>
      <p:sp>
        <p:nvSpPr>
          <p:cNvPr id="5" name="Text 3"/>
          <p:cNvSpPr/>
          <p:nvPr/>
        </p:nvSpPr>
        <p:spPr>
          <a:xfrm>
            <a:off x="2065496" y="1250275"/>
            <a:ext cx="10499288" cy="2540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2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Создайте подробный профиль для каждого вашего питомца, чтобы максимально увеличить шансы на его возвращение в случае потери.</a:t>
            </a:r>
            <a:endParaRPr lang="en-US" sz="1250" dirty="0"/>
          </a:p>
        </p:txBody>
      </p:sp>
      <p:sp>
        <p:nvSpPr>
          <p:cNvPr id="6" name="Shape 4"/>
          <p:cNvSpPr/>
          <p:nvPr/>
        </p:nvSpPr>
        <p:spPr>
          <a:xfrm>
            <a:off x="2292191" y="1682948"/>
            <a:ext cx="22860" cy="6282095"/>
          </a:xfrm>
          <a:prstGeom prst="roundRect">
            <a:avLst>
              <a:gd name="adj" fmla="val 104186"/>
            </a:avLst>
          </a:prstGeom>
          <a:solidFill>
            <a:srgbClr val="474748"/>
          </a:solidFill>
          <a:ln/>
        </p:spPr>
      </p:sp>
      <p:sp>
        <p:nvSpPr>
          <p:cNvPr id="7" name="Shape 5"/>
          <p:cNvSpPr/>
          <p:nvPr/>
        </p:nvSpPr>
        <p:spPr>
          <a:xfrm>
            <a:off x="2459355" y="2028706"/>
            <a:ext cx="555665" cy="22860"/>
          </a:xfrm>
          <a:prstGeom prst="roundRect">
            <a:avLst>
              <a:gd name="adj" fmla="val 104186"/>
            </a:avLst>
          </a:prstGeom>
          <a:solidFill>
            <a:srgbClr val="474748"/>
          </a:solidFill>
          <a:ln/>
        </p:spPr>
      </p:sp>
      <p:sp>
        <p:nvSpPr>
          <p:cNvPr id="8" name="Shape 6"/>
          <p:cNvSpPr/>
          <p:nvPr/>
        </p:nvSpPr>
        <p:spPr>
          <a:xfrm>
            <a:off x="2125028" y="1861542"/>
            <a:ext cx="357188" cy="357188"/>
          </a:xfrm>
          <a:prstGeom prst="roundRect">
            <a:avLst>
              <a:gd name="adj" fmla="val 6668"/>
            </a:avLst>
          </a:prstGeom>
          <a:solidFill>
            <a:srgbClr val="2E2E2F"/>
          </a:solidFill>
          <a:ln/>
        </p:spPr>
      </p:sp>
      <p:sp>
        <p:nvSpPr>
          <p:cNvPr id="9" name="Text 7"/>
          <p:cNvSpPr/>
          <p:nvPr/>
        </p:nvSpPr>
        <p:spPr>
          <a:xfrm>
            <a:off x="2232184" y="1921073"/>
            <a:ext cx="142875" cy="238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875"/>
              </a:lnSpc>
              <a:buNone/>
            </a:pPr>
            <a:r>
              <a:rPr lang="en-US" sz="1875" dirty="0">
                <a:solidFill>
                  <a:srgbClr val="E0D6DE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1</a:t>
            </a:r>
            <a:endParaRPr lang="en-US" sz="1875" dirty="0"/>
          </a:p>
        </p:txBody>
      </p:sp>
      <p:sp>
        <p:nvSpPr>
          <p:cNvPr id="10" name="Text 8"/>
          <p:cNvSpPr/>
          <p:nvPr/>
        </p:nvSpPr>
        <p:spPr>
          <a:xfrm>
            <a:off x="3176826" y="1841659"/>
            <a:ext cx="1984653" cy="248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53"/>
              </a:lnSpc>
              <a:buNone/>
            </a:pPr>
            <a:r>
              <a:rPr lang="en-US" sz="1563" dirty="0">
                <a:solidFill>
                  <a:srgbClr val="E0D6DE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Имя</a:t>
            </a:r>
            <a:endParaRPr lang="en-US" sz="1563" dirty="0"/>
          </a:p>
        </p:txBody>
      </p:sp>
      <p:sp>
        <p:nvSpPr>
          <p:cNvPr id="11" name="Text 9"/>
          <p:cNvSpPr/>
          <p:nvPr/>
        </p:nvSpPr>
        <p:spPr>
          <a:xfrm>
            <a:off x="3176826" y="2184916"/>
            <a:ext cx="9387959" cy="2540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Укажите кличку вашего питомца.</a:t>
            </a:r>
            <a:endParaRPr lang="en-US" sz="1250" dirty="0"/>
          </a:p>
        </p:txBody>
      </p:sp>
      <p:sp>
        <p:nvSpPr>
          <p:cNvPr id="12" name="Shape 10"/>
          <p:cNvSpPr/>
          <p:nvPr/>
        </p:nvSpPr>
        <p:spPr>
          <a:xfrm>
            <a:off x="2459355" y="3102173"/>
            <a:ext cx="555665" cy="22860"/>
          </a:xfrm>
          <a:prstGeom prst="roundRect">
            <a:avLst>
              <a:gd name="adj" fmla="val 104186"/>
            </a:avLst>
          </a:prstGeom>
          <a:solidFill>
            <a:srgbClr val="474748"/>
          </a:solidFill>
          <a:ln/>
        </p:spPr>
      </p:sp>
      <p:sp>
        <p:nvSpPr>
          <p:cNvPr id="13" name="Shape 11"/>
          <p:cNvSpPr/>
          <p:nvPr/>
        </p:nvSpPr>
        <p:spPr>
          <a:xfrm>
            <a:off x="2125028" y="2935010"/>
            <a:ext cx="357188" cy="357188"/>
          </a:xfrm>
          <a:prstGeom prst="roundRect">
            <a:avLst>
              <a:gd name="adj" fmla="val 6668"/>
            </a:avLst>
          </a:prstGeom>
          <a:solidFill>
            <a:srgbClr val="2E2E2F"/>
          </a:solidFill>
          <a:ln/>
        </p:spPr>
      </p:sp>
      <p:sp>
        <p:nvSpPr>
          <p:cNvPr id="14" name="Text 12"/>
          <p:cNvSpPr/>
          <p:nvPr/>
        </p:nvSpPr>
        <p:spPr>
          <a:xfrm>
            <a:off x="2232184" y="2994541"/>
            <a:ext cx="142875" cy="238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875"/>
              </a:lnSpc>
              <a:buNone/>
            </a:pPr>
            <a:r>
              <a:rPr lang="en-US" sz="1875" dirty="0">
                <a:solidFill>
                  <a:srgbClr val="E0D6DE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2</a:t>
            </a:r>
            <a:endParaRPr lang="en-US" sz="1875" dirty="0"/>
          </a:p>
        </p:txBody>
      </p:sp>
      <p:sp>
        <p:nvSpPr>
          <p:cNvPr id="15" name="Text 13"/>
          <p:cNvSpPr/>
          <p:nvPr/>
        </p:nvSpPr>
        <p:spPr>
          <a:xfrm>
            <a:off x="3176826" y="2915126"/>
            <a:ext cx="1984653" cy="248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53"/>
              </a:lnSpc>
              <a:buNone/>
            </a:pPr>
            <a:r>
              <a:rPr lang="en-US" sz="1563" dirty="0">
                <a:solidFill>
                  <a:srgbClr val="E0D6DE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Порода</a:t>
            </a:r>
            <a:endParaRPr lang="en-US" sz="1563" dirty="0"/>
          </a:p>
        </p:txBody>
      </p:sp>
      <p:sp>
        <p:nvSpPr>
          <p:cNvPr id="16" name="Text 14"/>
          <p:cNvSpPr/>
          <p:nvPr/>
        </p:nvSpPr>
        <p:spPr>
          <a:xfrm>
            <a:off x="3176826" y="3258383"/>
            <a:ext cx="9387959" cy="2540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Выберите породу из списка.</a:t>
            </a:r>
            <a:endParaRPr lang="en-US" sz="1250" dirty="0"/>
          </a:p>
        </p:txBody>
      </p:sp>
      <p:sp>
        <p:nvSpPr>
          <p:cNvPr id="17" name="Shape 15"/>
          <p:cNvSpPr/>
          <p:nvPr/>
        </p:nvSpPr>
        <p:spPr>
          <a:xfrm>
            <a:off x="2459355" y="4175641"/>
            <a:ext cx="555665" cy="22860"/>
          </a:xfrm>
          <a:prstGeom prst="roundRect">
            <a:avLst>
              <a:gd name="adj" fmla="val 104186"/>
            </a:avLst>
          </a:prstGeom>
          <a:solidFill>
            <a:srgbClr val="474748"/>
          </a:solidFill>
          <a:ln/>
        </p:spPr>
      </p:sp>
      <p:sp>
        <p:nvSpPr>
          <p:cNvPr id="18" name="Shape 16"/>
          <p:cNvSpPr/>
          <p:nvPr/>
        </p:nvSpPr>
        <p:spPr>
          <a:xfrm>
            <a:off x="2125028" y="4008477"/>
            <a:ext cx="357188" cy="357188"/>
          </a:xfrm>
          <a:prstGeom prst="roundRect">
            <a:avLst>
              <a:gd name="adj" fmla="val 6668"/>
            </a:avLst>
          </a:prstGeom>
          <a:solidFill>
            <a:srgbClr val="2E2E2F"/>
          </a:solidFill>
          <a:ln/>
        </p:spPr>
      </p:sp>
      <p:sp>
        <p:nvSpPr>
          <p:cNvPr id="19" name="Text 17"/>
          <p:cNvSpPr/>
          <p:nvPr/>
        </p:nvSpPr>
        <p:spPr>
          <a:xfrm>
            <a:off x="2232184" y="4068008"/>
            <a:ext cx="142875" cy="238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875"/>
              </a:lnSpc>
              <a:buNone/>
            </a:pPr>
            <a:r>
              <a:rPr lang="en-US" sz="1875" dirty="0">
                <a:solidFill>
                  <a:srgbClr val="E0D6DE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3</a:t>
            </a:r>
            <a:endParaRPr lang="en-US" sz="1875" dirty="0"/>
          </a:p>
        </p:txBody>
      </p:sp>
      <p:sp>
        <p:nvSpPr>
          <p:cNvPr id="20" name="Text 18"/>
          <p:cNvSpPr/>
          <p:nvPr/>
        </p:nvSpPr>
        <p:spPr>
          <a:xfrm>
            <a:off x="3176826" y="3988594"/>
            <a:ext cx="1984653" cy="248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53"/>
              </a:lnSpc>
              <a:buNone/>
            </a:pPr>
            <a:r>
              <a:rPr lang="en-US" sz="1563" dirty="0">
                <a:solidFill>
                  <a:srgbClr val="E0D6DE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Пол</a:t>
            </a:r>
            <a:endParaRPr lang="en-US" sz="1563" dirty="0"/>
          </a:p>
        </p:txBody>
      </p:sp>
      <p:sp>
        <p:nvSpPr>
          <p:cNvPr id="21" name="Text 19"/>
          <p:cNvSpPr/>
          <p:nvPr/>
        </p:nvSpPr>
        <p:spPr>
          <a:xfrm>
            <a:off x="3176826" y="4331851"/>
            <a:ext cx="9387959" cy="2540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Укажите пол питомца.</a:t>
            </a:r>
            <a:endParaRPr lang="en-US" sz="1250" dirty="0"/>
          </a:p>
        </p:txBody>
      </p:sp>
      <p:sp>
        <p:nvSpPr>
          <p:cNvPr id="22" name="Shape 20"/>
          <p:cNvSpPr/>
          <p:nvPr/>
        </p:nvSpPr>
        <p:spPr>
          <a:xfrm>
            <a:off x="2459355" y="5249108"/>
            <a:ext cx="555665" cy="22860"/>
          </a:xfrm>
          <a:prstGeom prst="roundRect">
            <a:avLst>
              <a:gd name="adj" fmla="val 104186"/>
            </a:avLst>
          </a:prstGeom>
          <a:solidFill>
            <a:srgbClr val="474748"/>
          </a:solidFill>
          <a:ln/>
        </p:spPr>
      </p:sp>
      <p:sp>
        <p:nvSpPr>
          <p:cNvPr id="23" name="Shape 21"/>
          <p:cNvSpPr/>
          <p:nvPr/>
        </p:nvSpPr>
        <p:spPr>
          <a:xfrm>
            <a:off x="2125028" y="5081945"/>
            <a:ext cx="357188" cy="357188"/>
          </a:xfrm>
          <a:prstGeom prst="roundRect">
            <a:avLst>
              <a:gd name="adj" fmla="val 6668"/>
            </a:avLst>
          </a:prstGeom>
          <a:solidFill>
            <a:srgbClr val="2E2E2F"/>
          </a:solidFill>
          <a:ln/>
        </p:spPr>
      </p:sp>
      <p:sp>
        <p:nvSpPr>
          <p:cNvPr id="24" name="Text 22"/>
          <p:cNvSpPr/>
          <p:nvPr/>
        </p:nvSpPr>
        <p:spPr>
          <a:xfrm>
            <a:off x="2232184" y="5141476"/>
            <a:ext cx="142875" cy="238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875"/>
              </a:lnSpc>
              <a:buNone/>
            </a:pPr>
            <a:r>
              <a:rPr lang="en-US" sz="1875" dirty="0">
                <a:solidFill>
                  <a:srgbClr val="E0D6DE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4</a:t>
            </a:r>
            <a:endParaRPr lang="en-US" sz="1875" dirty="0"/>
          </a:p>
        </p:txBody>
      </p:sp>
      <p:sp>
        <p:nvSpPr>
          <p:cNvPr id="25" name="Text 23"/>
          <p:cNvSpPr/>
          <p:nvPr/>
        </p:nvSpPr>
        <p:spPr>
          <a:xfrm>
            <a:off x="3176826" y="5062061"/>
            <a:ext cx="1984653" cy="248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53"/>
              </a:lnSpc>
              <a:buNone/>
            </a:pPr>
            <a:r>
              <a:rPr lang="en-US" sz="1563" dirty="0">
                <a:solidFill>
                  <a:srgbClr val="E0D6DE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Возраст</a:t>
            </a:r>
            <a:endParaRPr lang="en-US" sz="1563" dirty="0"/>
          </a:p>
        </p:txBody>
      </p:sp>
      <p:sp>
        <p:nvSpPr>
          <p:cNvPr id="26" name="Text 24"/>
          <p:cNvSpPr/>
          <p:nvPr/>
        </p:nvSpPr>
        <p:spPr>
          <a:xfrm>
            <a:off x="3176826" y="5405318"/>
            <a:ext cx="9387959" cy="2540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Введите возраст питомца.</a:t>
            </a:r>
            <a:endParaRPr lang="en-US" sz="1250" dirty="0"/>
          </a:p>
        </p:txBody>
      </p:sp>
      <p:sp>
        <p:nvSpPr>
          <p:cNvPr id="27" name="Shape 25"/>
          <p:cNvSpPr/>
          <p:nvPr/>
        </p:nvSpPr>
        <p:spPr>
          <a:xfrm>
            <a:off x="2459355" y="6322576"/>
            <a:ext cx="555665" cy="22860"/>
          </a:xfrm>
          <a:prstGeom prst="roundRect">
            <a:avLst>
              <a:gd name="adj" fmla="val 104186"/>
            </a:avLst>
          </a:prstGeom>
          <a:solidFill>
            <a:srgbClr val="474748"/>
          </a:solidFill>
          <a:ln/>
        </p:spPr>
      </p:sp>
      <p:sp>
        <p:nvSpPr>
          <p:cNvPr id="28" name="Shape 26"/>
          <p:cNvSpPr/>
          <p:nvPr/>
        </p:nvSpPr>
        <p:spPr>
          <a:xfrm>
            <a:off x="2125028" y="6155412"/>
            <a:ext cx="357188" cy="357188"/>
          </a:xfrm>
          <a:prstGeom prst="roundRect">
            <a:avLst>
              <a:gd name="adj" fmla="val 6668"/>
            </a:avLst>
          </a:prstGeom>
          <a:solidFill>
            <a:srgbClr val="2E2E2F"/>
          </a:solidFill>
          <a:ln/>
        </p:spPr>
      </p:sp>
      <p:sp>
        <p:nvSpPr>
          <p:cNvPr id="29" name="Text 27"/>
          <p:cNvSpPr/>
          <p:nvPr/>
        </p:nvSpPr>
        <p:spPr>
          <a:xfrm>
            <a:off x="2232184" y="6214943"/>
            <a:ext cx="142875" cy="238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875"/>
              </a:lnSpc>
              <a:buNone/>
            </a:pPr>
            <a:r>
              <a:rPr lang="en-US" sz="1875" dirty="0">
                <a:solidFill>
                  <a:srgbClr val="E0D6DE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5</a:t>
            </a:r>
            <a:endParaRPr lang="en-US" sz="1875" dirty="0"/>
          </a:p>
        </p:txBody>
      </p:sp>
      <p:sp>
        <p:nvSpPr>
          <p:cNvPr id="30" name="Text 28"/>
          <p:cNvSpPr/>
          <p:nvPr/>
        </p:nvSpPr>
        <p:spPr>
          <a:xfrm>
            <a:off x="3176826" y="6135529"/>
            <a:ext cx="1984653" cy="248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53"/>
              </a:lnSpc>
              <a:buNone/>
            </a:pPr>
            <a:r>
              <a:rPr lang="en-US" sz="1563" dirty="0">
                <a:solidFill>
                  <a:srgbClr val="E0D6DE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Чип</a:t>
            </a:r>
            <a:endParaRPr lang="en-US" sz="1563" dirty="0"/>
          </a:p>
        </p:txBody>
      </p:sp>
      <p:sp>
        <p:nvSpPr>
          <p:cNvPr id="31" name="Text 29"/>
          <p:cNvSpPr/>
          <p:nvPr/>
        </p:nvSpPr>
        <p:spPr>
          <a:xfrm>
            <a:off x="3176826" y="6478786"/>
            <a:ext cx="9387959" cy="2540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Добавьте номер чипа.</a:t>
            </a:r>
            <a:endParaRPr lang="en-US" sz="1250" dirty="0"/>
          </a:p>
        </p:txBody>
      </p:sp>
      <p:sp>
        <p:nvSpPr>
          <p:cNvPr id="32" name="Shape 30"/>
          <p:cNvSpPr/>
          <p:nvPr/>
        </p:nvSpPr>
        <p:spPr>
          <a:xfrm>
            <a:off x="2459355" y="7396043"/>
            <a:ext cx="555665" cy="22860"/>
          </a:xfrm>
          <a:prstGeom prst="roundRect">
            <a:avLst>
              <a:gd name="adj" fmla="val 104186"/>
            </a:avLst>
          </a:prstGeom>
          <a:solidFill>
            <a:srgbClr val="474748"/>
          </a:solidFill>
          <a:ln/>
        </p:spPr>
      </p:sp>
      <p:sp>
        <p:nvSpPr>
          <p:cNvPr id="33" name="Shape 31"/>
          <p:cNvSpPr/>
          <p:nvPr/>
        </p:nvSpPr>
        <p:spPr>
          <a:xfrm>
            <a:off x="2125028" y="7228880"/>
            <a:ext cx="357188" cy="357188"/>
          </a:xfrm>
          <a:prstGeom prst="roundRect">
            <a:avLst>
              <a:gd name="adj" fmla="val 6668"/>
            </a:avLst>
          </a:prstGeom>
          <a:solidFill>
            <a:srgbClr val="2E2E2F"/>
          </a:solidFill>
          <a:ln/>
        </p:spPr>
      </p:sp>
      <p:sp>
        <p:nvSpPr>
          <p:cNvPr id="34" name="Text 32"/>
          <p:cNvSpPr/>
          <p:nvPr/>
        </p:nvSpPr>
        <p:spPr>
          <a:xfrm>
            <a:off x="2232184" y="7288411"/>
            <a:ext cx="142875" cy="238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875"/>
              </a:lnSpc>
              <a:buNone/>
            </a:pPr>
            <a:r>
              <a:rPr lang="en-US" sz="1875" dirty="0">
                <a:solidFill>
                  <a:srgbClr val="E0D6DE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6</a:t>
            </a:r>
            <a:endParaRPr lang="en-US" sz="1875" dirty="0"/>
          </a:p>
        </p:txBody>
      </p:sp>
      <p:sp>
        <p:nvSpPr>
          <p:cNvPr id="35" name="Text 33"/>
          <p:cNvSpPr/>
          <p:nvPr/>
        </p:nvSpPr>
        <p:spPr>
          <a:xfrm>
            <a:off x="3176826" y="7208996"/>
            <a:ext cx="1984653" cy="248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53"/>
              </a:lnSpc>
              <a:buNone/>
            </a:pPr>
            <a:r>
              <a:rPr lang="en-US" sz="1563" dirty="0">
                <a:solidFill>
                  <a:srgbClr val="E0D6DE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Фото</a:t>
            </a:r>
            <a:endParaRPr lang="en-US" sz="1563" dirty="0"/>
          </a:p>
        </p:txBody>
      </p:sp>
      <p:sp>
        <p:nvSpPr>
          <p:cNvPr id="36" name="Text 34"/>
          <p:cNvSpPr/>
          <p:nvPr/>
        </p:nvSpPr>
        <p:spPr>
          <a:xfrm>
            <a:off x="3176826" y="7552253"/>
            <a:ext cx="9387959" cy="2540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Загрузите фотографию питомца.</a:t>
            </a:r>
            <a:endParaRPr lang="en-US" sz="12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sp>
        <p:nvSpPr>
          <p:cNvPr id="4" name="Text 2"/>
          <p:cNvSpPr/>
          <p:nvPr/>
        </p:nvSpPr>
        <p:spPr>
          <a:xfrm>
            <a:off x="793790" y="2001203"/>
            <a:ext cx="13042821" cy="1417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Указание Особенностей Ухода за Питомцами</a:t>
            </a:r>
            <a:endParaRPr lang="en-US" sz="4465" dirty="0"/>
          </a:p>
        </p:txBody>
      </p:sp>
      <p:sp>
        <p:nvSpPr>
          <p:cNvPr id="5" name="Text 3"/>
          <p:cNvSpPr/>
          <p:nvPr/>
        </p:nvSpPr>
        <p:spPr>
          <a:xfrm>
            <a:off x="793790" y="3872389"/>
            <a:ext cx="13042821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Добавьте информацию об особенностях ухода за вашим питомцем, чтобы помочь найти его в случае потери.</a:t>
            </a:r>
            <a:endParaRPr lang="en-US" sz="1786" dirty="0"/>
          </a:p>
        </p:txBody>
      </p:sp>
      <p:sp>
        <p:nvSpPr>
          <p:cNvPr id="6" name="Text 4"/>
          <p:cNvSpPr/>
          <p:nvPr/>
        </p:nvSpPr>
        <p:spPr>
          <a:xfrm>
            <a:off x="793790" y="4717256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Диета</a:t>
            </a:r>
            <a:endParaRPr lang="en-US" sz="2233" dirty="0"/>
          </a:p>
        </p:txBody>
      </p:sp>
      <p:sp>
        <p:nvSpPr>
          <p:cNvPr id="7" name="Text 5"/>
          <p:cNvSpPr/>
          <p:nvPr/>
        </p:nvSpPr>
        <p:spPr>
          <a:xfrm>
            <a:off x="793790" y="5298400"/>
            <a:ext cx="3978116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Укажите особые потребности в еде.</a:t>
            </a:r>
            <a:endParaRPr lang="en-US" sz="1786" dirty="0"/>
          </a:p>
        </p:txBody>
      </p:sp>
      <p:sp>
        <p:nvSpPr>
          <p:cNvPr id="8" name="Text 6"/>
          <p:cNvSpPr/>
          <p:nvPr/>
        </p:nvSpPr>
        <p:spPr>
          <a:xfrm>
            <a:off x="5332928" y="4717256"/>
            <a:ext cx="3060502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Медицинские Данные</a:t>
            </a:r>
            <a:endParaRPr lang="en-US" sz="2233" dirty="0"/>
          </a:p>
        </p:txBody>
      </p:sp>
      <p:sp>
        <p:nvSpPr>
          <p:cNvPr id="9" name="Text 7"/>
          <p:cNvSpPr/>
          <p:nvPr/>
        </p:nvSpPr>
        <p:spPr>
          <a:xfrm>
            <a:off x="5332928" y="5298400"/>
            <a:ext cx="3978116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Введите сведения о хронических заболеваниях.</a:t>
            </a:r>
            <a:endParaRPr lang="en-US" sz="1786" dirty="0"/>
          </a:p>
        </p:txBody>
      </p:sp>
      <p:sp>
        <p:nvSpPr>
          <p:cNvPr id="10" name="Text 8"/>
          <p:cNvSpPr/>
          <p:nvPr/>
        </p:nvSpPr>
        <p:spPr>
          <a:xfrm>
            <a:off x="9872067" y="4717256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Поведение</a:t>
            </a:r>
            <a:endParaRPr lang="en-US" sz="2233" dirty="0"/>
          </a:p>
        </p:txBody>
      </p:sp>
      <p:sp>
        <p:nvSpPr>
          <p:cNvPr id="11" name="Text 9"/>
          <p:cNvSpPr/>
          <p:nvPr/>
        </p:nvSpPr>
        <p:spPr>
          <a:xfrm>
            <a:off x="9872067" y="5298400"/>
            <a:ext cx="3978116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Опишите особенности характера.</a:t>
            </a:r>
            <a:endParaRPr lang="en-US" sz="1786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529161"/>
          </a:xfrm>
          <a:prstGeom prst="rect">
            <a:avLst/>
          </a:prstGeom>
          <a:solidFill>
            <a:srgbClr val="0F0F10"/>
          </a:solidFill>
          <a:ln/>
        </p:spPr>
      </p:sp>
      <p:sp>
        <p:nvSpPr>
          <p:cNvPr id="4" name="Text 2"/>
          <p:cNvSpPr/>
          <p:nvPr/>
        </p:nvSpPr>
        <p:spPr>
          <a:xfrm>
            <a:off x="741045" y="582216"/>
            <a:ext cx="8891230" cy="6616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10"/>
              </a:lnSpc>
              <a:buNone/>
            </a:pPr>
            <a:r>
              <a:rPr lang="en-US" sz="4168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Загрузка Фотографий Питомцев</a:t>
            </a:r>
            <a:endParaRPr lang="en-US" sz="4168" dirty="0"/>
          </a:p>
        </p:txBody>
      </p:sp>
      <p:sp>
        <p:nvSpPr>
          <p:cNvPr id="5" name="Text 3"/>
          <p:cNvSpPr/>
          <p:nvPr/>
        </p:nvSpPr>
        <p:spPr>
          <a:xfrm>
            <a:off x="741045" y="1667232"/>
            <a:ext cx="13148310" cy="6772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67"/>
              </a:lnSpc>
              <a:buNone/>
            </a:pPr>
            <a:r>
              <a:rPr lang="en-US" sz="1667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Добавьте фотографии вашего питомца, чтобы сделать его профиль более узнаваемым. Используйте четкие изображения, которые показывают его особенности.</a:t>
            </a:r>
            <a:endParaRPr lang="en-US" sz="1667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45" y="2582585"/>
            <a:ext cx="6415326" cy="3964900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741045" y="6812042"/>
            <a:ext cx="2646640" cy="3307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05"/>
              </a:lnSpc>
              <a:buNone/>
            </a:pPr>
            <a:r>
              <a:rPr lang="ru-RU" sz="2084" dirty="0">
                <a:solidFill>
                  <a:srgbClr val="E0D6DE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Мордашка :))</a:t>
            </a:r>
            <a:endParaRPr lang="en-US" sz="2084" dirty="0"/>
          </a:p>
        </p:txBody>
      </p:sp>
      <p:sp>
        <p:nvSpPr>
          <p:cNvPr id="8" name="Text 5"/>
          <p:cNvSpPr/>
          <p:nvPr/>
        </p:nvSpPr>
        <p:spPr>
          <a:xfrm>
            <a:off x="741045" y="7269718"/>
            <a:ext cx="6415326" cy="6772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7"/>
              </a:lnSpc>
              <a:buNone/>
            </a:pPr>
            <a:r>
              <a:rPr lang="en-US" sz="1667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Добавьте фотографию, которая четко показывает морду питомца.</a:t>
            </a:r>
            <a:endParaRPr lang="en-US" sz="166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910" y="2582585"/>
            <a:ext cx="6415445" cy="3965019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473910" y="6812161"/>
            <a:ext cx="2646640" cy="3307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05"/>
              </a:lnSpc>
              <a:buNone/>
            </a:pPr>
            <a:r>
              <a:rPr lang="en-US" sz="2084" dirty="0">
                <a:solidFill>
                  <a:srgbClr val="E0D6DE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Полный Профиль</a:t>
            </a:r>
            <a:endParaRPr lang="en-US" sz="2084" dirty="0"/>
          </a:p>
        </p:txBody>
      </p:sp>
      <p:sp>
        <p:nvSpPr>
          <p:cNvPr id="11" name="Text 7"/>
          <p:cNvSpPr/>
          <p:nvPr/>
        </p:nvSpPr>
        <p:spPr>
          <a:xfrm>
            <a:off x="7473910" y="7269837"/>
            <a:ext cx="6415445" cy="3386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67"/>
              </a:lnSpc>
              <a:buNone/>
            </a:pPr>
            <a:r>
              <a:rPr lang="en-US" sz="1667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Включите фотографию, где видно тело питомца.</a:t>
            </a:r>
            <a:endParaRPr lang="en-US" sz="1667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67226" y="676394"/>
            <a:ext cx="7809548" cy="11913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691"/>
              </a:lnSpc>
              <a:buNone/>
            </a:pPr>
            <a:r>
              <a:rPr lang="en-US" sz="3753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Редактирование Информации о Питомцах</a:t>
            </a:r>
            <a:endParaRPr lang="en-US" sz="3753" dirty="0"/>
          </a:p>
        </p:txBody>
      </p:sp>
      <p:sp>
        <p:nvSpPr>
          <p:cNvPr id="6" name="Text 3"/>
          <p:cNvSpPr/>
          <p:nvPr/>
        </p:nvSpPr>
        <p:spPr>
          <a:xfrm>
            <a:off x="667226" y="2153603"/>
            <a:ext cx="7809548" cy="6098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02"/>
              </a:lnSpc>
              <a:buNone/>
            </a:pPr>
            <a:r>
              <a:rPr lang="en-US" sz="150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Редактируйте информацию о питомце в любое время, чтобы отразить изменения в его жизни. Обновляйте данные о возрасте, весе, потребностях и особенностях.</a:t>
            </a:r>
            <a:endParaRPr lang="en-US" sz="1501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26" y="2977872"/>
            <a:ext cx="953095" cy="152507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906191" y="3168491"/>
            <a:ext cx="2382917" cy="2977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5"/>
              </a:lnSpc>
              <a:buNone/>
            </a:pPr>
            <a:r>
              <a:rPr lang="en-US" sz="1876" dirty="0">
                <a:solidFill>
                  <a:srgbClr val="E0D6DE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Просмотр Профиля</a:t>
            </a:r>
            <a:endParaRPr lang="en-US" sz="1876" dirty="0"/>
          </a:p>
        </p:txBody>
      </p:sp>
      <p:sp>
        <p:nvSpPr>
          <p:cNvPr id="9" name="Text 5"/>
          <p:cNvSpPr/>
          <p:nvPr/>
        </p:nvSpPr>
        <p:spPr>
          <a:xfrm>
            <a:off x="1906191" y="3580567"/>
            <a:ext cx="6570583" cy="3049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2"/>
              </a:lnSpc>
              <a:buNone/>
            </a:pPr>
            <a:r>
              <a:rPr lang="en-US" sz="150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Откройте профиль питомца в личном кабинете.</a:t>
            </a:r>
            <a:endParaRPr lang="en-US" sz="1501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26" y="4502944"/>
            <a:ext cx="953095" cy="152507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906191" y="4693563"/>
            <a:ext cx="2382917" cy="2977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5"/>
              </a:lnSpc>
              <a:buNone/>
            </a:pPr>
            <a:r>
              <a:rPr lang="en-US" sz="1876" dirty="0">
                <a:solidFill>
                  <a:srgbClr val="E0D6DE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Редактирование</a:t>
            </a:r>
            <a:endParaRPr lang="en-US" sz="1876" dirty="0"/>
          </a:p>
        </p:txBody>
      </p:sp>
      <p:sp>
        <p:nvSpPr>
          <p:cNvPr id="12" name="Text 7"/>
          <p:cNvSpPr/>
          <p:nvPr/>
        </p:nvSpPr>
        <p:spPr>
          <a:xfrm>
            <a:off x="1906191" y="5105638"/>
            <a:ext cx="6570583" cy="3049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2"/>
              </a:lnSpc>
              <a:buNone/>
            </a:pPr>
            <a:r>
              <a:rPr lang="en-US" sz="150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Нажмите на кнопку "Редактировать" рядом с информацией.</a:t>
            </a:r>
            <a:endParaRPr lang="en-US" sz="1501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226" y="6028015"/>
            <a:ext cx="953095" cy="152507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906191" y="6218634"/>
            <a:ext cx="2382917" cy="2977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5"/>
              </a:lnSpc>
              <a:buNone/>
            </a:pPr>
            <a:r>
              <a:rPr lang="en-US" sz="1876" dirty="0">
                <a:solidFill>
                  <a:srgbClr val="E0D6DE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Сохранение</a:t>
            </a:r>
            <a:endParaRPr lang="en-US" sz="1876" dirty="0"/>
          </a:p>
        </p:txBody>
      </p:sp>
      <p:sp>
        <p:nvSpPr>
          <p:cNvPr id="15" name="Text 9"/>
          <p:cNvSpPr/>
          <p:nvPr/>
        </p:nvSpPr>
        <p:spPr>
          <a:xfrm>
            <a:off x="1906191" y="6630710"/>
            <a:ext cx="6570583" cy="3049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2"/>
              </a:lnSpc>
              <a:buNone/>
            </a:pPr>
            <a:r>
              <a:rPr lang="en-US" sz="150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Сохраните изменения, внесенные в профиль.</a:t>
            </a:r>
            <a:endParaRPr lang="en-US" sz="150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61365"/>
            <a:ext cx="14630400" cy="8234005"/>
          </a:xfrm>
          <a:prstGeom prst="rect">
            <a:avLst/>
          </a:prstGeom>
          <a:solidFill>
            <a:srgbClr val="0F0F10"/>
          </a:solidFill>
          <a:ln/>
        </p:spPr>
      </p:sp>
      <p:sp>
        <p:nvSpPr>
          <p:cNvPr id="5" name="Text 2"/>
          <p:cNvSpPr/>
          <p:nvPr/>
        </p:nvSpPr>
        <p:spPr>
          <a:xfrm>
            <a:off x="743545" y="3240048"/>
            <a:ext cx="13143309" cy="13277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28"/>
              </a:lnSpc>
              <a:buNone/>
            </a:pPr>
            <a:r>
              <a:rPr lang="en-US" sz="4182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Поиск Владельцев Потерянных Животных по Чипу</a:t>
            </a:r>
            <a:endParaRPr lang="en-US" sz="4182" dirty="0"/>
          </a:p>
        </p:txBody>
      </p:sp>
      <p:sp>
        <p:nvSpPr>
          <p:cNvPr id="6" name="Text 3"/>
          <p:cNvSpPr/>
          <p:nvPr/>
        </p:nvSpPr>
        <p:spPr>
          <a:xfrm>
            <a:off x="743545" y="4886444"/>
            <a:ext cx="13143309" cy="6796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77"/>
              </a:lnSpc>
              <a:buNone/>
            </a:pPr>
            <a:r>
              <a:rPr lang="en-US" sz="1673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TaggyPet предлагает уникальную возможность найти владельцев потерянных питомцев по номеру чипа. Используйте сервис, чтобы помочь животным вернуться домой.</a:t>
            </a:r>
            <a:endParaRPr lang="en-US" sz="1673" dirty="0"/>
          </a:p>
        </p:txBody>
      </p:sp>
      <p:sp>
        <p:nvSpPr>
          <p:cNvPr id="7" name="Shape 4"/>
          <p:cNvSpPr/>
          <p:nvPr/>
        </p:nvSpPr>
        <p:spPr>
          <a:xfrm>
            <a:off x="743545" y="5805011"/>
            <a:ext cx="13143309" cy="1844754"/>
          </a:xfrm>
          <a:prstGeom prst="roundRect">
            <a:avLst>
              <a:gd name="adj" fmla="val 1728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8" name="Shape 5"/>
          <p:cNvSpPr/>
          <p:nvPr/>
        </p:nvSpPr>
        <p:spPr>
          <a:xfrm>
            <a:off x="751165" y="5812631"/>
            <a:ext cx="13128069" cy="60983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963573" y="5947648"/>
            <a:ext cx="6135410" cy="339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77"/>
              </a:lnSpc>
              <a:buNone/>
            </a:pPr>
            <a:r>
              <a:rPr lang="en-US" sz="1673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Шаг 1</a:t>
            </a:r>
            <a:endParaRPr lang="en-US" sz="1673" dirty="0"/>
          </a:p>
        </p:txBody>
      </p:sp>
      <p:sp>
        <p:nvSpPr>
          <p:cNvPr id="10" name="Text 7"/>
          <p:cNvSpPr/>
          <p:nvPr/>
        </p:nvSpPr>
        <p:spPr>
          <a:xfrm>
            <a:off x="7531418" y="5947648"/>
            <a:ext cx="6135410" cy="339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77"/>
              </a:lnSpc>
              <a:buNone/>
            </a:pPr>
            <a:r>
              <a:rPr lang="en-US" sz="1673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Введите номер чипа.</a:t>
            </a:r>
            <a:endParaRPr lang="en-US" sz="1673" dirty="0"/>
          </a:p>
        </p:txBody>
      </p:sp>
      <p:sp>
        <p:nvSpPr>
          <p:cNvPr id="11" name="Shape 8"/>
          <p:cNvSpPr/>
          <p:nvPr/>
        </p:nvSpPr>
        <p:spPr>
          <a:xfrm>
            <a:off x="751165" y="6422469"/>
            <a:ext cx="13128069" cy="60983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963573" y="6557486"/>
            <a:ext cx="6135410" cy="339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77"/>
              </a:lnSpc>
              <a:buNone/>
            </a:pPr>
            <a:r>
              <a:rPr lang="en-US" sz="1673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Шаг 2</a:t>
            </a:r>
            <a:endParaRPr lang="en-US" sz="1673" dirty="0"/>
          </a:p>
        </p:txBody>
      </p:sp>
      <p:sp>
        <p:nvSpPr>
          <p:cNvPr id="13" name="Text 10"/>
          <p:cNvSpPr/>
          <p:nvPr/>
        </p:nvSpPr>
        <p:spPr>
          <a:xfrm>
            <a:off x="7531418" y="6557486"/>
            <a:ext cx="6135410" cy="339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77"/>
              </a:lnSpc>
              <a:buNone/>
            </a:pPr>
            <a:r>
              <a:rPr lang="en-US" sz="1673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Проверьте наличие данных о владельце.</a:t>
            </a:r>
            <a:endParaRPr lang="en-US" sz="1673" dirty="0"/>
          </a:p>
        </p:txBody>
      </p:sp>
      <p:sp>
        <p:nvSpPr>
          <p:cNvPr id="14" name="Shape 11"/>
          <p:cNvSpPr/>
          <p:nvPr/>
        </p:nvSpPr>
        <p:spPr>
          <a:xfrm>
            <a:off x="751165" y="7032308"/>
            <a:ext cx="13128069" cy="60983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963573" y="7167324"/>
            <a:ext cx="6135410" cy="339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77"/>
              </a:lnSpc>
              <a:buNone/>
            </a:pPr>
            <a:r>
              <a:rPr lang="en-US" sz="1673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Шаг 3</a:t>
            </a:r>
            <a:endParaRPr lang="en-US" sz="1673" dirty="0"/>
          </a:p>
        </p:txBody>
      </p:sp>
      <p:sp>
        <p:nvSpPr>
          <p:cNvPr id="16" name="Text 13"/>
          <p:cNvSpPr/>
          <p:nvPr/>
        </p:nvSpPr>
        <p:spPr>
          <a:xfrm>
            <a:off x="7531418" y="7167324"/>
            <a:ext cx="6135410" cy="339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77"/>
              </a:lnSpc>
              <a:buNone/>
            </a:pPr>
            <a:r>
              <a:rPr lang="en-US" sz="1673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Свяжитесь с владельцем и верните питомца домой.</a:t>
            </a:r>
            <a:endParaRPr lang="en-US" sz="1673" dirty="0"/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84A1C06C-BB9C-4A00-A7AB-798052D051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86" b="26933"/>
          <a:stretch/>
        </p:blipFill>
        <p:spPr bwMode="auto">
          <a:xfrm>
            <a:off x="2916890" y="60828"/>
            <a:ext cx="8796618" cy="326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sp>
        <p:nvSpPr>
          <p:cNvPr id="5" name="Text 2"/>
          <p:cNvSpPr/>
          <p:nvPr/>
        </p:nvSpPr>
        <p:spPr>
          <a:xfrm>
            <a:off x="586961" y="627036"/>
            <a:ext cx="7556421" cy="1417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Заключение и Призыв к Действию</a:t>
            </a:r>
            <a:endParaRPr lang="en-US" sz="4465" dirty="0"/>
          </a:p>
        </p:txBody>
      </p:sp>
      <p:sp>
        <p:nvSpPr>
          <p:cNvPr id="6" name="Text 3"/>
          <p:cNvSpPr/>
          <p:nvPr/>
        </p:nvSpPr>
        <p:spPr>
          <a:xfrm>
            <a:off x="793790" y="4009787"/>
            <a:ext cx="7556421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TaggyPet - это ваш надежный помощник в заботе о питомцах. Зарегистрируйтесь сегодня, чтобы создать профиль для своего любимца и обеспечить его безопасность.</a:t>
            </a:r>
            <a:endParaRPr lang="en-US" sz="1786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5297924"/>
            <a:ext cx="2644735" cy="623768"/>
          </a:xfrm>
          <a:prstGeom prst="rect">
            <a:avLst/>
          </a:prstGeom>
        </p:spPr>
      </p:pic>
      <p:pic>
        <p:nvPicPr>
          <p:cNvPr id="9" name="Рисунок 2">
            <a:extLst>
              <a:ext uri="{FF2B5EF4-FFF2-40B4-BE49-F238E27FC236}">
                <a16:creationId xmlns:a16="http://schemas.microsoft.com/office/drawing/2014/main" id="{B8382B7C-3C08-4E31-B8B7-5E8519E0258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9CCAD7"/>
              </a:clrFrom>
              <a:clrTo>
                <a:srgbClr val="9CCAD7">
                  <a:alpha val="0"/>
                </a:srgbClr>
              </a:clrTo>
            </a:clrChange>
          </a:blip>
          <a:srcRect t="3579"/>
          <a:stretch/>
        </p:blipFill>
        <p:spPr bwMode="auto">
          <a:xfrm>
            <a:off x="8576395" y="0"/>
            <a:ext cx="6054005" cy="8237067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0A191C1-38A7-46DE-8286-5DBD7C55C7A8}"/>
              </a:ext>
            </a:extLst>
          </p:cNvPr>
          <p:cNvSpPr/>
          <p:nvPr/>
        </p:nvSpPr>
        <p:spPr>
          <a:xfrm rot="630771">
            <a:off x="9522610" y="4103373"/>
            <a:ext cx="32136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 &lt;3 TaggyPet</a:t>
            </a:r>
            <a:endParaRPr lang="ru-RU" sz="4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  <p:txBody>
          <a:bodyPr/>
          <a:lstStyle/>
          <a:p>
            <a:endParaRPr lang="ru-RU" dirty="0"/>
          </a:p>
        </p:txBody>
      </p:sp>
      <p:sp>
        <p:nvSpPr>
          <p:cNvPr id="7" name="Shape 4"/>
          <p:cNvSpPr/>
          <p:nvPr/>
        </p:nvSpPr>
        <p:spPr>
          <a:xfrm>
            <a:off x="556200" y="507703"/>
            <a:ext cx="7254300" cy="1054398"/>
          </a:xfrm>
          <a:prstGeom prst="roundRect">
            <a:avLst>
              <a:gd name="adj" fmla="val 1420"/>
            </a:avLst>
          </a:prstGeom>
          <a:solidFill>
            <a:srgbClr val="2E2E2F"/>
          </a:solidFill>
          <a:ln/>
        </p:spPr>
      </p:sp>
      <p:sp>
        <p:nvSpPr>
          <p:cNvPr id="9" name="Text 6"/>
          <p:cNvSpPr/>
          <p:nvPr/>
        </p:nvSpPr>
        <p:spPr>
          <a:xfrm>
            <a:off x="589544" y="2990315"/>
            <a:ext cx="8816539" cy="23956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ru-RU" sz="2400" dirty="0">
                <a:solidFill>
                  <a:schemeClr val="bg1"/>
                </a:solidFill>
              </a:rPr>
              <a:t>По данным Росстата и </a:t>
            </a:r>
            <a:r>
              <a:rPr lang="ru-RU" sz="2400" dirty="0" err="1">
                <a:solidFill>
                  <a:schemeClr val="bg1"/>
                </a:solidFill>
              </a:rPr>
              <a:t>др</a:t>
            </a:r>
            <a:r>
              <a:rPr lang="ru-RU" sz="2400" dirty="0">
                <a:solidFill>
                  <a:schemeClr val="bg1"/>
                </a:solidFill>
              </a:rPr>
              <a:t>, миллионы семей в России содержат домашних животных, что увеличивает потребность в сервисах, связанных с их уходом, идентификацией и поиском.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Shape 7"/>
          <p:cNvSpPr/>
          <p:nvPr/>
        </p:nvSpPr>
        <p:spPr>
          <a:xfrm>
            <a:off x="10375993" y="5003602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2E2E2F"/>
          </a:solidFill>
          <a:ln/>
        </p:spPr>
      </p:sp>
      <p:sp>
        <p:nvSpPr>
          <p:cNvPr id="11" name="Text 8"/>
          <p:cNvSpPr/>
          <p:nvPr/>
        </p:nvSpPr>
        <p:spPr>
          <a:xfrm>
            <a:off x="10398681" y="5230416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ru-RU" sz="2233" dirty="0">
                <a:solidFill>
                  <a:srgbClr val="E0D6DE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Модернизация поиска</a:t>
            </a:r>
            <a:endParaRPr lang="en-US" sz="2233" dirty="0"/>
          </a:p>
        </p:txBody>
      </p:sp>
      <p:sp>
        <p:nvSpPr>
          <p:cNvPr id="12" name="Text 9"/>
          <p:cNvSpPr/>
          <p:nvPr/>
        </p:nvSpPr>
        <p:spPr>
          <a:xfrm>
            <a:off x="10398681" y="5720834"/>
            <a:ext cx="3211235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ru-RU" sz="178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Традиционные способы поиска могут быть не очень эффективны </a:t>
            </a:r>
            <a:endParaRPr lang="en-US" sz="1786" dirty="0"/>
          </a:p>
        </p:txBody>
      </p:sp>
      <p:sp>
        <p:nvSpPr>
          <p:cNvPr id="19" name="Text 2">
            <a:extLst>
              <a:ext uri="{FF2B5EF4-FFF2-40B4-BE49-F238E27FC236}">
                <a16:creationId xmlns:a16="http://schemas.microsoft.com/office/drawing/2014/main" id="{F918F383-9FE3-4BF1-AA27-FE1FF39507D7}"/>
              </a:ext>
            </a:extLst>
          </p:cNvPr>
          <p:cNvSpPr/>
          <p:nvPr/>
        </p:nvSpPr>
        <p:spPr>
          <a:xfrm>
            <a:off x="556200" y="1956635"/>
            <a:ext cx="7556421" cy="21263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ru-RU" sz="280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</a:rPr>
              <a:t>Высокий спрос на рынке</a:t>
            </a:r>
            <a:endParaRPr lang="en-US" sz="2800" dirty="0"/>
          </a:p>
        </p:txBody>
      </p:sp>
      <p:sp>
        <p:nvSpPr>
          <p:cNvPr id="5" name="Text 2"/>
          <p:cNvSpPr/>
          <p:nvPr/>
        </p:nvSpPr>
        <p:spPr>
          <a:xfrm>
            <a:off x="793790" y="642363"/>
            <a:ext cx="7556421" cy="21263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ru-RU" sz="4465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</a:rPr>
              <a:t>Актуальность проекта</a:t>
            </a:r>
            <a:endParaRPr lang="en-US" sz="4465" dirty="0"/>
          </a:p>
        </p:txBody>
      </p:sp>
      <p:pic>
        <p:nvPicPr>
          <p:cNvPr id="2058" name="Picture 10" descr="Picture background">
            <a:extLst>
              <a:ext uri="{FF2B5EF4-FFF2-40B4-BE49-F238E27FC236}">
                <a16:creationId xmlns:a16="http://schemas.microsoft.com/office/drawing/2014/main" id="{EA82DDDC-9FD8-435C-A7BF-EE6624C11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673" y="488832"/>
            <a:ext cx="3153554" cy="268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icture background">
            <a:extLst>
              <a:ext uri="{FF2B5EF4-FFF2-40B4-BE49-F238E27FC236}">
                <a16:creationId xmlns:a16="http://schemas.microsoft.com/office/drawing/2014/main" id="{4AA50CAF-3F49-464A-A41A-CB1AC71C70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" t="4248" r="2912" b="7815"/>
          <a:stretch/>
        </p:blipFill>
        <p:spPr bwMode="auto">
          <a:xfrm rot="290230">
            <a:off x="2191584" y="4688225"/>
            <a:ext cx="4533900" cy="316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EA2A93AD-7DD9-4264-866F-157B9A1D3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2107">
            <a:off x="7154553" y="5338418"/>
            <a:ext cx="2928413" cy="114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  <p:txBody>
          <a:bodyPr/>
          <a:lstStyle/>
          <a:p>
            <a:endParaRPr lang="ru-RU" dirty="0"/>
          </a:p>
        </p:txBody>
      </p:sp>
      <p:pic>
        <p:nvPicPr>
          <p:cNvPr id="2054" name="Picture 6" descr="Диаграмма ответов в Формах. Вопрос: Хотели бы вы помочь хозяину найти своего потерянного дружочка😺🐷?. Количество ответов: 45 ответов.">
            <a:extLst>
              <a:ext uri="{FF2B5EF4-FFF2-40B4-BE49-F238E27FC236}">
                <a16:creationId xmlns:a16="http://schemas.microsoft.com/office/drawing/2014/main" id="{354FEE52-4E3B-4907-9709-AB677BBF1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0" y="1752600"/>
            <a:ext cx="7713012" cy="324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hape 4">
            <a:extLst>
              <a:ext uri="{FF2B5EF4-FFF2-40B4-BE49-F238E27FC236}">
                <a16:creationId xmlns:a16="http://schemas.microsoft.com/office/drawing/2014/main" id="{96238CA9-5DF9-4E3D-A70B-D3583B691DAD}"/>
              </a:ext>
            </a:extLst>
          </p:cNvPr>
          <p:cNvSpPr/>
          <p:nvPr/>
        </p:nvSpPr>
        <p:spPr>
          <a:xfrm>
            <a:off x="3852703" y="462310"/>
            <a:ext cx="8500825" cy="1054398"/>
          </a:xfrm>
          <a:prstGeom prst="roundRect">
            <a:avLst>
              <a:gd name="adj" fmla="val 1420"/>
            </a:avLst>
          </a:prstGeom>
          <a:solidFill>
            <a:srgbClr val="2E2E2F"/>
          </a:solidFill>
          <a:ln/>
        </p:spPr>
      </p:sp>
      <p:sp>
        <p:nvSpPr>
          <p:cNvPr id="5" name="Text 2"/>
          <p:cNvSpPr/>
          <p:nvPr/>
        </p:nvSpPr>
        <p:spPr>
          <a:xfrm>
            <a:off x="4241800" y="479288"/>
            <a:ext cx="8500825" cy="21263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ru-RU" sz="4465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</a:rPr>
              <a:t>Опрос Целевой аудитории</a:t>
            </a:r>
            <a:endParaRPr lang="en-US" sz="4465" dirty="0"/>
          </a:p>
        </p:txBody>
      </p:sp>
      <p:pic>
        <p:nvPicPr>
          <p:cNvPr id="2052" name="Picture 4" descr="Диаграмма ответов в Формах. Вопрос: Представьте, у вас есть домашний питомец и вдруг он потерялся 😥 Поделитесь мнением, был бы ли вам полезен сервис который поможет вам найти своего пропавшего друга😲?. Количество ответов: 46 ответов.">
            <a:extLst>
              <a:ext uri="{FF2B5EF4-FFF2-40B4-BE49-F238E27FC236}">
                <a16:creationId xmlns:a16="http://schemas.microsoft.com/office/drawing/2014/main" id="{69DE2282-E975-405C-A809-A92291006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982" y="3871179"/>
            <a:ext cx="8164595" cy="37031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07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  <p:txBody>
          <a:bodyPr/>
          <a:lstStyle/>
          <a:p>
            <a:r>
              <a:rPr lang="en-US"/>
              <a:t>Zoosearch</a:t>
            </a:r>
            <a:endParaRPr lang="ru-RU"/>
          </a:p>
        </p:txBody>
      </p:sp>
      <p:sp>
        <p:nvSpPr>
          <p:cNvPr id="7" name="Shape 4"/>
          <p:cNvSpPr/>
          <p:nvPr/>
        </p:nvSpPr>
        <p:spPr>
          <a:xfrm>
            <a:off x="1144488" y="1549401"/>
            <a:ext cx="4345539" cy="602166"/>
          </a:xfrm>
          <a:prstGeom prst="roundRect">
            <a:avLst>
              <a:gd name="adj" fmla="val 1420"/>
            </a:avLst>
          </a:prstGeom>
          <a:solidFill>
            <a:srgbClr val="2E2E2F"/>
          </a:solidFill>
          <a:ln/>
        </p:spPr>
      </p:sp>
      <p:sp>
        <p:nvSpPr>
          <p:cNvPr id="5" name="Text 2"/>
          <p:cNvSpPr/>
          <p:nvPr/>
        </p:nvSpPr>
        <p:spPr>
          <a:xfrm>
            <a:off x="5510933" y="486234"/>
            <a:ext cx="7556421" cy="21263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ru-RU" sz="4465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</a:rPr>
              <a:t>Анализ рынка</a:t>
            </a:r>
            <a:endParaRPr lang="en-US" sz="4465" dirty="0"/>
          </a:p>
        </p:txBody>
      </p:sp>
      <p:sp>
        <p:nvSpPr>
          <p:cNvPr id="6" name="Text 3"/>
          <p:cNvSpPr/>
          <p:nvPr/>
        </p:nvSpPr>
        <p:spPr>
          <a:xfrm>
            <a:off x="1884173" y="1645805"/>
            <a:ext cx="3926981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ru-RU" sz="28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КОНКУРЕНТЫ 😡</a:t>
            </a:r>
            <a:endParaRPr lang="en-US" sz="2800" dirty="0"/>
          </a:p>
        </p:txBody>
      </p:sp>
      <p:cxnSp>
        <p:nvCxnSpPr>
          <p:cNvPr id="16" name="Прямая со стрелкой 29">
            <a:extLst>
              <a:ext uri="{FF2B5EF4-FFF2-40B4-BE49-F238E27FC236}">
                <a16:creationId xmlns:a16="http://schemas.microsoft.com/office/drawing/2014/main" id="{D9A3870B-C7CB-4C08-905F-7B50624BF9C8}"/>
              </a:ext>
            </a:extLst>
          </p:cNvPr>
          <p:cNvCxnSpPr>
            <a:cxnSpLocks/>
            <a:endCxn id="17" idx="0"/>
          </p:cNvCxnSpPr>
          <p:nvPr/>
        </p:nvCxnSpPr>
        <p:spPr bwMode="auto">
          <a:xfrm>
            <a:off x="1966506" y="2627406"/>
            <a:ext cx="0" cy="466434"/>
          </a:xfrm>
          <a:prstGeom prst="straightConnector1">
            <a:avLst/>
          </a:prstGeom>
          <a:noFill/>
          <a:ln w="25400" cap="flat">
            <a:solidFill>
              <a:schemeClr val="bg1">
                <a:lumMod val="75000"/>
              </a:schemeClr>
            </a:solidFill>
            <a:prstDash val="solid"/>
            <a:round/>
            <a:tailEnd type="triangle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>
            <a:srgbClr val="000000"/>
          </a:fontRef>
        </p:style>
      </p:cxnSp>
      <p:sp>
        <p:nvSpPr>
          <p:cNvPr id="17" name="TextBox 30">
            <a:extLst>
              <a:ext uri="{FF2B5EF4-FFF2-40B4-BE49-F238E27FC236}">
                <a16:creationId xmlns:a16="http://schemas.microsoft.com/office/drawing/2014/main" id="{A1FBDB66-EFE6-42A6-BE1F-08755517837E}"/>
              </a:ext>
            </a:extLst>
          </p:cNvPr>
          <p:cNvSpPr txBox="1"/>
          <p:nvPr/>
        </p:nvSpPr>
        <p:spPr bwMode="auto">
          <a:xfrm>
            <a:off x="1144488" y="3093840"/>
            <a:ext cx="1719377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>
            <a:srgbClr val="000000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>
            <a:def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b="0" i="0" u="none" strike="noStrike" cap="none" spc="0">
                <a:ln>
                  <a:noFill/>
                </a:ln>
                <a:solidFill>
                  <a:srgbClr val="000000"/>
                </a:solidFill>
              </a:defRPr>
            </a:defPPr>
            <a:lvl1pPr>
              <a:defRPr b="1">
                <a:solidFill>
                  <a:srgbClr val="B5D7E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dirty="0"/>
              <a:t>Российские </a:t>
            </a:r>
            <a:endParaRPr dirty="0"/>
          </a:p>
          <a:p>
            <a:pPr>
              <a:defRPr/>
            </a:pPr>
            <a:r>
              <a:rPr lang="ru-RU" dirty="0"/>
              <a:t>производители</a:t>
            </a:r>
            <a:endParaRPr dirty="0"/>
          </a:p>
        </p:txBody>
      </p:sp>
      <p:sp>
        <p:nvSpPr>
          <p:cNvPr id="18" name="TextBox 34">
            <a:extLst>
              <a:ext uri="{FF2B5EF4-FFF2-40B4-BE49-F238E27FC236}">
                <a16:creationId xmlns:a16="http://schemas.microsoft.com/office/drawing/2014/main" id="{7031C742-B86A-4A63-8C96-92E3AD960A23}"/>
              </a:ext>
            </a:extLst>
          </p:cNvPr>
          <p:cNvSpPr txBox="1"/>
          <p:nvPr/>
        </p:nvSpPr>
        <p:spPr bwMode="auto">
          <a:xfrm>
            <a:off x="3816549" y="3147777"/>
            <a:ext cx="1974034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>
            <a:srgbClr val="000000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b="1" i="0" u="none" strike="noStrike" cap="none" spc="0" dirty="0">
                <a:ln>
                  <a:noFill/>
                </a:ln>
                <a:solidFill>
                  <a:srgbClr val="B5D7E0"/>
                </a:solidFill>
                <a:latin typeface="Calibri"/>
                <a:ea typeface="Calibri"/>
                <a:cs typeface="Calibri"/>
              </a:rPr>
              <a:t>Иностранные производители </a:t>
            </a:r>
            <a:endParaRPr lang="ru-RU" b="1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dirty="0"/>
          </a:p>
        </p:txBody>
      </p:sp>
      <p:cxnSp>
        <p:nvCxnSpPr>
          <p:cNvPr id="19" name="Прямая со стрелкой 37">
            <a:extLst>
              <a:ext uri="{FF2B5EF4-FFF2-40B4-BE49-F238E27FC236}">
                <a16:creationId xmlns:a16="http://schemas.microsoft.com/office/drawing/2014/main" id="{53DE61F9-EE37-45BF-98B2-049D0C3125D3}"/>
              </a:ext>
            </a:extLst>
          </p:cNvPr>
          <p:cNvCxnSpPr>
            <a:cxnSpLocks/>
          </p:cNvCxnSpPr>
          <p:nvPr/>
        </p:nvCxnSpPr>
        <p:spPr bwMode="auto">
          <a:xfrm>
            <a:off x="4561032" y="2627406"/>
            <a:ext cx="0" cy="443655"/>
          </a:xfrm>
          <a:prstGeom prst="straightConnector1">
            <a:avLst/>
          </a:prstGeom>
          <a:noFill/>
          <a:ln w="25400" cap="flat">
            <a:solidFill>
              <a:schemeClr val="bg1">
                <a:lumMod val="75000"/>
              </a:schemeClr>
            </a:solidFill>
            <a:prstDash val="solid"/>
            <a:round/>
            <a:tailEnd type="triangle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>
            <a:srgbClr val="000000"/>
          </a:fontRef>
        </p:style>
      </p:cxnSp>
      <p:cxnSp>
        <p:nvCxnSpPr>
          <p:cNvPr id="20" name="Прямая соединительная линия 36">
            <a:extLst>
              <a:ext uri="{FF2B5EF4-FFF2-40B4-BE49-F238E27FC236}">
                <a16:creationId xmlns:a16="http://schemas.microsoft.com/office/drawing/2014/main" id="{0AB8DB5A-3188-4182-85F4-C84243E2E441}"/>
              </a:ext>
            </a:extLst>
          </p:cNvPr>
          <p:cNvCxnSpPr>
            <a:cxnSpLocks/>
          </p:cNvCxnSpPr>
          <p:nvPr/>
        </p:nvCxnSpPr>
        <p:spPr bwMode="auto">
          <a:xfrm>
            <a:off x="3233842" y="3926154"/>
            <a:ext cx="0" cy="2878323"/>
          </a:xfrm>
          <a:prstGeom prst="line">
            <a:avLst/>
          </a:prstGeom>
          <a:noFill/>
          <a:ln w="25400" cap="flat">
            <a:solidFill>
              <a:schemeClr val="bg1">
                <a:lumMod val="75000"/>
              </a:schemeClr>
            </a:solidFill>
            <a:prstDash val="solid"/>
            <a:round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>
            <a:srgbClr val="000000"/>
          </a:fontRef>
        </p:style>
      </p:cxnSp>
      <p:cxnSp>
        <p:nvCxnSpPr>
          <p:cNvPr id="21" name="Прямая соединительная линия 46">
            <a:extLst>
              <a:ext uri="{FF2B5EF4-FFF2-40B4-BE49-F238E27FC236}">
                <a16:creationId xmlns:a16="http://schemas.microsoft.com/office/drawing/2014/main" id="{0A942876-DEE7-47C3-8849-91D5C90424E8}"/>
              </a:ext>
            </a:extLst>
          </p:cNvPr>
          <p:cNvCxnSpPr>
            <a:cxnSpLocks/>
          </p:cNvCxnSpPr>
          <p:nvPr/>
        </p:nvCxnSpPr>
        <p:spPr bwMode="auto">
          <a:xfrm flipH="1">
            <a:off x="834679" y="4937769"/>
            <a:ext cx="5137282" cy="0"/>
          </a:xfrm>
          <a:prstGeom prst="line">
            <a:avLst/>
          </a:prstGeom>
          <a:noFill/>
          <a:ln w="25400" cap="flat">
            <a:solidFill>
              <a:schemeClr val="bg1">
                <a:lumMod val="75000"/>
              </a:schemeClr>
            </a:solidFill>
            <a:prstDash val="solid"/>
            <a:round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>
            <a:srgbClr val="000000"/>
          </a:fontRef>
        </p:style>
      </p:cxnSp>
      <p:cxnSp>
        <p:nvCxnSpPr>
          <p:cNvPr id="22" name="Прямая соединительная линия 50">
            <a:extLst>
              <a:ext uri="{FF2B5EF4-FFF2-40B4-BE49-F238E27FC236}">
                <a16:creationId xmlns:a16="http://schemas.microsoft.com/office/drawing/2014/main" id="{67529BEA-B7A9-4FCB-9AC1-CBA958E1B18E}"/>
              </a:ext>
            </a:extLst>
          </p:cNvPr>
          <p:cNvCxnSpPr>
            <a:cxnSpLocks/>
          </p:cNvCxnSpPr>
          <p:nvPr/>
        </p:nvCxnSpPr>
        <p:spPr bwMode="auto">
          <a:xfrm flipH="1">
            <a:off x="863771" y="6046719"/>
            <a:ext cx="5137282" cy="0"/>
          </a:xfrm>
          <a:prstGeom prst="line">
            <a:avLst/>
          </a:prstGeom>
          <a:noFill/>
          <a:ln w="25400" cap="flat">
            <a:solidFill>
              <a:schemeClr val="bg1">
                <a:lumMod val="75000"/>
              </a:schemeClr>
            </a:solidFill>
            <a:prstDash val="solid"/>
            <a:round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>
            <a:srgbClr val="000000"/>
          </a:fontRef>
        </p:style>
      </p:cxnSp>
      <p:sp>
        <p:nvSpPr>
          <p:cNvPr id="23" name="Text 3">
            <a:extLst>
              <a:ext uri="{FF2B5EF4-FFF2-40B4-BE49-F238E27FC236}">
                <a16:creationId xmlns:a16="http://schemas.microsoft.com/office/drawing/2014/main" id="{33996D38-FDF7-4A42-B7EF-8F7B62E9411C}"/>
              </a:ext>
            </a:extLst>
          </p:cNvPr>
          <p:cNvSpPr/>
          <p:nvPr/>
        </p:nvSpPr>
        <p:spPr>
          <a:xfrm>
            <a:off x="1285899" y="4216939"/>
            <a:ext cx="2117421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2800" dirty="0">
                <a:solidFill>
                  <a:schemeClr val="bg1"/>
                </a:solidFill>
              </a:rPr>
              <a:t>Pet911</a:t>
            </a:r>
          </a:p>
        </p:txBody>
      </p:sp>
      <p:sp>
        <p:nvSpPr>
          <p:cNvPr id="25" name="Text 3">
            <a:extLst>
              <a:ext uri="{FF2B5EF4-FFF2-40B4-BE49-F238E27FC236}">
                <a16:creationId xmlns:a16="http://schemas.microsoft.com/office/drawing/2014/main" id="{610A6B11-0627-4B23-BFC6-5B532194DDE8}"/>
              </a:ext>
            </a:extLst>
          </p:cNvPr>
          <p:cNvSpPr/>
          <p:nvPr/>
        </p:nvSpPr>
        <p:spPr>
          <a:xfrm>
            <a:off x="1285897" y="5181537"/>
            <a:ext cx="2117421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2800" dirty="0" err="1">
                <a:solidFill>
                  <a:schemeClr val="bg1"/>
                </a:solidFill>
              </a:rPr>
              <a:t>FindAPet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6" name="Text 3">
            <a:extLst>
              <a:ext uri="{FF2B5EF4-FFF2-40B4-BE49-F238E27FC236}">
                <a16:creationId xmlns:a16="http://schemas.microsoft.com/office/drawing/2014/main" id="{340E465A-CFBB-4B65-AEE4-399CA5F6923C}"/>
              </a:ext>
            </a:extLst>
          </p:cNvPr>
          <p:cNvSpPr/>
          <p:nvPr/>
        </p:nvSpPr>
        <p:spPr>
          <a:xfrm>
            <a:off x="1285898" y="6285512"/>
            <a:ext cx="2117421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2800" dirty="0" err="1">
                <a:solidFill>
                  <a:schemeClr val="bg1"/>
                </a:solidFill>
              </a:rPr>
              <a:t>Zoosearch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0" name="Text 3">
            <a:extLst>
              <a:ext uri="{FF2B5EF4-FFF2-40B4-BE49-F238E27FC236}">
                <a16:creationId xmlns:a16="http://schemas.microsoft.com/office/drawing/2014/main" id="{E5C665D0-FD2D-4C0E-863A-E7E68899514D}"/>
              </a:ext>
            </a:extLst>
          </p:cNvPr>
          <p:cNvSpPr/>
          <p:nvPr/>
        </p:nvSpPr>
        <p:spPr>
          <a:xfrm>
            <a:off x="3394421" y="4171362"/>
            <a:ext cx="2606632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2800" dirty="0">
                <a:solidFill>
                  <a:schemeClr val="bg1"/>
                </a:solidFill>
              </a:rPr>
              <a:t>Petfinder (</a:t>
            </a:r>
            <a:r>
              <a:rPr lang="ru-RU" sz="2800" dirty="0">
                <a:solidFill>
                  <a:schemeClr val="bg1"/>
                </a:solidFill>
              </a:rPr>
              <a:t>США)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1" name="Text 3">
            <a:extLst>
              <a:ext uri="{FF2B5EF4-FFF2-40B4-BE49-F238E27FC236}">
                <a16:creationId xmlns:a16="http://schemas.microsoft.com/office/drawing/2014/main" id="{F3C1DD9F-105F-4049-BD5B-3DAA3AAC72AB}"/>
              </a:ext>
            </a:extLst>
          </p:cNvPr>
          <p:cNvSpPr/>
          <p:nvPr/>
        </p:nvSpPr>
        <p:spPr>
          <a:xfrm>
            <a:off x="3403319" y="5179662"/>
            <a:ext cx="4074720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2800" dirty="0" err="1">
                <a:solidFill>
                  <a:schemeClr val="bg1"/>
                </a:solidFill>
              </a:rPr>
              <a:t>PetLink</a:t>
            </a:r>
            <a:r>
              <a:rPr lang="en-US" sz="2800" dirty="0">
                <a:solidFill>
                  <a:schemeClr val="bg1"/>
                </a:solidFill>
              </a:rPr>
              <a:t> (</a:t>
            </a:r>
            <a:r>
              <a:rPr lang="ru-RU" sz="2800" dirty="0">
                <a:solidFill>
                  <a:schemeClr val="bg1"/>
                </a:solidFill>
              </a:rPr>
              <a:t>США и Европа)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2" name="Text 3">
            <a:extLst>
              <a:ext uri="{FF2B5EF4-FFF2-40B4-BE49-F238E27FC236}">
                <a16:creationId xmlns:a16="http://schemas.microsoft.com/office/drawing/2014/main" id="{F524112D-531B-43AD-8531-BD327DBABA95}"/>
              </a:ext>
            </a:extLst>
          </p:cNvPr>
          <p:cNvSpPr/>
          <p:nvPr/>
        </p:nvSpPr>
        <p:spPr>
          <a:xfrm>
            <a:off x="3399417" y="6268949"/>
            <a:ext cx="3866201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HomeAgain</a:t>
            </a:r>
            <a:r>
              <a:rPr lang="en-US" sz="2800" dirty="0">
                <a:solidFill>
                  <a:schemeClr val="bg1"/>
                </a:solidFill>
              </a:rPr>
              <a:t> (</a:t>
            </a:r>
            <a:r>
              <a:rPr lang="ru-RU" sz="2800" dirty="0">
                <a:solidFill>
                  <a:schemeClr val="bg1"/>
                </a:solidFill>
              </a:rPr>
              <a:t>США)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3" name="Shape 4">
            <a:extLst>
              <a:ext uri="{FF2B5EF4-FFF2-40B4-BE49-F238E27FC236}">
                <a16:creationId xmlns:a16="http://schemas.microsoft.com/office/drawing/2014/main" id="{D960E6FB-C7DE-427A-BAE7-8A054F1A799C}"/>
              </a:ext>
            </a:extLst>
          </p:cNvPr>
          <p:cNvSpPr/>
          <p:nvPr/>
        </p:nvSpPr>
        <p:spPr>
          <a:xfrm>
            <a:off x="8618911" y="1545826"/>
            <a:ext cx="4345539" cy="602166"/>
          </a:xfrm>
          <a:prstGeom prst="roundRect">
            <a:avLst>
              <a:gd name="adj" fmla="val 1420"/>
            </a:avLst>
          </a:prstGeom>
          <a:solidFill>
            <a:srgbClr val="2E2E2F"/>
          </a:solidFill>
          <a:ln/>
        </p:spPr>
      </p:sp>
      <p:sp>
        <p:nvSpPr>
          <p:cNvPr id="34" name="Text 3">
            <a:extLst>
              <a:ext uri="{FF2B5EF4-FFF2-40B4-BE49-F238E27FC236}">
                <a16:creationId xmlns:a16="http://schemas.microsoft.com/office/drawing/2014/main" id="{18D73C0F-4FC8-4C7D-9029-A0E7385986C6}"/>
              </a:ext>
            </a:extLst>
          </p:cNvPr>
          <p:cNvSpPr/>
          <p:nvPr/>
        </p:nvSpPr>
        <p:spPr>
          <a:xfrm>
            <a:off x="9358596" y="1642230"/>
            <a:ext cx="3926981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ru-RU" sz="2800" dirty="0">
                <a:solidFill>
                  <a:srgbClr val="E0D6DE"/>
                </a:solidFill>
                <a:latin typeface="Fira Sans" pitchFamily="34" charset="0"/>
              </a:rPr>
              <a:t>ОЦЕНКА РЫНКА</a:t>
            </a:r>
            <a:endParaRPr lang="en-US" sz="2800" dirty="0"/>
          </a:p>
        </p:txBody>
      </p:sp>
      <p:sp>
        <p:nvSpPr>
          <p:cNvPr id="36" name="Shape 4">
            <a:extLst>
              <a:ext uri="{FF2B5EF4-FFF2-40B4-BE49-F238E27FC236}">
                <a16:creationId xmlns:a16="http://schemas.microsoft.com/office/drawing/2014/main" id="{80858304-3C2C-41D2-A6A6-8B7E7940E215}"/>
              </a:ext>
            </a:extLst>
          </p:cNvPr>
          <p:cNvSpPr/>
          <p:nvPr/>
        </p:nvSpPr>
        <p:spPr>
          <a:xfrm>
            <a:off x="8405679" y="2819726"/>
            <a:ext cx="5172534" cy="1833598"/>
          </a:xfrm>
          <a:prstGeom prst="roundRect">
            <a:avLst>
              <a:gd name="adj" fmla="val 1420"/>
            </a:avLst>
          </a:prstGeom>
          <a:solidFill>
            <a:srgbClr val="2E2E2F"/>
          </a:solidFill>
          <a:ln/>
        </p:spPr>
        <p:txBody>
          <a:bodyPr/>
          <a:lstStyle/>
          <a:p>
            <a:endParaRPr lang="ru-RU" dirty="0"/>
          </a:p>
        </p:txBody>
      </p:sp>
      <p:sp>
        <p:nvSpPr>
          <p:cNvPr id="35" name="Text 3">
            <a:extLst>
              <a:ext uri="{FF2B5EF4-FFF2-40B4-BE49-F238E27FC236}">
                <a16:creationId xmlns:a16="http://schemas.microsoft.com/office/drawing/2014/main" id="{6F140282-4EF4-4206-98FF-5BD264FC9084}"/>
              </a:ext>
            </a:extLst>
          </p:cNvPr>
          <p:cNvSpPr/>
          <p:nvPr/>
        </p:nvSpPr>
        <p:spPr>
          <a:xfrm>
            <a:off x="8492652" y="3147777"/>
            <a:ext cx="5386184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ru-RU" sz="2800" dirty="0" err="1">
                <a:solidFill>
                  <a:schemeClr val="bg1"/>
                </a:solidFill>
              </a:rPr>
              <a:t>НАш</a:t>
            </a:r>
            <a:r>
              <a:rPr lang="ru-RU" sz="2800" dirty="0">
                <a:solidFill>
                  <a:schemeClr val="bg1"/>
                </a:solidFill>
              </a:rPr>
              <a:t> проект на рынке имеет огромный спрос и охватывает большую целевую аудиторию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14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719"/>
          </a:xfrm>
          <a:prstGeom prst="rect">
            <a:avLst/>
          </a:prstGeom>
          <a:solidFill>
            <a:srgbClr val="0F0F10"/>
          </a:solidFill>
          <a:ln/>
        </p:spPr>
      </p:sp>
      <p:sp>
        <p:nvSpPr>
          <p:cNvPr id="5" name="Text 2"/>
          <p:cNvSpPr/>
          <p:nvPr/>
        </p:nvSpPr>
        <p:spPr>
          <a:xfrm>
            <a:off x="751999" y="590907"/>
            <a:ext cx="7640003" cy="13430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88"/>
              </a:lnSpc>
              <a:buNone/>
            </a:pPr>
            <a:r>
              <a:rPr lang="en-US" sz="4230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Преимущества Сервиса TaggyPet</a:t>
            </a:r>
            <a:endParaRPr lang="en-US" sz="4230" dirty="0"/>
          </a:p>
        </p:txBody>
      </p:sp>
      <p:sp>
        <p:nvSpPr>
          <p:cNvPr id="6" name="Text 3"/>
          <p:cNvSpPr/>
          <p:nvPr/>
        </p:nvSpPr>
        <p:spPr>
          <a:xfrm>
            <a:off x="751999" y="2256234"/>
            <a:ext cx="7640003" cy="6877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07"/>
              </a:lnSpc>
              <a:buNone/>
            </a:pPr>
            <a:r>
              <a:rPr lang="en-US" sz="1692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TaggyPet предлагает удобный и эффективный способ обеспечить безопасность и благополучие ваших питомцев.</a:t>
            </a:r>
            <a:endParaRPr lang="en-US" sz="1692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99" y="3185636"/>
            <a:ext cx="537210" cy="53721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51999" y="3937635"/>
            <a:ext cx="2686050" cy="3357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44"/>
              </a:lnSpc>
              <a:buNone/>
            </a:pPr>
            <a:r>
              <a:rPr lang="en-US" sz="2115" dirty="0">
                <a:solidFill>
                  <a:srgbClr val="E0D6DE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Безопасность</a:t>
            </a:r>
            <a:endParaRPr lang="en-US" sz="2115" dirty="0"/>
          </a:p>
        </p:txBody>
      </p:sp>
      <p:sp>
        <p:nvSpPr>
          <p:cNvPr id="9" name="Text 5"/>
          <p:cNvSpPr/>
          <p:nvPr/>
        </p:nvSpPr>
        <p:spPr>
          <a:xfrm>
            <a:off x="751999" y="4402217"/>
            <a:ext cx="3658791" cy="6877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07"/>
              </a:lnSpc>
              <a:buNone/>
            </a:pPr>
            <a:r>
              <a:rPr lang="en-US" sz="1692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Храните информацию о питомцах в безопасном месте.</a:t>
            </a:r>
            <a:endParaRPr lang="en-US" sz="1692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092" y="3185636"/>
            <a:ext cx="537210" cy="53721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4733092" y="3937635"/>
            <a:ext cx="2686050" cy="3357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44"/>
              </a:lnSpc>
              <a:buNone/>
            </a:pPr>
            <a:r>
              <a:rPr lang="en-US" sz="2115" dirty="0">
                <a:solidFill>
                  <a:srgbClr val="E0D6DE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Скорость</a:t>
            </a:r>
            <a:endParaRPr lang="en-US" sz="2115" dirty="0"/>
          </a:p>
        </p:txBody>
      </p:sp>
      <p:sp>
        <p:nvSpPr>
          <p:cNvPr id="12" name="Text 7"/>
          <p:cNvSpPr/>
          <p:nvPr/>
        </p:nvSpPr>
        <p:spPr>
          <a:xfrm>
            <a:off x="4733092" y="4402217"/>
            <a:ext cx="3658910" cy="6877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07"/>
              </a:lnSpc>
              <a:buNone/>
            </a:pPr>
            <a:r>
              <a:rPr lang="en-US" sz="1692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Быстрый поиск владельцев по чипу.</a:t>
            </a:r>
            <a:endParaRPr lang="en-US" sz="1692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99" y="5734526"/>
            <a:ext cx="537210" cy="53721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51999" y="6486525"/>
            <a:ext cx="2686050" cy="3357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44"/>
              </a:lnSpc>
              <a:buNone/>
            </a:pPr>
            <a:r>
              <a:rPr lang="en-US" sz="2115" dirty="0">
                <a:solidFill>
                  <a:srgbClr val="E0D6DE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Связь</a:t>
            </a:r>
            <a:endParaRPr lang="en-US" sz="2115" dirty="0"/>
          </a:p>
        </p:txBody>
      </p:sp>
      <p:sp>
        <p:nvSpPr>
          <p:cNvPr id="15" name="Text 9"/>
          <p:cNvSpPr/>
          <p:nvPr/>
        </p:nvSpPr>
        <p:spPr>
          <a:xfrm>
            <a:off x="751999" y="6951107"/>
            <a:ext cx="3658791" cy="6877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07"/>
              </a:lnSpc>
              <a:buNone/>
            </a:pPr>
            <a:r>
              <a:rPr lang="en-US" sz="1692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Общение с владельцами и ветеринарами.</a:t>
            </a:r>
            <a:endParaRPr lang="en-US" sz="1692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3092" y="5734526"/>
            <a:ext cx="537210" cy="53721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4733092" y="6486525"/>
            <a:ext cx="2686050" cy="3357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44"/>
              </a:lnSpc>
              <a:buNone/>
            </a:pPr>
            <a:r>
              <a:rPr lang="en-US" sz="2115" dirty="0">
                <a:solidFill>
                  <a:srgbClr val="E0D6DE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Сообщество</a:t>
            </a:r>
            <a:endParaRPr lang="en-US" sz="2115" dirty="0"/>
          </a:p>
        </p:txBody>
      </p:sp>
      <p:sp>
        <p:nvSpPr>
          <p:cNvPr id="18" name="Text 11"/>
          <p:cNvSpPr/>
          <p:nvPr/>
        </p:nvSpPr>
        <p:spPr>
          <a:xfrm>
            <a:off x="4733092" y="6951107"/>
            <a:ext cx="3658910" cy="6877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07"/>
              </a:lnSpc>
              <a:buNone/>
            </a:pPr>
            <a:r>
              <a:rPr lang="en-US" sz="1692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Присоединяйтесь к сообществу любителей животных.</a:t>
            </a:r>
            <a:endParaRPr lang="en-US" sz="169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sp>
        <p:nvSpPr>
          <p:cNvPr id="7" name="Shape 4"/>
          <p:cNvSpPr/>
          <p:nvPr/>
        </p:nvSpPr>
        <p:spPr>
          <a:xfrm>
            <a:off x="1003282" y="2106810"/>
            <a:ext cx="6019898" cy="505761"/>
          </a:xfrm>
          <a:prstGeom prst="roundRect">
            <a:avLst>
              <a:gd name="adj" fmla="val 1420"/>
            </a:avLst>
          </a:prstGeom>
          <a:solidFill>
            <a:srgbClr val="2E2E2F"/>
          </a:solidFill>
          <a:ln/>
        </p:spPr>
      </p:sp>
      <p:sp>
        <p:nvSpPr>
          <p:cNvPr id="5" name="Text 2"/>
          <p:cNvSpPr/>
          <p:nvPr/>
        </p:nvSpPr>
        <p:spPr>
          <a:xfrm>
            <a:off x="5510933" y="486234"/>
            <a:ext cx="7556421" cy="21263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ru-RU" sz="4465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</a:rPr>
              <a:t>ГИПОТЕЗА БИЗНЕСА</a:t>
            </a:r>
            <a:endParaRPr lang="en-US" sz="4465" dirty="0"/>
          </a:p>
        </p:txBody>
      </p:sp>
      <p:sp>
        <p:nvSpPr>
          <p:cNvPr id="6" name="Text 3"/>
          <p:cNvSpPr/>
          <p:nvPr/>
        </p:nvSpPr>
        <p:spPr>
          <a:xfrm>
            <a:off x="1127619" y="2222301"/>
            <a:ext cx="7556421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ru-RU" sz="28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Себестоимость продукта проекта:</a:t>
            </a:r>
          </a:p>
          <a:p>
            <a:pPr marL="0" indent="0">
              <a:lnSpc>
                <a:spcPts val="2858"/>
              </a:lnSpc>
              <a:buNone/>
            </a:pPr>
            <a:r>
              <a:rPr lang="ru-RU" sz="28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	100 000 руб.</a:t>
            </a:r>
          </a:p>
          <a:p>
            <a:pPr marL="0" indent="0">
              <a:lnSpc>
                <a:spcPts val="2858"/>
              </a:lnSpc>
              <a:buNone/>
            </a:pPr>
            <a:endParaRPr lang="en-US" sz="2800" dirty="0"/>
          </a:p>
        </p:txBody>
      </p:sp>
      <p:sp>
        <p:nvSpPr>
          <p:cNvPr id="14" name="Shape 4">
            <a:extLst>
              <a:ext uri="{FF2B5EF4-FFF2-40B4-BE49-F238E27FC236}">
                <a16:creationId xmlns:a16="http://schemas.microsoft.com/office/drawing/2014/main" id="{0846619E-A2D4-4745-AB76-444F030A25D7}"/>
              </a:ext>
            </a:extLst>
          </p:cNvPr>
          <p:cNvSpPr/>
          <p:nvPr/>
        </p:nvSpPr>
        <p:spPr>
          <a:xfrm>
            <a:off x="7834569" y="4475143"/>
            <a:ext cx="6616778" cy="505761"/>
          </a:xfrm>
          <a:prstGeom prst="roundRect">
            <a:avLst>
              <a:gd name="adj" fmla="val 1420"/>
            </a:avLst>
          </a:prstGeom>
          <a:solidFill>
            <a:srgbClr val="2E2E2F"/>
          </a:solidFill>
          <a:ln/>
        </p:spPr>
      </p:sp>
      <p:sp>
        <p:nvSpPr>
          <p:cNvPr id="15" name="Text 3">
            <a:extLst>
              <a:ext uri="{FF2B5EF4-FFF2-40B4-BE49-F238E27FC236}">
                <a16:creationId xmlns:a16="http://schemas.microsoft.com/office/drawing/2014/main" id="{2CA72198-C391-4019-8678-8DF8F0AC300F}"/>
              </a:ext>
            </a:extLst>
          </p:cNvPr>
          <p:cNvSpPr/>
          <p:nvPr/>
        </p:nvSpPr>
        <p:spPr>
          <a:xfrm>
            <a:off x="7834570" y="4590634"/>
            <a:ext cx="7556421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ru-RU" sz="28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Предполагаемая  стоимость продажи:</a:t>
            </a:r>
          </a:p>
          <a:p>
            <a:pPr marL="914400" lvl="1" indent="-457200">
              <a:lnSpc>
                <a:spcPts val="2858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300 000 руб.</a:t>
            </a:r>
          </a:p>
          <a:p>
            <a:pPr marL="914400" lvl="1" indent="-457200">
              <a:lnSpc>
                <a:spcPts val="2858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Реклама </a:t>
            </a:r>
          </a:p>
          <a:p>
            <a:pPr marL="914400" lvl="1" indent="-457200">
              <a:lnSpc>
                <a:spcPts val="2858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Подписки </a:t>
            </a:r>
            <a:r>
              <a:rPr lang="en-US" sz="28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Premium😎</a:t>
            </a:r>
            <a:endParaRPr lang="en-US" sz="2800" dirty="0"/>
          </a:p>
        </p:txBody>
      </p:sp>
      <p:pic>
        <p:nvPicPr>
          <p:cNvPr id="6146" name="Picture 2" descr="Picture background">
            <a:extLst>
              <a:ext uri="{FF2B5EF4-FFF2-40B4-BE49-F238E27FC236}">
                <a16:creationId xmlns:a16="http://schemas.microsoft.com/office/drawing/2014/main" id="{D4DE0C5A-B593-46FF-95A4-99F055292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66" y="3549287"/>
            <a:ext cx="6616778" cy="413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79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sp>
        <p:nvSpPr>
          <p:cNvPr id="5" name="Text 2"/>
          <p:cNvSpPr/>
          <p:nvPr/>
        </p:nvSpPr>
        <p:spPr>
          <a:xfrm>
            <a:off x="2447013" y="272276"/>
            <a:ext cx="8894995" cy="21263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581"/>
              </a:lnSpc>
              <a:buNone/>
            </a:pPr>
            <a:r>
              <a:rPr lang="ru-RU" sz="4465" dirty="0">
                <a:solidFill>
                  <a:srgbClr val="FBF3FA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Карта ключевых коммуникаций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8EB2274D-4E94-4087-BFCC-7FC87FC04C4A}"/>
              </a:ext>
            </a:extLst>
          </p:cNvPr>
          <p:cNvSpPr/>
          <p:nvPr/>
        </p:nvSpPr>
        <p:spPr bwMode="auto">
          <a:xfrm>
            <a:off x="5635225" y="3432517"/>
            <a:ext cx="1775460" cy="1800225"/>
          </a:xfrm>
          <a:custGeom>
            <a:avLst/>
            <a:gdLst/>
            <a:ahLst/>
            <a:cxnLst/>
            <a:rect l="l" t="t" r="r" b="b"/>
            <a:pathLst>
              <a:path w="1775460" h="1800225" extrusionOk="0">
                <a:moveTo>
                  <a:pt x="887729" y="0"/>
                </a:moveTo>
                <a:lnTo>
                  <a:pt x="840589" y="1247"/>
                </a:lnTo>
                <a:lnTo>
                  <a:pt x="794088" y="4948"/>
                </a:lnTo>
                <a:lnTo>
                  <a:pt x="748289" y="11041"/>
                </a:lnTo>
                <a:lnTo>
                  <a:pt x="703252" y="19463"/>
                </a:lnTo>
                <a:lnTo>
                  <a:pt x="659041" y="30152"/>
                </a:lnTo>
                <a:lnTo>
                  <a:pt x="615715" y="43046"/>
                </a:lnTo>
                <a:lnTo>
                  <a:pt x="573336" y="58083"/>
                </a:lnTo>
                <a:lnTo>
                  <a:pt x="531965" y="75199"/>
                </a:lnTo>
                <a:lnTo>
                  <a:pt x="491665" y="94334"/>
                </a:lnTo>
                <a:lnTo>
                  <a:pt x="452496" y="115425"/>
                </a:lnTo>
                <a:lnTo>
                  <a:pt x="414520" y="138409"/>
                </a:lnTo>
                <a:lnTo>
                  <a:pt x="377797" y="163225"/>
                </a:lnTo>
                <a:lnTo>
                  <a:pt x="342391" y="189810"/>
                </a:lnTo>
                <a:lnTo>
                  <a:pt x="308361" y="218102"/>
                </a:lnTo>
                <a:lnTo>
                  <a:pt x="275769" y="248038"/>
                </a:lnTo>
                <a:lnTo>
                  <a:pt x="244677" y="279557"/>
                </a:lnTo>
                <a:lnTo>
                  <a:pt x="215146" y="312597"/>
                </a:lnTo>
                <a:lnTo>
                  <a:pt x="187238" y="347094"/>
                </a:lnTo>
                <a:lnTo>
                  <a:pt x="161013" y="382987"/>
                </a:lnTo>
                <a:lnTo>
                  <a:pt x="136534" y="420213"/>
                </a:lnTo>
                <a:lnTo>
                  <a:pt x="113861" y="458711"/>
                </a:lnTo>
                <a:lnTo>
                  <a:pt x="93056" y="498418"/>
                </a:lnTo>
                <a:lnTo>
                  <a:pt x="74180" y="539272"/>
                </a:lnTo>
                <a:lnTo>
                  <a:pt x="57296" y="581211"/>
                </a:lnTo>
                <a:lnTo>
                  <a:pt x="42463" y="624171"/>
                </a:lnTo>
                <a:lnTo>
                  <a:pt x="29744" y="668092"/>
                </a:lnTo>
                <a:lnTo>
                  <a:pt x="19200" y="712911"/>
                </a:lnTo>
                <a:lnTo>
                  <a:pt x="10892" y="758566"/>
                </a:lnTo>
                <a:lnTo>
                  <a:pt x="4881" y="804994"/>
                </a:lnTo>
                <a:lnTo>
                  <a:pt x="1230" y="852133"/>
                </a:lnTo>
                <a:lnTo>
                  <a:pt x="0" y="899922"/>
                </a:lnTo>
                <a:lnTo>
                  <a:pt x="1230" y="947710"/>
                </a:lnTo>
                <a:lnTo>
                  <a:pt x="4881" y="994849"/>
                </a:lnTo>
                <a:lnTo>
                  <a:pt x="10892" y="1041277"/>
                </a:lnTo>
                <a:lnTo>
                  <a:pt x="19200" y="1086932"/>
                </a:lnTo>
                <a:lnTo>
                  <a:pt x="29744" y="1131751"/>
                </a:lnTo>
                <a:lnTo>
                  <a:pt x="42463" y="1175672"/>
                </a:lnTo>
                <a:lnTo>
                  <a:pt x="57296" y="1218632"/>
                </a:lnTo>
                <a:lnTo>
                  <a:pt x="74180" y="1260571"/>
                </a:lnTo>
                <a:lnTo>
                  <a:pt x="93056" y="1301425"/>
                </a:lnTo>
                <a:lnTo>
                  <a:pt x="113861" y="1341132"/>
                </a:lnTo>
                <a:lnTo>
                  <a:pt x="136534" y="1379630"/>
                </a:lnTo>
                <a:lnTo>
                  <a:pt x="161013" y="1416856"/>
                </a:lnTo>
                <a:lnTo>
                  <a:pt x="187238" y="1452749"/>
                </a:lnTo>
                <a:lnTo>
                  <a:pt x="215146" y="1487246"/>
                </a:lnTo>
                <a:lnTo>
                  <a:pt x="244677" y="1520286"/>
                </a:lnTo>
                <a:lnTo>
                  <a:pt x="275769" y="1551805"/>
                </a:lnTo>
                <a:lnTo>
                  <a:pt x="308361" y="1581741"/>
                </a:lnTo>
                <a:lnTo>
                  <a:pt x="342391" y="1610033"/>
                </a:lnTo>
                <a:lnTo>
                  <a:pt x="377797" y="1636618"/>
                </a:lnTo>
                <a:lnTo>
                  <a:pt x="414520" y="1661434"/>
                </a:lnTo>
                <a:lnTo>
                  <a:pt x="452496" y="1684418"/>
                </a:lnTo>
                <a:lnTo>
                  <a:pt x="491665" y="1705509"/>
                </a:lnTo>
                <a:lnTo>
                  <a:pt x="531965" y="1724644"/>
                </a:lnTo>
                <a:lnTo>
                  <a:pt x="573336" y="1741760"/>
                </a:lnTo>
                <a:lnTo>
                  <a:pt x="615715" y="1756797"/>
                </a:lnTo>
                <a:lnTo>
                  <a:pt x="659041" y="1769691"/>
                </a:lnTo>
                <a:lnTo>
                  <a:pt x="703252" y="1780380"/>
                </a:lnTo>
                <a:lnTo>
                  <a:pt x="748289" y="1788802"/>
                </a:lnTo>
                <a:lnTo>
                  <a:pt x="794088" y="1794895"/>
                </a:lnTo>
                <a:lnTo>
                  <a:pt x="840589" y="1798596"/>
                </a:lnTo>
                <a:lnTo>
                  <a:pt x="887729" y="1799844"/>
                </a:lnTo>
                <a:lnTo>
                  <a:pt x="934870" y="1798596"/>
                </a:lnTo>
                <a:lnTo>
                  <a:pt x="981371" y="1794895"/>
                </a:lnTo>
                <a:lnTo>
                  <a:pt x="1027170" y="1788802"/>
                </a:lnTo>
                <a:lnTo>
                  <a:pt x="1072207" y="1780380"/>
                </a:lnTo>
                <a:lnTo>
                  <a:pt x="1116418" y="1769691"/>
                </a:lnTo>
                <a:lnTo>
                  <a:pt x="1159744" y="1756797"/>
                </a:lnTo>
                <a:lnTo>
                  <a:pt x="1202123" y="1741760"/>
                </a:lnTo>
                <a:lnTo>
                  <a:pt x="1243494" y="1724644"/>
                </a:lnTo>
                <a:lnTo>
                  <a:pt x="1283794" y="1705509"/>
                </a:lnTo>
                <a:lnTo>
                  <a:pt x="1322963" y="1684418"/>
                </a:lnTo>
                <a:lnTo>
                  <a:pt x="1360939" y="1661434"/>
                </a:lnTo>
                <a:lnTo>
                  <a:pt x="1397662" y="1636618"/>
                </a:lnTo>
                <a:lnTo>
                  <a:pt x="1433068" y="1610033"/>
                </a:lnTo>
                <a:lnTo>
                  <a:pt x="1467098" y="1581741"/>
                </a:lnTo>
                <a:lnTo>
                  <a:pt x="1499690" y="1551805"/>
                </a:lnTo>
                <a:lnTo>
                  <a:pt x="1530782" y="1520286"/>
                </a:lnTo>
                <a:lnTo>
                  <a:pt x="1560313" y="1487246"/>
                </a:lnTo>
                <a:lnTo>
                  <a:pt x="1588221" y="1452749"/>
                </a:lnTo>
                <a:lnTo>
                  <a:pt x="1614446" y="1416856"/>
                </a:lnTo>
                <a:lnTo>
                  <a:pt x="1638925" y="1379630"/>
                </a:lnTo>
                <a:lnTo>
                  <a:pt x="1661598" y="1341132"/>
                </a:lnTo>
                <a:lnTo>
                  <a:pt x="1682403" y="1301425"/>
                </a:lnTo>
                <a:lnTo>
                  <a:pt x="1701279" y="1260571"/>
                </a:lnTo>
                <a:lnTo>
                  <a:pt x="1718163" y="1218632"/>
                </a:lnTo>
                <a:lnTo>
                  <a:pt x="1732996" y="1175672"/>
                </a:lnTo>
                <a:lnTo>
                  <a:pt x="1745715" y="1131751"/>
                </a:lnTo>
                <a:lnTo>
                  <a:pt x="1756259" y="1086932"/>
                </a:lnTo>
                <a:lnTo>
                  <a:pt x="1764567" y="1041277"/>
                </a:lnTo>
                <a:lnTo>
                  <a:pt x="1770578" y="994849"/>
                </a:lnTo>
                <a:lnTo>
                  <a:pt x="1774229" y="947710"/>
                </a:lnTo>
                <a:lnTo>
                  <a:pt x="1775460" y="899922"/>
                </a:lnTo>
                <a:lnTo>
                  <a:pt x="1774229" y="852133"/>
                </a:lnTo>
                <a:lnTo>
                  <a:pt x="1770578" y="804994"/>
                </a:lnTo>
                <a:lnTo>
                  <a:pt x="1764567" y="758566"/>
                </a:lnTo>
                <a:lnTo>
                  <a:pt x="1756259" y="712911"/>
                </a:lnTo>
                <a:lnTo>
                  <a:pt x="1745715" y="668092"/>
                </a:lnTo>
                <a:lnTo>
                  <a:pt x="1732996" y="624171"/>
                </a:lnTo>
                <a:lnTo>
                  <a:pt x="1718163" y="581211"/>
                </a:lnTo>
                <a:lnTo>
                  <a:pt x="1701279" y="539272"/>
                </a:lnTo>
                <a:lnTo>
                  <a:pt x="1682403" y="498418"/>
                </a:lnTo>
                <a:lnTo>
                  <a:pt x="1661598" y="458711"/>
                </a:lnTo>
                <a:lnTo>
                  <a:pt x="1638925" y="420213"/>
                </a:lnTo>
                <a:lnTo>
                  <a:pt x="1614446" y="382987"/>
                </a:lnTo>
                <a:lnTo>
                  <a:pt x="1588221" y="347094"/>
                </a:lnTo>
                <a:lnTo>
                  <a:pt x="1560313" y="312597"/>
                </a:lnTo>
                <a:lnTo>
                  <a:pt x="1530782" y="279557"/>
                </a:lnTo>
                <a:lnTo>
                  <a:pt x="1499690" y="248038"/>
                </a:lnTo>
                <a:lnTo>
                  <a:pt x="1467098" y="218102"/>
                </a:lnTo>
                <a:lnTo>
                  <a:pt x="1433068" y="189810"/>
                </a:lnTo>
                <a:lnTo>
                  <a:pt x="1397662" y="163225"/>
                </a:lnTo>
                <a:lnTo>
                  <a:pt x="1360939" y="138409"/>
                </a:lnTo>
                <a:lnTo>
                  <a:pt x="1322963" y="115425"/>
                </a:lnTo>
                <a:lnTo>
                  <a:pt x="1283794" y="94334"/>
                </a:lnTo>
                <a:lnTo>
                  <a:pt x="1243494" y="75199"/>
                </a:lnTo>
                <a:lnTo>
                  <a:pt x="1202123" y="58083"/>
                </a:lnTo>
                <a:lnTo>
                  <a:pt x="1159744" y="43046"/>
                </a:lnTo>
                <a:lnTo>
                  <a:pt x="1116418" y="30152"/>
                </a:lnTo>
                <a:lnTo>
                  <a:pt x="1072207" y="19463"/>
                </a:lnTo>
                <a:lnTo>
                  <a:pt x="1027170" y="11041"/>
                </a:lnTo>
                <a:lnTo>
                  <a:pt x="981371" y="4948"/>
                </a:lnTo>
                <a:lnTo>
                  <a:pt x="934870" y="1247"/>
                </a:lnTo>
                <a:lnTo>
                  <a:pt x="887729" y="0"/>
                </a:lnTo>
                <a:close/>
              </a:path>
            </a:pathLst>
          </a:custGeom>
          <a:solidFill>
            <a:srgbClr val="EC3833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C84A25EA-FB6B-4F47-BE44-EC10DE1C9F5E}"/>
              </a:ext>
            </a:extLst>
          </p:cNvPr>
          <p:cNvSpPr txBox="1"/>
          <p:nvPr/>
        </p:nvSpPr>
        <p:spPr bwMode="auto">
          <a:xfrm>
            <a:off x="5691929" y="3573028"/>
            <a:ext cx="1621566" cy="10560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ПРОЕКТНАЯ</a:t>
            </a:r>
            <a:endParaRPr sz="16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  <a:defRPr/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КОМПАНИЯ</a:t>
            </a:r>
            <a:endParaRPr sz="1600" dirty="0">
              <a:latin typeface="Calibri"/>
              <a:cs typeface="Calibri"/>
            </a:endParaRPr>
          </a:p>
          <a:p>
            <a:pPr algn="ctr">
              <a:lnSpc>
                <a:spcPts val="1980"/>
              </a:lnSpc>
              <a:spcBef>
                <a:spcPts val="254"/>
              </a:spcBef>
              <a:defRPr/>
            </a:pP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ООО</a:t>
            </a:r>
            <a:endParaRPr sz="1800" dirty="0">
              <a:latin typeface="Calibri"/>
              <a:cs typeface="Calibri"/>
            </a:endParaRPr>
          </a:p>
          <a:p>
            <a:pPr algn="ctr">
              <a:lnSpc>
                <a:spcPts val="1980"/>
              </a:lnSpc>
              <a:defRPr/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«</a:t>
            </a:r>
            <a:r>
              <a:rPr lang="ru-RU" sz="1800" b="1" spc="-10" dirty="0">
                <a:solidFill>
                  <a:srgbClr val="FFFFFF"/>
                </a:solidFill>
                <a:latin typeface="Calibri"/>
                <a:cs typeface="Calibri"/>
              </a:rPr>
              <a:t>СТАРТАП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»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BC1323D1-86AF-4E72-8E5C-F731299BA51D}"/>
              </a:ext>
            </a:extLst>
          </p:cNvPr>
          <p:cNvSpPr/>
          <p:nvPr/>
        </p:nvSpPr>
        <p:spPr bwMode="auto">
          <a:xfrm>
            <a:off x="6418560" y="2611584"/>
            <a:ext cx="219456" cy="725304"/>
          </a:xfrm>
          <a:custGeom>
            <a:avLst/>
            <a:gdLst/>
            <a:ahLst/>
            <a:cxnLst/>
            <a:rect l="l" t="t" r="r" b="b"/>
            <a:pathLst>
              <a:path w="210820" h="611505" extrusionOk="0">
                <a:moveTo>
                  <a:pt x="70103" y="400685"/>
                </a:moveTo>
                <a:lnTo>
                  <a:pt x="0" y="400685"/>
                </a:lnTo>
                <a:lnTo>
                  <a:pt x="105155" y="610997"/>
                </a:lnTo>
                <a:lnTo>
                  <a:pt x="175260" y="470788"/>
                </a:lnTo>
                <a:lnTo>
                  <a:pt x="105155" y="470788"/>
                </a:lnTo>
                <a:lnTo>
                  <a:pt x="91535" y="468044"/>
                </a:lnTo>
                <a:lnTo>
                  <a:pt x="80390" y="460549"/>
                </a:lnTo>
                <a:lnTo>
                  <a:pt x="72866" y="449411"/>
                </a:lnTo>
                <a:lnTo>
                  <a:pt x="70103" y="435737"/>
                </a:lnTo>
                <a:lnTo>
                  <a:pt x="70103" y="400685"/>
                </a:lnTo>
                <a:close/>
              </a:path>
              <a:path w="210820" h="611505" extrusionOk="0">
                <a:moveTo>
                  <a:pt x="105155" y="0"/>
                </a:moveTo>
                <a:lnTo>
                  <a:pt x="91535" y="2762"/>
                </a:lnTo>
                <a:lnTo>
                  <a:pt x="80390" y="10287"/>
                </a:lnTo>
                <a:lnTo>
                  <a:pt x="72866" y="21431"/>
                </a:lnTo>
                <a:lnTo>
                  <a:pt x="70103" y="35052"/>
                </a:lnTo>
                <a:lnTo>
                  <a:pt x="70103" y="435737"/>
                </a:lnTo>
                <a:lnTo>
                  <a:pt x="72866" y="449411"/>
                </a:lnTo>
                <a:lnTo>
                  <a:pt x="80390" y="460549"/>
                </a:lnTo>
                <a:lnTo>
                  <a:pt x="91535" y="468044"/>
                </a:lnTo>
                <a:lnTo>
                  <a:pt x="105155" y="470788"/>
                </a:lnTo>
                <a:lnTo>
                  <a:pt x="118776" y="468044"/>
                </a:lnTo>
                <a:lnTo>
                  <a:pt x="129921" y="460549"/>
                </a:lnTo>
                <a:lnTo>
                  <a:pt x="137445" y="449411"/>
                </a:lnTo>
                <a:lnTo>
                  <a:pt x="140208" y="435737"/>
                </a:lnTo>
                <a:lnTo>
                  <a:pt x="140208" y="35052"/>
                </a:lnTo>
                <a:lnTo>
                  <a:pt x="137445" y="21431"/>
                </a:lnTo>
                <a:lnTo>
                  <a:pt x="129921" y="10287"/>
                </a:lnTo>
                <a:lnTo>
                  <a:pt x="118776" y="2762"/>
                </a:lnTo>
                <a:lnTo>
                  <a:pt x="105155" y="0"/>
                </a:lnTo>
                <a:close/>
              </a:path>
              <a:path w="210820" h="611505" extrusionOk="0">
                <a:moveTo>
                  <a:pt x="210312" y="400685"/>
                </a:moveTo>
                <a:lnTo>
                  <a:pt x="140208" y="400685"/>
                </a:lnTo>
                <a:lnTo>
                  <a:pt x="140208" y="435737"/>
                </a:lnTo>
                <a:lnTo>
                  <a:pt x="137445" y="449411"/>
                </a:lnTo>
                <a:lnTo>
                  <a:pt x="129921" y="460549"/>
                </a:lnTo>
                <a:lnTo>
                  <a:pt x="118776" y="468044"/>
                </a:lnTo>
                <a:lnTo>
                  <a:pt x="105155" y="470788"/>
                </a:lnTo>
                <a:lnTo>
                  <a:pt x="175260" y="470788"/>
                </a:lnTo>
                <a:lnTo>
                  <a:pt x="210312" y="400685"/>
                </a:lnTo>
                <a:close/>
              </a:path>
            </a:pathLst>
          </a:custGeom>
          <a:solidFill>
            <a:srgbClr val="B5D7E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43088B5F-E68C-4802-B257-BB6E10BE242D}"/>
              </a:ext>
            </a:extLst>
          </p:cNvPr>
          <p:cNvSpPr/>
          <p:nvPr/>
        </p:nvSpPr>
        <p:spPr bwMode="auto">
          <a:xfrm>
            <a:off x="5047722" y="6001219"/>
            <a:ext cx="2952115" cy="1430040"/>
          </a:xfrm>
          <a:custGeom>
            <a:avLst/>
            <a:gdLst/>
            <a:ahLst/>
            <a:cxnLst/>
            <a:rect l="l" t="t" r="r" b="b"/>
            <a:pathLst>
              <a:path w="2952115" h="901064" extrusionOk="0">
                <a:moveTo>
                  <a:pt x="0" y="900684"/>
                </a:moveTo>
                <a:lnTo>
                  <a:pt x="2951988" y="900684"/>
                </a:lnTo>
                <a:lnTo>
                  <a:pt x="2951988" y="0"/>
                </a:lnTo>
                <a:lnTo>
                  <a:pt x="0" y="0"/>
                </a:lnTo>
                <a:lnTo>
                  <a:pt x="0" y="900684"/>
                </a:lnTo>
                <a:close/>
              </a:path>
            </a:pathLst>
          </a:custGeom>
          <a:ln w="25908">
            <a:solidFill>
              <a:srgbClr val="B5D7E0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A81B13DD-7E99-466B-89CA-BD39E4BEDA9F}"/>
              </a:ext>
            </a:extLst>
          </p:cNvPr>
          <p:cNvSpPr txBox="1"/>
          <p:nvPr/>
        </p:nvSpPr>
        <p:spPr bwMode="auto">
          <a:xfrm>
            <a:off x="5439644" y="6149556"/>
            <a:ext cx="216916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5080" indent="-83820">
              <a:lnSpc>
                <a:spcPct val="100000"/>
              </a:lnSpc>
              <a:spcBef>
                <a:spcPts val="100"/>
              </a:spcBef>
              <a:defRPr/>
            </a:pPr>
            <a:r>
              <a:rPr sz="1800" dirty="0" err="1">
                <a:solidFill>
                  <a:schemeClr val="bg1"/>
                </a:solidFill>
                <a:latin typeface="Arial Black" panose="020B0A04020102020204" pitchFamily="34" charset="0"/>
                <a:cs typeface="Calibri"/>
              </a:rPr>
              <a:t>Техническое</a:t>
            </a:r>
            <a:r>
              <a:rPr sz="1800" spc="-80" dirty="0">
                <a:solidFill>
                  <a:schemeClr val="bg1"/>
                </a:solidFill>
                <a:latin typeface="Arial Black" panose="020B0A04020102020204" pitchFamily="34" charset="0"/>
                <a:cs typeface="Calibri"/>
              </a:rPr>
              <a:t> </a:t>
            </a:r>
            <a:r>
              <a:rPr sz="1800" spc="-10" dirty="0" err="1">
                <a:solidFill>
                  <a:schemeClr val="bg1"/>
                </a:solidFill>
                <a:latin typeface="Arial Black" panose="020B0A04020102020204" pitchFamily="34" charset="0"/>
                <a:cs typeface="Calibri"/>
              </a:rPr>
              <a:t>задание</a:t>
            </a:r>
            <a:r>
              <a:rPr sz="1800" spc="-10" dirty="0">
                <a:solidFill>
                  <a:schemeClr val="bg1"/>
                </a:solidFill>
                <a:latin typeface="Arial Black" panose="020B0A04020102020204" pitchFamily="34" charset="0"/>
                <a:cs typeface="Calibri"/>
              </a:rPr>
              <a:t>, </a:t>
            </a:r>
            <a:r>
              <a:rPr sz="1800" dirty="0" err="1">
                <a:solidFill>
                  <a:schemeClr val="bg1"/>
                </a:solidFill>
                <a:latin typeface="Arial Black" panose="020B0A04020102020204" pitchFamily="34" charset="0"/>
                <a:cs typeface="Calibri"/>
              </a:rPr>
              <a:t>Финансовая</a:t>
            </a:r>
            <a:r>
              <a:rPr sz="1800" spc="-30" dirty="0">
                <a:solidFill>
                  <a:schemeClr val="bg1"/>
                </a:solidFill>
                <a:latin typeface="Arial Black" panose="020B0A04020102020204" pitchFamily="34" charset="0"/>
                <a:cs typeface="Calibri"/>
              </a:rPr>
              <a:t> </a:t>
            </a:r>
            <a:r>
              <a:rPr sz="1800" spc="-10" dirty="0" err="1">
                <a:solidFill>
                  <a:schemeClr val="bg1"/>
                </a:solidFill>
                <a:latin typeface="Arial Black" panose="020B0A04020102020204" pitchFamily="34" charset="0"/>
                <a:cs typeface="Calibri"/>
              </a:rPr>
              <a:t>модель</a:t>
            </a:r>
            <a:endParaRPr sz="1800" dirty="0">
              <a:solidFill>
                <a:schemeClr val="bg1"/>
              </a:solidFill>
              <a:latin typeface="Arial Black" panose="020B0A04020102020204" pitchFamily="34" charset="0"/>
              <a:cs typeface="Calibri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D8A34934-8087-4824-AE07-641C94626B81}"/>
              </a:ext>
            </a:extLst>
          </p:cNvPr>
          <p:cNvSpPr txBox="1"/>
          <p:nvPr/>
        </p:nvSpPr>
        <p:spPr bwMode="auto">
          <a:xfrm>
            <a:off x="5633576" y="2757810"/>
            <a:ext cx="882456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 marR="5080" indent="-38100">
              <a:lnSpc>
                <a:spcPct val="100000"/>
              </a:lnSpc>
              <a:spcBef>
                <a:spcPts val="105"/>
              </a:spcBef>
              <a:defRPr/>
            </a:pPr>
            <a:r>
              <a:rPr sz="1200" b="1">
                <a:solidFill>
                  <a:srgbClr val="0D0D0D"/>
                </a:solidFill>
                <a:latin typeface="Calibri"/>
                <a:cs typeface="Calibri"/>
              </a:rPr>
              <a:t>Вклад</a:t>
            </a:r>
            <a:r>
              <a:rPr sz="1200" b="1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200" b="1">
                <a:solidFill>
                  <a:srgbClr val="0D0D0D"/>
                </a:solidFill>
                <a:latin typeface="Calibri"/>
                <a:cs typeface="Calibri"/>
              </a:rPr>
              <a:t>в</a:t>
            </a:r>
            <a:r>
              <a:rPr sz="1200" b="1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200" b="1" spc="-25">
                <a:solidFill>
                  <a:srgbClr val="0D0D0D"/>
                </a:solidFill>
                <a:latin typeface="Calibri"/>
                <a:cs typeface="Calibri"/>
              </a:rPr>
              <a:t>УК </a:t>
            </a:r>
            <a:r>
              <a:rPr sz="1200" b="1" spc="-10">
                <a:solidFill>
                  <a:srgbClr val="0D0D0D"/>
                </a:solidFill>
                <a:latin typeface="Calibri"/>
                <a:cs typeface="Calibri"/>
              </a:rPr>
              <a:t>компании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7EF4D67A-5781-4BC6-9FED-EB79D0F3C5F8}"/>
              </a:ext>
            </a:extLst>
          </p:cNvPr>
          <p:cNvSpPr txBox="1"/>
          <p:nvPr/>
        </p:nvSpPr>
        <p:spPr bwMode="auto">
          <a:xfrm>
            <a:off x="7750831" y="4061903"/>
            <a:ext cx="1644014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  <a:defRPr/>
            </a:pPr>
            <a:r>
              <a:rPr sz="1200" b="1">
                <a:solidFill>
                  <a:srgbClr val="0D0D0D"/>
                </a:solidFill>
                <a:latin typeface="Calibri"/>
                <a:cs typeface="Calibri"/>
              </a:rPr>
              <a:t>ТЗ</a:t>
            </a:r>
            <a:r>
              <a:rPr sz="1200" b="1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200" b="1">
                <a:solidFill>
                  <a:srgbClr val="0D0D0D"/>
                </a:solidFill>
                <a:latin typeface="Calibri"/>
                <a:cs typeface="Calibri"/>
              </a:rPr>
              <a:t>на</a:t>
            </a:r>
            <a:r>
              <a:rPr sz="1200" b="1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lang="ru-RU" sz="1200" b="1" spc="-10">
                <a:solidFill>
                  <a:srgbClr val="0D0D0D"/>
                </a:solidFill>
                <a:latin typeface="Calibri"/>
                <a:cs typeface="Calibri"/>
              </a:rPr>
              <a:t>продукт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492B5EB8-152E-4C8A-93DF-1D6F84E38CE5}"/>
              </a:ext>
            </a:extLst>
          </p:cNvPr>
          <p:cNvSpPr/>
          <p:nvPr/>
        </p:nvSpPr>
        <p:spPr bwMode="auto">
          <a:xfrm>
            <a:off x="6409416" y="5290274"/>
            <a:ext cx="228600" cy="614045"/>
          </a:xfrm>
          <a:custGeom>
            <a:avLst/>
            <a:gdLst/>
            <a:ahLst/>
            <a:cxnLst/>
            <a:rect l="l" t="t" r="r" b="b"/>
            <a:pathLst>
              <a:path w="228600" h="614045" extrusionOk="0">
                <a:moveTo>
                  <a:pt x="76200" y="385445"/>
                </a:moveTo>
                <a:lnTo>
                  <a:pt x="0" y="385445"/>
                </a:lnTo>
                <a:lnTo>
                  <a:pt x="114300" y="614045"/>
                </a:lnTo>
                <a:lnTo>
                  <a:pt x="190500" y="461645"/>
                </a:lnTo>
                <a:lnTo>
                  <a:pt x="114300" y="461645"/>
                </a:lnTo>
                <a:lnTo>
                  <a:pt x="99452" y="458656"/>
                </a:lnTo>
                <a:lnTo>
                  <a:pt x="87344" y="450500"/>
                </a:lnTo>
                <a:lnTo>
                  <a:pt x="79188" y="438392"/>
                </a:lnTo>
                <a:lnTo>
                  <a:pt x="76200" y="423545"/>
                </a:lnTo>
                <a:lnTo>
                  <a:pt x="76200" y="385445"/>
                </a:lnTo>
                <a:close/>
              </a:path>
              <a:path w="228600" h="614045" extrusionOk="0">
                <a:moveTo>
                  <a:pt x="114300" y="0"/>
                </a:moveTo>
                <a:lnTo>
                  <a:pt x="99452" y="2988"/>
                </a:lnTo>
                <a:lnTo>
                  <a:pt x="87344" y="11144"/>
                </a:lnTo>
                <a:lnTo>
                  <a:pt x="79188" y="23252"/>
                </a:lnTo>
                <a:lnTo>
                  <a:pt x="76200" y="38100"/>
                </a:lnTo>
                <a:lnTo>
                  <a:pt x="76200" y="423545"/>
                </a:lnTo>
                <a:lnTo>
                  <a:pt x="79188" y="438392"/>
                </a:lnTo>
                <a:lnTo>
                  <a:pt x="87344" y="450500"/>
                </a:lnTo>
                <a:lnTo>
                  <a:pt x="99452" y="458656"/>
                </a:lnTo>
                <a:lnTo>
                  <a:pt x="114300" y="461645"/>
                </a:lnTo>
                <a:lnTo>
                  <a:pt x="129147" y="458656"/>
                </a:lnTo>
                <a:lnTo>
                  <a:pt x="141255" y="450500"/>
                </a:lnTo>
                <a:lnTo>
                  <a:pt x="149411" y="438392"/>
                </a:lnTo>
                <a:lnTo>
                  <a:pt x="152400" y="423545"/>
                </a:lnTo>
                <a:lnTo>
                  <a:pt x="152400" y="38100"/>
                </a:lnTo>
                <a:lnTo>
                  <a:pt x="149411" y="23252"/>
                </a:lnTo>
                <a:lnTo>
                  <a:pt x="141255" y="11144"/>
                </a:lnTo>
                <a:lnTo>
                  <a:pt x="129147" y="2988"/>
                </a:lnTo>
                <a:lnTo>
                  <a:pt x="114300" y="0"/>
                </a:lnTo>
                <a:close/>
              </a:path>
              <a:path w="228600" h="614045" extrusionOk="0">
                <a:moveTo>
                  <a:pt x="228600" y="385445"/>
                </a:moveTo>
                <a:lnTo>
                  <a:pt x="152400" y="385445"/>
                </a:lnTo>
                <a:lnTo>
                  <a:pt x="152400" y="423545"/>
                </a:lnTo>
                <a:lnTo>
                  <a:pt x="149411" y="438392"/>
                </a:lnTo>
                <a:lnTo>
                  <a:pt x="141255" y="450500"/>
                </a:lnTo>
                <a:lnTo>
                  <a:pt x="129147" y="458656"/>
                </a:lnTo>
                <a:lnTo>
                  <a:pt x="114300" y="461645"/>
                </a:lnTo>
                <a:lnTo>
                  <a:pt x="190500" y="461645"/>
                </a:lnTo>
                <a:lnTo>
                  <a:pt x="228600" y="385445"/>
                </a:lnTo>
                <a:close/>
              </a:path>
            </a:pathLst>
          </a:custGeom>
          <a:solidFill>
            <a:srgbClr val="EC3833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53698E88-C437-4D98-9601-8CEC18D265A4}"/>
              </a:ext>
            </a:extLst>
          </p:cNvPr>
          <p:cNvSpPr txBox="1"/>
          <p:nvPr/>
        </p:nvSpPr>
        <p:spPr bwMode="auto">
          <a:xfrm>
            <a:off x="9690121" y="3352260"/>
            <a:ext cx="3131820" cy="1267655"/>
          </a:xfrm>
          <a:prstGeom prst="rect">
            <a:avLst/>
          </a:prstGeom>
          <a:solidFill>
            <a:srgbClr val="FAB3C1"/>
          </a:solidFill>
        </p:spPr>
        <p:txBody>
          <a:bodyPr vert="horz" wrap="square" lIns="0" tIns="2165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705"/>
              </a:spcBef>
              <a:defRPr/>
            </a:pPr>
            <a:r>
              <a:rPr sz="1800" dirty="0" err="1">
                <a:latin typeface="Calibri"/>
                <a:cs typeface="Calibri"/>
              </a:rPr>
              <a:t>Коммерческий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 err="1">
                <a:latin typeface="Calibri"/>
                <a:cs typeface="Calibri"/>
              </a:rPr>
              <a:t>партнер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–</a:t>
            </a:r>
            <a:r>
              <a:rPr lang="ru-RU" sz="1800" spc="-50" dirty="0">
                <a:latin typeface="Calibri"/>
                <a:cs typeface="Calibri"/>
              </a:rPr>
              <a:t> </a:t>
            </a:r>
            <a:endParaRPr dirty="0"/>
          </a:p>
          <a:p>
            <a:pPr marL="1905" algn="ctr">
              <a:lnSpc>
                <a:spcPct val="100000"/>
              </a:lnSpc>
              <a:spcBef>
                <a:spcPts val="1705"/>
              </a:spcBef>
              <a:defRPr/>
            </a:pPr>
            <a:r>
              <a:rPr lang="ru-RU" sz="1800" b="1" dirty="0">
                <a:latin typeface="Calibri"/>
                <a:cs typeface="Calibri"/>
              </a:rPr>
              <a:t>ООО «»</a:t>
            </a:r>
            <a:r>
              <a:rPr lang="ru-RU" b="1" dirty="0">
                <a:latin typeface="Calibri"/>
                <a:cs typeface="Calibri"/>
              </a:rPr>
              <a:t/>
            </a:r>
            <a:br>
              <a:rPr lang="ru-RU" b="1" dirty="0">
                <a:latin typeface="Calibri"/>
                <a:cs typeface="Calibri"/>
              </a:rPr>
            </a:br>
            <a:endParaRPr sz="1800" dirty="0">
              <a:latin typeface="Calibri"/>
              <a:cs typeface="Calibri"/>
            </a:endParaRPr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A48AC4AF-7894-49E6-B2E5-AA710132152C}"/>
              </a:ext>
            </a:extLst>
          </p:cNvPr>
          <p:cNvSpPr/>
          <p:nvPr/>
        </p:nvSpPr>
        <p:spPr bwMode="auto">
          <a:xfrm>
            <a:off x="7482606" y="4253954"/>
            <a:ext cx="2130425" cy="160020"/>
          </a:xfrm>
          <a:custGeom>
            <a:avLst/>
            <a:gdLst/>
            <a:ahLst/>
            <a:cxnLst/>
            <a:rect l="l" t="t" r="r" b="b"/>
            <a:pathLst>
              <a:path w="2130425" h="160020" extrusionOk="0">
                <a:moveTo>
                  <a:pt x="160020" y="0"/>
                </a:moveTo>
                <a:lnTo>
                  <a:pt x="0" y="80010"/>
                </a:lnTo>
                <a:lnTo>
                  <a:pt x="160020" y="160020"/>
                </a:lnTo>
                <a:lnTo>
                  <a:pt x="160020" y="106680"/>
                </a:lnTo>
                <a:lnTo>
                  <a:pt x="133350" y="106680"/>
                </a:lnTo>
                <a:lnTo>
                  <a:pt x="122967" y="104584"/>
                </a:lnTo>
                <a:lnTo>
                  <a:pt x="114490" y="98869"/>
                </a:lnTo>
                <a:lnTo>
                  <a:pt x="108775" y="90392"/>
                </a:lnTo>
                <a:lnTo>
                  <a:pt x="106680" y="80010"/>
                </a:lnTo>
                <a:lnTo>
                  <a:pt x="108775" y="69627"/>
                </a:lnTo>
                <a:lnTo>
                  <a:pt x="114490" y="61150"/>
                </a:lnTo>
                <a:lnTo>
                  <a:pt x="122967" y="55435"/>
                </a:lnTo>
                <a:lnTo>
                  <a:pt x="133350" y="53339"/>
                </a:lnTo>
                <a:lnTo>
                  <a:pt x="160020" y="53339"/>
                </a:lnTo>
                <a:lnTo>
                  <a:pt x="160020" y="0"/>
                </a:lnTo>
                <a:close/>
              </a:path>
              <a:path w="2130425" h="160020" extrusionOk="0">
                <a:moveTo>
                  <a:pt x="160020" y="53339"/>
                </a:moveTo>
                <a:lnTo>
                  <a:pt x="133350" y="53339"/>
                </a:lnTo>
                <a:lnTo>
                  <a:pt x="122967" y="55435"/>
                </a:lnTo>
                <a:lnTo>
                  <a:pt x="114490" y="61150"/>
                </a:lnTo>
                <a:lnTo>
                  <a:pt x="108775" y="69627"/>
                </a:lnTo>
                <a:lnTo>
                  <a:pt x="106680" y="80010"/>
                </a:lnTo>
                <a:lnTo>
                  <a:pt x="108775" y="90392"/>
                </a:lnTo>
                <a:lnTo>
                  <a:pt x="114490" y="98869"/>
                </a:lnTo>
                <a:lnTo>
                  <a:pt x="122967" y="104584"/>
                </a:lnTo>
                <a:lnTo>
                  <a:pt x="133350" y="106680"/>
                </a:lnTo>
                <a:lnTo>
                  <a:pt x="160020" y="106680"/>
                </a:lnTo>
                <a:lnTo>
                  <a:pt x="160020" y="53339"/>
                </a:lnTo>
                <a:close/>
              </a:path>
              <a:path w="2130425" h="160020" extrusionOk="0">
                <a:moveTo>
                  <a:pt x="2103628" y="53339"/>
                </a:moveTo>
                <a:lnTo>
                  <a:pt x="160020" y="53339"/>
                </a:lnTo>
                <a:lnTo>
                  <a:pt x="160020" y="106680"/>
                </a:lnTo>
                <a:lnTo>
                  <a:pt x="2103628" y="106680"/>
                </a:lnTo>
                <a:lnTo>
                  <a:pt x="2114010" y="104584"/>
                </a:lnTo>
                <a:lnTo>
                  <a:pt x="2122487" y="98869"/>
                </a:lnTo>
                <a:lnTo>
                  <a:pt x="2128202" y="90392"/>
                </a:lnTo>
                <a:lnTo>
                  <a:pt x="2130298" y="80010"/>
                </a:lnTo>
                <a:lnTo>
                  <a:pt x="2128202" y="69627"/>
                </a:lnTo>
                <a:lnTo>
                  <a:pt x="2122487" y="61150"/>
                </a:lnTo>
                <a:lnTo>
                  <a:pt x="2114010" y="55435"/>
                </a:lnTo>
                <a:lnTo>
                  <a:pt x="2103628" y="53339"/>
                </a:lnTo>
                <a:close/>
              </a:path>
            </a:pathLst>
          </a:custGeom>
          <a:solidFill>
            <a:srgbClr val="FAB3C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702E0679-D45A-4E50-8028-C13E8A2EAB33}"/>
              </a:ext>
            </a:extLst>
          </p:cNvPr>
          <p:cNvSpPr txBox="1"/>
          <p:nvPr/>
        </p:nvSpPr>
        <p:spPr bwMode="auto">
          <a:xfrm>
            <a:off x="9843045" y="5597296"/>
            <a:ext cx="3371113" cy="1106713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168910" rIns="0" bIns="0" rtlCol="0">
            <a:spAutoFit/>
          </a:bodyPr>
          <a:lstStyle/>
          <a:p>
            <a:pPr marL="184150" marR="173355" algn="ctr">
              <a:lnSpc>
                <a:spcPct val="100000"/>
              </a:lnSpc>
              <a:spcBef>
                <a:spcPts val="1330"/>
              </a:spcBef>
              <a:defRPr/>
            </a:pPr>
            <a:r>
              <a:rPr lang="ru-RU" spc="-10" dirty="0">
                <a:latin typeface="Calibri"/>
                <a:cs typeface="Calibri"/>
              </a:rPr>
              <a:t>Индустриальный</a:t>
            </a:r>
            <a:r>
              <a:rPr lang="ru-RU" sz="1800" spc="-10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 err="1">
                <a:latin typeface="Calibri"/>
                <a:cs typeface="Calibri"/>
              </a:rPr>
              <a:t>партне</a:t>
            </a:r>
            <a:r>
              <a:rPr lang="ru-RU" sz="1800" dirty="0">
                <a:latin typeface="Calibri"/>
                <a:cs typeface="Calibri"/>
              </a:rPr>
              <a:t>р</a:t>
            </a:r>
            <a:r>
              <a:rPr sz="1800" spc="-10" dirty="0">
                <a:latin typeface="Calibri"/>
                <a:cs typeface="Calibri"/>
              </a:rPr>
              <a:t>:</a:t>
            </a:r>
            <a:endParaRPr lang="ru-RU" sz="1800" spc="-10" dirty="0">
              <a:latin typeface="Calibri"/>
              <a:cs typeface="Calibri"/>
            </a:endParaRPr>
          </a:p>
          <a:p>
            <a:pPr marL="184150" marR="173355">
              <a:spcBef>
                <a:spcPts val="1330"/>
              </a:spcBef>
              <a:defRPr/>
            </a:pPr>
            <a:r>
              <a:rPr lang="ru-RU" spc="-10" dirty="0">
                <a:latin typeface="Calibri"/>
                <a:cs typeface="Calibri"/>
              </a:rPr>
              <a:t>1. </a:t>
            </a:r>
            <a:r>
              <a:rPr lang="ru-RU" b="1" dirty="0">
                <a:latin typeface="+mj-lt"/>
              </a:rPr>
              <a:t>ООО «»</a:t>
            </a:r>
            <a:br>
              <a:rPr lang="ru-RU" b="1" dirty="0">
                <a:latin typeface="+mj-lt"/>
              </a:rPr>
            </a:br>
            <a:endParaRPr sz="1400" b="1" dirty="0">
              <a:latin typeface="Calibri"/>
              <a:cs typeface="Calibri"/>
            </a:endParaRPr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192965BB-AFD0-4829-860F-61AC522C8E47}"/>
              </a:ext>
            </a:extLst>
          </p:cNvPr>
          <p:cNvSpPr/>
          <p:nvPr/>
        </p:nvSpPr>
        <p:spPr bwMode="auto">
          <a:xfrm>
            <a:off x="7471176" y="4919942"/>
            <a:ext cx="2148205" cy="1515110"/>
          </a:xfrm>
          <a:custGeom>
            <a:avLst/>
            <a:gdLst/>
            <a:ahLst/>
            <a:cxnLst/>
            <a:rect l="l" t="t" r="r" b="b"/>
            <a:pathLst>
              <a:path w="2148204" h="1515110" extrusionOk="0">
                <a:moveTo>
                  <a:pt x="1988184" y="1354709"/>
                </a:moveTo>
                <a:lnTo>
                  <a:pt x="1988184" y="1514741"/>
                </a:lnTo>
                <a:lnTo>
                  <a:pt x="2094873" y="1461389"/>
                </a:lnTo>
                <a:lnTo>
                  <a:pt x="2014854" y="1461389"/>
                </a:lnTo>
                <a:lnTo>
                  <a:pt x="2025237" y="1459293"/>
                </a:lnTo>
                <a:lnTo>
                  <a:pt x="2033714" y="1453578"/>
                </a:lnTo>
                <a:lnTo>
                  <a:pt x="2039429" y="1445101"/>
                </a:lnTo>
                <a:lnTo>
                  <a:pt x="2041525" y="1434719"/>
                </a:lnTo>
                <a:lnTo>
                  <a:pt x="2039429" y="1424336"/>
                </a:lnTo>
                <a:lnTo>
                  <a:pt x="2033714" y="1415859"/>
                </a:lnTo>
                <a:lnTo>
                  <a:pt x="2025237" y="1410144"/>
                </a:lnTo>
                <a:lnTo>
                  <a:pt x="2014854" y="1408049"/>
                </a:lnTo>
                <a:lnTo>
                  <a:pt x="2094864" y="1408049"/>
                </a:lnTo>
                <a:lnTo>
                  <a:pt x="1988184" y="1354709"/>
                </a:lnTo>
                <a:close/>
              </a:path>
              <a:path w="2148204" h="1515110" extrusionOk="0">
                <a:moveTo>
                  <a:pt x="847343" y="26670"/>
                </a:moveTo>
                <a:lnTo>
                  <a:pt x="847343" y="1434719"/>
                </a:lnTo>
                <a:lnTo>
                  <a:pt x="849439" y="1445101"/>
                </a:lnTo>
                <a:lnTo>
                  <a:pt x="855154" y="1453578"/>
                </a:lnTo>
                <a:lnTo>
                  <a:pt x="863631" y="1459293"/>
                </a:lnTo>
                <a:lnTo>
                  <a:pt x="874013" y="1461389"/>
                </a:lnTo>
                <a:lnTo>
                  <a:pt x="1988184" y="1461389"/>
                </a:lnTo>
                <a:lnTo>
                  <a:pt x="1988184" y="1434719"/>
                </a:lnTo>
                <a:lnTo>
                  <a:pt x="900684" y="1434719"/>
                </a:lnTo>
                <a:lnTo>
                  <a:pt x="874013" y="1408049"/>
                </a:lnTo>
                <a:lnTo>
                  <a:pt x="900684" y="1408049"/>
                </a:lnTo>
                <a:lnTo>
                  <a:pt x="900684" y="53340"/>
                </a:lnTo>
                <a:lnTo>
                  <a:pt x="874014" y="53340"/>
                </a:lnTo>
                <a:lnTo>
                  <a:pt x="847343" y="26670"/>
                </a:lnTo>
                <a:close/>
              </a:path>
              <a:path w="2148204" h="1515110" extrusionOk="0">
                <a:moveTo>
                  <a:pt x="2094864" y="1408049"/>
                </a:moveTo>
                <a:lnTo>
                  <a:pt x="2014854" y="1408049"/>
                </a:lnTo>
                <a:lnTo>
                  <a:pt x="2025237" y="1410144"/>
                </a:lnTo>
                <a:lnTo>
                  <a:pt x="2033714" y="1415859"/>
                </a:lnTo>
                <a:lnTo>
                  <a:pt x="2039429" y="1424336"/>
                </a:lnTo>
                <a:lnTo>
                  <a:pt x="2041525" y="1434719"/>
                </a:lnTo>
                <a:lnTo>
                  <a:pt x="2039429" y="1445101"/>
                </a:lnTo>
                <a:lnTo>
                  <a:pt x="2033714" y="1453578"/>
                </a:lnTo>
                <a:lnTo>
                  <a:pt x="2025237" y="1459293"/>
                </a:lnTo>
                <a:lnTo>
                  <a:pt x="2014854" y="1461389"/>
                </a:lnTo>
                <a:lnTo>
                  <a:pt x="2094873" y="1461389"/>
                </a:lnTo>
                <a:lnTo>
                  <a:pt x="2148204" y="1434719"/>
                </a:lnTo>
                <a:lnTo>
                  <a:pt x="2094864" y="1408049"/>
                </a:lnTo>
                <a:close/>
              </a:path>
              <a:path w="2148204" h="1515110" extrusionOk="0">
                <a:moveTo>
                  <a:pt x="900684" y="1408049"/>
                </a:moveTo>
                <a:lnTo>
                  <a:pt x="874013" y="1408049"/>
                </a:lnTo>
                <a:lnTo>
                  <a:pt x="900684" y="1434719"/>
                </a:lnTo>
                <a:lnTo>
                  <a:pt x="900684" y="1408049"/>
                </a:lnTo>
                <a:close/>
              </a:path>
              <a:path w="2148204" h="1515110" extrusionOk="0">
                <a:moveTo>
                  <a:pt x="1988184" y="1408049"/>
                </a:moveTo>
                <a:lnTo>
                  <a:pt x="900684" y="1408049"/>
                </a:lnTo>
                <a:lnTo>
                  <a:pt x="900684" y="1434719"/>
                </a:lnTo>
                <a:lnTo>
                  <a:pt x="1988184" y="1434719"/>
                </a:lnTo>
                <a:lnTo>
                  <a:pt x="1988184" y="1408049"/>
                </a:lnTo>
                <a:close/>
              </a:path>
              <a:path w="2148204" h="1515110" extrusionOk="0">
                <a:moveTo>
                  <a:pt x="874013" y="0"/>
                </a:moveTo>
                <a:lnTo>
                  <a:pt x="26670" y="0"/>
                </a:lnTo>
                <a:lnTo>
                  <a:pt x="16287" y="2095"/>
                </a:lnTo>
                <a:lnTo>
                  <a:pt x="7810" y="7810"/>
                </a:lnTo>
                <a:lnTo>
                  <a:pt x="2095" y="16287"/>
                </a:lnTo>
                <a:lnTo>
                  <a:pt x="0" y="26670"/>
                </a:lnTo>
                <a:lnTo>
                  <a:pt x="2095" y="37052"/>
                </a:lnTo>
                <a:lnTo>
                  <a:pt x="7810" y="45529"/>
                </a:lnTo>
                <a:lnTo>
                  <a:pt x="16287" y="51244"/>
                </a:lnTo>
                <a:lnTo>
                  <a:pt x="26670" y="53340"/>
                </a:lnTo>
                <a:lnTo>
                  <a:pt x="847343" y="53340"/>
                </a:lnTo>
                <a:lnTo>
                  <a:pt x="847343" y="26670"/>
                </a:lnTo>
                <a:lnTo>
                  <a:pt x="900684" y="26670"/>
                </a:lnTo>
                <a:lnTo>
                  <a:pt x="898588" y="16287"/>
                </a:lnTo>
                <a:lnTo>
                  <a:pt x="892873" y="7810"/>
                </a:lnTo>
                <a:lnTo>
                  <a:pt x="884396" y="2095"/>
                </a:lnTo>
                <a:lnTo>
                  <a:pt x="874013" y="0"/>
                </a:lnTo>
                <a:close/>
              </a:path>
              <a:path w="2148204" h="1515110" extrusionOk="0">
                <a:moveTo>
                  <a:pt x="900684" y="26670"/>
                </a:moveTo>
                <a:lnTo>
                  <a:pt x="847343" y="26670"/>
                </a:lnTo>
                <a:lnTo>
                  <a:pt x="874014" y="53340"/>
                </a:lnTo>
                <a:lnTo>
                  <a:pt x="900684" y="53340"/>
                </a:lnTo>
                <a:lnTo>
                  <a:pt x="900684" y="26670"/>
                </a:lnTo>
                <a:close/>
              </a:path>
            </a:pathLst>
          </a:custGeom>
          <a:solidFill>
            <a:srgbClr val="EC3833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06340E7B-24A6-410D-A1D2-9854CCC0D2C5}"/>
              </a:ext>
            </a:extLst>
          </p:cNvPr>
          <p:cNvSpPr txBox="1"/>
          <p:nvPr/>
        </p:nvSpPr>
        <p:spPr bwMode="auto">
          <a:xfrm>
            <a:off x="7106686" y="5014609"/>
            <a:ext cx="12203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87680">
              <a:lnSpc>
                <a:spcPct val="100000"/>
              </a:lnSpc>
              <a:spcBef>
                <a:spcPts val="100"/>
              </a:spcBef>
              <a:defRPr/>
            </a:pPr>
            <a:r>
              <a:rPr sz="1200" b="1" spc="-10">
                <a:solidFill>
                  <a:srgbClr val="0D0D0D"/>
                </a:solidFill>
                <a:latin typeface="Calibri"/>
                <a:cs typeface="Calibri"/>
              </a:rPr>
              <a:t>Опытно- промышленный</a:t>
            </a:r>
            <a:endParaRPr sz="1200">
              <a:latin typeface="Calibri"/>
              <a:cs typeface="Calibri"/>
            </a:endParaRPr>
          </a:p>
          <a:p>
            <a:pPr marL="516890">
              <a:lnSpc>
                <a:spcPct val="100000"/>
              </a:lnSpc>
              <a:spcBef>
                <a:spcPts val="5"/>
              </a:spcBef>
              <a:defRPr/>
            </a:pPr>
            <a:r>
              <a:rPr sz="1200" b="1" spc="-10">
                <a:solidFill>
                  <a:srgbClr val="0D0D0D"/>
                </a:solidFill>
                <a:latin typeface="Calibri"/>
                <a:cs typeface="Calibri"/>
              </a:rPr>
              <a:t>образец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3CB48FF2-7DCA-4BB9-8888-4950607B0935}"/>
              </a:ext>
            </a:extLst>
          </p:cNvPr>
          <p:cNvSpPr/>
          <p:nvPr/>
        </p:nvSpPr>
        <p:spPr bwMode="auto">
          <a:xfrm>
            <a:off x="7471938" y="4680674"/>
            <a:ext cx="2146935" cy="1515745"/>
          </a:xfrm>
          <a:custGeom>
            <a:avLst/>
            <a:gdLst/>
            <a:ahLst/>
            <a:cxnLst/>
            <a:rect l="l" t="t" r="r" b="b"/>
            <a:pathLst>
              <a:path w="2146934" h="1515745" extrusionOk="0">
                <a:moveTo>
                  <a:pt x="1033399" y="80010"/>
                </a:moveTo>
                <a:lnTo>
                  <a:pt x="1033399" y="1488948"/>
                </a:lnTo>
                <a:lnTo>
                  <a:pt x="1035494" y="1499330"/>
                </a:lnTo>
                <a:lnTo>
                  <a:pt x="1041209" y="1507807"/>
                </a:lnTo>
                <a:lnTo>
                  <a:pt x="1049686" y="1513522"/>
                </a:lnTo>
                <a:lnTo>
                  <a:pt x="1060068" y="1515618"/>
                </a:lnTo>
                <a:lnTo>
                  <a:pt x="2120138" y="1515618"/>
                </a:lnTo>
                <a:lnTo>
                  <a:pt x="2130520" y="1513522"/>
                </a:lnTo>
                <a:lnTo>
                  <a:pt x="2138997" y="1507807"/>
                </a:lnTo>
                <a:lnTo>
                  <a:pt x="2144712" y="1499330"/>
                </a:lnTo>
                <a:lnTo>
                  <a:pt x="2146808" y="1488948"/>
                </a:lnTo>
                <a:lnTo>
                  <a:pt x="1086739" y="1488948"/>
                </a:lnTo>
                <a:lnTo>
                  <a:pt x="1060068" y="1462278"/>
                </a:lnTo>
                <a:lnTo>
                  <a:pt x="1086739" y="1462278"/>
                </a:lnTo>
                <a:lnTo>
                  <a:pt x="1086739" y="106680"/>
                </a:lnTo>
                <a:lnTo>
                  <a:pt x="1060068" y="106680"/>
                </a:lnTo>
                <a:lnTo>
                  <a:pt x="1033399" y="80010"/>
                </a:lnTo>
                <a:close/>
              </a:path>
              <a:path w="2146934" h="1515745" extrusionOk="0">
                <a:moveTo>
                  <a:pt x="1086739" y="1462278"/>
                </a:moveTo>
                <a:lnTo>
                  <a:pt x="1060068" y="1462278"/>
                </a:lnTo>
                <a:lnTo>
                  <a:pt x="1086739" y="1488948"/>
                </a:lnTo>
                <a:lnTo>
                  <a:pt x="1086739" y="1462278"/>
                </a:lnTo>
                <a:close/>
              </a:path>
              <a:path w="2146934" h="1515745" extrusionOk="0">
                <a:moveTo>
                  <a:pt x="2120138" y="1462278"/>
                </a:moveTo>
                <a:lnTo>
                  <a:pt x="1086739" y="1462278"/>
                </a:lnTo>
                <a:lnTo>
                  <a:pt x="1086739" y="1488948"/>
                </a:lnTo>
                <a:lnTo>
                  <a:pt x="2146808" y="1488948"/>
                </a:lnTo>
                <a:lnTo>
                  <a:pt x="2144712" y="1478565"/>
                </a:lnTo>
                <a:lnTo>
                  <a:pt x="2138997" y="1470088"/>
                </a:lnTo>
                <a:lnTo>
                  <a:pt x="2130520" y="1464373"/>
                </a:lnTo>
                <a:lnTo>
                  <a:pt x="2120138" y="1462278"/>
                </a:lnTo>
                <a:close/>
              </a:path>
              <a:path w="2146934" h="1515745" extrusionOk="0">
                <a:moveTo>
                  <a:pt x="160019" y="0"/>
                </a:moveTo>
                <a:lnTo>
                  <a:pt x="0" y="80010"/>
                </a:lnTo>
                <a:lnTo>
                  <a:pt x="160019" y="160020"/>
                </a:lnTo>
                <a:lnTo>
                  <a:pt x="160019" y="106680"/>
                </a:lnTo>
                <a:lnTo>
                  <a:pt x="133350" y="106680"/>
                </a:lnTo>
                <a:lnTo>
                  <a:pt x="122967" y="104584"/>
                </a:lnTo>
                <a:lnTo>
                  <a:pt x="114490" y="98869"/>
                </a:lnTo>
                <a:lnTo>
                  <a:pt x="108775" y="90392"/>
                </a:lnTo>
                <a:lnTo>
                  <a:pt x="106679" y="80010"/>
                </a:lnTo>
                <a:lnTo>
                  <a:pt x="108775" y="69627"/>
                </a:lnTo>
                <a:lnTo>
                  <a:pt x="114490" y="61150"/>
                </a:lnTo>
                <a:lnTo>
                  <a:pt x="122967" y="55435"/>
                </a:lnTo>
                <a:lnTo>
                  <a:pt x="133350" y="53340"/>
                </a:lnTo>
                <a:lnTo>
                  <a:pt x="160019" y="53340"/>
                </a:lnTo>
                <a:lnTo>
                  <a:pt x="160019" y="0"/>
                </a:lnTo>
                <a:close/>
              </a:path>
              <a:path w="2146934" h="1515745" extrusionOk="0">
                <a:moveTo>
                  <a:pt x="160019" y="53340"/>
                </a:moveTo>
                <a:lnTo>
                  <a:pt x="133350" y="53340"/>
                </a:lnTo>
                <a:lnTo>
                  <a:pt x="122967" y="55435"/>
                </a:lnTo>
                <a:lnTo>
                  <a:pt x="114490" y="61150"/>
                </a:lnTo>
                <a:lnTo>
                  <a:pt x="108775" y="69627"/>
                </a:lnTo>
                <a:lnTo>
                  <a:pt x="106679" y="80010"/>
                </a:lnTo>
                <a:lnTo>
                  <a:pt x="108775" y="90392"/>
                </a:lnTo>
                <a:lnTo>
                  <a:pt x="114490" y="98869"/>
                </a:lnTo>
                <a:lnTo>
                  <a:pt x="122967" y="104584"/>
                </a:lnTo>
                <a:lnTo>
                  <a:pt x="133350" y="106680"/>
                </a:lnTo>
                <a:lnTo>
                  <a:pt x="160019" y="106680"/>
                </a:lnTo>
                <a:lnTo>
                  <a:pt x="160019" y="53340"/>
                </a:lnTo>
                <a:close/>
              </a:path>
              <a:path w="2146934" h="1515745" extrusionOk="0">
                <a:moveTo>
                  <a:pt x="1060068" y="53340"/>
                </a:moveTo>
                <a:lnTo>
                  <a:pt x="160019" y="53340"/>
                </a:lnTo>
                <a:lnTo>
                  <a:pt x="160019" y="106680"/>
                </a:lnTo>
                <a:lnTo>
                  <a:pt x="1033399" y="106680"/>
                </a:lnTo>
                <a:lnTo>
                  <a:pt x="1033399" y="80010"/>
                </a:lnTo>
                <a:lnTo>
                  <a:pt x="1086739" y="80010"/>
                </a:lnTo>
                <a:lnTo>
                  <a:pt x="1084643" y="69627"/>
                </a:lnTo>
                <a:lnTo>
                  <a:pt x="1078928" y="61150"/>
                </a:lnTo>
                <a:lnTo>
                  <a:pt x="1070451" y="55435"/>
                </a:lnTo>
                <a:lnTo>
                  <a:pt x="1060068" y="53340"/>
                </a:lnTo>
                <a:close/>
              </a:path>
              <a:path w="2146934" h="1515745" extrusionOk="0">
                <a:moveTo>
                  <a:pt x="1086739" y="80010"/>
                </a:moveTo>
                <a:lnTo>
                  <a:pt x="1033399" y="80010"/>
                </a:lnTo>
                <a:lnTo>
                  <a:pt x="1060068" y="106680"/>
                </a:lnTo>
                <a:lnTo>
                  <a:pt x="1086739" y="106680"/>
                </a:lnTo>
                <a:lnTo>
                  <a:pt x="1086739" y="8001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451E4EB5-94F8-4BEE-83B1-7F2FC1277940}"/>
              </a:ext>
            </a:extLst>
          </p:cNvPr>
          <p:cNvSpPr txBox="1"/>
          <p:nvPr/>
        </p:nvSpPr>
        <p:spPr bwMode="auto">
          <a:xfrm>
            <a:off x="8599021" y="5718391"/>
            <a:ext cx="1048006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 marR="5080" indent="-18415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z="1200" b="1" spc="-10">
                <a:solidFill>
                  <a:srgbClr val="0D0D0D"/>
                </a:solidFill>
                <a:latin typeface="Calibri"/>
                <a:cs typeface="Calibri"/>
              </a:rPr>
              <a:t>Обратная связь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9D85022F-B70E-4551-AC6D-D980A0C7BBE1}"/>
              </a:ext>
            </a:extLst>
          </p:cNvPr>
          <p:cNvSpPr txBox="1"/>
          <p:nvPr/>
        </p:nvSpPr>
        <p:spPr bwMode="auto">
          <a:xfrm>
            <a:off x="5281211" y="1765294"/>
            <a:ext cx="2469642" cy="716863"/>
          </a:xfrm>
          <a:prstGeom prst="rect">
            <a:avLst/>
          </a:prstGeom>
          <a:solidFill>
            <a:srgbClr val="B5D7E0"/>
          </a:solidFill>
        </p:spPr>
        <p:txBody>
          <a:bodyPr vert="horz" wrap="square" lIns="0" tIns="161289" rIns="0" bIns="0" rtlCol="0">
            <a:spAutoFit/>
          </a:bodyPr>
          <a:lstStyle/>
          <a:p>
            <a:pPr marL="336550" marR="329565" indent="25400" algn="ctr">
              <a:lnSpc>
                <a:spcPct val="100000"/>
              </a:lnSpc>
              <a:spcBef>
                <a:spcPts val="1270"/>
              </a:spcBef>
              <a:defRPr/>
            </a:pPr>
            <a:r>
              <a:rPr sz="1800" b="1" spc="-10">
                <a:solidFill>
                  <a:srgbClr val="0D0D0D"/>
                </a:solidFill>
                <a:latin typeface="Calibri"/>
                <a:cs typeface="Calibri"/>
              </a:rPr>
              <a:t>«С</a:t>
            </a:r>
            <a:r>
              <a:rPr lang="ru-RU" b="1" spc="-10">
                <a:solidFill>
                  <a:srgbClr val="0D0D0D"/>
                </a:solidFill>
                <a:latin typeface="Calibri"/>
                <a:cs typeface="Calibri"/>
              </a:rPr>
              <a:t>ТАРТАП-СТУДИЯ</a:t>
            </a:r>
            <a:r>
              <a:rPr sz="1800" b="1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lang="ru-RU" sz="1800" b="1">
                <a:solidFill>
                  <a:srgbClr val="0D0D0D"/>
                </a:solidFill>
                <a:latin typeface="Calibri"/>
                <a:cs typeface="Calibri"/>
              </a:rPr>
              <a:t>ИРНИТУ</a:t>
            </a:r>
            <a:r>
              <a:rPr sz="1800" b="1" spc="-10">
                <a:solidFill>
                  <a:srgbClr val="0D0D0D"/>
                </a:solidFill>
                <a:latin typeface="Calibri"/>
                <a:cs typeface="Calibri"/>
              </a:rPr>
              <a:t>»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18">
            <a:extLst>
              <a:ext uri="{FF2B5EF4-FFF2-40B4-BE49-F238E27FC236}">
                <a16:creationId xmlns:a16="http://schemas.microsoft.com/office/drawing/2014/main" id="{1E9C7066-B4D6-4F2E-8315-4FA2073FE93B}"/>
              </a:ext>
            </a:extLst>
          </p:cNvPr>
          <p:cNvSpPr txBox="1"/>
          <p:nvPr/>
        </p:nvSpPr>
        <p:spPr bwMode="auto">
          <a:xfrm>
            <a:off x="1639747" y="3783016"/>
            <a:ext cx="2035712" cy="772647"/>
          </a:xfrm>
          <a:prstGeom prst="rect">
            <a:avLst/>
          </a:prstGeom>
          <a:solidFill>
            <a:schemeClr val="accent4"/>
          </a:solidFill>
        </p:spPr>
        <p:txBody>
          <a:bodyPr vert="horz" wrap="square" lIns="0" tIns="2165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705"/>
              </a:spcBef>
              <a:defRPr/>
            </a:pPr>
            <a:r>
              <a:rPr lang="ru-RU" sz="1800" dirty="0">
                <a:latin typeface="Calibri"/>
                <a:cs typeface="Calibri"/>
              </a:rPr>
              <a:t>Исполнитель НИР –</a:t>
            </a:r>
            <a:r>
              <a:rPr lang="ru-RU" b="1" dirty="0">
                <a:latin typeface="Calibri"/>
                <a:cs typeface="Calibri"/>
              </a:rPr>
              <a:t>команда проекта</a:t>
            </a:r>
            <a:endParaRPr sz="1800" b="1" dirty="0">
              <a:latin typeface="Calibri"/>
              <a:cs typeface="Calibri"/>
            </a:endParaRPr>
          </a:p>
        </p:txBody>
      </p:sp>
      <p:sp>
        <p:nvSpPr>
          <p:cNvPr id="29" name="object 16">
            <a:extLst>
              <a:ext uri="{FF2B5EF4-FFF2-40B4-BE49-F238E27FC236}">
                <a16:creationId xmlns:a16="http://schemas.microsoft.com/office/drawing/2014/main" id="{5546ABB3-6532-4193-B64B-8CAFDD120D06}"/>
              </a:ext>
            </a:extLst>
          </p:cNvPr>
          <p:cNvSpPr txBox="1"/>
          <p:nvPr/>
        </p:nvSpPr>
        <p:spPr bwMode="auto">
          <a:xfrm>
            <a:off x="3952665" y="3794690"/>
            <a:ext cx="1644014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  <a:defRPr/>
            </a:pPr>
            <a:r>
              <a:rPr lang="ru-RU" sz="1200" b="1">
                <a:solidFill>
                  <a:srgbClr val="0D0D0D"/>
                </a:solidFill>
                <a:latin typeface="Calibri"/>
                <a:cs typeface="Calibri"/>
              </a:rPr>
              <a:t>Требования к продукту, технологии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19">
            <a:extLst>
              <a:ext uri="{FF2B5EF4-FFF2-40B4-BE49-F238E27FC236}">
                <a16:creationId xmlns:a16="http://schemas.microsoft.com/office/drawing/2014/main" id="{5297E5E6-0972-4869-AD43-231D8F5683F7}"/>
              </a:ext>
            </a:extLst>
          </p:cNvPr>
          <p:cNvSpPr/>
          <p:nvPr/>
        </p:nvSpPr>
        <p:spPr bwMode="auto">
          <a:xfrm>
            <a:off x="3753849" y="4145863"/>
            <a:ext cx="1775460" cy="160026"/>
          </a:xfrm>
          <a:custGeom>
            <a:avLst/>
            <a:gdLst/>
            <a:ahLst/>
            <a:cxnLst/>
            <a:rect l="l" t="t" r="r" b="b"/>
            <a:pathLst>
              <a:path w="2130425" h="160020" extrusionOk="0">
                <a:moveTo>
                  <a:pt x="160020" y="0"/>
                </a:moveTo>
                <a:lnTo>
                  <a:pt x="0" y="80010"/>
                </a:lnTo>
                <a:lnTo>
                  <a:pt x="160020" y="160020"/>
                </a:lnTo>
                <a:lnTo>
                  <a:pt x="160020" y="106680"/>
                </a:lnTo>
                <a:lnTo>
                  <a:pt x="133350" y="106680"/>
                </a:lnTo>
                <a:lnTo>
                  <a:pt x="122967" y="104584"/>
                </a:lnTo>
                <a:lnTo>
                  <a:pt x="114490" y="98869"/>
                </a:lnTo>
                <a:lnTo>
                  <a:pt x="108775" y="90392"/>
                </a:lnTo>
                <a:lnTo>
                  <a:pt x="106680" y="80010"/>
                </a:lnTo>
                <a:lnTo>
                  <a:pt x="108775" y="69627"/>
                </a:lnTo>
                <a:lnTo>
                  <a:pt x="114490" y="61150"/>
                </a:lnTo>
                <a:lnTo>
                  <a:pt x="122967" y="55435"/>
                </a:lnTo>
                <a:lnTo>
                  <a:pt x="133350" y="53339"/>
                </a:lnTo>
                <a:lnTo>
                  <a:pt x="160020" y="53339"/>
                </a:lnTo>
                <a:lnTo>
                  <a:pt x="160020" y="0"/>
                </a:lnTo>
                <a:close/>
              </a:path>
              <a:path w="2130425" h="160020" extrusionOk="0">
                <a:moveTo>
                  <a:pt x="160020" y="53339"/>
                </a:moveTo>
                <a:lnTo>
                  <a:pt x="133350" y="53339"/>
                </a:lnTo>
                <a:lnTo>
                  <a:pt x="122967" y="55435"/>
                </a:lnTo>
                <a:lnTo>
                  <a:pt x="114490" y="61150"/>
                </a:lnTo>
                <a:lnTo>
                  <a:pt x="108775" y="69627"/>
                </a:lnTo>
                <a:lnTo>
                  <a:pt x="106680" y="80010"/>
                </a:lnTo>
                <a:lnTo>
                  <a:pt x="108775" y="90392"/>
                </a:lnTo>
                <a:lnTo>
                  <a:pt x="114490" y="98869"/>
                </a:lnTo>
                <a:lnTo>
                  <a:pt x="122967" y="104584"/>
                </a:lnTo>
                <a:lnTo>
                  <a:pt x="133350" y="106680"/>
                </a:lnTo>
                <a:lnTo>
                  <a:pt x="160020" y="106680"/>
                </a:lnTo>
                <a:lnTo>
                  <a:pt x="160020" y="53339"/>
                </a:lnTo>
                <a:close/>
              </a:path>
              <a:path w="2130425" h="160020" extrusionOk="0">
                <a:moveTo>
                  <a:pt x="2103628" y="53339"/>
                </a:moveTo>
                <a:lnTo>
                  <a:pt x="160020" y="53339"/>
                </a:lnTo>
                <a:lnTo>
                  <a:pt x="160020" y="106680"/>
                </a:lnTo>
                <a:lnTo>
                  <a:pt x="2103628" y="106680"/>
                </a:lnTo>
                <a:lnTo>
                  <a:pt x="2114010" y="104584"/>
                </a:lnTo>
                <a:lnTo>
                  <a:pt x="2122487" y="98869"/>
                </a:lnTo>
                <a:lnTo>
                  <a:pt x="2128202" y="90392"/>
                </a:lnTo>
                <a:lnTo>
                  <a:pt x="2130298" y="80010"/>
                </a:lnTo>
                <a:lnTo>
                  <a:pt x="2128202" y="69627"/>
                </a:lnTo>
                <a:lnTo>
                  <a:pt x="2122487" y="61150"/>
                </a:lnTo>
                <a:lnTo>
                  <a:pt x="2114010" y="55435"/>
                </a:lnTo>
                <a:lnTo>
                  <a:pt x="2103628" y="53339"/>
                </a:lnTo>
                <a:close/>
              </a:path>
            </a:pathLst>
          </a:custGeom>
          <a:solidFill>
            <a:srgbClr val="FF2F2D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1" name="object 16">
            <a:extLst>
              <a:ext uri="{FF2B5EF4-FFF2-40B4-BE49-F238E27FC236}">
                <a16:creationId xmlns:a16="http://schemas.microsoft.com/office/drawing/2014/main" id="{0AC5E324-1556-468C-8AD4-A54ACF1B1445}"/>
              </a:ext>
            </a:extLst>
          </p:cNvPr>
          <p:cNvSpPr txBox="1"/>
          <p:nvPr/>
        </p:nvSpPr>
        <p:spPr bwMode="auto">
          <a:xfrm>
            <a:off x="3857701" y="4508105"/>
            <a:ext cx="1644014" cy="5931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  <a:defRPr/>
            </a:pPr>
            <a:r>
              <a:rPr lang="ru-RU" sz="1200" b="1">
                <a:solidFill>
                  <a:srgbClr val="0D0D0D"/>
                </a:solidFill>
                <a:latin typeface="Calibri"/>
                <a:cs typeface="Calibri"/>
              </a:rPr>
              <a:t>Экспериментальные</a:t>
            </a:r>
            <a:endParaRPr/>
          </a:p>
          <a:p>
            <a:pPr algn="ctr">
              <a:lnSpc>
                <a:spcPct val="100000"/>
              </a:lnSpc>
              <a:spcBef>
                <a:spcPts val="105"/>
              </a:spcBef>
              <a:defRPr/>
            </a:pPr>
            <a:r>
              <a:rPr lang="ru-RU" sz="1200" b="1">
                <a:solidFill>
                  <a:srgbClr val="0D0D0D"/>
                </a:solidFill>
                <a:latin typeface="Calibri"/>
                <a:cs typeface="Calibri"/>
              </a:rPr>
              <a:t>Образцы, протоколы</a:t>
            </a:r>
            <a:endParaRPr/>
          </a:p>
          <a:p>
            <a:pPr algn="ctr">
              <a:lnSpc>
                <a:spcPct val="100000"/>
              </a:lnSpc>
              <a:spcBef>
                <a:spcPts val="105"/>
              </a:spcBef>
              <a:defRPr/>
            </a:pPr>
            <a:r>
              <a:rPr lang="ru-RU" sz="1200" b="1">
                <a:solidFill>
                  <a:srgbClr val="0D0D0D"/>
                </a:solidFill>
                <a:latin typeface="Calibri"/>
                <a:cs typeface="Calibri"/>
              </a:rPr>
              <a:t>испытаний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19">
            <a:extLst>
              <a:ext uri="{FF2B5EF4-FFF2-40B4-BE49-F238E27FC236}">
                <a16:creationId xmlns:a16="http://schemas.microsoft.com/office/drawing/2014/main" id="{DFD31ADC-9F58-4B8B-97B6-644EA59F7C27}"/>
              </a:ext>
            </a:extLst>
          </p:cNvPr>
          <p:cNvSpPr/>
          <p:nvPr/>
        </p:nvSpPr>
        <p:spPr bwMode="auto">
          <a:xfrm rot="10800000">
            <a:off x="3764516" y="4317270"/>
            <a:ext cx="1775460" cy="160026"/>
          </a:xfrm>
          <a:custGeom>
            <a:avLst/>
            <a:gdLst/>
            <a:ahLst/>
            <a:cxnLst/>
            <a:rect l="l" t="t" r="r" b="b"/>
            <a:pathLst>
              <a:path w="2130425" h="160020" extrusionOk="0">
                <a:moveTo>
                  <a:pt x="160020" y="0"/>
                </a:moveTo>
                <a:lnTo>
                  <a:pt x="0" y="80010"/>
                </a:lnTo>
                <a:lnTo>
                  <a:pt x="160020" y="160020"/>
                </a:lnTo>
                <a:lnTo>
                  <a:pt x="160020" y="106680"/>
                </a:lnTo>
                <a:lnTo>
                  <a:pt x="133350" y="106680"/>
                </a:lnTo>
                <a:lnTo>
                  <a:pt x="122967" y="104584"/>
                </a:lnTo>
                <a:lnTo>
                  <a:pt x="114490" y="98869"/>
                </a:lnTo>
                <a:lnTo>
                  <a:pt x="108775" y="90392"/>
                </a:lnTo>
                <a:lnTo>
                  <a:pt x="106680" y="80010"/>
                </a:lnTo>
                <a:lnTo>
                  <a:pt x="108775" y="69627"/>
                </a:lnTo>
                <a:lnTo>
                  <a:pt x="114490" y="61150"/>
                </a:lnTo>
                <a:lnTo>
                  <a:pt x="122967" y="55435"/>
                </a:lnTo>
                <a:lnTo>
                  <a:pt x="133350" y="53339"/>
                </a:lnTo>
                <a:lnTo>
                  <a:pt x="160020" y="53339"/>
                </a:lnTo>
                <a:lnTo>
                  <a:pt x="160020" y="0"/>
                </a:lnTo>
                <a:close/>
              </a:path>
              <a:path w="2130425" h="160020" extrusionOk="0">
                <a:moveTo>
                  <a:pt x="160020" y="53339"/>
                </a:moveTo>
                <a:lnTo>
                  <a:pt x="133350" y="53339"/>
                </a:lnTo>
                <a:lnTo>
                  <a:pt x="122967" y="55435"/>
                </a:lnTo>
                <a:lnTo>
                  <a:pt x="114490" y="61150"/>
                </a:lnTo>
                <a:lnTo>
                  <a:pt x="108775" y="69627"/>
                </a:lnTo>
                <a:lnTo>
                  <a:pt x="106680" y="80010"/>
                </a:lnTo>
                <a:lnTo>
                  <a:pt x="108775" y="90392"/>
                </a:lnTo>
                <a:lnTo>
                  <a:pt x="114490" y="98869"/>
                </a:lnTo>
                <a:lnTo>
                  <a:pt x="122967" y="104584"/>
                </a:lnTo>
                <a:lnTo>
                  <a:pt x="133350" y="106680"/>
                </a:lnTo>
                <a:lnTo>
                  <a:pt x="160020" y="106680"/>
                </a:lnTo>
                <a:lnTo>
                  <a:pt x="160020" y="53339"/>
                </a:lnTo>
                <a:close/>
              </a:path>
              <a:path w="2130425" h="160020" extrusionOk="0">
                <a:moveTo>
                  <a:pt x="2103628" y="53339"/>
                </a:moveTo>
                <a:lnTo>
                  <a:pt x="160020" y="53339"/>
                </a:lnTo>
                <a:lnTo>
                  <a:pt x="160020" y="106680"/>
                </a:lnTo>
                <a:lnTo>
                  <a:pt x="2103628" y="106680"/>
                </a:lnTo>
                <a:lnTo>
                  <a:pt x="2114010" y="104584"/>
                </a:lnTo>
                <a:lnTo>
                  <a:pt x="2122487" y="98869"/>
                </a:lnTo>
                <a:lnTo>
                  <a:pt x="2128202" y="90392"/>
                </a:lnTo>
                <a:lnTo>
                  <a:pt x="2130298" y="80010"/>
                </a:lnTo>
                <a:lnTo>
                  <a:pt x="2128202" y="69627"/>
                </a:lnTo>
                <a:lnTo>
                  <a:pt x="2122487" y="61150"/>
                </a:lnTo>
                <a:lnTo>
                  <a:pt x="2114010" y="55435"/>
                </a:lnTo>
                <a:lnTo>
                  <a:pt x="2103628" y="5333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790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sp>
        <p:nvSpPr>
          <p:cNvPr id="5" name="Text 2"/>
          <p:cNvSpPr/>
          <p:nvPr/>
        </p:nvSpPr>
        <p:spPr>
          <a:xfrm>
            <a:off x="5510933" y="486234"/>
            <a:ext cx="7556421" cy="21263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ru-RU" sz="4465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</a:rPr>
              <a:t>ГИПОТЕЗА БИЗНЕСА</a:t>
            </a:r>
            <a:endParaRPr lang="en-US" sz="4465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24FBBF9-B4CE-4F61-A1DF-D3C4F52C00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90" r="2271" b="1404"/>
          <a:stretch/>
        </p:blipFill>
        <p:spPr>
          <a:xfrm>
            <a:off x="3947887" y="1641512"/>
            <a:ext cx="7326218" cy="598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55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Shape 1">
            <a:extLst>
              <a:ext uri="{FF2B5EF4-FFF2-40B4-BE49-F238E27FC236}">
                <a16:creationId xmlns:a16="http://schemas.microsoft.com/office/drawing/2014/main" id="{DE1AF14B-F18E-4C02-A1AA-55982DB72D79}"/>
              </a:ext>
            </a:extLst>
          </p:cNvPr>
          <p:cNvSpPr/>
          <p:nvPr/>
        </p:nvSpPr>
        <p:spPr>
          <a:xfrm>
            <a:off x="0" y="0"/>
            <a:ext cx="14630400" cy="8229719"/>
          </a:xfrm>
          <a:prstGeom prst="rect">
            <a:avLst/>
          </a:prstGeom>
          <a:solidFill>
            <a:srgbClr val="0F0F10"/>
          </a:solidFill>
          <a:ln/>
        </p:spPr>
      </p:sp>
      <p:sp>
        <p:nvSpPr>
          <p:cNvPr id="1048726" name="Текст 2"/>
          <p:cNvSpPr txBox="1"/>
          <p:nvPr/>
        </p:nvSpPr>
        <p:spPr bwMode="auto">
          <a:xfrm>
            <a:off x="505146" y="418586"/>
            <a:ext cx="7822721" cy="418572"/>
          </a:xfrm>
          <a:prstGeom prst="rect">
            <a:avLst/>
          </a:prstGeom>
          <a:ln w="12700">
            <a:miter lim="400000"/>
          </a:ln>
        </p:spPr>
        <p:txBody>
          <a:bodyPr lIns="54862" tIns="54862" rIns="54862" bIns="54862" anchor="ctr">
            <a:spAutoFit/>
          </a:bodyPr>
          <a:lstStyle>
            <a:lvl1pPr algn="ctr">
              <a:defRPr sz="4800">
                <a:solidFill>
                  <a:srgbClr val="8F00FF"/>
                </a:solidFill>
                <a:latin typeface="Gilroy-ExtraBold"/>
                <a:ea typeface="Gilroy-ExtraBold"/>
                <a:cs typeface="Gilroy-ExtraBold"/>
              </a:defRPr>
            </a:lvl1pPr>
          </a:lstStyle>
          <a:p>
            <a:pPr algn="l">
              <a:defRPr/>
            </a:pPr>
            <a:r>
              <a:rPr lang="ru-RU" sz="2000" b="1" cap="all" dirty="0">
                <a:solidFill>
                  <a:schemeClr val="bg1"/>
                </a:solidFill>
              </a:rPr>
              <a:t>Дорожная Карта: от идеи до продаж</a:t>
            </a:r>
            <a:endParaRPr sz="2000" b="1" cap="all" dirty="0">
              <a:solidFill>
                <a:schemeClr val="bg1"/>
              </a:solidFill>
            </a:endParaRPr>
          </a:p>
        </p:txBody>
      </p:sp>
      <p:sp>
        <p:nvSpPr>
          <p:cNvPr id="1048732" name="object 9"/>
          <p:cNvSpPr/>
          <p:nvPr/>
        </p:nvSpPr>
        <p:spPr bwMode="auto">
          <a:xfrm>
            <a:off x="667633" y="1315193"/>
            <a:ext cx="6697218" cy="1123188"/>
          </a:xfrm>
          <a:custGeom>
            <a:avLst/>
            <a:gdLst/>
            <a:ahLst/>
            <a:cxnLst/>
            <a:rect l="l" t="t" r="r" b="b"/>
            <a:pathLst>
              <a:path w="5581015" h="935989" extrusionOk="0">
                <a:moveTo>
                  <a:pt x="0" y="0"/>
                </a:moveTo>
                <a:lnTo>
                  <a:pt x="5239004" y="0"/>
                </a:lnTo>
                <a:lnTo>
                  <a:pt x="5580888" y="467867"/>
                </a:lnTo>
                <a:lnTo>
                  <a:pt x="5239004" y="935736"/>
                </a:lnTo>
                <a:lnTo>
                  <a:pt x="0" y="93573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BB3C1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 sz="2160"/>
          </a:p>
        </p:txBody>
      </p:sp>
      <p:sp>
        <p:nvSpPr>
          <p:cNvPr id="1048733" name="object 10"/>
          <p:cNvSpPr txBox="1"/>
          <p:nvPr/>
        </p:nvSpPr>
        <p:spPr bwMode="auto">
          <a:xfrm>
            <a:off x="675862" y="1426681"/>
            <a:ext cx="1342644" cy="917174"/>
          </a:xfrm>
          <a:prstGeom prst="rect">
            <a:avLst/>
          </a:prstGeom>
          <a:solidFill>
            <a:srgbClr val="FBB3C1"/>
          </a:solidFill>
        </p:spPr>
        <p:txBody>
          <a:bodyPr vert="horz" wrap="square" lIns="0" tIns="138684" rIns="0" bIns="0" rtlCol="0">
            <a:spAutoFit/>
          </a:bodyPr>
          <a:lstStyle/>
          <a:p>
            <a:pPr marL="150114">
              <a:spcBef>
                <a:spcPts val="1092"/>
              </a:spcBef>
              <a:defRPr/>
            </a:pPr>
            <a:r>
              <a:rPr sz="2640" b="1" dirty="0" err="1">
                <a:solidFill>
                  <a:srgbClr val="0D0D0D"/>
                </a:solidFill>
                <a:latin typeface="Calibri"/>
                <a:cs typeface="Calibri"/>
              </a:rPr>
              <a:t>Этап</a:t>
            </a:r>
            <a:r>
              <a:rPr sz="2640" b="1" spc="-42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640" b="1" spc="-60" dirty="0">
                <a:solidFill>
                  <a:srgbClr val="0D0D0D"/>
                </a:solidFill>
                <a:latin typeface="Calibri"/>
                <a:cs typeface="Calibri"/>
              </a:rPr>
              <a:t>0</a:t>
            </a:r>
            <a:endParaRPr sz="2640" dirty="0">
              <a:latin typeface="Calibri"/>
              <a:cs typeface="Calibri"/>
            </a:endParaRPr>
          </a:p>
          <a:p>
            <a:pPr marL="150114">
              <a:spcBef>
                <a:spcPts val="264"/>
              </a:spcBef>
              <a:defRPr/>
            </a:pPr>
            <a:r>
              <a:rPr lang="ru-RU" sz="2160" b="1" spc="-12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2160" b="1" spc="-1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60" b="1" spc="-24" dirty="0" err="1">
                <a:solidFill>
                  <a:srgbClr val="FFFFFF"/>
                </a:solidFill>
                <a:latin typeface="Calibri"/>
                <a:cs typeface="Calibri"/>
              </a:rPr>
              <a:t>мес</a:t>
            </a:r>
            <a:r>
              <a:rPr sz="2160" b="1" spc="-24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160" dirty="0">
              <a:latin typeface="Calibri"/>
              <a:cs typeface="Calibri"/>
            </a:endParaRPr>
          </a:p>
        </p:txBody>
      </p:sp>
      <p:sp>
        <p:nvSpPr>
          <p:cNvPr id="1048734" name="object 11"/>
          <p:cNvSpPr txBox="1"/>
          <p:nvPr/>
        </p:nvSpPr>
        <p:spPr bwMode="auto">
          <a:xfrm>
            <a:off x="2174959" y="1383474"/>
            <a:ext cx="4757710" cy="570156"/>
          </a:xfrm>
          <a:prstGeom prst="rect">
            <a:avLst/>
          </a:prstGeom>
        </p:spPr>
        <p:txBody>
          <a:bodyPr vert="horz" wrap="square" lIns="0" tIns="16002" rIns="0" bIns="0" rtlCol="0">
            <a:spAutoFit/>
          </a:bodyPr>
          <a:lstStyle/>
          <a:p>
            <a:pPr defTabSz="1463004">
              <a:defRPr/>
            </a:pPr>
            <a:r>
              <a:rPr lang="ru-RU" b="1" dirty="0">
                <a:solidFill>
                  <a:schemeClr val="bg1"/>
                </a:solidFill>
                <a:latin typeface="+mj-lt"/>
              </a:rPr>
              <a:t>Гипотеза производства: Создадим сервис для поиска потерянных питомцев</a:t>
            </a:r>
            <a:endParaRPr lang="ru-RU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48735" name="object 12"/>
          <p:cNvSpPr txBox="1"/>
          <p:nvPr/>
        </p:nvSpPr>
        <p:spPr bwMode="auto">
          <a:xfrm>
            <a:off x="7668583" y="1416783"/>
            <a:ext cx="2612898" cy="86177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5240">
              <a:lnSpc>
                <a:spcPts val="2556"/>
              </a:lnSpc>
              <a:spcBef>
                <a:spcPts val="120"/>
              </a:spcBef>
              <a:defRPr/>
            </a:pPr>
            <a:r>
              <a:rPr sz="2160" dirty="0" err="1">
                <a:solidFill>
                  <a:srgbClr val="FF0000"/>
                </a:solidFill>
                <a:latin typeface="Calibri"/>
                <a:cs typeface="Calibri"/>
              </a:rPr>
              <a:t>Бюджет</a:t>
            </a:r>
            <a:r>
              <a:rPr sz="2160" spc="-4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60" spc="-60" dirty="0">
                <a:solidFill>
                  <a:srgbClr val="FF0000"/>
                </a:solidFill>
                <a:latin typeface="Calibri"/>
                <a:cs typeface="Calibri"/>
              </a:rPr>
              <a:t>–</a:t>
            </a:r>
            <a:endParaRPr sz="216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5240">
              <a:lnSpc>
                <a:spcPts val="3995"/>
              </a:lnSpc>
              <a:defRPr/>
            </a:pPr>
            <a:r>
              <a:rPr lang="ru-RU" sz="3360" b="1" dirty="0">
                <a:solidFill>
                  <a:srgbClr val="FF0000"/>
                </a:solidFill>
                <a:latin typeface="Calibri"/>
                <a:cs typeface="Calibri"/>
              </a:rPr>
              <a:t> 000 </a:t>
            </a:r>
            <a:r>
              <a:rPr sz="3360" b="1" dirty="0">
                <a:solidFill>
                  <a:srgbClr val="FF0000"/>
                </a:solidFill>
                <a:latin typeface="Calibri"/>
                <a:cs typeface="Calibri"/>
              </a:rPr>
              <a:t>000 </a:t>
            </a:r>
            <a:r>
              <a:rPr sz="3360" b="1" spc="-24" dirty="0" err="1">
                <a:solidFill>
                  <a:srgbClr val="FF0000"/>
                </a:solidFill>
                <a:latin typeface="Calibri"/>
                <a:cs typeface="Calibri"/>
              </a:rPr>
              <a:t>руб</a:t>
            </a:r>
            <a:r>
              <a:rPr sz="3360" b="1" spc="-24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336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048736" name="object 13"/>
          <p:cNvSpPr/>
          <p:nvPr/>
        </p:nvSpPr>
        <p:spPr bwMode="auto">
          <a:xfrm>
            <a:off x="1818818" y="2931533"/>
            <a:ext cx="7050863" cy="1123188"/>
          </a:xfrm>
          <a:custGeom>
            <a:avLst/>
            <a:gdLst/>
            <a:ahLst/>
            <a:cxnLst/>
            <a:rect l="l" t="t" r="r" b="b"/>
            <a:pathLst>
              <a:path w="5581015" h="935989" extrusionOk="0">
                <a:moveTo>
                  <a:pt x="0" y="0"/>
                </a:moveTo>
                <a:lnTo>
                  <a:pt x="5239003" y="0"/>
                </a:lnTo>
                <a:lnTo>
                  <a:pt x="5580888" y="467867"/>
                </a:lnTo>
                <a:lnTo>
                  <a:pt x="5239003" y="935736"/>
                </a:lnTo>
                <a:lnTo>
                  <a:pt x="0" y="93573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B5D7E0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 sz="2160"/>
          </a:p>
        </p:txBody>
      </p:sp>
      <p:sp>
        <p:nvSpPr>
          <p:cNvPr id="1048737" name="object 14"/>
          <p:cNvSpPr txBox="1"/>
          <p:nvPr/>
        </p:nvSpPr>
        <p:spPr bwMode="auto">
          <a:xfrm>
            <a:off x="1834746" y="3038387"/>
            <a:ext cx="1342644" cy="917174"/>
          </a:xfrm>
          <a:prstGeom prst="rect">
            <a:avLst/>
          </a:prstGeom>
          <a:solidFill>
            <a:srgbClr val="B5D7E0"/>
          </a:solidFill>
        </p:spPr>
        <p:txBody>
          <a:bodyPr vert="horz" wrap="square" lIns="0" tIns="138684" rIns="0" bIns="0" rtlCol="0">
            <a:spAutoFit/>
          </a:bodyPr>
          <a:lstStyle/>
          <a:p>
            <a:pPr marL="150114">
              <a:spcBef>
                <a:spcPts val="1092"/>
              </a:spcBef>
              <a:defRPr/>
            </a:pPr>
            <a:r>
              <a:rPr sz="2640" b="1">
                <a:solidFill>
                  <a:srgbClr val="0D0D0D"/>
                </a:solidFill>
                <a:latin typeface="Calibri"/>
                <a:cs typeface="Calibri"/>
              </a:rPr>
              <a:t>Этап</a:t>
            </a:r>
            <a:r>
              <a:rPr sz="2640" b="1" spc="-48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640" b="1" spc="-60">
                <a:solidFill>
                  <a:srgbClr val="0D0D0D"/>
                </a:solidFill>
                <a:latin typeface="Calibri"/>
                <a:cs typeface="Calibri"/>
              </a:rPr>
              <a:t>1</a:t>
            </a:r>
            <a:endParaRPr sz="2640">
              <a:latin typeface="Calibri"/>
              <a:cs typeface="Calibri"/>
            </a:endParaRPr>
          </a:p>
          <a:p>
            <a:pPr marL="150114">
              <a:spcBef>
                <a:spcPts val="270"/>
              </a:spcBef>
              <a:defRPr/>
            </a:pPr>
            <a:r>
              <a:rPr lang="ru-RU" sz="2160" b="1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2160" b="1" spc="-12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60" b="1" spc="-24">
                <a:solidFill>
                  <a:srgbClr val="FFFFFF"/>
                </a:solidFill>
                <a:latin typeface="Calibri"/>
                <a:cs typeface="Calibri"/>
              </a:rPr>
              <a:t>мес.</a:t>
            </a:r>
            <a:endParaRPr sz="2160">
              <a:latin typeface="Calibri"/>
              <a:cs typeface="Calibri"/>
            </a:endParaRPr>
          </a:p>
        </p:txBody>
      </p:sp>
      <p:sp>
        <p:nvSpPr>
          <p:cNvPr id="1048738" name="object 15"/>
          <p:cNvSpPr txBox="1"/>
          <p:nvPr/>
        </p:nvSpPr>
        <p:spPr bwMode="auto">
          <a:xfrm>
            <a:off x="3263036" y="2958607"/>
            <a:ext cx="5462701" cy="1079847"/>
          </a:xfrm>
          <a:prstGeom prst="rect">
            <a:avLst/>
          </a:prstGeom>
        </p:spPr>
        <p:txBody>
          <a:bodyPr vert="horz" wrap="square" lIns="0" tIns="16002" rIns="0" bIns="0" rtlCol="0">
            <a:spAutoFit/>
          </a:bodyPr>
          <a:lstStyle/>
          <a:p>
            <a:pPr defTabSz="1463004">
              <a:defRPr/>
            </a:pPr>
            <a:r>
              <a:rPr lang="ru-RU" b="1" i="1" dirty="0">
                <a:solidFill>
                  <a:schemeClr val="bg1"/>
                </a:solidFill>
                <a:latin typeface="+mj-lt"/>
              </a:rPr>
              <a:t>Патентные исследования и регистрация РИД. Анализ возможных побочных продуктов. Запуск </a:t>
            </a:r>
            <a:r>
              <a:rPr lang="en-US" b="1" i="1" dirty="0">
                <a:solidFill>
                  <a:schemeClr val="bg1"/>
                </a:solidFill>
                <a:latin typeface="+mj-lt"/>
              </a:rPr>
              <a:t>MVP (</a:t>
            </a:r>
            <a:r>
              <a:rPr lang="ru-RU" b="1" i="1" dirty="0">
                <a:solidFill>
                  <a:schemeClr val="bg1"/>
                </a:solidFill>
                <a:latin typeface="+mj-lt"/>
              </a:rPr>
              <a:t>опытная установка)</a:t>
            </a:r>
            <a:endParaRPr sz="2400" i="1" dirty="0">
              <a:solidFill>
                <a:schemeClr val="bg1"/>
              </a:solidFill>
            </a:endParaRPr>
          </a:p>
          <a:p>
            <a:pPr lvl="0">
              <a:lnSpc>
                <a:spcPct val="90000"/>
              </a:lnSpc>
              <a:buSzPct val="100000"/>
              <a:defRPr/>
            </a:pPr>
            <a:endParaRPr lang="ru-RU" sz="1680" b="1" dirty="0">
              <a:latin typeface="+mj-lt"/>
              <a:cs typeface="Calibri"/>
            </a:endParaRPr>
          </a:p>
        </p:txBody>
      </p:sp>
      <p:sp>
        <p:nvSpPr>
          <p:cNvPr id="1048739" name="object 16"/>
          <p:cNvSpPr txBox="1"/>
          <p:nvPr/>
        </p:nvSpPr>
        <p:spPr bwMode="auto">
          <a:xfrm>
            <a:off x="9003333" y="2977113"/>
            <a:ext cx="2612898" cy="86177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5240">
              <a:lnSpc>
                <a:spcPts val="2556"/>
              </a:lnSpc>
              <a:spcBef>
                <a:spcPts val="120"/>
              </a:spcBef>
              <a:defRPr/>
            </a:pPr>
            <a:r>
              <a:rPr sz="2160" dirty="0" err="1">
                <a:solidFill>
                  <a:srgbClr val="EC3833"/>
                </a:solidFill>
                <a:latin typeface="Calibri"/>
                <a:cs typeface="Calibri"/>
              </a:rPr>
              <a:t>Бюджет</a:t>
            </a:r>
            <a:r>
              <a:rPr sz="2160" spc="-24" dirty="0">
                <a:solidFill>
                  <a:srgbClr val="EC3833"/>
                </a:solidFill>
                <a:latin typeface="Calibri"/>
                <a:cs typeface="Calibri"/>
              </a:rPr>
              <a:t> </a:t>
            </a:r>
            <a:r>
              <a:rPr sz="2160" spc="-60" dirty="0">
                <a:solidFill>
                  <a:srgbClr val="EC3833"/>
                </a:solidFill>
                <a:latin typeface="Calibri"/>
                <a:cs typeface="Calibri"/>
              </a:rPr>
              <a:t>–</a:t>
            </a:r>
            <a:endParaRPr sz="2160" dirty="0">
              <a:latin typeface="Calibri"/>
              <a:cs typeface="Calibri"/>
            </a:endParaRPr>
          </a:p>
          <a:p>
            <a:pPr marL="15240">
              <a:lnSpc>
                <a:spcPts val="3995"/>
              </a:lnSpc>
              <a:defRPr/>
            </a:pPr>
            <a:r>
              <a:rPr lang="ru-RU" sz="3360" b="1" dirty="0">
                <a:solidFill>
                  <a:srgbClr val="EC3833"/>
                </a:solidFill>
                <a:latin typeface="Calibri"/>
                <a:cs typeface="Calibri"/>
              </a:rPr>
              <a:t> 50 </a:t>
            </a:r>
            <a:r>
              <a:rPr sz="3360" b="1" dirty="0">
                <a:solidFill>
                  <a:srgbClr val="EC3833"/>
                </a:solidFill>
                <a:latin typeface="Calibri"/>
                <a:cs typeface="Calibri"/>
              </a:rPr>
              <a:t>000 </a:t>
            </a:r>
            <a:r>
              <a:rPr sz="3360" b="1" spc="-24" dirty="0" err="1">
                <a:solidFill>
                  <a:srgbClr val="EC3833"/>
                </a:solidFill>
                <a:latin typeface="Calibri"/>
                <a:cs typeface="Calibri"/>
              </a:rPr>
              <a:t>руб</a:t>
            </a:r>
            <a:r>
              <a:rPr sz="3360" b="1" spc="-24" dirty="0">
                <a:solidFill>
                  <a:srgbClr val="EC3833"/>
                </a:solidFill>
                <a:latin typeface="Calibri"/>
                <a:cs typeface="Calibri"/>
              </a:rPr>
              <a:t>.</a:t>
            </a:r>
            <a:endParaRPr sz="3360" dirty="0">
              <a:latin typeface="Calibri"/>
              <a:cs typeface="Calibri"/>
            </a:endParaRPr>
          </a:p>
        </p:txBody>
      </p:sp>
      <p:sp>
        <p:nvSpPr>
          <p:cNvPr id="1048740" name="object 17"/>
          <p:cNvSpPr/>
          <p:nvPr/>
        </p:nvSpPr>
        <p:spPr bwMode="auto">
          <a:xfrm>
            <a:off x="3098134" y="4309156"/>
            <a:ext cx="6697218" cy="1123188"/>
          </a:xfrm>
          <a:custGeom>
            <a:avLst/>
            <a:gdLst/>
            <a:ahLst/>
            <a:cxnLst/>
            <a:rect l="l" t="t" r="r" b="b"/>
            <a:pathLst>
              <a:path w="5581015" h="935989" extrusionOk="0">
                <a:moveTo>
                  <a:pt x="0" y="0"/>
                </a:moveTo>
                <a:lnTo>
                  <a:pt x="5239004" y="0"/>
                </a:lnTo>
                <a:lnTo>
                  <a:pt x="5580887" y="467867"/>
                </a:lnTo>
                <a:lnTo>
                  <a:pt x="5239004" y="935735"/>
                </a:lnTo>
                <a:lnTo>
                  <a:pt x="0" y="93573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B5D7E0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 sz="2160"/>
          </a:p>
        </p:txBody>
      </p:sp>
      <p:sp>
        <p:nvSpPr>
          <p:cNvPr id="1048741" name="object 18"/>
          <p:cNvSpPr txBox="1"/>
          <p:nvPr/>
        </p:nvSpPr>
        <p:spPr bwMode="auto">
          <a:xfrm>
            <a:off x="3098134" y="4445754"/>
            <a:ext cx="1342644" cy="917944"/>
          </a:xfrm>
          <a:prstGeom prst="rect">
            <a:avLst/>
          </a:prstGeom>
          <a:solidFill>
            <a:srgbClr val="B5D7E0"/>
          </a:solidFill>
        </p:spPr>
        <p:txBody>
          <a:bodyPr vert="horz" wrap="square" lIns="0" tIns="139446" rIns="0" bIns="0" rtlCol="0">
            <a:spAutoFit/>
          </a:bodyPr>
          <a:lstStyle/>
          <a:p>
            <a:pPr marL="150114">
              <a:spcBef>
                <a:spcPts val="1098"/>
              </a:spcBef>
              <a:defRPr/>
            </a:pPr>
            <a:r>
              <a:rPr sz="2640" b="1">
                <a:latin typeface="Calibri"/>
                <a:cs typeface="Calibri"/>
              </a:rPr>
              <a:t>Этап</a:t>
            </a:r>
            <a:r>
              <a:rPr sz="2640" b="1" spc="-48">
                <a:latin typeface="Calibri"/>
                <a:cs typeface="Calibri"/>
              </a:rPr>
              <a:t> </a:t>
            </a:r>
            <a:r>
              <a:rPr sz="2640" b="1" spc="-60">
                <a:latin typeface="Calibri"/>
                <a:cs typeface="Calibri"/>
              </a:rPr>
              <a:t>2</a:t>
            </a:r>
            <a:endParaRPr sz="2640">
              <a:latin typeface="Calibri"/>
              <a:cs typeface="Calibri"/>
            </a:endParaRPr>
          </a:p>
          <a:p>
            <a:pPr marL="150114">
              <a:spcBef>
                <a:spcPts val="264"/>
              </a:spcBef>
              <a:defRPr/>
            </a:pPr>
            <a:r>
              <a:rPr lang="ru-RU" sz="2160" b="1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2160" b="1" spc="-12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60" b="1" spc="-24">
                <a:solidFill>
                  <a:srgbClr val="FFFFFF"/>
                </a:solidFill>
                <a:latin typeface="Calibri"/>
                <a:cs typeface="Calibri"/>
              </a:rPr>
              <a:t>мес.</a:t>
            </a:r>
            <a:endParaRPr sz="2160">
              <a:latin typeface="Calibri"/>
              <a:cs typeface="Calibri"/>
            </a:endParaRPr>
          </a:p>
        </p:txBody>
      </p:sp>
      <p:sp>
        <p:nvSpPr>
          <p:cNvPr id="1048742" name="object 19"/>
          <p:cNvSpPr txBox="1"/>
          <p:nvPr/>
        </p:nvSpPr>
        <p:spPr bwMode="auto">
          <a:xfrm>
            <a:off x="4553815" y="4445754"/>
            <a:ext cx="5127181" cy="533223"/>
          </a:xfrm>
          <a:prstGeom prst="rect">
            <a:avLst/>
          </a:prstGeom>
        </p:spPr>
        <p:txBody>
          <a:bodyPr vert="horz" wrap="square" lIns="0" tIns="16002" rIns="0" bIns="0" rtlCol="0">
            <a:spAutoFit/>
          </a:bodyPr>
          <a:lstStyle/>
          <a:p>
            <a:pPr defTabSz="1097280">
              <a:defRPr/>
            </a:pPr>
            <a:r>
              <a:rPr lang="ru-RU" sz="168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Организация опытного </a:t>
            </a:r>
            <a:r>
              <a:rPr lang="ru-RU" sz="1680" b="1" i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мелкообъёмного</a:t>
            </a:r>
            <a:r>
              <a:rPr lang="ru-RU" sz="168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производства. Расширение линейки продуктов. Первые продажи.</a:t>
            </a:r>
            <a:endParaRPr sz="1680" i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048743" name="object 20"/>
          <p:cNvSpPr txBox="1"/>
          <p:nvPr/>
        </p:nvSpPr>
        <p:spPr bwMode="auto">
          <a:xfrm>
            <a:off x="9908388" y="4453273"/>
            <a:ext cx="4392904" cy="67197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5240">
              <a:lnSpc>
                <a:spcPts val="2556"/>
              </a:lnSpc>
              <a:spcBef>
                <a:spcPts val="120"/>
              </a:spcBef>
              <a:defRPr/>
            </a:pPr>
            <a:r>
              <a:rPr sz="2160" dirty="0" err="1">
                <a:solidFill>
                  <a:srgbClr val="EC3833"/>
                </a:solidFill>
                <a:latin typeface="Calibri"/>
                <a:cs typeface="Calibri"/>
              </a:rPr>
              <a:t>Бюджет</a:t>
            </a:r>
            <a:r>
              <a:rPr sz="2160" dirty="0">
                <a:solidFill>
                  <a:srgbClr val="EC3833"/>
                </a:solidFill>
                <a:latin typeface="Calibri"/>
                <a:cs typeface="Calibri"/>
              </a:rPr>
              <a:t> –</a:t>
            </a:r>
            <a:r>
              <a:rPr lang="ru-RU" sz="2160" dirty="0">
                <a:solidFill>
                  <a:srgbClr val="EC3833"/>
                </a:solidFill>
                <a:latin typeface="Calibri"/>
                <a:cs typeface="Calibri"/>
              </a:rPr>
              <a:t> </a:t>
            </a:r>
            <a:br>
              <a:rPr lang="ru-RU" sz="2160" dirty="0">
                <a:solidFill>
                  <a:srgbClr val="EC3833"/>
                </a:solidFill>
                <a:latin typeface="Calibri"/>
                <a:cs typeface="Calibri"/>
              </a:rPr>
            </a:br>
            <a:endParaRPr sz="2160" dirty="0">
              <a:solidFill>
                <a:srgbClr val="EC3833"/>
              </a:solidFill>
              <a:latin typeface="Calibri"/>
              <a:cs typeface="Calibri"/>
            </a:endParaRPr>
          </a:p>
        </p:txBody>
      </p:sp>
      <p:sp>
        <p:nvSpPr>
          <p:cNvPr id="1048746" name="object 25"/>
          <p:cNvSpPr/>
          <p:nvPr/>
        </p:nvSpPr>
        <p:spPr bwMode="auto">
          <a:xfrm>
            <a:off x="6990952" y="7438688"/>
            <a:ext cx="7542276" cy="608213"/>
          </a:xfrm>
          <a:custGeom>
            <a:avLst/>
            <a:gdLst/>
            <a:ahLst/>
            <a:cxnLst/>
            <a:rect l="l" t="t" r="r" b="b"/>
            <a:pathLst>
              <a:path w="6285230" h="676910" extrusionOk="0">
                <a:moveTo>
                  <a:pt x="6284976" y="0"/>
                </a:moveTo>
                <a:lnTo>
                  <a:pt x="0" y="0"/>
                </a:lnTo>
                <a:lnTo>
                  <a:pt x="0" y="676656"/>
                </a:lnTo>
                <a:lnTo>
                  <a:pt x="6284976" y="676656"/>
                </a:lnTo>
                <a:lnTo>
                  <a:pt x="6284976" y="0"/>
                </a:lnTo>
                <a:close/>
              </a:path>
            </a:pathLst>
          </a:custGeom>
          <a:solidFill>
            <a:srgbClr val="EC3833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sz="2160"/>
          </a:p>
        </p:txBody>
      </p:sp>
      <p:sp>
        <p:nvSpPr>
          <p:cNvPr id="1048747" name="object 26"/>
          <p:cNvSpPr txBox="1"/>
          <p:nvPr/>
        </p:nvSpPr>
        <p:spPr bwMode="auto">
          <a:xfrm>
            <a:off x="7271862" y="7532352"/>
            <a:ext cx="3200698" cy="420884"/>
          </a:xfrm>
          <a:prstGeom prst="rect">
            <a:avLst/>
          </a:prstGeom>
        </p:spPr>
        <p:txBody>
          <a:bodyPr vert="horz" wrap="square" lIns="0" tIns="14478" rIns="0" bIns="0" rtlCol="0">
            <a:spAutoFit/>
          </a:bodyPr>
          <a:lstStyle/>
          <a:p>
            <a:pPr>
              <a:spcBef>
                <a:spcPts val="114"/>
              </a:spcBef>
              <a:defRPr/>
            </a:pPr>
            <a:r>
              <a:rPr sz="2640" b="1" spc="-12" dirty="0">
                <a:solidFill>
                  <a:srgbClr val="FFFFFF"/>
                </a:solidFill>
                <a:latin typeface="Calibri"/>
                <a:cs typeface="Calibri"/>
              </a:rPr>
              <a:t>ИТОГО</a:t>
            </a:r>
            <a:r>
              <a:rPr lang="ru-RU" sz="2640" b="1" spc="-1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20" b="1" dirty="0" err="1">
                <a:solidFill>
                  <a:srgbClr val="FFFFFF"/>
                </a:solidFill>
                <a:latin typeface="Calibri"/>
                <a:cs typeface="Calibri"/>
              </a:rPr>
              <a:t>бюджет</a:t>
            </a:r>
            <a:r>
              <a:rPr sz="1920" b="1" spc="-6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20" b="1" spc="-12" dirty="0" err="1">
                <a:solidFill>
                  <a:srgbClr val="FFFFFF"/>
                </a:solidFill>
                <a:latin typeface="Calibri"/>
                <a:cs typeface="Calibri"/>
              </a:rPr>
              <a:t>проекта</a:t>
            </a:r>
            <a:r>
              <a:rPr sz="1920" b="1" spc="-12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920" dirty="0">
              <a:latin typeface="Calibri"/>
              <a:cs typeface="Calibri"/>
            </a:endParaRPr>
          </a:p>
        </p:txBody>
      </p:sp>
      <p:sp>
        <p:nvSpPr>
          <p:cNvPr id="1048748" name="object 27"/>
          <p:cNvSpPr txBox="1"/>
          <p:nvPr/>
        </p:nvSpPr>
        <p:spPr bwMode="auto">
          <a:xfrm>
            <a:off x="12035966" y="7499395"/>
            <a:ext cx="2401824" cy="45858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  <a:defRPr/>
            </a:pPr>
            <a:r>
              <a:rPr lang="ru-RU" sz="2880" b="1" dirty="0">
                <a:solidFill>
                  <a:srgbClr val="FFFFFF"/>
                </a:solidFill>
                <a:latin typeface="Calibri"/>
                <a:cs typeface="Calibri"/>
              </a:rPr>
              <a:t> 120 </a:t>
            </a:r>
            <a:r>
              <a:rPr sz="2880" b="1" dirty="0">
                <a:solidFill>
                  <a:srgbClr val="FFFFFF"/>
                </a:solidFill>
                <a:latin typeface="Calibri"/>
                <a:cs typeface="Calibri"/>
              </a:rPr>
              <a:t>000</a:t>
            </a:r>
            <a:r>
              <a:rPr sz="2880" b="1" spc="-2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80" b="1" spc="-24" dirty="0" err="1">
                <a:solidFill>
                  <a:srgbClr val="FFFFFF"/>
                </a:solidFill>
                <a:latin typeface="Calibri"/>
                <a:cs typeface="Calibri"/>
              </a:rPr>
              <a:t>руб</a:t>
            </a:r>
            <a:r>
              <a:rPr sz="2880" b="1" spc="-24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880" dirty="0">
              <a:latin typeface="Calibri"/>
              <a:cs typeface="Calibri"/>
            </a:endParaRPr>
          </a:p>
        </p:txBody>
      </p:sp>
      <p:sp>
        <p:nvSpPr>
          <p:cNvPr id="1048749" name="TextBox 34"/>
          <p:cNvSpPr txBox="1"/>
          <p:nvPr/>
        </p:nvSpPr>
        <p:spPr bwMode="auto">
          <a:xfrm>
            <a:off x="403900" y="956317"/>
            <a:ext cx="5090514" cy="3877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>
            <a:srgbClr val="000000"/>
          </a:fontRef>
        </p:style>
        <p:txBody>
          <a:bodyPr wrap="square">
            <a:spAutoFit/>
          </a:bodyPr>
          <a:lstStyle/>
          <a:p>
            <a:pPr marL="149352" algn="just">
              <a:spcBef>
                <a:spcPts val="6"/>
              </a:spcBef>
              <a:defRPr/>
            </a:pPr>
            <a:r>
              <a:rPr lang="ru-RU" sz="1920" b="1" spc="-12" dirty="0">
                <a:solidFill>
                  <a:srgbClr val="EC3833"/>
                </a:solidFill>
                <a:latin typeface="Calibri"/>
                <a:cs typeface="Calibri"/>
              </a:rPr>
              <a:t>НА ОДОБРЕНИЕ – ЭТАП 0</a:t>
            </a:r>
            <a:endParaRPr lang="ru-RU" sz="1920" dirty="0">
              <a:latin typeface="Calibri"/>
              <a:cs typeface="Calibri"/>
            </a:endParaRPr>
          </a:p>
        </p:txBody>
      </p:sp>
      <p:sp>
        <p:nvSpPr>
          <p:cNvPr id="39" name="object 21"/>
          <p:cNvSpPr/>
          <p:nvPr/>
        </p:nvSpPr>
        <p:spPr bwMode="auto">
          <a:xfrm>
            <a:off x="4016241" y="5791219"/>
            <a:ext cx="6697218" cy="1123188"/>
          </a:xfrm>
          <a:custGeom>
            <a:avLst/>
            <a:gdLst/>
            <a:ahLst/>
            <a:cxnLst/>
            <a:rect l="l" t="t" r="r" b="b"/>
            <a:pathLst>
              <a:path w="5581015" h="935989" extrusionOk="0">
                <a:moveTo>
                  <a:pt x="0" y="0"/>
                </a:moveTo>
                <a:lnTo>
                  <a:pt x="5239004" y="0"/>
                </a:lnTo>
                <a:lnTo>
                  <a:pt x="5580888" y="467867"/>
                </a:lnTo>
                <a:lnTo>
                  <a:pt x="5239004" y="935735"/>
                </a:lnTo>
                <a:lnTo>
                  <a:pt x="0" y="93573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B5D7E0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 sz="2160"/>
          </a:p>
        </p:txBody>
      </p:sp>
      <p:sp>
        <p:nvSpPr>
          <p:cNvPr id="40" name="object 24"/>
          <p:cNvSpPr txBox="1"/>
          <p:nvPr/>
        </p:nvSpPr>
        <p:spPr bwMode="auto">
          <a:xfrm>
            <a:off x="11023781" y="5880514"/>
            <a:ext cx="3057906" cy="68018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5240">
              <a:spcBef>
                <a:spcPts val="120"/>
              </a:spcBef>
              <a:defRPr/>
            </a:pPr>
            <a:r>
              <a:rPr sz="2160" spc="-12">
                <a:solidFill>
                  <a:srgbClr val="EC3833"/>
                </a:solidFill>
                <a:latin typeface="Calibri"/>
                <a:cs typeface="Calibri"/>
              </a:rPr>
              <a:t>Передача</a:t>
            </a:r>
            <a:endParaRPr sz="2160">
              <a:latin typeface="Calibri"/>
              <a:cs typeface="Calibri"/>
            </a:endParaRPr>
          </a:p>
          <a:p>
            <a:pPr marL="15240">
              <a:defRPr/>
            </a:pPr>
            <a:r>
              <a:rPr sz="2160">
                <a:solidFill>
                  <a:srgbClr val="EC3833"/>
                </a:solidFill>
                <a:latin typeface="Calibri"/>
                <a:cs typeface="Calibri"/>
              </a:rPr>
              <a:t>коммерческому</a:t>
            </a:r>
            <a:r>
              <a:rPr sz="2160" spc="-78">
                <a:solidFill>
                  <a:srgbClr val="EC3833"/>
                </a:solidFill>
                <a:latin typeface="Calibri"/>
                <a:cs typeface="Calibri"/>
              </a:rPr>
              <a:t> </a:t>
            </a:r>
            <a:r>
              <a:rPr sz="2160" spc="-12">
                <a:solidFill>
                  <a:srgbClr val="EC3833"/>
                </a:solidFill>
                <a:latin typeface="Calibri"/>
                <a:cs typeface="Calibri"/>
              </a:rPr>
              <a:t>партнеру</a:t>
            </a:r>
            <a:endParaRPr sz="2160">
              <a:latin typeface="Calibri"/>
              <a:cs typeface="Calibri"/>
            </a:endParaRPr>
          </a:p>
        </p:txBody>
      </p:sp>
      <p:sp>
        <p:nvSpPr>
          <p:cNvPr id="41" name="object 22"/>
          <p:cNvSpPr txBox="1"/>
          <p:nvPr/>
        </p:nvSpPr>
        <p:spPr bwMode="auto">
          <a:xfrm>
            <a:off x="4031197" y="5971965"/>
            <a:ext cx="1342644" cy="760208"/>
          </a:xfrm>
          <a:prstGeom prst="rect">
            <a:avLst/>
          </a:prstGeom>
          <a:solidFill>
            <a:srgbClr val="B5D7E0"/>
          </a:solidFill>
        </p:spPr>
        <p:txBody>
          <a:bodyPr vert="horz" wrap="square" lIns="0" tIns="350520" rIns="0" bIns="0" rtlCol="0">
            <a:spAutoFit/>
          </a:bodyPr>
          <a:lstStyle/>
          <a:p>
            <a:pPr marL="150114">
              <a:spcBef>
                <a:spcPts val="2760"/>
              </a:spcBef>
              <a:defRPr/>
            </a:pPr>
            <a:r>
              <a:rPr sz="2640" b="1">
                <a:solidFill>
                  <a:srgbClr val="0D0D0D"/>
                </a:solidFill>
                <a:latin typeface="Calibri"/>
                <a:cs typeface="Calibri"/>
              </a:rPr>
              <a:t>Этап</a:t>
            </a:r>
            <a:r>
              <a:rPr sz="2640" b="1" spc="-48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640" b="1" spc="-60">
                <a:solidFill>
                  <a:srgbClr val="0D0D0D"/>
                </a:solidFill>
                <a:latin typeface="Calibri"/>
                <a:cs typeface="Calibri"/>
              </a:rPr>
              <a:t>3</a:t>
            </a:r>
            <a:endParaRPr sz="2640">
              <a:latin typeface="Calibri"/>
              <a:cs typeface="Calibri"/>
            </a:endParaRPr>
          </a:p>
        </p:txBody>
      </p:sp>
      <p:sp>
        <p:nvSpPr>
          <p:cNvPr id="42" name="object 23"/>
          <p:cNvSpPr txBox="1"/>
          <p:nvPr/>
        </p:nvSpPr>
        <p:spPr bwMode="auto">
          <a:xfrm>
            <a:off x="5487969" y="6064319"/>
            <a:ext cx="2664714" cy="56938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5240" marR="6096">
              <a:spcBef>
                <a:spcPts val="120"/>
              </a:spcBef>
              <a:defRPr/>
            </a:pPr>
            <a:r>
              <a:rPr b="1" i="1" dirty="0" err="1">
                <a:solidFill>
                  <a:schemeClr val="bg1"/>
                </a:solidFill>
                <a:latin typeface="Calibri"/>
                <a:cs typeface="Calibri"/>
              </a:rPr>
              <a:t>Производство</a:t>
            </a:r>
            <a:r>
              <a:rPr b="1" i="1" dirty="0">
                <a:solidFill>
                  <a:schemeClr val="bg1"/>
                </a:solidFill>
                <a:latin typeface="Calibri"/>
                <a:cs typeface="Calibri"/>
              </a:rPr>
              <a:t>:</a:t>
            </a:r>
            <a:r>
              <a:rPr b="1" i="1" spc="-6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b="1" i="1" spc="-12" dirty="0" err="1">
                <a:solidFill>
                  <a:schemeClr val="bg1"/>
                </a:solidFill>
                <a:latin typeface="Calibri"/>
                <a:cs typeface="Calibri"/>
              </a:rPr>
              <a:t>собственное</a:t>
            </a:r>
            <a:r>
              <a:rPr b="1" i="1" spc="-12" dirty="0">
                <a:solidFill>
                  <a:schemeClr val="bg1"/>
                </a:solidFill>
                <a:latin typeface="Calibri"/>
                <a:cs typeface="Calibri"/>
              </a:rPr>
              <a:t>. </a:t>
            </a:r>
            <a:r>
              <a:rPr b="1" i="1" dirty="0">
                <a:solidFill>
                  <a:schemeClr val="bg1"/>
                </a:solidFill>
                <a:latin typeface="Calibri"/>
                <a:cs typeface="Calibri"/>
              </a:rPr>
              <a:t>TRL</a:t>
            </a:r>
            <a:r>
              <a:rPr b="1" i="1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b="1" i="1" spc="-60" dirty="0">
                <a:solidFill>
                  <a:schemeClr val="bg1"/>
                </a:solidFill>
                <a:latin typeface="Calibri"/>
                <a:cs typeface="Calibri"/>
              </a:rPr>
              <a:t>8</a:t>
            </a:r>
            <a:r>
              <a:rPr lang="ru-RU" b="1" i="1" spc="-60" dirty="0">
                <a:solidFill>
                  <a:schemeClr val="bg1"/>
                </a:solidFill>
                <a:latin typeface="Calibri"/>
                <a:cs typeface="Calibri"/>
              </a:rPr>
              <a:t>.</a:t>
            </a:r>
            <a:endParaRPr i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3" name="object 16">
            <a:extLst>
              <a:ext uri="{FF2B5EF4-FFF2-40B4-BE49-F238E27FC236}">
                <a16:creationId xmlns:a16="http://schemas.microsoft.com/office/drawing/2014/main" id="{8D86DBD4-DC8F-4A08-9139-7AC0F3D1DA7D}"/>
              </a:ext>
            </a:extLst>
          </p:cNvPr>
          <p:cNvSpPr txBox="1"/>
          <p:nvPr/>
        </p:nvSpPr>
        <p:spPr bwMode="auto">
          <a:xfrm>
            <a:off x="9917362" y="4473839"/>
            <a:ext cx="2612898" cy="86177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5240">
              <a:lnSpc>
                <a:spcPts val="2556"/>
              </a:lnSpc>
              <a:spcBef>
                <a:spcPts val="120"/>
              </a:spcBef>
              <a:defRPr/>
            </a:pPr>
            <a:r>
              <a:rPr sz="2160" dirty="0" err="1">
                <a:solidFill>
                  <a:srgbClr val="EC3833"/>
                </a:solidFill>
                <a:latin typeface="Calibri"/>
                <a:cs typeface="Calibri"/>
              </a:rPr>
              <a:t>Бюджет</a:t>
            </a:r>
            <a:r>
              <a:rPr sz="2160" spc="-24" dirty="0">
                <a:solidFill>
                  <a:srgbClr val="EC3833"/>
                </a:solidFill>
                <a:latin typeface="Calibri"/>
                <a:cs typeface="Calibri"/>
              </a:rPr>
              <a:t> </a:t>
            </a:r>
            <a:r>
              <a:rPr sz="2160" spc="-60" dirty="0">
                <a:solidFill>
                  <a:srgbClr val="EC3833"/>
                </a:solidFill>
                <a:latin typeface="Calibri"/>
                <a:cs typeface="Calibri"/>
              </a:rPr>
              <a:t>–</a:t>
            </a:r>
            <a:endParaRPr sz="2160" dirty="0">
              <a:latin typeface="Calibri"/>
              <a:cs typeface="Calibri"/>
            </a:endParaRPr>
          </a:p>
          <a:p>
            <a:pPr marL="15240">
              <a:lnSpc>
                <a:spcPts val="3995"/>
              </a:lnSpc>
              <a:defRPr/>
            </a:pPr>
            <a:r>
              <a:rPr lang="ru-RU" sz="3360" b="1" dirty="0">
                <a:solidFill>
                  <a:srgbClr val="EC3833"/>
                </a:solidFill>
                <a:latin typeface="Calibri"/>
                <a:cs typeface="Calibri"/>
              </a:rPr>
              <a:t> 70 </a:t>
            </a:r>
            <a:r>
              <a:rPr sz="3360" b="1" dirty="0">
                <a:solidFill>
                  <a:srgbClr val="EC3833"/>
                </a:solidFill>
                <a:latin typeface="Calibri"/>
                <a:cs typeface="Calibri"/>
              </a:rPr>
              <a:t>000 </a:t>
            </a:r>
            <a:r>
              <a:rPr sz="3360" b="1" spc="-24" dirty="0" err="1">
                <a:solidFill>
                  <a:srgbClr val="EC3833"/>
                </a:solidFill>
                <a:latin typeface="Calibri"/>
                <a:cs typeface="Calibri"/>
              </a:rPr>
              <a:t>руб</a:t>
            </a:r>
            <a:r>
              <a:rPr sz="3360" b="1" spc="-24" dirty="0">
                <a:solidFill>
                  <a:srgbClr val="EC3833"/>
                </a:solidFill>
                <a:latin typeface="Calibri"/>
                <a:cs typeface="Calibri"/>
              </a:rPr>
              <a:t>.</a:t>
            </a:r>
            <a:endParaRPr sz="336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2522</TotalTime>
  <Words>793</Words>
  <Application>Microsoft Office PowerPoint</Application>
  <PresentationFormat>Произвольный</PresentationFormat>
  <Paragraphs>171</Paragraphs>
  <Slides>17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Cascadia Code</vt:lpstr>
      <vt:lpstr>Fira Mono</vt:lpstr>
      <vt:lpstr>Fira Sans</vt:lpstr>
      <vt:lpstr>Gilroy-ExtraBold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Rostislav</cp:lastModifiedBy>
  <cp:revision>33</cp:revision>
  <dcterms:created xsi:type="dcterms:W3CDTF">2024-08-24T07:40:48Z</dcterms:created>
  <dcterms:modified xsi:type="dcterms:W3CDTF">2024-10-10T16:11:54Z</dcterms:modified>
</cp:coreProperties>
</file>