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</p:sldIdLst>
  <p:sldSz cy="5143500" cx="9144000"/>
  <p:notesSz cx="6858000" cy="9144000"/>
  <p:embeddedFontLst>
    <p:embeddedFont>
      <p:font typeface="Dosis"/>
      <p:regular r:id="rId53"/>
      <p:bold r:id="rId54"/>
    </p:embeddedFont>
    <p:embeddedFont>
      <p:font typeface="Raleway"/>
      <p:regular r:id="rId55"/>
      <p:bold r:id="rId56"/>
      <p:italic r:id="rId57"/>
      <p:boldItalic r:id="rId58"/>
    </p:embeddedFont>
    <p:embeddedFont>
      <p:font typeface="Lat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Lato-boldItalic.fntdata"/><Relationship Id="rId61" Type="http://schemas.openxmlformats.org/officeDocument/2006/relationships/font" Target="fonts/Lato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Lato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font" Target="fonts/Dosis-regular.fntdata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aleway-regular.fntdata"/><Relationship Id="rId10" Type="http://schemas.openxmlformats.org/officeDocument/2006/relationships/slide" Target="slides/slide2.xml"/><Relationship Id="rId54" Type="http://schemas.openxmlformats.org/officeDocument/2006/relationships/font" Target="fonts/Dosis-bold.fntdata"/><Relationship Id="rId13" Type="http://schemas.openxmlformats.org/officeDocument/2006/relationships/slide" Target="slides/slide5.xml"/><Relationship Id="rId57" Type="http://schemas.openxmlformats.org/officeDocument/2006/relationships/font" Target="fonts/Raleway-italic.fntdata"/><Relationship Id="rId12" Type="http://schemas.openxmlformats.org/officeDocument/2006/relationships/slide" Target="slides/slide4.xml"/><Relationship Id="rId56" Type="http://schemas.openxmlformats.org/officeDocument/2006/relationships/font" Target="fonts/Raleway-bold.fntdata"/><Relationship Id="rId15" Type="http://schemas.openxmlformats.org/officeDocument/2006/relationships/slide" Target="slides/slide7.xml"/><Relationship Id="rId59" Type="http://schemas.openxmlformats.org/officeDocument/2006/relationships/font" Target="fonts/Lato-regular.fntdata"/><Relationship Id="rId14" Type="http://schemas.openxmlformats.org/officeDocument/2006/relationships/slide" Target="slides/slide6.xml"/><Relationship Id="rId58" Type="http://schemas.openxmlformats.org/officeDocument/2006/relationships/font" Target="fonts/Raleway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d1fdd64c5_2_5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0d1fdd64c5_2_5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d1fdd64c5_2_17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0d1fdd64c5_2_17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d1fdd64c5_2_18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0d1fdd64c5_2_18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d1fdd64c5_2_19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0d1fdd64c5_2_19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d1fdd64c5_2_20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0d1fdd64c5_2_20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d1fdd64c5_2_20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0d1fdd64c5_2_20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d1fdd64c5_2_2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0d1fdd64c5_2_2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d1fdd64c5_2_2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0d1fdd64c5_2_2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d1fdd64c5_2_22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0d1fdd64c5_2_22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d1fdd64c5_2_23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0d1fdd64c5_2_23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d1fdd64c5_2_23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0d1fdd64c5_2_23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d1fdd64c5_2_1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0d1fdd64c5_2_1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d1fdd64c5_2_24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0d1fdd64c5_2_24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d1fdd64c5_2_25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10d1fdd64c5_2_25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d1fdd64c5_2_25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0d1fdd64c5_2_25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d1fdd64c5_2_26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0d1fdd64c5_2_26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d1fdd64c5_2_27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0d1fdd64c5_2_27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d1fdd64c5_2_27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0d1fdd64c5_2_27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d1fdd64c5_2_28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0d1fdd64c5_2_28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d1fdd64c5_2_28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10d1fdd64c5_2_28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d1fdd64c5_2_29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0d1fdd64c5_2_29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d1fdd64c5_2_30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0d1fdd64c5_2_30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d1fdd64c5_2_1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0d1fdd64c5_2_12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d1fdd64c5_2_3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10d1fdd64c5_2_3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d1fdd64c5_2_3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0d1fdd64c5_2_3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d1fdd64c5_2_3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10d1fdd64c5_2_32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d1fdd64c5_2_33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10d1fdd64c5_2_33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d1fdd64c5_2_33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0d1fdd64c5_2_33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d1fdd64c5_2_34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0d1fdd64c5_2_34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d1fdd64c5_2_35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10d1fdd64c5_2_35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0d1fdd64c5_2_36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10d1fdd64c5_2_36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d1fdd64c5_2_36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10d1fdd64c5_2_36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d1fdd64c5_2_37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10d1fdd64c5_2_37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d1fdd64c5_2_12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0d1fdd64c5_2_12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d1fdd64c5_2_38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10d1fdd64c5_2_38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0d1fdd64c5_2_38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10d1fdd64c5_2_38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0d1fdd64c5_2_39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10d1fdd64c5_2_39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0d1fdd64c5_2_40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10d1fdd64c5_2_40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d1fdd64c5_2_46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10d1fdd64c5_2_46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d1fdd64c5_2_131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g10d1fdd64c5_2_13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0d1fdd64c5_2_131:notes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d1fdd64c5_2_13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0d1fdd64c5_2_13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d1fdd64c5_2_14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0d1fdd64c5_2_14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d1fdd64c5_2_15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0d1fdd64c5_2_15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d1fdd64c5_2_15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0d1fdd64c5_2_15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45120" y="2762640"/>
            <a:ext cx="6736320" cy="115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5938200" y="2533320"/>
            <a:ext cx="721440" cy="7668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6660000" y="2533320"/>
            <a:ext cx="721440" cy="7668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2533320"/>
            <a:ext cx="721440" cy="7668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21440" y="2533320"/>
            <a:ext cx="5216400" cy="7668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6"/>
          <p:cNvSpPr/>
          <p:nvPr/>
        </p:nvSpPr>
        <p:spPr>
          <a:xfrm>
            <a:off x="7356240" y="5066280"/>
            <a:ext cx="893520" cy="7668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8250480" y="5066280"/>
            <a:ext cx="893520" cy="7668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/>
          <p:nvPr/>
        </p:nvSpPr>
        <p:spPr>
          <a:xfrm>
            <a:off x="0" y="5066280"/>
            <a:ext cx="893520" cy="7668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893880" y="5066280"/>
            <a:ext cx="6462360" cy="7668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85C5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/>
          <p:nvPr/>
        </p:nvSpPr>
        <p:spPr>
          <a:xfrm>
            <a:off x="7356240" y="5066280"/>
            <a:ext cx="893520" cy="7668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9"/>
          <p:cNvSpPr/>
          <p:nvPr/>
        </p:nvSpPr>
        <p:spPr>
          <a:xfrm>
            <a:off x="8250480" y="5066280"/>
            <a:ext cx="893520" cy="7668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9"/>
          <p:cNvSpPr/>
          <p:nvPr/>
        </p:nvSpPr>
        <p:spPr>
          <a:xfrm>
            <a:off x="0" y="5066280"/>
            <a:ext cx="893520" cy="7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9"/>
          <p:cNvSpPr/>
          <p:nvPr/>
        </p:nvSpPr>
        <p:spPr>
          <a:xfrm>
            <a:off x="893880" y="5066280"/>
            <a:ext cx="6462360" cy="7668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9"/>
          <p:cNvSpPr txBox="1"/>
          <p:nvPr>
            <p:ph idx="12" type="sldNum"/>
          </p:nvPr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3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3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3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3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3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3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3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3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3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8" name="Google Shape;168;p3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habrahabr.ru/post/224593" TargetMode="External"/><Relationship Id="rId4" Type="http://schemas.openxmlformats.org/officeDocument/2006/relationships/hyperlink" Target="https://www.baeldung.com/java-8-lambda-expressions-tips" TargetMode="External"/><Relationship Id="rId5" Type="http://schemas.openxmlformats.org/officeDocument/2006/relationships/hyperlink" Target="https://jrebel.com/rebellabs/java-8-streams-cheat-sheet/" TargetMode="External"/><Relationship Id="rId6" Type="http://schemas.openxmlformats.org/officeDocument/2006/relationships/hyperlink" Target="https://habr.com/ru/company/luxoft/blog/270383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2"/>
          <p:cNvSpPr txBox="1"/>
          <p:nvPr/>
        </p:nvSpPr>
        <p:spPr>
          <a:xfrm>
            <a:off x="700560" y="1351800"/>
            <a:ext cx="7742160" cy="63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32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Lesson 9 – Functional programming. Stream API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Lambda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1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61"/>
          <p:cNvGrpSpPr/>
          <p:nvPr/>
        </p:nvGrpSpPr>
        <p:grpSpPr>
          <a:xfrm>
            <a:off x="893880" y="1305720"/>
            <a:ext cx="7305840" cy="3500280"/>
            <a:chOff x="893880" y="1305720"/>
            <a:chExt cx="7305840" cy="3500280"/>
          </a:xfrm>
        </p:grpSpPr>
        <p:sp>
          <p:nvSpPr>
            <p:cNvPr id="300" name="Google Shape;300;p61"/>
            <p:cNvSpPr/>
            <p:nvPr/>
          </p:nvSpPr>
          <p:spPr>
            <a:xfrm>
              <a:off x="893880" y="1305720"/>
              <a:ext cx="6140160" cy="3500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 </a:t>
              </a:r>
              <a:r>
                <a:rPr b="0" i="0" lang="ru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 -&gt; s.length()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2. </a:t>
              </a:r>
              <a:r>
                <a:rPr b="0" i="0" lang="ru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(int a, int b) -&gt; a + b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3. </a:t>
              </a:r>
              <a:r>
                <a:rPr b="0" i="0" lang="ru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 -&gt; 42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4. </a:t>
              </a:r>
              <a:r>
                <a:rPr b="0" i="0" lang="ru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(x, y, z) -&gt; {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if (x) {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return y;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} else {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return z;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}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1"/>
            <p:cNvSpPr/>
            <p:nvPr/>
          </p:nvSpPr>
          <p:spPr>
            <a:xfrm>
              <a:off x="5554440" y="1956240"/>
              <a:ext cx="2645280" cy="27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Return is implicit and can be omitted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1"/>
            <p:cNvSpPr/>
            <p:nvPr/>
          </p:nvSpPr>
          <p:spPr>
            <a:xfrm>
              <a:off x="5552280" y="2731320"/>
              <a:ext cx="2067840" cy="4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lambda body is either a 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expression or a block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2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Lambda and Anonymous class difference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2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600"/>
              <a:buFont typeface="Lato"/>
              <a:buChar char="▷"/>
            </a:pPr>
            <a:r>
              <a:rPr b="1" i="1" lang="ru" sz="1600" u="sng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this</a:t>
            </a:r>
            <a:r>
              <a:rPr b="1" i="0" lang="ru" sz="16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keyword behavior is different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3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6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For an anonymous class, </a:t>
            </a:r>
            <a:r>
              <a:rPr b="1" i="1" lang="ru" sz="1600" u="sng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this</a:t>
            </a:r>
            <a:r>
              <a:rPr b="0" i="0" lang="ru" sz="16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keyword resolves to the anonymous class itself. For a lambda expression - class where the lambda is written.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97ABBC"/>
              </a:buClr>
              <a:buSzPts val="1600"/>
              <a:buFont typeface="Lato"/>
              <a:buChar char="▷"/>
            </a:pPr>
            <a:r>
              <a:rPr b="1" i="0" lang="ru" sz="16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Different compiled bytecode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3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6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Anonymous classes are compiled into inner classes. Lambda expressions are converted into private static (in some cases) methods of their enclosing class and, using the invoke dynamic instruction.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2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3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Lambda vs Anonymous class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3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br>
              <a:rPr b="0" i="0" lang="ru" sz="1800" u="none" cap="none" strike="noStrike"/>
            </a:br>
            <a:r>
              <a:rPr b="1" i="0" lang="ru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Translator {</a:t>
            </a:r>
            <a:br>
              <a:rPr b="0" i="0" lang="ru" sz="1800" u="none" cap="none" strike="noStrike"/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translate(String input);</a:t>
            </a:r>
            <a:br>
              <a:rPr b="0" i="0" lang="ru" sz="1800" u="none" cap="none" strike="noStrike"/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br>
              <a:rPr b="0" i="0" lang="ru" sz="1800" u="none" cap="none" strike="noStrike"/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Translator oldSchool = </a:t>
            </a:r>
            <a:r>
              <a:rPr b="1" i="0" lang="ru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Translator() {</a:t>
            </a:r>
            <a:br>
              <a:rPr b="0" i="0" lang="ru" sz="1800" u="none" cap="none" strike="noStrike"/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ru" sz="12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ru" sz="1800" u="none" cap="none" strike="noStrike"/>
            </a:br>
            <a:r>
              <a:rPr b="0" i="0" lang="ru" sz="12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translate(String input) {</a:t>
            </a:r>
            <a:br>
              <a:rPr b="0" i="0" lang="ru" sz="1800" u="none" cap="none" strike="noStrike"/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ru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input.toLowerCase();</a:t>
            </a:r>
            <a:br>
              <a:rPr b="0" i="0" lang="ru" sz="1800" u="none" cap="none" strike="noStrike"/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b="0" i="0" lang="ru" sz="1800" u="none" cap="none" strike="noStrike"/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br>
              <a:rPr b="0" i="0" lang="ru" sz="1800" u="none" cap="none" strike="noStrike"/>
            </a:br>
            <a:br>
              <a:rPr b="0" i="0" lang="ru" sz="1800" u="none" cap="none" strike="noStrike"/>
            </a:br>
            <a:r>
              <a:rPr b="0" i="0" lang="ru" sz="12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Translator newSchool = input -&gt; input.toLowerCase();</a:t>
            </a:r>
            <a:br>
              <a:rPr b="0" i="0" lang="ru" sz="1800" u="none" cap="none" strike="noStrike"/>
            </a:br>
            <a:br>
              <a:rPr b="0" i="0" lang="ru" sz="1800" u="none" cap="none" strike="noStrike"/>
            </a:br>
            <a:r>
              <a:rPr b="0" i="0" lang="ru" sz="12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Translator newerSchool = String::toLowerCase;</a:t>
            </a:r>
            <a:br>
              <a:rPr b="0" i="0" lang="ru" sz="1800" u="none" cap="none" strike="noStrike"/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3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4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Accessibility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4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Lambda expressions can access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static variables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instance variables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effectively final method parameters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effectively final local variables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does not allow checked exceptions (if not declared)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4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5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Method reference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5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Sometimes, however, a lambda expression does nothing but call an existing method. In those cases, it's often clearer to refer to the existing method by name.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 method reference is the shorthand syntax to a lambda expression that executes just one method.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5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6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Method reference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893880" y="122904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800"/>
              <a:buFont typeface="Lato"/>
              <a:buChar char="▷"/>
            </a:pPr>
            <a:r>
              <a:rPr b="1" i="0" lang="ru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Reference to a static method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</a:pPr>
            <a:r>
              <a:rPr b="0" i="0" lang="ru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AnimalFactory::newAnimal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97ABBC"/>
              </a:buClr>
              <a:buSzPts val="1800"/>
              <a:buFont typeface="Lato"/>
              <a:buChar char="▷"/>
            </a:pPr>
            <a:r>
              <a:rPr b="1" lang="ru" sz="18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Reference to an instance method of a particular object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</a:pPr>
            <a:r>
              <a:rPr b="0" i="0" lang="ru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zoo::addAnimal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97ABBC"/>
              </a:buClr>
              <a:buSzPts val="1800"/>
              <a:buFont typeface="Lato"/>
              <a:buChar char="▷"/>
            </a:pPr>
            <a:r>
              <a:rPr b="1" lang="ru" sz="18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Reference to an instance method of an arbitrary object of a particular type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</a:pPr>
            <a:r>
              <a:rPr b="0" i="0" lang="ru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Animal::getPawsCount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97ABBC"/>
              </a:buClr>
              <a:buSzPts val="1800"/>
              <a:buFont typeface="Lato"/>
              <a:buChar char="▷"/>
            </a:pPr>
            <a:r>
              <a:rPr b="1" lang="ru" sz="18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Reference to a constructor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</a:pPr>
            <a:r>
              <a:rPr b="0" i="0" lang="ru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Animal::new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6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Static method reference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7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StudentUtils {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isGraduated(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num) {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&gt;= 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800"/>
            </a:b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filterGraduated(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List&lt;Integer&gt; scores, 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Predicate&lt;Integer&gt; predicate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) {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List&lt;Integer&gt; result =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ArrayList&lt;&gt;();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scores) {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(p.test(i)) {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result.add(i);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result;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7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Static method reference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8"/>
          <p:cNvSpPr txBox="1"/>
          <p:nvPr/>
        </p:nvSpPr>
        <p:spPr>
          <a:xfrm>
            <a:off x="893520" y="1373760"/>
            <a:ext cx="825012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list = Arrays.</a:t>
            </a:r>
            <a:r>
              <a:rPr b="0" i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68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40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1800"/>
            </a:br>
            <a:br>
              <a:rPr lang="ru" sz="1800"/>
            </a:b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result = filterGraduated(list,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Predicate&lt;Integer&gt;() {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test(Integer score) {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StudentUtils.</a:t>
            </a:r>
            <a:r>
              <a:rPr b="0" i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isGraduated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(score);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lang="ru" sz="1800"/>
            </a:br>
            <a:br>
              <a:rPr lang="ru" sz="1800"/>
            </a:b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result = filterGraduated(list, (i) -&gt; StudentUtils.</a:t>
            </a:r>
            <a:r>
              <a:rPr b="0" i="1" lang="ru" sz="12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isGraduated</a:t>
            </a:r>
            <a:r>
              <a:rPr b="0" lang="ru" sz="12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(i)); </a:t>
            </a:r>
            <a:br>
              <a:rPr lang="ru" sz="1800"/>
            </a:br>
            <a:br>
              <a:rPr lang="ru" sz="1800"/>
            </a:br>
            <a:r>
              <a:rPr b="0" lang="ru" sz="12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result = filterGraduated(list, StudentUtils::</a:t>
            </a:r>
            <a:r>
              <a:rPr b="0" i="1" lang="ru" sz="12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isGraduated</a:t>
            </a:r>
            <a:r>
              <a:rPr b="0" lang="ru" sz="12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br>
              <a:rPr lang="ru" sz="1800"/>
            </a:b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8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9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Reference instance method of an object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9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Mechanic mechanic = </a:t>
            </a: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Mechanic();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 car = </a:t>
            </a: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Car();</a:t>
            </a:r>
            <a:br>
              <a:rPr lang="ru" sz="1800"/>
            </a:br>
            <a:br>
              <a:rPr lang="ru" sz="1800"/>
            </a:br>
            <a:br>
              <a:rPr lang="ru" sz="1800"/>
            </a:b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(car, </a:t>
            </a: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Consumer&lt;Car&gt;() {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accept(Car c) {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lang="ru" sz="11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mechanic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.fix(c);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lang="ru" sz="1800"/>
            </a:br>
            <a:br>
              <a:rPr lang="ru" sz="1800"/>
            </a:br>
            <a:r>
              <a:rPr b="0" i="1" lang="ru" sz="11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b="0" lang="ru" sz="11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(car, c -&gt; mechanic.fix(c)); </a:t>
            </a:r>
            <a:br>
              <a:rPr lang="ru" sz="1800"/>
            </a:br>
            <a:br>
              <a:rPr lang="ru" sz="1800"/>
            </a:br>
            <a:r>
              <a:rPr b="0" i="1" lang="ru" sz="11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b="0" lang="ru" sz="11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(car, mechanic::fix); </a:t>
            </a:r>
            <a:br>
              <a:rPr lang="ru" sz="1800"/>
            </a:b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execute(Car car, Consumer&lt;Car&gt; c) {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c.accept(car);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9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69"/>
          <p:cNvSpPr/>
          <p:nvPr/>
        </p:nvSpPr>
        <p:spPr>
          <a:xfrm>
            <a:off x="5735880" y="2050200"/>
            <a:ext cx="2514240" cy="1569960"/>
          </a:xfrm>
          <a:prstGeom prst="rect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9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Mechanic {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fix(Car c) {…}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69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69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 {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ru" sz="12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0"/>
          <p:cNvSpPr txBox="1"/>
          <p:nvPr/>
        </p:nvSpPr>
        <p:spPr>
          <a:xfrm>
            <a:off x="893520" y="358560"/>
            <a:ext cx="73868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Instance method of object of a particular type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0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9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List&lt;Shipment&gt; l = </a:t>
            </a:r>
            <a:r>
              <a:rPr b="1" lang="ru" sz="105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ArrayList&lt;&gt;();</a:t>
            </a:r>
            <a:endParaRPr b="0" sz="10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98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0" i="1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(l, </a:t>
            </a:r>
            <a:r>
              <a:rPr b="1" lang="ru" sz="105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Function&lt;Shipment, Double&gt;() {</a:t>
            </a:r>
            <a:br>
              <a:rPr lang="ru" sz="1800"/>
            </a:b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05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apply(Shipment s) { </a:t>
            </a:r>
            <a:r>
              <a:rPr b="0" i="1" lang="ru" sz="105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The object</a:t>
            </a:r>
            <a:br>
              <a:rPr lang="ru" sz="1800"/>
            </a:br>
            <a:r>
              <a:rPr b="0" i="1" lang="ru" sz="105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5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s.calculateWeight(); </a:t>
            </a:r>
            <a:r>
              <a:rPr b="0" i="1" lang="ru" sz="105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The method</a:t>
            </a:r>
            <a:br>
              <a:rPr lang="ru" sz="1800"/>
            </a:br>
            <a:r>
              <a:rPr b="0" i="1" lang="ru" sz="105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800"/>
            </a:b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sz="10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98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0" i="1" lang="ru" sz="105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calc</a:t>
            </a:r>
            <a:r>
              <a:rPr b="0" lang="ru" sz="105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(l, s -&gt; s.calculateWeight());</a:t>
            </a:r>
            <a:endParaRPr b="0" sz="10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98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0" i="1" lang="ru" sz="105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calc</a:t>
            </a:r>
            <a:r>
              <a:rPr b="0" lang="ru" sz="105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(l, Shipment::calculateWeight);</a:t>
            </a:r>
            <a:br>
              <a:rPr lang="ru" sz="1800"/>
            </a:br>
            <a:endParaRPr b="0" sz="10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98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1" lang="ru" sz="105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List&lt;Double&gt; calc(List&lt;Shipment&gt; l, Function&lt;Shipment, Double&gt; f) {</a:t>
            </a:r>
            <a:br>
              <a:rPr lang="ru" sz="1800"/>
            </a:b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List&lt;Double&gt; results = </a:t>
            </a:r>
            <a:r>
              <a:rPr b="1" lang="ru" sz="105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ArrayList&lt;&gt;();</a:t>
            </a:r>
            <a:br>
              <a:rPr lang="ru" sz="1800"/>
            </a:b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l.forEach(s -&gt; </a:t>
            </a:r>
            <a:r>
              <a:rPr b="0" lang="ru" sz="105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results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0" lang="ru" sz="105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.apply(s)));</a:t>
            </a:r>
            <a:br>
              <a:rPr lang="ru" sz="1800"/>
            </a:b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05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results;</a:t>
            </a:r>
            <a:br>
              <a:rPr lang="ru" sz="1800"/>
            </a:b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0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0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70"/>
          <p:cNvSpPr/>
          <p:nvPr/>
        </p:nvSpPr>
        <p:spPr>
          <a:xfrm>
            <a:off x="4732920" y="1215720"/>
            <a:ext cx="2622960" cy="708840"/>
          </a:xfrm>
          <a:prstGeom prst="rect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Shipment {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calculateWeight() {…}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Lesson goals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3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Functional programming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Functional interface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Advanced lambda’s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java.util.Stream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3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Reference to a constructor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1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Supplier&lt;List&lt;String&gt;&gt; s =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Supplier() {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get() {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ArrayList&lt;String&gt;();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l = s.get();</a:t>
            </a:r>
            <a:br>
              <a:rPr lang="ru" sz="1800"/>
            </a:b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0" lang="ru" sz="12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Supplier&lt;List&lt;String&gt;&gt; s = () -&gt; </a:t>
            </a:r>
            <a:r>
              <a:rPr b="1" lang="ru" sz="12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2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ArrayList&lt;String&gt;();</a:t>
            </a:r>
            <a:br>
              <a:rPr lang="ru" sz="1800"/>
            </a:br>
            <a:r>
              <a:rPr b="0" lang="ru" sz="12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l = s.get();</a:t>
            </a:r>
            <a:br>
              <a:rPr lang="ru" sz="1800"/>
            </a:b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br>
              <a:rPr lang="ru" sz="1800"/>
            </a:br>
            <a:r>
              <a:rPr b="0" lang="ru" sz="12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Supplier&lt;List&lt;String&gt;&gt; s = ArrayList::</a:t>
            </a:r>
            <a:r>
              <a:rPr b="1" lang="ru" sz="12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ru" sz="12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" sz="1800"/>
            </a:br>
            <a:r>
              <a:rPr b="0" lang="ru" sz="1200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l = s.get();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71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2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Common built-in functional interfaces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880" y="1215720"/>
            <a:ext cx="6053400" cy="33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72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3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Supplier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73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73"/>
          <p:cNvSpPr txBox="1"/>
          <p:nvPr/>
        </p:nvSpPr>
        <p:spPr>
          <a:xfrm>
            <a:off x="748080" y="1363320"/>
            <a:ext cx="2127960" cy="361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br>
              <a:rPr lang="ru" sz="1800"/>
            </a:b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</a:t>
            </a:r>
            <a:r>
              <a:rPr b="0" lang="ru" sz="1100" strike="noStrike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ru" sz="1100" strike="noStrike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get();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800"/>
            </a:b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 {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ru" sz="11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3"/>
          <p:cNvSpPr/>
          <p:nvPr/>
        </p:nvSpPr>
        <p:spPr>
          <a:xfrm>
            <a:off x="3404520" y="1410480"/>
            <a:ext cx="4984560" cy="313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Supplier&lt;Car&gt; suppl1 = () -&gt; </a:t>
            </a: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Car();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Supplier&lt;Car&gt; suppl2 = Car::</a:t>
            </a: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Supplier&lt;Car&gt; suppl3 = </a:t>
            </a: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Supplier&lt;Car&gt;() {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lang="ru" sz="1000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 get() {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Car();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println(suppl1.get()); 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//Car@26275bef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println(suppl1.get()); 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//Car@7690781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println(suppl2.get()); 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//Car@77eca502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println(suppl2.get()); 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//Car@3246fb96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println(suppl3.get()); 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//Car@2e222612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println(suppl3.get()); 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//Car@61386958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println(suppl1);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//Main$$Lambda$76/0x000000080012d840@73ee04c8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println(suppl2);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//Main$$Lambda$77/0x000000080012dc40@7671cb68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println(suppl3);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//Main$1@49dc7102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4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Consumer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4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74"/>
          <p:cNvSpPr txBox="1"/>
          <p:nvPr/>
        </p:nvSpPr>
        <p:spPr>
          <a:xfrm>
            <a:off x="748080" y="1363320"/>
            <a:ext cx="2633760" cy="361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br>
              <a:rPr lang="ru" sz="1800"/>
            </a:b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Consumer&lt;</a:t>
            </a:r>
            <a:r>
              <a:rPr b="0" lang="ru" sz="1100" strike="noStrike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accept(</a:t>
            </a:r>
            <a:r>
              <a:rPr b="0" lang="ru" sz="1100" strike="noStrike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t);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 {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ru" sz="11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74"/>
          <p:cNvSpPr/>
          <p:nvPr/>
        </p:nvSpPr>
        <p:spPr>
          <a:xfrm>
            <a:off x="3381840" y="1363320"/>
            <a:ext cx="5190120" cy="361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Supplier&lt;Car&gt; supplier1 = () -&gt; </a:t>
            </a: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Car();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Supplier&lt;Car&gt; supplier2 = Car::</a:t>
            </a: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Consumer&lt;Car&gt; consumer1 = System.</a:t>
            </a:r>
            <a:r>
              <a:rPr b="1" i="1" lang="ru" sz="10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::println;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Consumer&lt;Car&gt; consumer2 = car -&gt; System.</a:t>
            </a:r>
            <a:r>
              <a:rPr b="1" i="1" lang="ru" sz="10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.print(car);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consumer1.accept(supplier1.get()); 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//Car@14c966a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consumer1.accept(supplier2.get()); 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//Car@14d3709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consumer2.accept(supplier1.get()); 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//Car@50df2e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consumer2.accept(supplier2.get()); 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//Car@181eb93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5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Predicate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75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5"/>
          <p:cNvSpPr txBox="1"/>
          <p:nvPr/>
        </p:nvSpPr>
        <p:spPr>
          <a:xfrm>
            <a:off x="748080" y="1363320"/>
            <a:ext cx="2633760" cy="361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br>
              <a:rPr lang="ru" sz="1800"/>
            </a:b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Predicate&lt;</a:t>
            </a:r>
            <a:r>
              <a:rPr b="0" lang="ru" sz="1100" strike="noStrike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test(</a:t>
            </a:r>
            <a:r>
              <a:rPr b="0" lang="ru" sz="1100" strike="noStrike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t);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br>
              <a:rPr lang="ru" sz="1800"/>
            </a:b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 {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ru" sz="11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br>
              <a:rPr lang="ru" sz="1800"/>
            </a:br>
            <a:r>
              <a:rPr b="0" i="1" lang="ru" sz="11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isElectric() {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75"/>
          <p:cNvSpPr/>
          <p:nvPr/>
        </p:nvSpPr>
        <p:spPr>
          <a:xfrm>
            <a:off x="3381840" y="1363320"/>
            <a:ext cx="5293080" cy="361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Predicate&lt;Car&gt; predicate1 = car -&gt; car.isElectric();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Predicate&lt;Car&gt; predicate2 = Car::isElectric;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Supplier&lt;Car&gt; supplier = Car::</a:t>
            </a: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println(predicate1.test(supplier.get()));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//false       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println(predicate2.test(supplier.get()));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//false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6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Function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6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6"/>
          <p:cNvSpPr txBox="1"/>
          <p:nvPr/>
        </p:nvSpPr>
        <p:spPr>
          <a:xfrm>
            <a:off x="748080" y="1363320"/>
            <a:ext cx="2417400" cy="361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br>
              <a:rPr lang="ru" sz="1800"/>
            </a:b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Function&lt;</a:t>
            </a:r>
            <a:r>
              <a:rPr b="0" lang="ru" sz="1100" strike="noStrike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100" strike="noStrike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ru" sz="1100" strike="noStrike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apply(</a:t>
            </a:r>
            <a:r>
              <a:rPr b="0" lang="ru" sz="1100" strike="noStrike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t);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800"/>
            </a:b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Berry {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ru" sz="11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1" lang="ru" sz="11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Jam {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Jam(Berry berry) {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1" lang="ru" sz="11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magic</a:t>
            </a:r>
            <a:br>
              <a:rPr lang="ru" sz="1800"/>
            </a:br>
            <a:r>
              <a:rPr b="0" i="1" lang="ru" sz="11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76"/>
          <p:cNvSpPr/>
          <p:nvPr/>
        </p:nvSpPr>
        <p:spPr>
          <a:xfrm>
            <a:off x="3382920" y="1363320"/>
            <a:ext cx="4863600" cy="361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Function&lt;Berry,Jam&gt; factory1 = Jam::</a:t>
            </a: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Function&lt;Berry,Jam&gt; factory2 = berry -&gt; </a:t>
            </a: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Jam(berry);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println(factory1.apply(</a:t>
            </a: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Berry())); 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//Jam@1eba861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println(factory2.apply(</a:t>
            </a:r>
            <a:r>
              <a:rPr b="1" lang="ru" sz="10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Berry())); </a:t>
            </a:r>
            <a:r>
              <a:rPr b="0" i="1" lang="ru" sz="10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//Jam@1480cf9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b="0" lang="ru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7"/>
          <p:cNvSpPr txBox="1"/>
          <p:nvPr/>
        </p:nvSpPr>
        <p:spPr>
          <a:xfrm>
            <a:off x="645120" y="2762640"/>
            <a:ext cx="6736320" cy="1159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Stream API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77"/>
          <p:cNvSpPr txBox="1"/>
          <p:nvPr/>
        </p:nvSpPr>
        <p:spPr>
          <a:xfrm>
            <a:off x="8594640" y="4697280"/>
            <a:ext cx="549000" cy="3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8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Stream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78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1" lang="ru" sz="2400" u="sng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Stream - a sequence of data (not data itself)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0" lang="ru" sz="2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Stream pipeline - operations that run on a stream to produce a result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0" lang="ru" sz="2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Finite and Infinite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0" lang="ru" sz="2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Lazy evaluated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0" lang="ru" sz="2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Not reusable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8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8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9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Stream parts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79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Noto Sans Symbols"/>
              <a:buAutoNum type="arabicPeriod"/>
            </a:pPr>
            <a:r>
              <a:rPr b="0" lang="ru" sz="2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Noto Sans Symbols"/>
              <a:buAutoNum type="arabicPeriod"/>
            </a:pPr>
            <a:r>
              <a:rPr b="0" lang="ru" sz="2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Intermediate operations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Noto Sans Symbols"/>
              <a:buAutoNum type="arabicPeriod"/>
            </a:pPr>
            <a:r>
              <a:rPr b="0" lang="ru" sz="2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Terminal operation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9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79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6" name="Google Shape;436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760" y="3149640"/>
            <a:ext cx="5340240" cy="67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0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Stream parts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80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80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Картинки по запросу java stream" id="444" name="Google Shape;44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1000" y="1270800"/>
            <a:ext cx="3588120" cy="358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4"/>
          <p:cNvSpPr txBox="1"/>
          <p:nvPr/>
        </p:nvSpPr>
        <p:spPr>
          <a:xfrm>
            <a:off x="645120" y="2762640"/>
            <a:ext cx="6736320" cy="1159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Functional programming paradigm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Stream parts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81"/>
          <p:cNvSpPr txBox="1"/>
          <p:nvPr/>
        </p:nvSpPr>
        <p:spPr>
          <a:xfrm>
            <a:off x="893880" y="1373760"/>
            <a:ext cx="786384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Collection&lt;String&gt; candidates = Arrays.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1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"Simon"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1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"Julia"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1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"Robert"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saints = </a:t>
            </a:r>
            <a:r>
              <a:rPr b="0" lang="ru" sz="1100" strike="noStrike">
                <a:solidFill>
                  <a:srgbClr val="FE6196"/>
                </a:solidFill>
                <a:latin typeface="Courier New"/>
                <a:ea typeface="Courier New"/>
                <a:cs typeface="Courier New"/>
                <a:sym typeface="Courier New"/>
              </a:rPr>
              <a:t>candidates.stream()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lang="ru" sz="1100" strike="noStrike">
                <a:solidFill>
                  <a:srgbClr val="152B7F"/>
                </a:solidFill>
                <a:latin typeface="Courier New"/>
                <a:ea typeface="Courier New"/>
                <a:cs typeface="Courier New"/>
                <a:sym typeface="Courier New"/>
              </a:rPr>
              <a:t>.filter(item -&gt; item.startsWith(</a:t>
            </a:r>
            <a:r>
              <a:rPr b="1" lang="ru" sz="1100" strike="noStrike">
                <a:solidFill>
                  <a:srgbClr val="152B7F"/>
                </a:solidFill>
                <a:latin typeface="Courier New"/>
                <a:ea typeface="Courier New"/>
                <a:cs typeface="Courier New"/>
                <a:sym typeface="Courier New"/>
              </a:rPr>
              <a:t>"J"</a:t>
            </a:r>
            <a:r>
              <a:rPr b="0" lang="ru" sz="1100" strike="noStrike">
                <a:solidFill>
                  <a:srgbClr val="152B7F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lang="ru" sz="1100" strike="noStrike">
                <a:solidFill>
                  <a:srgbClr val="152B7F"/>
                </a:solidFill>
                <a:latin typeface="Courier New"/>
                <a:ea typeface="Courier New"/>
                <a:cs typeface="Courier New"/>
                <a:sym typeface="Courier New"/>
              </a:rPr>
              <a:t>.map(item -&gt; </a:t>
            </a:r>
            <a:r>
              <a:rPr b="1" lang="ru" sz="1100" strike="noStrike">
                <a:solidFill>
                  <a:srgbClr val="152B7F"/>
                </a:solidFill>
                <a:latin typeface="Courier New"/>
                <a:ea typeface="Courier New"/>
                <a:cs typeface="Courier New"/>
                <a:sym typeface="Courier New"/>
              </a:rPr>
              <a:t>"Saint "</a:t>
            </a:r>
            <a:r>
              <a:rPr b="0" lang="ru" sz="1100" strike="noStrike">
                <a:solidFill>
                  <a:srgbClr val="152B7F"/>
                </a:solidFill>
                <a:latin typeface="Courier New"/>
                <a:ea typeface="Courier New"/>
                <a:cs typeface="Courier New"/>
                <a:sym typeface="Courier New"/>
              </a:rPr>
              <a:t>.concat(item))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lang="ru" sz="1100" strike="noStrike">
                <a:solidFill>
                  <a:srgbClr val="152B7F"/>
                </a:solidFill>
                <a:latin typeface="Courier New"/>
                <a:ea typeface="Courier New"/>
                <a:cs typeface="Courier New"/>
                <a:sym typeface="Courier New"/>
              </a:rPr>
              <a:t>.sorted((s1, s2) -&gt; Integer.</a:t>
            </a:r>
            <a:r>
              <a:rPr b="0" i="1" lang="ru" sz="1100" strike="noStrike">
                <a:solidFill>
                  <a:srgbClr val="152B7F"/>
                </a:solidFill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b="0" lang="ru" sz="1100" strike="noStrike">
                <a:solidFill>
                  <a:srgbClr val="152B7F"/>
                </a:solidFill>
                <a:latin typeface="Courier New"/>
                <a:ea typeface="Courier New"/>
                <a:cs typeface="Courier New"/>
                <a:sym typeface="Courier New"/>
              </a:rPr>
              <a:t>(s2.length(), s1.length()))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lang="ru" sz="1100" strike="noStrike">
                <a:solidFill>
                  <a:srgbClr val="CF7300"/>
                </a:solidFill>
                <a:latin typeface="Courier New"/>
                <a:ea typeface="Courier New"/>
                <a:cs typeface="Courier New"/>
                <a:sym typeface="Courier New"/>
              </a:rPr>
              <a:t>.collect(Collectors.</a:t>
            </a:r>
            <a:r>
              <a:rPr b="0" i="1" lang="ru" sz="1100" strike="noStrike">
                <a:solidFill>
                  <a:srgbClr val="CF73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b="0" lang="ru" sz="1100" strike="noStrike">
                <a:solidFill>
                  <a:srgbClr val="CF73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ru" sz="1800"/>
            </a:b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ru" sz="11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.print(saints); </a:t>
            </a:r>
            <a:r>
              <a:rPr b="0" i="1" lang="ru" sz="11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[Saint Julia, Saint John]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1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81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Stream creation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2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Stream&lt;String&gt; empty = Stream.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" sz="1800"/>
            </a:b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Stream&lt;Integer&gt; singleElement = Stream.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1,2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Integer[] ints = {</a:t>
            </a:r>
            <a:r>
              <a:rPr b="0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Stream&lt;Integer&gt; fromArray = Stream.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(ints);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list = Arrays.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3, 4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Stream&lt;Integer&gt; fromList = list.stream(); 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Stream&lt;String&gt; fromListParallel = list.parallelStream(); 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Stream&lt;Double&gt; randoms = Stream.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generate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(Math::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Stream&lt;Integer&gt; oddNumbers = Stream.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iterate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n -&gt; n + </a:t>
            </a:r>
            <a:r>
              <a:rPr b="0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.limit(10)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82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82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3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Stream intermediate operations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83"/>
          <p:cNvSpPr txBox="1"/>
          <p:nvPr/>
        </p:nvSpPr>
        <p:spPr>
          <a:xfrm>
            <a:off x="893880" y="1215720"/>
            <a:ext cx="796428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filter()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return a new stream that contains elements that match its predicate.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map()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transform the elements in a stream using the provided </a:t>
            </a:r>
            <a:r>
              <a:rPr b="1" i="1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java.util.function.Function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flatMap()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transform each element into zero or more elements by a way of another stream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peek()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allows to peek into the stream before an action is encountered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distinct()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find unique elements in a stream according to their .equals() behavior.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sorted()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return a stream sorted according to natural order (or passed comparator)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limit()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limit the number or truncate elements to be processed in the stream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skip()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skip the start elements to be processed in the stream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83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Stream intermediate operations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84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Supplier&lt;Stream&lt;Integer&gt;&gt; numbers = () -&gt; Stream.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</a:t>
            </a:r>
            <a:r>
              <a:rPr b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filter(num -&gt; num &gt; </a:t>
            </a:r>
            <a:r>
              <a:rPr b="1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b="0" i="1" lang="ru" sz="11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[5, 4]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</a:t>
            </a:r>
            <a:r>
              <a:rPr b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map(num -&gt; num * </a:t>
            </a:r>
            <a:r>
              <a:rPr b="1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b="0" i="1" lang="ru" sz="11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[10, 8, 2, 6]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</a:t>
            </a:r>
            <a:r>
              <a:rPr b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peek(System.</a:t>
            </a:r>
            <a:r>
              <a:rPr b="1" i="1" lang="ru" sz="11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::println).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b="0" i="1" lang="ru" sz="11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[5, 4, 1, 3]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</a:t>
            </a:r>
            <a:r>
              <a:rPr b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distinct().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b="0" i="1" lang="ru" sz="11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[5, 4, 1, 3]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</a:t>
            </a:r>
            <a:r>
              <a:rPr b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sorted().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b="0" i="1" lang="ru" sz="11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[1, 3, 4, 5]</a:t>
            </a:r>
            <a:br>
              <a:rPr lang="ru" sz="1800"/>
            </a:b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</a:t>
            </a:r>
            <a:r>
              <a:rPr b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limit(</a:t>
            </a:r>
            <a:r>
              <a:rPr b="1" lang="ru" sz="11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b="0" i="1" lang="ru" sz="11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[5, 4, 1]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</a:t>
            </a:r>
            <a:r>
              <a:rPr b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skip(2).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</a:t>
            </a:r>
            <a:r>
              <a:rPr b="0" i="1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b="0" lang="ru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b="0" i="1" lang="ru" sz="11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[1, 3]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4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84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5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Stream terminal operations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85"/>
          <p:cNvSpPr txBox="1"/>
          <p:nvPr/>
        </p:nvSpPr>
        <p:spPr>
          <a:xfrm>
            <a:off x="893520" y="1215720"/>
            <a:ext cx="784404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allMatch()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check every element in the stream and find out if it matches the predicate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anyMatch()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find out whether at least one of the elements in the stream matches a given predicate.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noneMatch()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find if no elements in the stream match the specified predicate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convert the stream into some other container such as a list.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count()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find the number of elements in the stream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findAny()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find any element in a given stream.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findFirst()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find the first element in the stream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forEach()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perform an action for each element in the stream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min()/max()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find the minimum or maximum of a stream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reduce()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- combine the stream elements into one using a </a:t>
            </a:r>
            <a:r>
              <a:rPr b="1" i="1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BinaryOperator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85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85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6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Stream terminal operations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86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9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Supplier&lt;Stream&lt;Integer&gt;&gt; numbers = () -&gt; Stream.</a:t>
            </a:r>
            <a:r>
              <a:rPr b="0" i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.allMatch(n -&gt; n &gt; </a:t>
            </a:r>
            <a:r>
              <a:rPr b="1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9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.anyMatch(n -&gt; n &gt; </a:t>
            </a:r>
            <a:r>
              <a:rPr b="1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9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.noneMatch(n -&gt; n &gt; </a:t>
            </a:r>
            <a:r>
              <a:rPr b="1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9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numbers.get().map(n -&gt; n * n)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.collect(</a:t>
            </a:r>
            <a:r>
              <a:rPr b="1" i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[25, 16, 1, 9]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9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.count()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.findAny()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Optional[5]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.findFirst()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Optional[5]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.forEach(System.</a:t>
            </a:r>
            <a:r>
              <a:rPr b="1" i="1" lang="ru" sz="12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::println)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5 4 1 3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9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.max(</a:t>
            </a:r>
            <a:r>
              <a:rPr b="1" i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comparingInt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 -&gt; n))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Optional[5]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.reduce(</a:t>
            </a:r>
            <a:r>
              <a:rPr b="1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(n1, n2) -&gt; n1 + n2))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Optional[13]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86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6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7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Stream order and parallel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87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Encounter order - </a:t>
            </a:r>
            <a:r>
              <a:rPr b="0" lang="ru" sz="12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the order in which the stream source makes it's elements available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Supplier&lt;Stream&lt;Integer&gt;&gt; s = () -&gt; Stream.</a:t>
            </a:r>
            <a:r>
              <a:rPr b="0" i="1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iterate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 -&gt; i + </a:t>
            </a:r>
            <a:r>
              <a:rPr b="0" lang="ru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).limit(</a:t>
            </a:r>
            <a:r>
              <a:rPr b="0" lang="ru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1800"/>
            </a:b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s.get().forEach(System.</a:t>
            </a:r>
            <a:r>
              <a:rPr b="1" i="1" lang="ru" sz="105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::print); </a:t>
            </a:r>
            <a:r>
              <a:rPr b="0" i="1" lang="ru" sz="105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12345678910</a:t>
            </a:r>
            <a:br>
              <a:rPr lang="ru" sz="1800"/>
            </a:b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s.get().unordered().forEach(System.</a:t>
            </a:r>
            <a:r>
              <a:rPr b="1" i="1" lang="ru" sz="105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::print); </a:t>
            </a:r>
            <a:r>
              <a:rPr b="0" i="1" lang="ru" sz="105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12345678910</a:t>
            </a:r>
            <a:br>
              <a:rPr lang="ru" sz="1800"/>
            </a:br>
            <a:br>
              <a:rPr lang="ru" sz="1800"/>
            </a:b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s.get().parallel().forEach(System.</a:t>
            </a:r>
            <a:r>
              <a:rPr b="1" i="1" lang="ru" sz="105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::print); </a:t>
            </a:r>
            <a:r>
              <a:rPr b="0" i="1" lang="ru" sz="105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78641032195</a:t>
            </a:r>
            <a:br>
              <a:rPr lang="ru" sz="1800"/>
            </a:b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s.get().parallel().unordered().forEach(System.</a:t>
            </a:r>
            <a:r>
              <a:rPr b="1" i="1" lang="ru" sz="105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lang="ru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::print); </a:t>
            </a:r>
            <a:r>
              <a:rPr b="0" i="1" lang="ru" sz="105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78109124365</a:t>
            </a:r>
            <a:endParaRPr b="0" sz="10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87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87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8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Stream collectors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88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&lt;R, A&gt; R collect(Collector&lt;?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T, A, R&gt; collector)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&lt;R&gt; R collect(Supplier&lt;R&gt; supplier, BiConsumer&lt;R, ? 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T&gt;                                   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accumulator, BiConsumer&lt;R,R&gt; combiner)</a:t>
            </a:r>
            <a:br>
              <a:rPr lang="ru" sz="1800"/>
            </a:b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Supplier&lt;Stream&lt;Character&gt;&gt; stream = () -&gt; 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Stream.</a:t>
            </a:r>
            <a:r>
              <a:rPr b="0" i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2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2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'l'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2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2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2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.filter(Character::</a:t>
            </a:r>
            <a:r>
              <a:rPr b="0" i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isLetter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.map(Character::</a:t>
            </a:r>
            <a:r>
              <a:rPr b="0" i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toUpperCase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stream.get().collect(Collectors.</a:t>
            </a:r>
            <a:r>
              <a:rPr b="0" i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()));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[W, O, L, F]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stream.get().collect(StringBuilder::</a:t>
            </a:r>
            <a:r>
              <a:rPr b="1" lang="ru" sz="12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StringBuilder::append,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StringBuilder::append));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WOLF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88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88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9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Stream, working with primitives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89"/>
          <p:cNvSpPr txBox="1"/>
          <p:nvPr/>
        </p:nvSpPr>
        <p:spPr>
          <a:xfrm>
            <a:off x="893880" y="1373760"/>
            <a:ext cx="741564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1" lang="ru" sz="2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IntStream</a:t>
            </a:r>
            <a:r>
              <a:rPr b="0" lang="ru" sz="2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: Used for the primitive types int, short, byte, and char 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1" lang="ru" sz="2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LongStream</a:t>
            </a:r>
            <a:r>
              <a:rPr b="0" lang="ru" sz="2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: Used for the primitive type long 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1" lang="ru" sz="2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DoubleStream</a:t>
            </a:r>
            <a:r>
              <a:rPr b="0" lang="ru" sz="2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: Used for the primitive types double and float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89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89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90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Stream, working with primitives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90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OptionalDouble averageInteger = 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2.6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3.8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mapToInt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(Double::intValue)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.average();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averageInteger.getAsDouble();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2.0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OptionalDouble averageInt = 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IntStream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.average();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averageInt.getAsDouble();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2.0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90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90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5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Functional programming paradigm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5"/>
          <p:cNvSpPr txBox="1"/>
          <p:nvPr/>
        </p:nvSpPr>
        <p:spPr>
          <a:xfrm>
            <a:off x="274320" y="1005840"/>
            <a:ext cx="814140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4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Style of building the structure and elements of computer programs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7ABBC"/>
              </a:buClr>
              <a:buSzPts val="2000"/>
              <a:buFont typeface="Lato"/>
              <a:buChar char="▷"/>
            </a:pPr>
            <a:r>
              <a:rPr b="0" i="0" lang="ru" sz="2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Computation as the evaluation of mathematical functions;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7ABBC"/>
              </a:buClr>
              <a:buSzPts val="2000"/>
              <a:buFont typeface="Lato"/>
              <a:buChar char="▷"/>
            </a:pPr>
            <a:r>
              <a:rPr b="0" i="0" lang="ru" sz="2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Avoiding changing-state and mutable data;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7ABBC"/>
              </a:buClr>
              <a:buSzPts val="2000"/>
              <a:buFont typeface="Lato"/>
              <a:buChar char="▷"/>
            </a:pPr>
            <a:r>
              <a:rPr b="0" i="0" lang="ru" sz="2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Output value of a function depends only on the arguments that are input to the function;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7ABBC"/>
              </a:buClr>
              <a:buSzPts val="2000"/>
              <a:buFont typeface="Lato"/>
              <a:buChar char="▷"/>
            </a:pPr>
            <a:r>
              <a:rPr b="0" i="0" lang="ru" sz="2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Function with the same arguments always returns the same result;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7ABBC"/>
              </a:buClr>
              <a:buSzPts val="2000"/>
              <a:buFont typeface="Lato"/>
              <a:buChar char="▷"/>
            </a:pPr>
            <a:r>
              <a:rPr b="0" i="0" lang="ru" sz="2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Rely on the notion of deferred execution.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Stream, working with primitives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91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IntSummaryStatistics intSummaryStatistics = Stream.</a:t>
            </a:r>
            <a:r>
              <a:rPr b="0" i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ru" sz="12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.mapToInt(integer -&gt; integer)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summaryStatistics</a:t>
            </a: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" sz="1800"/>
            </a:b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intSummaryStatistics.getMax();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intSummaryStatistics.getMin();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intSummaryStatistics.getSum();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6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intSummaryStatistics.getAverage();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2.0</a:t>
            </a:r>
            <a:br>
              <a:rPr lang="ru" sz="1800"/>
            </a:br>
            <a:r>
              <a:rPr b="0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intSummaryStatistics.getCount(); </a:t>
            </a:r>
            <a:r>
              <a:rPr b="0" i="1" lang="ru" sz="12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91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1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2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Stream methods (from/to) primitives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2"/>
          <p:cNvSpPr txBox="1"/>
          <p:nvPr/>
        </p:nvSpPr>
        <p:spPr>
          <a:xfrm>
            <a:off x="893880" y="1373760"/>
            <a:ext cx="8181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mapToInt() 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mapToLong() 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mapToDouble() 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mapToObj()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sum() 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average() 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summaryStatistics() 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200"/>
              <a:buFont typeface="Lato"/>
              <a:buChar char="▷"/>
            </a:pPr>
            <a:r>
              <a:rPr b="1" lang="ru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boxed()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92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92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3"/>
          <p:cNvSpPr txBox="1"/>
          <p:nvPr/>
        </p:nvSpPr>
        <p:spPr>
          <a:xfrm>
            <a:off x="645120" y="2762640"/>
            <a:ext cx="6736320" cy="1159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Homework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93"/>
          <p:cNvSpPr txBox="1"/>
          <p:nvPr/>
        </p:nvSpPr>
        <p:spPr>
          <a:xfrm>
            <a:off x="8594640" y="4697280"/>
            <a:ext cx="549000" cy="3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4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Links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94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Lato"/>
              <a:buChar char="▷"/>
            </a:pPr>
            <a:r>
              <a:rPr b="1" lang="ru" sz="1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“Clean Code: A Handbook of Agile Software Craftsmanship”</a:t>
            </a:r>
            <a:r>
              <a:rPr b="0" lang="ru" sz="1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by Robert C. Martin : Chapter 14-16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Lato"/>
              <a:buChar char="▷"/>
            </a:pPr>
            <a:r>
              <a:rPr b="0" lang="ru" sz="1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ru" sz="1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Java: The Complete Reference</a:t>
            </a:r>
            <a:r>
              <a:rPr b="0" lang="ru" sz="1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” by Herbert Schildt (chapter 15, 29)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Lato"/>
              <a:buChar char="▷"/>
            </a:pPr>
            <a:r>
              <a:rPr b="0" lang="ru" sz="1400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Lambda's (habr)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Lato"/>
              <a:buChar char="▷"/>
            </a:pPr>
            <a:r>
              <a:rPr b="0" lang="ru" sz="1400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Lambda's best practices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Lato"/>
              <a:buChar char="▷"/>
            </a:pPr>
            <a:r>
              <a:rPr b="0" lang="ru" sz="1400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Streams cheat sheet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Lato"/>
              <a:buChar char="▷"/>
            </a:pPr>
            <a:r>
              <a:rPr b="0" lang="ru" sz="1400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Stream API (habr)</a:t>
            </a:r>
            <a:r>
              <a:rPr b="0" lang="ru" sz="1400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94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5"/>
          <p:cNvSpPr txBox="1"/>
          <p:nvPr/>
        </p:nvSpPr>
        <p:spPr>
          <a:xfrm>
            <a:off x="0" y="725400"/>
            <a:ext cx="5560560" cy="1160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6000" strike="noStrike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Thanks!</a:t>
            </a:r>
            <a:endParaRPr b="0" sz="6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95"/>
          <p:cNvSpPr txBox="1"/>
          <p:nvPr/>
        </p:nvSpPr>
        <p:spPr>
          <a:xfrm>
            <a:off x="0" y="1754280"/>
            <a:ext cx="5560560" cy="7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  <a:endParaRPr b="0" sz="4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95"/>
          <p:cNvSpPr txBox="1"/>
          <p:nvPr/>
        </p:nvSpPr>
        <p:spPr>
          <a:xfrm>
            <a:off x="0" y="2759040"/>
            <a:ext cx="5560560" cy="1995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 find us in Slack: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@Yaroslav Brahinets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lang="ru" sz="24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@Vasya Rudas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95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3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6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Lambda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6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Lambda – a piece of code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6"/>
          <p:cNvSpPr/>
          <p:nvPr/>
        </p:nvSpPr>
        <p:spPr>
          <a:xfrm>
            <a:off x="893880" y="2508840"/>
            <a:ext cx="3576600" cy="228672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677480"/>
                </a:solidFill>
                <a:latin typeface="Dosis"/>
                <a:ea typeface="Dosis"/>
                <a:cs typeface="Dosis"/>
                <a:sym typeface="Dosis"/>
              </a:rPr>
              <a:t>Anonymous class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Runnable r1 = </a:t>
            </a:r>
            <a:r>
              <a:rPr b="1" i="0" lang="ru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Runnable() 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ru" sz="14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ru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0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b="1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</a:t>
            </a:r>
            <a:r>
              <a:rPr b="1" i="1" lang="ru" sz="1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i="0" lang="ru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b="1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6"/>
          <p:cNvSpPr/>
          <p:nvPr/>
        </p:nvSpPr>
        <p:spPr>
          <a:xfrm>
            <a:off x="5648040" y="2508840"/>
            <a:ext cx="3347280" cy="228672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677480"/>
                </a:solidFill>
                <a:latin typeface="Dosis"/>
                <a:ea typeface="Dosis"/>
                <a:cs typeface="Dosis"/>
                <a:sym typeface="Dosis"/>
              </a:rPr>
              <a:t>Lambda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Runnable r2 = () -&gt; </a:t>
            </a:r>
            <a:r>
              <a:rPr b="1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  System.</a:t>
            </a:r>
            <a:r>
              <a:rPr b="1" i="1" lang="ru" sz="1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i="0" lang="ru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b="1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ru" sz="1400" u="none" cap="none" strike="noStrike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7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Functional interface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7"/>
          <p:cNvSpPr txBox="1"/>
          <p:nvPr/>
        </p:nvSpPr>
        <p:spPr>
          <a:xfrm>
            <a:off x="893880" y="1373760"/>
            <a:ext cx="6462360" cy="2558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one abstract method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unlimited count of default methods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unlimited count of static methods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2400"/>
              <a:buFont typeface="Lato"/>
              <a:buChar char="▷"/>
            </a:pPr>
            <a:r>
              <a:rPr b="0" i="0" lang="ru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unlimited count of private methods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7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8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Functional interface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8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8"/>
          <p:cNvSpPr/>
          <p:nvPr/>
        </p:nvSpPr>
        <p:spPr>
          <a:xfrm>
            <a:off x="893880" y="1302840"/>
            <a:ext cx="6140160" cy="361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9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br>
              <a:rPr b="0" i="0" lang="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Speakable {</a:t>
            </a:r>
            <a:br>
              <a:rPr b="0" i="0" lang="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say();</a:t>
            </a:r>
            <a:br>
              <a:rPr b="0" i="0" lang="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9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Functional interface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9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9"/>
          <p:cNvSpPr/>
          <p:nvPr/>
        </p:nvSpPr>
        <p:spPr>
          <a:xfrm>
            <a:off x="893880" y="1289880"/>
            <a:ext cx="6140160" cy="361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9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br>
              <a:rPr b="0" i="0" lang="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Speakable {</a:t>
            </a:r>
            <a:br>
              <a:rPr b="0" i="0" lang="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say();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69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</a:t>
            </a: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someStatic() {</a:t>
            </a:r>
            <a:br>
              <a:rPr b="0" i="0" lang="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b="1" i="1" lang="ru" sz="12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ru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"In static..."</a:t>
            </a: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69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default void </a:t>
            </a: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someDefault() {</a:t>
            </a:r>
            <a:br>
              <a:rPr b="0" i="0" lang="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b="1" i="1" lang="ru" sz="12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ru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"In default..."</a:t>
            </a: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69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69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somePrivate() {</a:t>
            </a:r>
            <a:br>
              <a:rPr b="0" i="0" lang="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b="1" i="1" lang="ru" sz="12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ru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"In private..."</a:t>
            </a: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0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Lambda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0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60"/>
          <p:cNvGrpSpPr/>
          <p:nvPr/>
        </p:nvGrpSpPr>
        <p:grpSpPr>
          <a:xfrm>
            <a:off x="1815120" y="1184400"/>
            <a:ext cx="4606920" cy="3079080"/>
            <a:chOff x="1815120" y="1184400"/>
            <a:chExt cx="4606920" cy="3079080"/>
          </a:xfrm>
        </p:grpSpPr>
        <p:grpSp>
          <p:nvGrpSpPr>
            <p:cNvPr id="277" name="Google Shape;277;p60"/>
            <p:cNvGrpSpPr/>
            <p:nvPr/>
          </p:nvGrpSpPr>
          <p:grpSpPr>
            <a:xfrm>
              <a:off x="1815120" y="1184400"/>
              <a:ext cx="4606920" cy="3079080"/>
              <a:chOff x="1815120" y="1184400"/>
              <a:chExt cx="4606920" cy="3079080"/>
            </a:xfrm>
          </p:grpSpPr>
          <p:sp>
            <p:nvSpPr>
              <p:cNvPr id="278" name="Google Shape;278;p60"/>
              <p:cNvSpPr/>
              <p:nvPr/>
            </p:nvSpPr>
            <p:spPr>
              <a:xfrm>
                <a:off x="2224080" y="2280240"/>
                <a:ext cx="4197960" cy="303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6984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" sz="14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(Task val) -&gt; {return val.execute();}</a:t>
                </a:r>
                <a:endParaRPr b="0" i="0" sz="14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60"/>
              <p:cNvSpPr/>
              <p:nvPr/>
            </p:nvSpPr>
            <p:spPr>
              <a:xfrm rot="5400000">
                <a:off x="5273280" y="1536480"/>
                <a:ext cx="168120" cy="1317600"/>
              </a:xfrm>
              <a:prstGeom prst="leftBrace">
                <a:avLst>
                  <a:gd fmla="val 151860" name="adj1"/>
                  <a:gd fmla="val 50000" name="adj2"/>
                </a:avLst>
              </a:prstGeom>
              <a:noFill/>
              <a:ln cap="flat" cmpd="sng" w="9525">
                <a:solidFill>
                  <a:srgbClr val="1C83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0" name="Google Shape;280;p60"/>
              <p:cNvGrpSpPr/>
              <p:nvPr/>
            </p:nvGrpSpPr>
            <p:grpSpPr>
              <a:xfrm>
                <a:off x="2495160" y="1447920"/>
                <a:ext cx="1302840" cy="831960"/>
                <a:chOff x="2495160" y="1447920"/>
                <a:chExt cx="1302840" cy="831960"/>
              </a:xfrm>
            </p:grpSpPr>
            <p:sp>
              <p:nvSpPr>
                <p:cNvPr id="281" name="Google Shape;281;p60"/>
                <p:cNvSpPr/>
                <p:nvPr/>
              </p:nvSpPr>
              <p:spPr>
                <a:xfrm>
                  <a:off x="3146760" y="1724760"/>
                  <a:ext cx="360" cy="55512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9525">
                  <a:solidFill>
                    <a:srgbClr val="1C83C4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sp>
            <p:sp>
              <p:nvSpPr>
                <p:cNvPr id="282" name="Google Shape;282;p60"/>
                <p:cNvSpPr/>
                <p:nvPr/>
              </p:nvSpPr>
              <p:spPr>
                <a:xfrm>
                  <a:off x="2495160" y="1447920"/>
                  <a:ext cx="1302840" cy="2728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ru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parameter name</a:t>
                  </a:r>
                  <a:endParaRPr b="0" i="0" sz="12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3" name="Google Shape;283;p60"/>
              <p:cNvGrpSpPr/>
              <p:nvPr/>
            </p:nvGrpSpPr>
            <p:grpSpPr>
              <a:xfrm>
                <a:off x="1815120" y="1629720"/>
                <a:ext cx="1788840" cy="2189880"/>
                <a:chOff x="1815120" y="1629720"/>
                <a:chExt cx="1788840" cy="2189880"/>
              </a:xfrm>
            </p:grpSpPr>
            <p:sp>
              <p:nvSpPr>
                <p:cNvPr id="284" name="Google Shape;284;p60"/>
                <p:cNvSpPr/>
                <p:nvPr/>
              </p:nvSpPr>
              <p:spPr>
                <a:xfrm flipH="1" rot="10800000">
                  <a:off x="2709720" y="1629720"/>
                  <a:ext cx="360" cy="95832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9525">
                  <a:solidFill>
                    <a:srgbClr val="1C83C4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sp>
            <p:sp>
              <p:nvSpPr>
                <p:cNvPr id="285" name="Google Shape;285;p60"/>
                <p:cNvSpPr/>
                <p:nvPr/>
              </p:nvSpPr>
              <p:spPr>
                <a:xfrm>
                  <a:off x="1815120" y="3546720"/>
                  <a:ext cx="1788840" cy="2728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ru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optional parameter type</a:t>
                  </a:r>
                  <a:endParaRPr b="0" i="0" sz="12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6" name="Google Shape;286;p60"/>
              <p:cNvGrpSpPr/>
              <p:nvPr/>
            </p:nvGrpSpPr>
            <p:grpSpPr>
              <a:xfrm>
                <a:off x="3396600" y="1184400"/>
                <a:ext cx="561960" cy="3079080"/>
                <a:chOff x="3396600" y="1184400"/>
                <a:chExt cx="561960" cy="3079080"/>
              </a:xfrm>
            </p:grpSpPr>
            <p:sp>
              <p:nvSpPr>
                <p:cNvPr id="287" name="Google Shape;287;p60"/>
                <p:cNvSpPr/>
                <p:nvPr/>
              </p:nvSpPr>
              <p:spPr>
                <a:xfrm flipH="1" rot="10800000">
                  <a:off x="3678120" y="1184400"/>
                  <a:ext cx="360" cy="14022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9525">
                  <a:solidFill>
                    <a:srgbClr val="1C83C4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sp>
            <p:sp>
              <p:nvSpPr>
                <p:cNvPr id="288" name="Google Shape;288;p60"/>
                <p:cNvSpPr/>
                <p:nvPr/>
              </p:nvSpPr>
              <p:spPr>
                <a:xfrm>
                  <a:off x="3396600" y="3990600"/>
                  <a:ext cx="561960" cy="2728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ru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arrow</a:t>
                  </a:r>
                  <a:endParaRPr b="0" i="0" sz="12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89" name="Google Shape;289;p60"/>
            <p:cNvSpPr/>
            <p:nvPr/>
          </p:nvSpPr>
          <p:spPr>
            <a:xfrm>
              <a:off x="5100480" y="1830240"/>
              <a:ext cx="513360" cy="27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body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0"/>
            <p:cNvSpPr/>
            <p:nvPr/>
          </p:nvSpPr>
          <p:spPr>
            <a:xfrm flipH="1" rot="10800000">
              <a:off x="5291640" y="1677240"/>
              <a:ext cx="799560" cy="8827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1C83C4"/>
              </a:solidFill>
              <a:prstDash val="solid"/>
              <a:round/>
              <a:headEnd len="sm" w="sm" type="none"/>
              <a:tailEnd len="med" w="med" type="triangle"/>
            </a:ln>
          </p:spPr>
        </p:sp>
        <p:sp>
          <p:nvSpPr>
            <p:cNvPr id="291" name="Google Shape;291;p60"/>
            <p:cNvSpPr/>
            <p:nvPr/>
          </p:nvSpPr>
          <p:spPr>
            <a:xfrm rot="10800000">
              <a:off x="4323600" y="2586600"/>
              <a:ext cx="967680" cy="8542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1C83C4"/>
              </a:solidFill>
              <a:prstDash val="solid"/>
              <a:round/>
              <a:headEnd len="sm" w="sm" type="none"/>
              <a:tailEnd len="med" w="med" type="triangle"/>
            </a:ln>
          </p:spPr>
        </p:sp>
        <p:sp>
          <p:nvSpPr>
            <p:cNvPr id="292" name="Google Shape;292;p60"/>
            <p:cNvSpPr/>
            <p:nvPr/>
          </p:nvSpPr>
          <p:spPr>
            <a:xfrm>
              <a:off x="4326120" y="3445200"/>
              <a:ext cx="1924560" cy="27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required because in block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