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108" d="100"/>
          <a:sy n="108" d="100"/>
        </p:scale>
        <p:origin x="20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1BD11EE-C242-435C-9D32-31389D2FD30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93178B2-CA2C-48CD-85E3-42D328193E6B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9A33E85-4AAB-4597-BD5D-9A6CC17957F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100" b="0" strike="noStrike" spc="-1">
                <a:latin typeface="Arial"/>
              </a:rPr>
              <a:t>Keep attention that return type are primitives. When null is stored in database, then default value will be returned for type during result set processing</a:t>
            </a:r>
          </a:p>
        </p:txBody>
      </p:sp>
      <p:sp>
        <p:nvSpPr>
          <p:cNvPr id="372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92E1334-41BE-410C-B7AE-F77CACDFF29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200" b="0" strike="noStrike" spc="-1">
                <a:latin typeface="Arial"/>
              </a:rPr>
              <a:t>High level libraries for work with DB</a:t>
            </a:r>
          </a:p>
        </p:txBody>
      </p:sp>
      <p:sp>
        <p:nvSpPr>
          <p:cNvPr id="37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B412CC0-760B-44B7-AB84-DF6C99C260D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387709FB-A384-48F1-B445-E69C663E67FD}" type="slidenum">
              <a:rPr lang="ru-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5120" y="2762640"/>
            <a:ext cx="6736320" cy="11595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2185C5"/>
                </a:solidFill>
                <a:latin typeface="Raleway"/>
                <a:ea typeface="Raleway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5938200" y="2533320"/>
            <a:ext cx="72144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660000" y="2533320"/>
            <a:ext cx="72144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2533320"/>
            <a:ext cx="72144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721440" y="2533320"/>
            <a:ext cx="5216400" cy="766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93880" y="358560"/>
            <a:ext cx="6462360" cy="8571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2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356240" y="5066280"/>
            <a:ext cx="89352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8250480" y="5066280"/>
            <a:ext cx="89352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0" y="5066280"/>
            <a:ext cx="89352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893880" y="5066280"/>
            <a:ext cx="6462360" cy="7668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8480520" y="4696920"/>
            <a:ext cx="548280" cy="3132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8B3F9FE8-8E80-4B12-8011-D0BF6A5030B3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93880" y="358560"/>
            <a:ext cx="6462360" cy="8571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Образец заголовка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93880" y="1373760"/>
            <a:ext cx="6462360" cy="3552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677480"/>
                </a:solidFill>
                <a:latin typeface="Lato"/>
                <a:ea typeface="Lato"/>
              </a:rPr>
              <a:t>Образец текста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677480"/>
                </a:solidFill>
                <a:latin typeface="Lato"/>
                <a:ea typeface="Lato"/>
              </a:rPr>
              <a:t>Второй уровень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677480"/>
                </a:solidFill>
                <a:latin typeface="Lato"/>
                <a:ea typeface="Lato"/>
              </a:rPr>
              <a:t>Третий уровень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677480"/>
                </a:solidFill>
                <a:latin typeface="Lato"/>
                <a:ea typeface="Lato"/>
              </a:rPr>
              <a:t>Четвертый уровень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677480"/>
                </a:solidFill>
                <a:latin typeface="Lato"/>
                <a:ea typeface="Lato"/>
              </a:rPr>
              <a:t>Пятый уровень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480520" y="4696920"/>
            <a:ext cx="548280" cy="3132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F97DAA9F-AFB1-4189-A5B7-365292185D8E}" type="slidenum">
              <a:rPr lang="en-US" sz="1300" b="0" strike="noStrike" spc="-1">
                <a:solidFill>
                  <a:srgbClr val="97ABBC"/>
                </a:solidFill>
                <a:latin typeface="Lato"/>
                <a:ea typeface="Lato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8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56240" y="5066280"/>
            <a:ext cx="893520" cy="7668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250480" y="5066280"/>
            <a:ext cx="893520" cy="7668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0" y="5066280"/>
            <a:ext cx="893520" cy="7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893880" y="5066280"/>
            <a:ext cx="6462360" cy="7668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480520" y="4696920"/>
            <a:ext cx="548280" cy="3132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4F171946-63B8-4575-B3C8-7A879BE9899D}" type="slidenum">
              <a:rPr lang="en" sz="1300" b="0" strike="noStrike" spc="-1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postgresql/postgresql" TargetMode="Externa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jd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dataversity.net/review-pros-cons-different-databases-relational-versus-non-relational" TargetMode="External"/><Relationship Id="rId5" Type="http://schemas.openxmlformats.org/officeDocument/2006/relationships/hyperlink" Target="https://docs.oracle.com/javase/tutorial/jdbc/index.html" TargetMode="External"/><Relationship Id="rId4" Type="http://schemas.openxmlformats.org/officeDocument/2006/relationships/hyperlink" Target="https://www.postgresql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454760" y="1786320"/>
            <a:ext cx="7688880" cy="635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2185C5"/>
                </a:solidFill>
                <a:latin typeface="Raleway"/>
                <a:ea typeface="Raleway"/>
              </a:rPr>
              <a:t>Lesson 13 - Java Database Connectivity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Database flow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Load driver;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Get a connection;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Get a statement;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Execute queries;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Read results/metadata;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Close resources.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A877B925-0F01-4310-B91D-F91B3C2D6B37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Driver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716640" y="4330440"/>
            <a:ext cx="1631880" cy="53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  <a:ea typeface="Arial"/>
              </a:rPr>
              <a:t>Java Application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276000" y="3965400"/>
            <a:ext cx="2592000" cy="215640"/>
          </a:xfrm>
          <a:prstGeom prst="rect">
            <a:avLst/>
          </a:prstGeom>
          <a:gradFill rotWithShape="0">
            <a:gsLst>
              <a:gs pos="0">
                <a:srgbClr val="F20052"/>
              </a:gs>
              <a:gs pos="100000">
                <a:srgbClr val="FFB5B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strike="noStrike" spc="-1">
                <a:solidFill>
                  <a:srgbClr val="FFFFFF"/>
                </a:solidFill>
                <a:latin typeface="Arial"/>
                <a:ea typeface="Arial"/>
              </a:rPr>
              <a:t>JDBC Interface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008800" y="1514160"/>
            <a:ext cx="969480" cy="971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latin typeface="Arial"/>
                <a:ea typeface="Arial"/>
              </a:rPr>
              <a:t>MySQL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3024720" y="1514160"/>
            <a:ext cx="988560" cy="971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"/>
              </a:rPr>
              <a:t>MS </a:t>
            </a:r>
            <a:r>
              <a:rPr lang="en-US" sz="1280" b="1" strike="noStrike" spc="-1">
                <a:solidFill>
                  <a:srgbClr val="FFFFFF"/>
                </a:solidFill>
                <a:latin typeface="Arial"/>
                <a:ea typeface="Arial"/>
              </a:rPr>
              <a:t>SQL</a:t>
            </a:r>
            <a:endParaRPr lang="en-US" sz="128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80" b="1" strike="noStrike" spc="-1">
                <a:solidFill>
                  <a:srgbClr val="FFFFFF"/>
                </a:solidFill>
                <a:latin typeface="Arial"/>
                <a:ea typeface="Arial"/>
              </a:rPr>
              <a:t>Server</a:t>
            </a:r>
            <a:endParaRPr lang="en-US" sz="1280" b="0" strike="noStrike" spc="-1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4052520" y="1514160"/>
            <a:ext cx="969480" cy="971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latin typeface="Arial"/>
                <a:ea typeface="Arial"/>
              </a:rPr>
              <a:t>PostgreSQL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5073480" y="1514160"/>
            <a:ext cx="1001520" cy="971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latin typeface="Arial"/>
                <a:ea typeface="Arial"/>
              </a:rPr>
              <a:t>Oracle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6113520" y="1514160"/>
            <a:ext cx="1007640" cy="971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latin typeface="Arial"/>
                <a:ea typeface="Arial"/>
              </a:rPr>
              <a:t>SQLite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221" name="Рисунок 38"/>
          <p:cNvPicPr/>
          <p:nvPr/>
        </p:nvPicPr>
        <p:blipFill>
          <a:blip r:embed="rId2"/>
          <a:stretch/>
        </p:blipFill>
        <p:spPr>
          <a:xfrm>
            <a:off x="2120040" y="974880"/>
            <a:ext cx="731160" cy="377640"/>
          </a:xfrm>
          <a:prstGeom prst="rect">
            <a:avLst/>
          </a:prstGeom>
          <a:ln>
            <a:noFill/>
          </a:ln>
        </p:spPr>
      </p:pic>
      <p:pic>
        <p:nvPicPr>
          <p:cNvPr id="222" name="Рисунок 39"/>
          <p:cNvPicPr/>
          <p:nvPr/>
        </p:nvPicPr>
        <p:blipFill>
          <a:blip r:embed="rId3"/>
          <a:stretch/>
        </p:blipFill>
        <p:spPr>
          <a:xfrm>
            <a:off x="3173400" y="908280"/>
            <a:ext cx="677520" cy="556200"/>
          </a:xfrm>
          <a:prstGeom prst="rect">
            <a:avLst/>
          </a:prstGeom>
          <a:ln>
            <a:noFill/>
          </a:ln>
        </p:spPr>
      </p:pic>
      <p:pic>
        <p:nvPicPr>
          <p:cNvPr id="223" name="Рисунок 40"/>
          <p:cNvPicPr/>
          <p:nvPr/>
        </p:nvPicPr>
        <p:blipFill>
          <a:blip r:embed="rId4"/>
          <a:stretch/>
        </p:blipFill>
        <p:spPr>
          <a:xfrm>
            <a:off x="4149360" y="856080"/>
            <a:ext cx="777240" cy="615600"/>
          </a:xfrm>
          <a:prstGeom prst="rect">
            <a:avLst/>
          </a:prstGeom>
          <a:ln>
            <a:noFill/>
          </a:ln>
        </p:spPr>
      </p:pic>
      <p:pic>
        <p:nvPicPr>
          <p:cNvPr id="224" name="Рисунок 41"/>
          <p:cNvPicPr/>
          <p:nvPr/>
        </p:nvPicPr>
        <p:blipFill>
          <a:blip r:embed="rId5"/>
          <a:stretch/>
        </p:blipFill>
        <p:spPr>
          <a:xfrm>
            <a:off x="5178240" y="1128600"/>
            <a:ext cx="771840" cy="153360"/>
          </a:xfrm>
          <a:prstGeom prst="rect">
            <a:avLst/>
          </a:prstGeom>
          <a:ln>
            <a:noFill/>
          </a:ln>
        </p:spPr>
      </p:pic>
      <p:pic>
        <p:nvPicPr>
          <p:cNvPr id="225" name="Рисунок 42"/>
          <p:cNvPicPr/>
          <p:nvPr/>
        </p:nvPicPr>
        <p:blipFill>
          <a:blip r:embed="rId6"/>
          <a:stretch/>
        </p:blipFill>
        <p:spPr>
          <a:xfrm>
            <a:off x="6185520" y="1067400"/>
            <a:ext cx="809640" cy="238320"/>
          </a:xfrm>
          <a:prstGeom prst="rect">
            <a:avLst/>
          </a:prstGeom>
          <a:ln>
            <a:noFill/>
          </a:ln>
        </p:spPr>
      </p:pic>
      <p:sp>
        <p:nvSpPr>
          <p:cNvPr id="226" name="CustomShape 9"/>
          <p:cNvSpPr/>
          <p:nvPr/>
        </p:nvSpPr>
        <p:spPr>
          <a:xfrm>
            <a:off x="2095200" y="2820600"/>
            <a:ext cx="770400" cy="647640"/>
          </a:xfrm>
          <a:prstGeom prst="rect">
            <a:avLst/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MySQL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JDBC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3121560" y="2824920"/>
            <a:ext cx="770400" cy="647640"/>
          </a:xfrm>
          <a:prstGeom prst="rect">
            <a:avLst/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MS SQL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JDBC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4147560" y="2824920"/>
            <a:ext cx="770400" cy="647640"/>
          </a:xfrm>
          <a:prstGeom prst="rect">
            <a:avLst/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PostgreSQL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JDBC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5172840" y="2824920"/>
            <a:ext cx="770400" cy="647640"/>
          </a:xfrm>
          <a:prstGeom prst="rect">
            <a:avLst/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Oracle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JDBC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6199920" y="2824920"/>
            <a:ext cx="770400" cy="647640"/>
          </a:xfrm>
          <a:prstGeom prst="rect">
            <a:avLst/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SQLite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JDBC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677480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 rot="16200000">
            <a:off x="2206080" y="2537640"/>
            <a:ext cx="559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5"/>
          <p:cNvSpPr/>
          <p:nvPr/>
        </p:nvSpPr>
        <p:spPr>
          <a:xfrm rot="16200000">
            <a:off x="3226680" y="2537640"/>
            <a:ext cx="559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6"/>
          <p:cNvSpPr/>
          <p:nvPr/>
        </p:nvSpPr>
        <p:spPr>
          <a:xfrm rot="16200000">
            <a:off x="4258080" y="2537640"/>
            <a:ext cx="559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7"/>
          <p:cNvSpPr/>
          <p:nvPr/>
        </p:nvSpPr>
        <p:spPr>
          <a:xfrm rot="16200000">
            <a:off x="5284080" y="2537640"/>
            <a:ext cx="559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8"/>
          <p:cNvSpPr/>
          <p:nvPr/>
        </p:nvSpPr>
        <p:spPr>
          <a:xfrm rot="16200000">
            <a:off x="6310440" y="2537640"/>
            <a:ext cx="559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9"/>
          <p:cNvSpPr/>
          <p:nvPr/>
        </p:nvSpPr>
        <p:spPr>
          <a:xfrm rot="16200000">
            <a:off x="4413240" y="4195080"/>
            <a:ext cx="23544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0"/>
          <p:cNvSpPr/>
          <p:nvPr/>
        </p:nvSpPr>
        <p:spPr>
          <a:xfrm rot="12765000">
            <a:off x="2471760" y="3675240"/>
            <a:ext cx="911520" cy="152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7362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1"/>
          <p:cNvSpPr/>
          <p:nvPr/>
        </p:nvSpPr>
        <p:spPr>
          <a:xfrm rot="19779600">
            <a:off x="5766840" y="3674880"/>
            <a:ext cx="911520" cy="152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4376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2"/>
          <p:cNvSpPr/>
          <p:nvPr/>
        </p:nvSpPr>
        <p:spPr>
          <a:xfrm rot="16200000">
            <a:off x="4275720" y="3622320"/>
            <a:ext cx="524520" cy="16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080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3"/>
          <p:cNvSpPr/>
          <p:nvPr/>
        </p:nvSpPr>
        <p:spPr>
          <a:xfrm rot="13863600">
            <a:off x="3375360" y="3633480"/>
            <a:ext cx="644400" cy="178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8460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4"/>
          <p:cNvSpPr/>
          <p:nvPr/>
        </p:nvSpPr>
        <p:spPr>
          <a:xfrm rot="18429600">
            <a:off x="5097600" y="3643920"/>
            <a:ext cx="680400" cy="178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D9EEFF"/>
              </a:gs>
              <a:gs pos="100000">
                <a:srgbClr val="F0F8FF"/>
              </a:gs>
            </a:gsLst>
            <a:lin ang="13026000"/>
          </a:gradFill>
          <a:ln w="9360">
            <a:solidFill>
              <a:srgbClr val="78CAFA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Key JDBC interfaces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2390040" y="1215720"/>
            <a:ext cx="4163400" cy="381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Key JDBC interfaces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893880" y="1373760"/>
            <a:ext cx="825012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Driver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how to get a connection to the database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Connection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how to communicate with the database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Statement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how to run the SQL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ResultSet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what was returned by queries and how to work with that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Database connection URL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Picture 2"/>
          <p:cNvPicPr/>
          <p:nvPr/>
        </p:nvPicPr>
        <p:blipFill>
          <a:blip r:embed="rId2"/>
          <a:stretch/>
        </p:blipFill>
        <p:spPr>
          <a:xfrm>
            <a:off x="588960" y="1461600"/>
            <a:ext cx="8172000" cy="30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Get a Connection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93880" y="1373760"/>
            <a:ext cx="825012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Connection connection = DriverManager.</a:t>
            </a:r>
            <a:r>
              <a:rPr lang="en-US" sz="1600" b="1" i="1" strike="noStrike" spc="-1">
                <a:solidFill>
                  <a:srgbClr val="000000"/>
                </a:solidFill>
                <a:latin typeface="Courier New"/>
                <a:ea typeface="Lato"/>
              </a:rPr>
              <a:t>getConnection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"jdbc:postgresql://localhost:5432/dbname"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"username"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,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"password"</a:t>
            </a:r>
            <a:r>
              <a:t/>
            </a:r>
            <a:br/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// do manipulations with database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Statements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628560" y="1267920"/>
          <a:ext cx="8279640" cy="3171240"/>
        </p:xfrm>
        <a:graphic>
          <a:graphicData uri="http://schemas.openxmlformats.org/drawingml/2006/table">
            <a:tbl>
              <a:tblPr/>
              <a:tblGrid>
                <a:gridCol w="26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7030A0"/>
                          </a:solidFill>
                          <a:latin typeface="Arial"/>
                          <a:ea typeface="Arial"/>
                        </a:rPr>
                        <a:t>Statement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7030A0"/>
                          </a:solidFill>
                          <a:latin typeface="Arial"/>
                          <a:ea typeface="Arial"/>
                        </a:rPr>
                        <a:t>PreparedStatement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EC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7030A0"/>
                          </a:solidFill>
                          <a:latin typeface="Arial"/>
                          <a:ea typeface="Arial"/>
                        </a:rPr>
                        <a:t>CallableStatement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EC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600">
                <a:tc>
                  <a:txBody>
                    <a:bodyPr/>
                    <a:lstStyle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Generic interface for data access and modification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Batch operations execution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Provides access to result set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Sent to the database server each and every time.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C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Cached. Can be used several times with different parameters;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Faster - preliminary construction of the execution plan;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More secure - uses placeholders for input parameters, prevents SQL injections;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More readable - no string concatenation in building a query;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C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Interface for running stored procedures and functions;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4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Provides access to specific parameters returned by stored procedures;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E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Basic SQL Statements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93520" y="1373760"/>
            <a:ext cx="818748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Consolas"/>
                <a:ea typeface="Lato"/>
              </a:rPr>
              <a:t>INSERT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add a new row to the table(s)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Consolas"/>
                <a:ea typeface="Lato"/>
              </a:rPr>
              <a:t>SELECT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fetch data from the table(s)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Consolas"/>
                <a:ea typeface="Lato"/>
              </a:rPr>
              <a:t>UPDATE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change zero or more rows in the table(s)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Consolas"/>
                <a:ea typeface="Lato"/>
              </a:rPr>
              <a:t>DELETE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remove zero or more rows from the table(s)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93880" y="358560"/>
            <a:ext cx="81320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CRUD – Create, Read, Update, Delete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7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TextShape 9"/>
          <p:cNvSpPr txBox="1"/>
          <p:nvPr/>
        </p:nvSpPr>
        <p:spPr>
          <a:xfrm>
            <a:off x="893880" y="1142640"/>
            <a:ext cx="8250120" cy="3927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 statement = connection.createStatement();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ResultSet names =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.executeQuery(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"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select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name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from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latin typeface="Courier New"/>
                <a:ea typeface="Lato"/>
              </a:rPr>
              <a:t>int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insertedRowsCount =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.executeUpdate(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"insert into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values(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1, 2, 'Deer', ‘01-01-2020'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)“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latin typeface="Courier New"/>
                <a:ea typeface="Lato"/>
              </a:rPr>
              <a:t>int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updatedRowsCount =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.executeUpdate(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"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update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set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name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= ‘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Big Deer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‘ where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name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=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‘Deer’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“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latin typeface="Courier New"/>
                <a:ea typeface="Lato"/>
              </a:rPr>
              <a:t>int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deletedRowsCount =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.executeUpdate(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"delete from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where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id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= 1“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Prepared Statement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TextShape 4"/>
          <p:cNvSpPr txBox="1"/>
          <p:nvPr/>
        </p:nvSpPr>
        <p:spPr>
          <a:xfrm>
            <a:off x="893880" y="1170000"/>
            <a:ext cx="8000640" cy="29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latin typeface="Courier New"/>
                <a:ea typeface="Lato"/>
              </a:rPr>
              <a:t>final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String animalToFree =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"Zebrony"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;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Statement stmt = connection.createStatement();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String sql =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"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delete from animal where name =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'"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+ animalToFree + </a:t>
            </a:r>
            <a:r>
              <a:rPr lang="en-US" sz="1400" b="0" strike="noStrike" spc="-1">
                <a:solidFill>
                  <a:srgbClr val="008000"/>
                </a:solidFill>
                <a:latin typeface="Courier New"/>
                <a:ea typeface="Lato"/>
              </a:rPr>
              <a:t>"'"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stmt.executeUpdate(sql);</a:t>
            </a:r>
            <a:r>
              <a:t/>
            </a:r>
            <a:br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PreparedStatement ps = connection.prepareStatement(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"delete from animal where name = ?“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ps.setString(</a:t>
            </a:r>
            <a:r>
              <a:rPr lang="en-US" sz="1400" b="0" strike="noStrike" spc="-1">
                <a:solidFill>
                  <a:srgbClr val="0000FF"/>
                </a:solidFill>
                <a:latin typeface="Courier New"/>
                <a:ea typeface="Lato"/>
              </a:rPr>
              <a:t>1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, animalToFree);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ps.execute();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Lesson Goals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Connect to Database (DB)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Manipulate with database structure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Operate with database content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D68B00A0-58D9-4116-9564-D2A3777DB729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Getting Data from a ResultSet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Объект 3"/>
          <p:cNvPicPr/>
          <p:nvPr/>
        </p:nvPicPr>
        <p:blipFill>
          <a:blip r:embed="rId2"/>
          <a:stretch/>
        </p:blipFill>
        <p:spPr>
          <a:xfrm>
            <a:off x="1361520" y="1828800"/>
            <a:ext cx="6402960" cy="19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Getting Data from a ResultSet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93880" y="1215720"/>
            <a:ext cx="7938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ResultSet rs = statement.executeQuery(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"select </a:t>
            </a:r>
            <a:r>
              <a:rPr lang="en-US" sz="1600" b="0" strike="noStrike" spc="-1">
                <a:solidFill>
                  <a:srgbClr val="008000"/>
                </a:solidFill>
                <a:latin typeface="Courier New"/>
                <a:ea typeface="Lato"/>
              </a:rPr>
              <a:t>id, species_id, name, date_born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 from </a:t>
            </a:r>
            <a:r>
              <a:rPr lang="en-US" sz="16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“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List&lt;Animal&gt; animals = </a:t>
            </a:r>
            <a:r>
              <a:rPr lang="en-US" sz="1600" b="0" strike="noStrike" spc="-1">
                <a:solidFill>
                  <a:srgbClr val="000080"/>
                </a:solidFill>
                <a:latin typeface="Courier New"/>
                <a:ea typeface="Lato"/>
              </a:rPr>
              <a:t>new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  <a:ea typeface="Lato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ArrayList&lt;&gt;();</a:t>
            </a:r>
            <a:r>
              <a:t/>
            </a:r>
            <a:br/>
            <a:r>
              <a:rPr lang="en-US" sz="1600" b="1" strike="noStrike" spc="-1">
                <a:solidFill>
                  <a:srgbClr val="000080"/>
                </a:solidFill>
                <a:latin typeface="Courier New"/>
                <a:ea typeface="Lato"/>
              </a:rPr>
              <a:t>while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rs.next()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Animal animal = </a:t>
            </a:r>
            <a:r>
              <a:rPr lang="en-US" sz="1600" b="0" strike="noStrike" spc="-1">
                <a:solidFill>
                  <a:srgbClr val="000080"/>
                </a:solidFill>
                <a:latin typeface="Courier New"/>
                <a:ea typeface="Lato"/>
              </a:rPr>
              <a:t>new</a:t>
            </a:r>
            <a:r>
              <a:rPr lang="en-US" sz="1600" b="1" strike="noStrike" spc="-1">
                <a:solidFill>
                  <a:srgbClr val="000080"/>
                </a:solidFill>
                <a:latin typeface="Courier New"/>
                <a:ea typeface="Lato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Animal(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rs.getInt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"id"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),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rs.getInt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"species_id"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),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rs.getString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"name"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),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Lato"/>
              </a:rPr>
              <a:t>rs.getTimestamp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600" b="1" strike="noStrike" spc="-1">
                <a:solidFill>
                  <a:srgbClr val="008000"/>
                </a:solidFill>
                <a:latin typeface="Courier New"/>
                <a:ea typeface="Lato"/>
              </a:rPr>
              <a:t>"date_born"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);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    animals.add(animal);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r>
              <a:t/>
            </a:r>
            <a:br/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Getting Data from a ResultSet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2" name="Table 3"/>
          <p:cNvGraphicFramePr/>
          <p:nvPr/>
        </p:nvGraphicFramePr>
        <p:xfrm>
          <a:off x="789840" y="1370160"/>
          <a:ext cx="7886520" cy="351000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Method 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7AB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Return 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7AB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Example Database 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7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getBoolean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boolean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BOOLEAN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java.sql.Date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getDouble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double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DOUBLE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getInt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getLong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long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BIGINT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getObject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Object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Any 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getString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String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CHAR, VARCHAR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java.sql.Time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getTimeStamp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java.sql.TimeStamp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>
                          <a:solidFill>
                            <a:srgbClr val="677480"/>
                          </a:solidFill>
                          <a:latin typeface="Arial"/>
                          <a:ea typeface="Arial"/>
                        </a:rPr>
                        <a:t>TIMESTAMP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DE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What is wrong?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93880" y="1144440"/>
            <a:ext cx="8030880" cy="377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80"/>
                </a:solidFill>
                <a:latin typeface="Courier New"/>
                <a:ea typeface="Lato"/>
              </a:rPr>
              <a:t>try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(Connection connection = DriverManager.</a:t>
            </a:r>
            <a:r>
              <a:rPr lang="en-US" sz="1150" b="0" i="1" strike="noStrike" spc="-1">
                <a:solidFill>
                  <a:srgbClr val="000000"/>
                </a:solidFill>
                <a:latin typeface="Courier New"/>
                <a:ea typeface="Lato"/>
              </a:rPr>
              <a:t>getConnection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150" b="0" strike="noStrike" spc="-1">
                <a:solidFill>
                  <a:srgbClr val="008000"/>
                </a:solidFill>
                <a:latin typeface="Courier New"/>
                <a:ea typeface="Lato"/>
              </a:rPr>
              <a:t>"jdbc:postgresql://localhost:5432/db"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150" b="0" strike="noStrike" spc="-1">
                <a:solidFill>
                  <a:srgbClr val="008000"/>
                </a:solidFill>
                <a:latin typeface="Courier New"/>
                <a:ea typeface="Lato"/>
              </a:rPr>
              <a:t>"username"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, </a:t>
            </a:r>
            <a:r>
              <a:rPr lang="en-US" sz="1150" b="0" strike="noStrike" spc="-1">
                <a:solidFill>
                  <a:srgbClr val="008000"/>
                </a:solidFill>
                <a:latin typeface="Courier New"/>
                <a:ea typeface="Lato"/>
              </a:rPr>
              <a:t>"password"</a:t>
            </a:r>
            <a:r>
              <a:t/>
            </a:r>
            <a:br/>
            <a:r>
              <a:rPr lang="en-US" sz="1150" b="0" strike="noStrike" spc="-1">
                <a:solidFill>
                  <a:srgbClr val="008000"/>
                </a:solidFill>
                <a:latin typeface="Courier New"/>
                <a:ea typeface="Lato"/>
              </a:rPr>
              <a:t>   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Statement stmt = connection.createStatement();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 {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ResultSet rs = stmt.executeQuery(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"select </a:t>
            </a:r>
            <a:r>
              <a:rPr lang="en-US" sz="1150" b="0" i="1" strike="noStrike" spc="-1">
                <a:solidFill>
                  <a:srgbClr val="008000"/>
                </a:solidFill>
                <a:latin typeface="Courier New"/>
                <a:ea typeface="Lato"/>
              </a:rPr>
              <a:t>*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 from animal where name = 'Not in table'"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rs.next();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rs.getInt(</a:t>
            </a:r>
            <a:r>
              <a:rPr lang="en-US" sz="1150" b="0" strike="noStrike" spc="-1">
                <a:solidFill>
                  <a:srgbClr val="0000FF"/>
                </a:solidFill>
                <a:latin typeface="Courier New"/>
                <a:ea typeface="Lato"/>
              </a:rPr>
              <a:t>1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150" b="1" i="1" strike="noStrike" spc="-1">
                <a:solidFill>
                  <a:srgbClr val="FF0000"/>
                </a:solidFill>
                <a:latin typeface="Courier New"/>
                <a:ea typeface="Lato"/>
              </a:rPr>
              <a:t>// missing check that rs.next() returned false due no entry</a:t>
            </a:r>
            <a:r>
              <a:t/>
            </a:r>
            <a:br/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   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ResultSet rs1 = stmt.executeQuery(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"select </a:t>
            </a:r>
            <a:r>
              <a:rPr lang="en-US" sz="1150" b="0" i="1" strike="noStrike" spc="-1">
                <a:solidFill>
                  <a:srgbClr val="008000"/>
                </a:solidFill>
                <a:latin typeface="Courier New"/>
                <a:ea typeface="Lato"/>
              </a:rPr>
              <a:t>count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(</a:t>
            </a:r>
            <a:r>
              <a:rPr lang="en-US" sz="1150" b="0" i="1" strike="noStrike" spc="-1">
                <a:solidFill>
                  <a:srgbClr val="008000"/>
                </a:solidFill>
                <a:latin typeface="Courier New"/>
                <a:ea typeface="Lato"/>
              </a:rPr>
              <a:t>*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) from animal"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rs1.getInt(</a:t>
            </a:r>
            <a:r>
              <a:rPr lang="en-US" sz="1150" b="0" strike="noStrike" spc="-1">
                <a:solidFill>
                  <a:srgbClr val="0000FF"/>
                </a:solidFill>
                <a:latin typeface="Courier New"/>
                <a:ea typeface="Lato"/>
              </a:rPr>
              <a:t>1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i="1" strike="noStrike" spc="-1">
                <a:solidFill>
                  <a:srgbClr val="808080"/>
                </a:solidFill>
                <a:latin typeface="Courier New"/>
                <a:ea typeface="Lato"/>
              </a:rPr>
              <a:t>    </a:t>
            </a:r>
            <a:r>
              <a:rPr lang="en-US" sz="1150" b="1" i="1" strike="noStrike" spc="-1">
                <a:solidFill>
                  <a:srgbClr val="FF0000"/>
                </a:solidFill>
                <a:latin typeface="Courier New"/>
                <a:ea typeface="Lato"/>
              </a:rPr>
              <a:t>// missing rs.next() invocation</a:t>
            </a:r>
            <a:r>
              <a:t/>
            </a:r>
            <a:br/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   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ResultSet rs2 = stmt.executeQuery(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"select </a:t>
            </a:r>
            <a:r>
              <a:rPr lang="en-US" sz="1150" b="0" i="1" strike="noStrike" spc="-1">
                <a:solidFill>
                  <a:srgbClr val="008000"/>
                </a:solidFill>
                <a:latin typeface="Courier New"/>
                <a:ea typeface="Lato"/>
              </a:rPr>
              <a:t>count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(</a:t>
            </a:r>
            <a:r>
              <a:rPr lang="en-US" sz="1150" b="0" i="1" strike="noStrike" spc="-1">
                <a:solidFill>
                  <a:srgbClr val="008000"/>
                </a:solidFill>
                <a:latin typeface="Courier New"/>
                <a:ea typeface="Lato"/>
              </a:rPr>
              <a:t>*</a:t>
            </a:r>
            <a:r>
              <a:rPr lang="en-US" sz="1150" b="1" strike="noStrike" spc="-1">
                <a:solidFill>
                  <a:srgbClr val="008000"/>
                </a:solidFill>
                <a:latin typeface="Courier New"/>
                <a:ea typeface="Lato"/>
              </a:rPr>
              <a:t>) from animal"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rs2.next();</a:t>
            </a:r>
            <a:r>
              <a:t/>
            </a:r>
            <a:br/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    rs2.getInt(</a:t>
            </a:r>
            <a:r>
              <a:rPr lang="en-US" sz="1150" b="0" strike="noStrike" spc="-1">
                <a:solidFill>
                  <a:srgbClr val="0000FF"/>
                </a:solidFill>
                <a:latin typeface="Courier New"/>
                <a:ea typeface="Lato"/>
              </a:rPr>
              <a:t>0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); 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150" b="1" i="1" strike="noStrike" spc="-1">
                <a:solidFill>
                  <a:srgbClr val="FF0000"/>
                </a:solidFill>
                <a:latin typeface="Courier New"/>
                <a:ea typeface="Lato"/>
              </a:rPr>
              <a:t>// invalid column index, indexing starts from 1 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} </a:t>
            </a:r>
            <a:r>
              <a:rPr lang="en-US" sz="1150" b="0" strike="noStrike" spc="-1">
                <a:solidFill>
                  <a:srgbClr val="000080"/>
                </a:solidFill>
                <a:latin typeface="Courier New"/>
                <a:ea typeface="Lato"/>
              </a:rPr>
              <a:t>catch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(SQLException e) { </a:t>
            </a:r>
            <a:r>
              <a:rPr lang="en-US" sz="115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/* process exception... */ 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endParaRPr lang="en-US" sz="11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727200" y="358560"/>
            <a:ext cx="84164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Transaction - statements executed as a unit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6"/>
          <p:cNvSpPr/>
          <p:nvPr/>
        </p:nvSpPr>
        <p:spPr>
          <a:xfrm>
            <a:off x="727200" y="1215720"/>
            <a:ext cx="8250120" cy="30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Lato"/>
              </a:rPr>
              <a:t>connection.setAutoCommit(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false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80"/>
                </a:solidFill>
                <a:latin typeface="Courier New"/>
                <a:ea typeface="Lato"/>
              </a:rPr>
              <a:t>try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{</a:t>
            </a:r>
            <a:r>
              <a:t/>
            </a:r>
            <a:br/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200" b="0" strike="noStrike" spc="-1">
                <a:solidFill>
                  <a:srgbClr val="000080"/>
                </a:solidFill>
                <a:latin typeface="Courier New"/>
                <a:ea typeface="Lato"/>
              </a:rPr>
              <a:t>final int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unicornSpeciesId = </a:t>
            </a:r>
            <a:r>
              <a:rPr lang="en-US" sz="1200" b="0" strike="noStrike" spc="-1">
                <a:solidFill>
                  <a:srgbClr val="0000FF"/>
                </a:solidFill>
                <a:latin typeface="Courier New"/>
                <a:ea typeface="Lato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statement.executeUpdate(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"delete from 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animal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 where 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species_id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 =“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+unicornSpeciesId);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statement.executeUpdate(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"delete from 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species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 where 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id</a:t>
            </a:r>
            <a:r>
              <a:rPr lang="en-US" sz="1200" b="1" strike="noStrike" spc="-1">
                <a:solidFill>
                  <a:srgbClr val="008000"/>
                </a:solidFill>
                <a:latin typeface="Courier New"/>
                <a:ea typeface="Lato"/>
              </a:rPr>
              <a:t> =“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+unicornSpeciesId);</a:t>
            </a:r>
            <a:r>
              <a:t/>
            </a:r>
            <a:br/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Lato"/>
              </a:rPr>
              <a:t>connection.commit();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} </a:t>
            </a:r>
            <a:r>
              <a:rPr lang="en-US" sz="1200" b="0" strike="noStrike" spc="-1">
                <a:solidFill>
                  <a:srgbClr val="000080"/>
                </a:solidFill>
                <a:latin typeface="Courier New"/>
                <a:ea typeface="Lato"/>
              </a:rPr>
              <a:t>catch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(SQLException e) {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20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// process exception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Lato"/>
              </a:rPr>
              <a:t>connection.setAutoCommit(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true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Joining multiple tables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ResultSet rs = statement.executeQuery(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"</a:t>
            </a:r>
            <a:r>
              <a:rPr lang="en-US" sz="1200" b="1" strike="noStrike" spc="-1">
                <a:solidFill>
                  <a:srgbClr val="66B366"/>
                </a:solidFill>
                <a:latin typeface="Courier New"/>
                <a:ea typeface="Lato"/>
              </a:rPr>
              <a:t>select</a:t>
            </a:r>
            <a:r>
              <a:t/>
            </a:r>
            <a:br/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    animal.name as Name,</a:t>
            </a:r>
            <a:r>
              <a:t/>
            </a:r>
            <a:br/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    species.name as Species,</a:t>
            </a:r>
            <a:r>
              <a:t/>
            </a:r>
            <a:br/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    animal.date_born as Born</a:t>
            </a:r>
            <a:r>
              <a:t/>
            </a:r>
            <a:br/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 </a:t>
            </a:r>
            <a:r>
              <a:rPr lang="en-US" sz="1200" b="1" strike="noStrike" spc="-1">
                <a:solidFill>
                  <a:srgbClr val="66B366"/>
                </a:solidFill>
                <a:latin typeface="Courier New"/>
                <a:ea typeface="Lato"/>
              </a:rPr>
              <a:t>from animal</a:t>
            </a:r>
            <a:r>
              <a:t/>
            </a:r>
            <a:br/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 </a:t>
            </a:r>
            <a:r>
              <a:rPr lang="en-US" sz="1200" b="1" strike="noStrike" spc="-1">
                <a:solidFill>
                  <a:srgbClr val="66B366"/>
                </a:solidFill>
                <a:latin typeface="Courier New"/>
                <a:ea typeface="Lato"/>
              </a:rPr>
              <a:t>inner join </a:t>
            </a:r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species</a:t>
            </a:r>
            <a:r>
              <a:rPr lang="en-US" sz="1200" b="1" strike="noStrike" spc="-1">
                <a:solidFill>
                  <a:srgbClr val="66B366"/>
                </a:solidFill>
                <a:latin typeface="Courier New"/>
                <a:ea typeface="Lato"/>
              </a:rPr>
              <a:t> on </a:t>
            </a:r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animal.species_id</a:t>
            </a:r>
            <a:r>
              <a:rPr lang="en-US" sz="1200" b="1" strike="noStrike" spc="-1">
                <a:solidFill>
                  <a:srgbClr val="66B366"/>
                </a:solidFill>
                <a:latin typeface="Courier New"/>
                <a:ea typeface="Lato"/>
              </a:rPr>
              <a:t> = </a:t>
            </a:r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species.id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66B366"/>
                </a:solidFill>
                <a:latin typeface="Courier New"/>
                <a:ea typeface="Lato"/>
              </a:rPr>
              <a:t>“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t/>
            </a:r>
            <a:br/>
            <a:r>
              <a:rPr lang="en-US" sz="1200" b="0" strike="noStrike" spc="-1">
                <a:solidFill>
                  <a:srgbClr val="000080"/>
                </a:solidFill>
                <a:latin typeface="Courier New"/>
                <a:ea typeface="Lato"/>
              </a:rPr>
              <a:t>while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(rs.next()) {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String name = rs.getString(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“name"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String species = rs.getString(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"species"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  Date bornDate = rs.getTimestamp(</a:t>
            </a:r>
            <a:r>
              <a:rPr lang="en-US" sz="1200" b="0" strike="noStrike" spc="-1">
                <a:solidFill>
                  <a:srgbClr val="008000"/>
                </a:solidFill>
                <a:latin typeface="Courier New"/>
                <a:ea typeface="Lato"/>
              </a:rPr>
              <a:t>"born"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r>
              <a:t/>
            </a:r>
            <a:br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7F0764F2-5A3E-473D-986C-F8F661AB2BC1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25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5" name="Picture 5"/>
          <p:cNvPicPr/>
          <p:nvPr/>
        </p:nvPicPr>
        <p:blipFill>
          <a:blip r:embed="rId2"/>
          <a:stretch/>
        </p:blipFill>
        <p:spPr>
          <a:xfrm>
            <a:off x="5996520" y="554040"/>
            <a:ext cx="3032280" cy="414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SQLException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93520" y="1373760"/>
            <a:ext cx="811152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80"/>
                </a:solidFill>
                <a:latin typeface="Courier New"/>
                <a:ea typeface="Lato"/>
              </a:rPr>
              <a:t>try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{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// code throwing SQL excetion 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} </a:t>
            </a:r>
            <a:r>
              <a:rPr lang="en-US" sz="1400" b="0" strike="noStrike" spc="-1">
                <a:solidFill>
                  <a:srgbClr val="000080"/>
                </a:solidFill>
                <a:latin typeface="Courier New"/>
                <a:ea typeface="Lato"/>
              </a:rPr>
              <a:t>catch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(SQLException e) {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0" i="1" strike="noStrike" spc="-1">
                <a:solidFill>
                  <a:srgbClr val="660E7A"/>
                </a:solidFill>
                <a:latin typeface="Courier New"/>
                <a:ea typeface="Lato"/>
              </a:rPr>
              <a:t>logger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.error(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"Error during query execution {}. State {}. Error code {}"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e.getMessage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(),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e.getSQLState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(),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Lato"/>
              </a:rPr>
              <a:t>e.getErrorCode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()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Database metadata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791640" y="1251000"/>
            <a:ext cx="825012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14480"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677480"/>
                </a:solidFill>
                <a:latin typeface="Consolas"/>
                <a:ea typeface="Lato"/>
              </a:rPr>
              <a:t>DatabaseMetaData databaseMetaData = connection.getMetaData();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roup 3"/>
          <p:cNvGrpSpPr/>
          <p:nvPr/>
        </p:nvGrpSpPr>
        <p:grpSpPr>
          <a:xfrm>
            <a:off x="6033240" y="2463120"/>
            <a:ext cx="855720" cy="593640"/>
            <a:chOff x="6033240" y="2463120"/>
            <a:chExt cx="855720" cy="593640"/>
          </a:xfrm>
        </p:grpSpPr>
        <p:sp>
          <p:nvSpPr>
            <p:cNvPr id="303" name="CustomShape 4"/>
            <p:cNvSpPr/>
            <p:nvPr/>
          </p:nvSpPr>
          <p:spPr>
            <a:xfrm>
              <a:off x="6033240" y="2463120"/>
              <a:ext cx="855720" cy="161640"/>
            </a:xfrm>
            <a:prstGeom prst="rect">
              <a:avLst/>
            </a:prstGeom>
            <a:gradFill rotWithShape="0">
              <a:gsLst>
                <a:gs pos="0">
                  <a:srgbClr val="BDD9FF"/>
                </a:gs>
                <a:gs pos="100000">
                  <a:srgbClr val="E5EFFF"/>
                </a:gs>
              </a:gsLst>
              <a:lin ang="16200000"/>
            </a:gradFill>
            <a:ln w="9360">
              <a:solidFill>
                <a:srgbClr val="1C83C4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animal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4" name="CustomShape 5"/>
            <p:cNvSpPr/>
            <p:nvPr/>
          </p:nvSpPr>
          <p:spPr>
            <a:xfrm>
              <a:off x="6033240" y="2625120"/>
              <a:ext cx="855720" cy="4316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5" name="Group 6"/>
          <p:cNvGrpSpPr/>
          <p:nvPr/>
        </p:nvGrpSpPr>
        <p:grpSpPr>
          <a:xfrm>
            <a:off x="6519240" y="2760120"/>
            <a:ext cx="855720" cy="593640"/>
            <a:chOff x="6519240" y="2760120"/>
            <a:chExt cx="855720" cy="593640"/>
          </a:xfrm>
        </p:grpSpPr>
        <p:sp>
          <p:nvSpPr>
            <p:cNvPr id="306" name="CustomShape 7"/>
            <p:cNvSpPr/>
            <p:nvPr/>
          </p:nvSpPr>
          <p:spPr>
            <a:xfrm>
              <a:off x="6519240" y="2760120"/>
              <a:ext cx="855720" cy="161640"/>
            </a:xfrm>
            <a:prstGeom prst="rect">
              <a:avLst/>
            </a:prstGeom>
            <a:gradFill rotWithShape="0">
              <a:gsLst>
                <a:gs pos="0">
                  <a:srgbClr val="BDD9FF"/>
                </a:gs>
                <a:gs pos="100000">
                  <a:srgbClr val="E5EFFF"/>
                </a:gs>
              </a:gsLst>
              <a:lin ang="16200000"/>
            </a:gradFill>
            <a:ln w="9360">
              <a:solidFill>
                <a:srgbClr val="1C83C4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species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07" name="CustomShape 8"/>
            <p:cNvSpPr/>
            <p:nvPr/>
          </p:nvSpPr>
          <p:spPr>
            <a:xfrm>
              <a:off x="6519240" y="2922120"/>
              <a:ext cx="855720" cy="4316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8" name="CustomShape 9"/>
          <p:cNvSpPr/>
          <p:nvPr/>
        </p:nvSpPr>
        <p:spPr>
          <a:xfrm>
            <a:off x="7466400" y="2478240"/>
            <a:ext cx="863640" cy="161640"/>
          </a:xfrm>
          <a:prstGeom prst="rect">
            <a:avLst/>
          </a:prstGeom>
          <a:gradFill rotWithShape="0">
            <a:gsLst>
              <a:gs pos="0">
                <a:srgbClr val="D3D9DF"/>
              </a:gs>
              <a:gs pos="100000">
                <a:srgbClr val="EDF0F4"/>
              </a:gs>
            </a:gsLst>
            <a:lin ang="16200000"/>
          </a:gradFill>
          <a:ln w="9360">
            <a:solidFill>
              <a:srgbClr val="63717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677480"/>
                </a:solidFill>
                <a:latin typeface="Arial"/>
                <a:ea typeface="Arial"/>
              </a:rPr>
              <a:t>id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7466400" y="2667960"/>
            <a:ext cx="863640" cy="161640"/>
          </a:xfrm>
          <a:prstGeom prst="rect">
            <a:avLst/>
          </a:prstGeom>
          <a:gradFill rotWithShape="0">
            <a:gsLst>
              <a:gs pos="0">
                <a:srgbClr val="D3D9DF"/>
              </a:gs>
              <a:gs pos="100000">
                <a:srgbClr val="EDF0F4"/>
              </a:gs>
            </a:gsLst>
            <a:lin ang="16200000"/>
          </a:gradFill>
          <a:ln w="9360">
            <a:solidFill>
              <a:srgbClr val="63717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677480"/>
                </a:solidFill>
                <a:latin typeface="Arial"/>
                <a:ea typeface="Arial"/>
              </a:rPr>
              <a:t>name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7466400" y="2857680"/>
            <a:ext cx="863640" cy="161640"/>
          </a:xfrm>
          <a:prstGeom prst="rect">
            <a:avLst/>
          </a:prstGeom>
          <a:gradFill rotWithShape="0">
            <a:gsLst>
              <a:gs pos="0">
                <a:srgbClr val="D3D9DF"/>
              </a:gs>
              <a:gs pos="100000">
                <a:srgbClr val="EDF0F4"/>
              </a:gs>
            </a:gsLst>
            <a:lin ang="16200000"/>
          </a:gradFill>
          <a:ln w="9360">
            <a:solidFill>
              <a:srgbClr val="63717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677480"/>
                </a:solidFill>
                <a:latin typeface="Arial"/>
                <a:ea typeface="Arial"/>
              </a:rPr>
              <a:t>species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11" name="CustomShape 12"/>
          <p:cNvSpPr/>
          <p:nvPr/>
        </p:nvSpPr>
        <p:spPr>
          <a:xfrm>
            <a:off x="7466400" y="3045600"/>
            <a:ext cx="863640" cy="161640"/>
          </a:xfrm>
          <a:prstGeom prst="rect">
            <a:avLst/>
          </a:prstGeom>
          <a:gradFill rotWithShape="0">
            <a:gsLst>
              <a:gs pos="0">
                <a:srgbClr val="D3D9DF"/>
              </a:gs>
              <a:gs pos="100000">
                <a:srgbClr val="EDF0F4"/>
              </a:gs>
            </a:gsLst>
            <a:lin ang="16200000"/>
          </a:gradFill>
          <a:ln w="9360">
            <a:solidFill>
              <a:srgbClr val="63717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677480"/>
                </a:solidFill>
                <a:latin typeface="Arial"/>
                <a:ea typeface="Arial"/>
              </a:rPr>
              <a:t>date_born</a:t>
            </a:r>
            <a:endParaRPr lang="en-US" sz="900" b="0" strike="noStrike" spc="-1">
              <a:latin typeface="Arial"/>
            </a:endParaRPr>
          </a:p>
        </p:txBody>
      </p:sp>
      <p:grpSp>
        <p:nvGrpSpPr>
          <p:cNvPr id="312" name="Group 13"/>
          <p:cNvGrpSpPr/>
          <p:nvPr/>
        </p:nvGrpSpPr>
        <p:grpSpPr>
          <a:xfrm>
            <a:off x="1179360" y="2502000"/>
            <a:ext cx="1831680" cy="851760"/>
            <a:chOff x="1179360" y="2502000"/>
            <a:chExt cx="1831680" cy="851760"/>
          </a:xfrm>
        </p:grpSpPr>
        <p:sp>
          <p:nvSpPr>
            <p:cNvPr id="313" name="CustomShape 14"/>
            <p:cNvSpPr/>
            <p:nvPr/>
          </p:nvSpPr>
          <p:spPr>
            <a:xfrm>
              <a:off x="1179360" y="2502000"/>
              <a:ext cx="1831680" cy="192600"/>
            </a:xfrm>
            <a:prstGeom prst="rect">
              <a:avLst/>
            </a:prstGeom>
            <a:gradFill rotWithShape="0">
              <a:gsLst>
                <a:gs pos="0">
                  <a:srgbClr val="D9EEFF"/>
                </a:gs>
                <a:gs pos="100000">
                  <a:srgbClr val="F0F8FF"/>
                </a:gs>
              </a:gsLst>
              <a:lin ang="16200000"/>
            </a:gradFill>
            <a:ln w="9360">
              <a:solidFill>
                <a:srgbClr val="78CAFA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animal_statistics (@date, @ids)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4" name="CustomShape 15"/>
            <p:cNvSpPr/>
            <p:nvPr/>
          </p:nvSpPr>
          <p:spPr>
            <a:xfrm>
              <a:off x="1179360" y="2693520"/>
              <a:ext cx="1831680" cy="6602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select * from animal 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where date_born = @date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and id in (@ids)</a:t>
              </a:r>
              <a:endParaRPr lang="en-US" sz="9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group by species_id</a:t>
              </a:r>
              <a:endParaRPr lang="en-US" sz="900" b="0" strike="noStrike" spc="-1">
                <a:latin typeface="Arial"/>
              </a:endParaRPr>
            </a:p>
          </p:txBody>
        </p:sp>
      </p:grpSp>
      <p:grpSp>
        <p:nvGrpSpPr>
          <p:cNvPr id="315" name="Group 16"/>
          <p:cNvGrpSpPr/>
          <p:nvPr/>
        </p:nvGrpSpPr>
        <p:grpSpPr>
          <a:xfrm>
            <a:off x="3393000" y="3735720"/>
            <a:ext cx="1017720" cy="593640"/>
            <a:chOff x="3393000" y="3735720"/>
            <a:chExt cx="1017720" cy="593640"/>
          </a:xfrm>
        </p:grpSpPr>
        <p:sp>
          <p:nvSpPr>
            <p:cNvPr id="316" name="CustomShape 17"/>
            <p:cNvSpPr/>
            <p:nvPr/>
          </p:nvSpPr>
          <p:spPr>
            <a:xfrm>
              <a:off x="3393000" y="3735720"/>
              <a:ext cx="1017720" cy="161640"/>
            </a:xfrm>
            <a:prstGeom prst="rect">
              <a:avLst/>
            </a:prstGeom>
            <a:gradFill rotWithShape="0">
              <a:gsLst>
                <a:gs pos="0">
                  <a:srgbClr val="FFCBD0"/>
                </a:gs>
                <a:gs pos="100000">
                  <a:srgbClr val="FFEBEC"/>
                </a:gs>
              </a:gsLst>
              <a:lin ang="16200000"/>
            </a:gradFill>
            <a:ln w="9360">
              <a:solidFill>
                <a:srgbClr val="EC0051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unique_animals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17" name="CustomShape 18"/>
            <p:cNvSpPr/>
            <p:nvPr/>
          </p:nvSpPr>
          <p:spPr>
            <a:xfrm>
              <a:off x="3393000" y="3897720"/>
              <a:ext cx="1017720" cy="4316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8" name="Group 19"/>
          <p:cNvGrpSpPr/>
          <p:nvPr/>
        </p:nvGrpSpPr>
        <p:grpSpPr>
          <a:xfrm>
            <a:off x="3888000" y="4067640"/>
            <a:ext cx="1238040" cy="593640"/>
            <a:chOff x="3888000" y="4067640"/>
            <a:chExt cx="1238040" cy="593640"/>
          </a:xfrm>
        </p:grpSpPr>
        <p:sp>
          <p:nvSpPr>
            <p:cNvPr id="319" name="CustomShape 20"/>
            <p:cNvSpPr/>
            <p:nvPr/>
          </p:nvSpPr>
          <p:spPr>
            <a:xfrm>
              <a:off x="3888000" y="4067640"/>
              <a:ext cx="1238040" cy="161640"/>
            </a:xfrm>
            <a:prstGeom prst="rect">
              <a:avLst/>
            </a:prstGeom>
            <a:gradFill rotWithShape="0">
              <a:gsLst>
                <a:gs pos="0">
                  <a:srgbClr val="FFCBD0"/>
                </a:gs>
                <a:gs pos="100000">
                  <a:srgbClr val="FFEBEC"/>
                </a:gs>
              </a:gsLst>
              <a:lin ang="16200000"/>
            </a:gradFill>
            <a:ln w="9360">
              <a:solidFill>
                <a:srgbClr val="EC0051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top_species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0" name="CustomShape 21"/>
            <p:cNvSpPr/>
            <p:nvPr/>
          </p:nvSpPr>
          <p:spPr>
            <a:xfrm>
              <a:off x="3888000" y="4229640"/>
              <a:ext cx="1238040" cy="4316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1" name="Group 22"/>
          <p:cNvGrpSpPr/>
          <p:nvPr/>
        </p:nvGrpSpPr>
        <p:grpSpPr>
          <a:xfrm>
            <a:off x="3231000" y="4435560"/>
            <a:ext cx="1179720" cy="593640"/>
            <a:chOff x="3231000" y="4435560"/>
            <a:chExt cx="1179720" cy="593640"/>
          </a:xfrm>
        </p:grpSpPr>
        <p:sp>
          <p:nvSpPr>
            <p:cNvPr id="322" name="CustomShape 23"/>
            <p:cNvSpPr/>
            <p:nvPr/>
          </p:nvSpPr>
          <p:spPr>
            <a:xfrm>
              <a:off x="3231000" y="4435560"/>
              <a:ext cx="1179720" cy="161640"/>
            </a:xfrm>
            <a:prstGeom prst="rect">
              <a:avLst/>
            </a:prstGeom>
            <a:gradFill rotWithShape="0">
              <a:gsLst>
                <a:gs pos="0">
                  <a:srgbClr val="FFCBD0"/>
                </a:gs>
                <a:gs pos="100000">
                  <a:srgbClr val="FFEBEC"/>
                </a:gs>
              </a:gsLst>
              <a:lin ang="16200000"/>
            </a:gradFill>
            <a:ln w="9360">
              <a:solidFill>
                <a:srgbClr val="EC0051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677480"/>
                  </a:solidFill>
                  <a:latin typeface="Arial"/>
                  <a:ea typeface="Arial"/>
                </a:rPr>
                <a:t>rare_animals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323" name="CustomShape 24"/>
            <p:cNvSpPr/>
            <p:nvPr/>
          </p:nvSpPr>
          <p:spPr>
            <a:xfrm>
              <a:off x="3231000" y="4597560"/>
              <a:ext cx="1179720" cy="431640"/>
            </a:xfrm>
            <a:prstGeom prst="rect">
              <a:avLst/>
            </a:prstGeom>
            <a:gradFill rotWithShape="0">
              <a:gsLst>
                <a:gs pos="0">
                  <a:srgbClr val="D3D9DF"/>
                </a:gs>
                <a:gs pos="100000">
                  <a:srgbClr val="EDF0F4"/>
                </a:gs>
              </a:gsLst>
              <a:lin ang="16200000"/>
            </a:gradFill>
            <a:ln w="9360">
              <a:solidFill>
                <a:srgbClr val="63717E"/>
              </a:solidFill>
              <a:round/>
            </a:ln>
            <a:effectLst>
              <a:outerShdw dist="20160" dir="540000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" name="CustomShape 25"/>
          <p:cNvSpPr/>
          <p:nvPr/>
        </p:nvSpPr>
        <p:spPr>
          <a:xfrm>
            <a:off x="6138360" y="2165760"/>
            <a:ext cx="73440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Tables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25" name="CustomShape 26"/>
          <p:cNvSpPr/>
          <p:nvPr/>
        </p:nvSpPr>
        <p:spPr>
          <a:xfrm>
            <a:off x="7389360" y="2167200"/>
            <a:ext cx="9356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26" name="CustomShape 27"/>
          <p:cNvSpPr/>
          <p:nvPr/>
        </p:nvSpPr>
        <p:spPr>
          <a:xfrm>
            <a:off x="1279800" y="2167200"/>
            <a:ext cx="17312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Programmability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27" name="CustomShape 28"/>
          <p:cNvSpPr/>
          <p:nvPr/>
        </p:nvSpPr>
        <p:spPr>
          <a:xfrm>
            <a:off x="3519720" y="3399840"/>
            <a:ext cx="14547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Arial"/>
              </a:rPr>
              <a:t>Views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328" name="Picture 4" descr="Похожее изображение"/>
          <p:cNvPicPr/>
          <p:nvPr/>
        </p:nvPicPr>
        <p:blipFill>
          <a:blip r:embed="rId2"/>
          <a:stretch/>
        </p:blipFill>
        <p:spPr>
          <a:xfrm>
            <a:off x="3892320" y="1851480"/>
            <a:ext cx="1576800" cy="157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Closing Database Resources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80"/>
                </a:solidFill>
                <a:latin typeface="Courier New"/>
                <a:ea typeface="Lato"/>
              </a:rPr>
              <a:t>try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(Connection connection = DriverManager.</a:t>
            </a:r>
            <a:r>
              <a:rPr lang="en-US" sz="1400" b="0" i="1" strike="noStrike" spc="-1">
                <a:solidFill>
                  <a:srgbClr val="000000"/>
                </a:solidFill>
                <a:latin typeface="Courier New"/>
                <a:ea typeface="Lato"/>
              </a:rPr>
              <a:t>getConnection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"jdbc:postgresql://localhost:5432/dbname"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   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"username"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, </a:t>
            </a:r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"password"</a:t>
            </a:r>
            <a:r>
              <a:t/>
            </a:r>
            <a:br/>
            <a:r>
              <a:rPr lang="en-US" sz="1400" b="1" strike="noStrike" spc="-1">
                <a:solidFill>
                  <a:srgbClr val="008000"/>
                </a:solidFill>
                <a:latin typeface="Courier New"/>
                <a:ea typeface="Lato"/>
              </a:rPr>
              <a:t>   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Statement statement = connection.createStatement();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) {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// do manupulations with database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} </a:t>
            </a:r>
            <a:r>
              <a:rPr lang="en-US" sz="1400" b="0" strike="noStrike" spc="-1">
                <a:solidFill>
                  <a:srgbClr val="000080"/>
                </a:solidFill>
                <a:latin typeface="Courier New"/>
                <a:ea typeface="Lato"/>
              </a:rPr>
              <a:t>catch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(SQLException e) {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    </a:t>
            </a:r>
            <a:r>
              <a:rPr lang="en-US" sz="1400" b="0" i="1" strike="noStrike" spc="-1">
                <a:solidFill>
                  <a:srgbClr val="808080"/>
                </a:solidFill>
                <a:latin typeface="Courier New"/>
                <a:ea typeface="Lato"/>
              </a:rPr>
              <a:t>// process exception...</a:t>
            </a:r>
            <a:r>
              <a:t/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Lato"/>
              </a:rPr>
              <a:t>}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33120"/>
            <a:ext cx="13824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Performance optimization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214200" indent="-21384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HikariCP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4200" indent="-21384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Apache DBCP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4200" indent="-21384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C3P0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314240" y="2133360"/>
            <a:ext cx="1295640" cy="2862000"/>
          </a:xfrm>
          <a:prstGeom prst="roundRect">
            <a:avLst>
              <a:gd name="adj" fmla="val 8116"/>
            </a:avLst>
          </a:prstGeom>
          <a:gradFill rotWithShape="0">
            <a:gsLst>
              <a:gs pos="0">
                <a:srgbClr val="FFCBD0"/>
              </a:gs>
              <a:gs pos="100000">
                <a:srgbClr val="FFEBE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677480"/>
                </a:solidFill>
                <a:latin typeface="Arial"/>
                <a:ea typeface="Arial"/>
              </a:rPr>
              <a:t>Connection Pool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4476240" y="2673360"/>
            <a:ext cx="971640" cy="431640"/>
          </a:xfrm>
          <a:prstGeom prst="rect">
            <a:avLst/>
          </a:prstGeom>
          <a:solidFill>
            <a:srgbClr val="2185C5"/>
          </a:solidFill>
          <a:ln w="38160">
            <a:solidFill>
              <a:srgbClr val="FFFFFF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Connection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4476240" y="3213360"/>
            <a:ext cx="971640" cy="431640"/>
          </a:xfrm>
          <a:prstGeom prst="rect">
            <a:avLst/>
          </a:prstGeom>
          <a:solidFill>
            <a:srgbClr val="2185C5"/>
          </a:solidFill>
          <a:ln w="38160">
            <a:solidFill>
              <a:srgbClr val="FFFFFF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Connection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4476240" y="3780360"/>
            <a:ext cx="971640" cy="431640"/>
          </a:xfrm>
          <a:prstGeom prst="rect">
            <a:avLst/>
          </a:prstGeom>
          <a:solidFill>
            <a:srgbClr val="2185C5"/>
          </a:solidFill>
          <a:ln w="38160">
            <a:solidFill>
              <a:srgbClr val="FFFFFF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Connection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4476240" y="4347360"/>
            <a:ext cx="971640" cy="431640"/>
          </a:xfrm>
          <a:prstGeom prst="rect">
            <a:avLst/>
          </a:prstGeom>
          <a:solidFill>
            <a:srgbClr val="2185C5"/>
          </a:solidFill>
          <a:ln w="38160">
            <a:solidFill>
              <a:srgbClr val="FFFFFF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Connection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9" name="CustomShape 8"/>
          <p:cNvSpPr/>
          <p:nvPr/>
        </p:nvSpPr>
        <p:spPr>
          <a:xfrm>
            <a:off x="6366240" y="3021480"/>
            <a:ext cx="971640" cy="1349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20052"/>
              </a:gs>
              <a:gs pos="100000">
                <a:srgbClr val="FFB5B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FFFFFF"/>
                </a:solidFill>
                <a:latin typeface="Arial"/>
                <a:ea typeface="Arial"/>
              </a:rPr>
              <a:t>DB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1991880" y="3879720"/>
            <a:ext cx="1403640" cy="863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62EBD"/>
              </a:gs>
              <a:gs pos="100000">
                <a:srgbClr val="9AA1FC"/>
              </a:gs>
            </a:gsLst>
            <a:lin ang="16200000"/>
          </a:gradFill>
          <a:ln w="9360">
            <a:solidFill>
              <a:srgbClr val="1836A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Java Application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3341880" y="4068720"/>
            <a:ext cx="1025640" cy="485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6200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Arial"/>
                <a:ea typeface="Arial"/>
              </a:rPr>
              <a:t>getConnection</a:t>
            </a:r>
            <a:r>
              <a:rPr lang="ru-RU" sz="900" b="0" strike="noStrike" spc="-1">
                <a:solidFill>
                  <a:srgbClr val="FFFFFF"/>
                </a:solidFill>
                <a:latin typeface="Arial"/>
                <a:ea typeface="Arial"/>
              </a:rPr>
              <a:t>()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 rot="968400">
            <a:off x="5395320" y="2995920"/>
            <a:ext cx="1075320" cy="1598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7166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2"/>
          <p:cNvSpPr/>
          <p:nvPr/>
        </p:nvSpPr>
        <p:spPr>
          <a:xfrm rot="20536200">
            <a:off x="5377680" y="4315680"/>
            <a:ext cx="1075320" cy="1598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5132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3"/>
          <p:cNvSpPr/>
          <p:nvPr/>
        </p:nvSpPr>
        <p:spPr>
          <a:xfrm rot="525600">
            <a:off x="5394960" y="3430800"/>
            <a:ext cx="1075320" cy="1598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6722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4"/>
          <p:cNvSpPr/>
          <p:nvPr/>
        </p:nvSpPr>
        <p:spPr>
          <a:xfrm rot="21186000">
            <a:off x="5402880" y="3844080"/>
            <a:ext cx="1075320" cy="1598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5786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93520" y="358560"/>
            <a:ext cx="7342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Database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93880" y="1373760"/>
            <a:ext cx="813924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Data - information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Database - organized collection of data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Database types: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Relational (RDB)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tables of rows and columns;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Non-relational (No-SQL)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non-structured;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New-SQL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– mixed.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93520" y="358560"/>
            <a:ext cx="7398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Object-Relational Mapping  (ORM)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Hibernate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OpenJPA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EclipseLink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ORMLite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Рисунок 3"/>
          <p:cNvPicPr/>
          <p:nvPr/>
        </p:nvPicPr>
        <p:blipFill>
          <a:blip r:embed="rId3"/>
          <a:stretch/>
        </p:blipFill>
        <p:spPr>
          <a:xfrm>
            <a:off x="4455000" y="1654560"/>
            <a:ext cx="4385520" cy="298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Data consistency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893520" y="1373760"/>
            <a:ext cx="809064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1" strike="noStrike" spc="-1">
                <a:solidFill>
                  <a:srgbClr val="677480"/>
                </a:solidFill>
                <a:latin typeface="Lato"/>
                <a:ea typeface="Lato"/>
              </a:rPr>
              <a:t>Atomicity</a:t>
            </a: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 -  each transaction should be "all or nothing“;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1" strike="noStrike" spc="-1">
                <a:solidFill>
                  <a:srgbClr val="677480"/>
                </a:solidFill>
                <a:latin typeface="Lato"/>
                <a:ea typeface="Lato"/>
              </a:rPr>
              <a:t>Consistency</a:t>
            </a: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 - any transaction should bring the database from one valid state to another valid state;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1" strike="noStrike" spc="-1">
                <a:solidFill>
                  <a:srgbClr val="677480"/>
                </a:solidFill>
                <a:latin typeface="Lato"/>
                <a:ea typeface="Lato"/>
              </a:rPr>
              <a:t>Isolation</a:t>
            </a: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 - concurrent execution of transactions results in a system state that would be obtained if transactions were executed serially;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1" strike="noStrike" spc="-1">
                <a:solidFill>
                  <a:srgbClr val="677480"/>
                </a:solidFill>
                <a:latin typeface="Lato"/>
                <a:ea typeface="Lato"/>
              </a:rPr>
              <a:t>Durability</a:t>
            </a: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 - once a transaction has been committed, it will remain so, even in the event of power loss.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Good practices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893520" y="1373760"/>
            <a:ext cx="739800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Use underscores to separate "words” in column and table names (PostgreSQL);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Use singular form for tables naming;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Access data by column name </a:t>
            </a:r>
            <a:r>
              <a:rPr lang="en-US" sz="1800" b="0" strike="sngStrike" spc="-1">
                <a:solidFill>
                  <a:srgbClr val="677480"/>
                </a:solidFill>
                <a:latin typeface="Lato"/>
                <a:ea typeface="Lato"/>
              </a:rPr>
              <a:t>but not column index</a:t>
            </a: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800" b="0" strike="noStrike" spc="-1">
                <a:solidFill>
                  <a:srgbClr val="677480"/>
                </a:solidFill>
                <a:latin typeface="Lato"/>
                <a:ea typeface="Lato"/>
              </a:rPr>
              <a:t>Close resources. Use connection pool;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CBDC0207-1834-4D6A-968C-B3CF08613580}" type="slidenum">
              <a:rPr lang="en-US" sz="1300" b="0" strike="noStrike" spc="-1">
                <a:solidFill>
                  <a:srgbClr val="97ABBC"/>
                </a:solidFill>
                <a:latin typeface="Lato"/>
                <a:ea typeface="Lato"/>
              </a:rPr>
              <a:t>32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Homework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93520" y="1373760"/>
            <a:ext cx="813528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600" b="1" strike="noStrike" spc="-1" dirty="0">
                <a:solidFill>
                  <a:srgbClr val="677480"/>
                </a:solidFill>
                <a:latin typeface="Lato"/>
                <a:ea typeface="Lato"/>
              </a:rPr>
              <a:t>Integrate databases to the project (</a:t>
            </a:r>
            <a:r>
              <a:rPr lang="en-US" sz="1600" b="1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2"/>
              </a:rPr>
              <a:t>Postgres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 server</a:t>
            </a:r>
            <a:r>
              <a:rPr lang="en-US" sz="1600" b="1" strike="noStrike" spc="-1" dirty="0">
                <a:solidFill>
                  <a:srgbClr val="677480"/>
                </a:solidFill>
                <a:latin typeface="Lato"/>
                <a:ea typeface="Lato"/>
              </a:rPr>
              <a:t>):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Name is a student representative for ex. “</a:t>
            </a:r>
            <a:r>
              <a:rPr lang="en-US" sz="1600" b="0" strike="noStrike" spc="-1" dirty="0" err="1">
                <a:solidFill>
                  <a:srgbClr val="677480"/>
                </a:solidFill>
                <a:latin typeface="Courier New"/>
                <a:ea typeface="Lato"/>
              </a:rPr>
              <a:t>yaroslav_brahinets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”;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Tables should be automatically populated on program startup. If tables already exist - skip this step and log appropriate message to console;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50000"/>
              </a:lnSpc>
              <a:buClr>
                <a:srgbClr val="677480"/>
              </a:buClr>
              <a:buFont typeface="Lato"/>
              <a:buChar char="○"/>
            </a:pP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Declare </a:t>
            </a:r>
            <a:r>
              <a:rPr lang="en-US" sz="1600" b="0" strike="noStrike" spc="-1" dirty="0">
                <a:solidFill>
                  <a:srgbClr val="677480"/>
                </a:solidFill>
                <a:latin typeface="Courier New"/>
                <a:ea typeface="Lato"/>
              </a:rPr>
              <a:t>host, port, login</a:t>
            </a:r>
            <a:r>
              <a:rPr lang="en-US" sz="1600" b="0" strike="noStrike" spc="-1" dirty="0">
                <a:solidFill>
                  <a:srgbClr val="677480"/>
                </a:solidFill>
                <a:latin typeface="Consolas"/>
                <a:ea typeface="Lato"/>
              </a:rPr>
              <a:t>, </a:t>
            </a:r>
            <a:r>
              <a:rPr lang="en-US" sz="1600" b="0" strike="noStrike" spc="-1" dirty="0">
                <a:solidFill>
                  <a:srgbClr val="677480"/>
                </a:solidFill>
                <a:latin typeface="Courier New"/>
                <a:ea typeface="Lato"/>
              </a:rPr>
              <a:t>password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 and </a:t>
            </a:r>
            <a:r>
              <a:rPr lang="en-US" sz="1600" b="0" strike="noStrike" spc="-1" dirty="0" err="1">
                <a:solidFill>
                  <a:srgbClr val="677480"/>
                </a:solidFill>
                <a:latin typeface="Courier New"/>
                <a:ea typeface="Lato"/>
              </a:rPr>
              <a:t>database_name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 in </a:t>
            </a:r>
            <a:r>
              <a:rPr lang="en-US" sz="1600" b="0" strike="noStrike" spc="-1" dirty="0" err="1">
                <a:solidFill>
                  <a:srgbClr val="677480"/>
                </a:solidFill>
                <a:latin typeface="Courier New"/>
                <a:ea typeface="Lato"/>
              </a:rPr>
              <a:t>application.properties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 file located in projects </a:t>
            </a:r>
            <a:r>
              <a:rPr lang="en-US" sz="1600" b="0" strike="noStrike" spc="-1" dirty="0">
                <a:solidFill>
                  <a:srgbClr val="677480"/>
                </a:solidFill>
                <a:latin typeface="Courier New"/>
                <a:ea typeface="Lato"/>
              </a:rPr>
              <a:t>resources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1600" b="1" strike="noStrike" spc="-1" dirty="0">
                <a:solidFill>
                  <a:srgbClr val="677480"/>
                </a:solidFill>
                <a:latin typeface="Lato"/>
                <a:ea typeface="Lato"/>
              </a:rPr>
              <a:t>Add database as a storage to your project.</a:t>
            </a:r>
            <a:r>
              <a:rPr lang="en-US" sz="1600" b="0" strike="noStrike" spc="-1" dirty="0">
                <a:solidFill>
                  <a:srgbClr val="677480"/>
                </a:solidFill>
                <a:latin typeface="Lato"/>
                <a:ea typeface="Lato"/>
              </a:rPr>
              <a:t> Do all application activities with selected source.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9A8032A9-A01E-4482-A214-D0547661115A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33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Literature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93880" y="1373760"/>
            <a:ext cx="6462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3"/>
              </a:rPr>
              <a:t>Java JDBC (</a:t>
            </a:r>
            <a:r>
              <a:rPr lang="en-US" sz="2400" b="0" u="sng" strike="noStrike" spc="-1" dirty="0" err="1">
                <a:solidFill>
                  <a:srgbClr val="2185C5"/>
                </a:solidFill>
                <a:uFillTx/>
                <a:latin typeface="Lato"/>
                <a:ea typeface="Lato"/>
                <a:hlinkClick r:id="rId3"/>
              </a:rPr>
              <a:t>Baeldung</a:t>
            </a:r>
            <a:r>
              <a:rPr lang="en-US" sz="2400" b="0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3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4"/>
              </a:rPr>
              <a:t>PostgreSQL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5"/>
              </a:rPr>
              <a:t>Java Database Connectivity (Oracle)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0" u="sng" strike="noStrike" spc="-1" dirty="0">
                <a:solidFill>
                  <a:srgbClr val="2185C5"/>
                </a:solidFill>
                <a:uFillTx/>
                <a:latin typeface="Lato"/>
                <a:ea typeface="Lato"/>
                <a:hlinkClick r:id="rId6"/>
              </a:rPr>
              <a:t>Relational vs Non-relational databases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50000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2426176C-700F-455D-9792-80A04ED838E8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34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0" y="725400"/>
            <a:ext cx="5560560" cy="1160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6000" b="0" strike="noStrike" spc="-1">
                <a:solidFill>
                  <a:srgbClr val="7ECEFD"/>
                </a:solidFill>
                <a:latin typeface="Raleway"/>
                <a:ea typeface="Raleway"/>
              </a:rPr>
              <a:t>Thanks!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0" y="1754280"/>
            <a:ext cx="5560560" cy="78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4800" b="1" strike="noStrike" spc="-1">
                <a:solidFill>
                  <a:srgbClr val="FFFFFF"/>
                </a:solidFill>
                <a:latin typeface="Lato"/>
                <a:ea typeface="Lato"/>
              </a:rPr>
              <a:t>Any Q</a:t>
            </a:r>
            <a:r>
              <a:rPr lang="en" sz="4800" b="1" strike="noStrike" spc="-1">
                <a:solidFill>
                  <a:srgbClr val="FFFFFF"/>
                </a:solidFill>
                <a:latin typeface="Lato"/>
                <a:ea typeface="Lato"/>
              </a:rPr>
              <a:t>uestions?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0" y="2759040"/>
            <a:ext cx="5560560" cy="199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Or fi</a:t>
            </a:r>
            <a:r>
              <a:rPr lang="en" sz="2400" b="0" strike="noStrike" spc="-1">
                <a:solidFill>
                  <a:srgbClr val="FFFFFF"/>
                </a:solidFill>
                <a:latin typeface="Lato"/>
                <a:ea typeface="Lato"/>
              </a:rPr>
              <a:t>nd us in Slack: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" sz="2400" b="0" strike="noStrike" spc="-1">
                <a:solidFill>
                  <a:srgbClr val="FFFFFF"/>
                </a:solidFill>
                <a:latin typeface="Lato"/>
                <a:ea typeface="Lato"/>
              </a:rPr>
              <a:t>	@Yaroslav Brahinets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Lato"/>
                <a:ea typeface="Lato"/>
              </a:rPr>
              <a:t>	@Vasya Rudas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6270634E-7802-410D-B371-602BA27774F0}" type="slidenum">
              <a:rPr lang="en" sz="1300" b="0" strike="noStrike" spc="-1">
                <a:solidFill>
                  <a:srgbClr val="FFFFFF"/>
                </a:solidFill>
                <a:latin typeface="Lato"/>
                <a:ea typeface="Lato"/>
              </a:rPr>
              <a:t>35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Terminology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93880" y="1373760"/>
            <a:ext cx="817380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DDL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Data Definition Language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DML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Data Manipulation Language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SQL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– Structured Query Language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Setup database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9871F35A-E5EC-475A-885E-891BAE7F7EC1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85" name="Picture 4"/>
          <p:cNvPicPr/>
          <p:nvPr/>
        </p:nvPicPr>
        <p:blipFill>
          <a:blip r:embed="rId2"/>
          <a:stretch/>
        </p:blipFill>
        <p:spPr>
          <a:xfrm>
            <a:off x="630360" y="1160280"/>
            <a:ext cx="2228760" cy="174420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1814400" y="1841760"/>
            <a:ext cx="2553480" cy="1864440"/>
          </a:xfrm>
          <a:prstGeom prst="rect">
            <a:avLst/>
          </a:prstGeom>
          <a:ln>
            <a:noFill/>
          </a:ln>
        </p:spPr>
      </p:pic>
      <p:pic>
        <p:nvPicPr>
          <p:cNvPr id="187" name="Picture 6"/>
          <p:cNvPicPr/>
          <p:nvPr/>
        </p:nvPicPr>
        <p:blipFill>
          <a:blip r:embed="rId4"/>
          <a:stretch/>
        </p:blipFill>
        <p:spPr>
          <a:xfrm>
            <a:off x="3493080" y="3040920"/>
            <a:ext cx="2671920" cy="1968840"/>
          </a:xfrm>
          <a:prstGeom prst="rect">
            <a:avLst/>
          </a:prstGeom>
          <a:ln>
            <a:noFill/>
          </a:ln>
        </p:spPr>
      </p:pic>
      <p:pic>
        <p:nvPicPr>
          <p:cNvPr id="188" name="Picture 8"/>
          <p:cNvPicPr/>
          <p:nvPr/>
        </p:nvPicPr>
        <p:blipFill>
          <a:blip r:embed="rId5"/>
          <a:stretch/>
        </p:blipFill>
        <p:spPr>
          <a:xfrm>
            <a:off x="5749560" y="1069560"/>
            <a:ext cx="3338640" cy="587880"/>
          </a:xfrm>
          <a:prstGeom prst="rect">
            <a:avLst/>
          </a:prstGeom>
          <a:ln>
            <a:noFill/>
          </a:ln>
        </p:spPr>
      </p:pic>
      <p:pic>
        <p:nvPicPr>
          <p:cNvPr id="189" name="Picture 7"/>
          <p:cNvPicPr/>
          <p:nvPr/>
        </p:nvPicPr>
        <p:blipFill>
          <a:blip r:embed="rId6"/>
          <a:stretch/>
        </p:blipFill>
        <p:spPr>
          <a:xfrm>
            <a:off x="5243400" y="1732680"/>
            <a:ext cx="2021400" cy="13892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 rot="19239000">
            <a:off x="6258240" y="3067560"/>
            <a:ext cx="624240" cy="3099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2185C5"/>
          </a:solidFill>
          <a:ln w="25560">
            <a:solidFill>
              <a:srgbClr val="1862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4"/>
          <p:cNvSpPr/>
          <p:nvPr/>
        </p:nvSpPr>
        <p:spPr>
          <a:xfrm rot="19239000">
            <a:off x="7360200" y="1877400"/>
            <a:ext cx="624240" cy="3099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2185C5"/>
          </a:solidFill>
          <a:ln w="25560">
            <a:solidFill>
              <a:srgbClr val="1862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5"/>
          <p:cNvSpPr/>
          <p:nvPr/>
        </p:nvSpPr>
        <p:spPr>
          <a:xfrm rot="1671600">
            <a:off x="1153440" y="3032640"/>
            <a:ext cx="624240" cy="3099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2185C5"/>
          </a:solidFill>
          <a:ln w="25560">
            <a:solidFill>
              <a:srgbClr val="1862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6"/>
          <p:cNvSpPr/>
          <p:nvPr/>
        </p:nvSpPr>
        <p:spPr>
          <a:xfrm rot="1671600">
            <a:off x="2832120" y="3894480"/>
            <a:ext cx="624240" cy="3099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2185C5"/>
          </a:solidFill>
          <a:ln w="25560">
            <a:solidFill>
              <a:srgbClr val="1862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93520" y="358560"/>
            <a:ext cx="80143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Structure of a relational database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Рисунок 3"/>
          <p:cNvPicPr/>
          <p:nvPr/>
        </p:nvPicPr>
        <p:blipFill>
          <a:blip r:embed="rId2"/>
          <a:stretch/>
        </p:blipFill>
        <p:spPr>
          <a:xfrm>
            <a:off x="2379600" y="1215720"/>
            <a:ext cx="5042520" cy="358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93880" y="358560"/>
            <a:ext cx="6462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Define a database structure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480520" y="4696920"/>
            <a:ext cx="548280" cy="313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</a:pPr>
            <a:fld id="{CDC04759-1186-4E72-A08F-3A4FD69301FF}" type="slidenum">
              <a:rPr lang="en" sz="1300" b="0" strike="noStrike" spc="-1">
                <a:solidFill>
                  <a:srgbClr val="97ABBC"/>
                </a:solidFill>
                <a:latin typeface="Lato"/>
                <a:ea typeface="Lato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93880" y="1235160"/>
            <a:ext cx="7994160" cy="337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create database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yaroslav_brahinets;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create table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species (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id     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serial       primary key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name   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varchar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200" b="0" strike="noStrike" spc="-1">
                <a:solidFill>
                  <a:srgbClr val="0000FF"/>
                </a:solidFill>
                <a:latin typeface="Courier New"/>
                <a:ea typeface="Lato"/>
              </a:rPr>
              <a:t>256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not null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num_acres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float        not null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r>
              <a:t/>
            </a:r>
            <a:br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create table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animal (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id        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serial       primary key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species_id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integer      not null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name      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varchar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200" b="0" strike="noStrike" spc="-1">
                <a:solidFill>
                  <a:srgbClr val="0000FF"/>
                </a:solidFill>
                <a:latin typeface="Courier New"/>
                <a:ea typeface="Lato"/>
              </a:rPr>
              <a:t>256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not null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date_born  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timestamp    not null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,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 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constraint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animal_species_id_fkey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foreign key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(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species_id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 </a:t>
            </a:r>
            <a:r>
              <a:rPr lang="en-US" sz="1200" b="1" strike="noStrike" spc="-1">
                <a:solidFill>
                  <a:srgbClr val="000080"/>
                </a:solidFill>
                <a:latin typeface="Courier New"/>
                <a:ea typeface="Lato"/>
              </a:rPr>
              <a:t>references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species (</a:t>
            </a:r>
            <a:r>
              <a:rPr lang="en-US" sz="1200" b="1" strike="noStrike" spc="-1">
                <a:solidFill>
                  <a:srgbClr val="660E7A"/>
                </a:solidFill>
                <a:latin typeface="Courier New"/>
                <a:ea typeface="Lato"/>
              </a:rPr>
              <a:t>id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</a:t>
            </a:r>
            <a:r>
              <a:t/>
            </a:r>
            <a:br/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Lato"/>
              </a:rPr>
              <a:t>);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93520" y="358560"/>
            <a:ext cx="7398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JDBC: Java Database Connectivity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93520" y="1373760"/>
            <a:ext cx="793836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14480">
              <a:lnSpc>
                <a:spcPct val="150000"/>
              </a:lnSpc>
              <a:spcBef>
                <a:spcPts val="601"/>
              </a:spcBef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JDBC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platform-independent industry standard for the interaction of Java-applications with various DBMS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640160" y="3398760"/>
            <a:ext cx="1944000" cy="1241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989DC"/>
              </a:gs>
              <a:gs pos="100000">
                <a:srgbClr val="A2C8FF"/>
              </a:gs>
            </a:gsLst>
            <a:lin ang="16200000"/>
          </a:gradFill>
          <a:ln w="9360">
            <a:solidFill>
              <a:srgbClr val="1C83C4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Java Application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396160" y="3884760"/>
            <a:ext cx="971640" cy="593640"/>
          </a:xfrm>
          <a:prstGeom prst="rect">
            <a:avLst/>
          </a:prstGeom>
          <a:gradFill rotWithShape="0">
            <a:gsLst>
              <a:gs pos="0">
                <a:srgbClr val="7ACEFF"/>
              </a:gs>
              <a:gs pos="100000">
                <a:srgbClr val="CBE8FF"/>
              </a:gs>
            </a:gsLst>
            <a:lin ang="16200000"/>
          </a:gradFill>
          <a:ln w="9360">
            <a:solidFill>
              <a:srgbClr val="78CAFA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JDBC v4.3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124520" y="3950640"/>
            <a:ext cx="971640" cy="566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20052"/>
              </a:gs>
              <a:gs pos="100000">
                <a:srgbClr val="FFB5BC"/>
              </a:gs>
            </a:gsLst>
            <a:lin ang="16200000"/>
          </a:gradFill>
          <a:ln w="9360">
            <a:solidFill>
              <a:srgbClr val="EC0051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Driver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5852520" y="3425760"/>
            <a:ext cx="1025640" cy="11876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0AAC1"/>
              </a:gs>
              <a:gs pos="100000">
                <a:srgbClr val="C3DBF0"/>
              </a:gs>
            </a:gsLst>
            <a:lin ang="16200000"/>
          </a:gradFill>
          <a:ln w="9360">
            <a:solidFill>
              <a:srgbClr val="92A7B8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Arial"/>
                <a:ea typeface="Arial"/>
              </a:rPr>
              <a:t>Database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3476520" y="4100760"/>
            <a:ext cx="48564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1CDD7"/>
          </a:solidFill>
          <a:ln w="25560">
            <a:solidFill>
              <a:srgbClr val="4256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"/>
          <p:cNvSpPr/>
          <p:nvPr/>
        </p:nvSpPr>
        <p:spPr>
          <a:xfrm>
            <a:off x="5312520" y="4093200"/>
            <a:ext cx="647640" cy="230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1CDD7"/>
          </a:solidFill>
          <a:ln w="25560">
            <a:solidFill>
              <a:srgbClr val="4256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93520" y="358560"/>
            <a:ext cx="80143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97ABBC"/>
                </a:solidFill>
                <a:latin typeface="Raleway"/>
                <a:ea typeface="Raleway"/>
              </a:rPr>
              <a:t>Ways to access RDB from Java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93880" y="1373760"/>
            <a:ext cx="8014320" cy="355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JDBC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 -  accesses data as rows and columns;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>
                <a:srgbClr val="97ABBC"/>
              </a:buClr>
              <a:buFont typeface="Lato"/>
              <a:buChar char="▷"/>
            </a:pPr>
            <a:r>
              <a:rPr lang="en-US" sz="2400" b="1" strike="noStrike" spc="-1">
                <a:solidFill>
                  <a:srgbClr val="677480"/>
                </a:solidFill>
                <a:latin typeface="Lato"/>
                <a:ea typeface="Lato"/>
              </a:rPr>
              <a:t>JPA (Java Persistence API) </a:t>
            </a:r>
            <a:r>
              <a:rPr lang="en-US" sz="2400" b="0" strike="noStrike" spc="-1">
                <a:solidFill>
                  <a:srgbClr val="677480"/>
                </a:solidFill>
                <a:latin typeface="Lato"/>
                <a:ea typeface="Lato"/>
              </a:rPr>
              <a:t>- accesses data through Java objects using a concept called object-relational mapping (ORM);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871</Words>
  <Application>Microsoft Office PowerPoint</Application>
  <PresentationFormat>Экран (16:9)</PresentationFormat>
  <Paragraphs>258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35</vt:i4>
      </vt:variant>
    </vt:vector>
  </HeadingPairs>
  <TitlesOfParts>
    <vt:vector size="48" baseType="lpstr">
      <vt:lpstr>Arial</vt:lpstr>
      <vt:lpstr>Consolas</vt:lpstr>
      <vt:lpstr>Courier New</vt:lpstr>
      <vt:lpstr>DejaVu Sans</vt:lpstr>
      <vt:lpstr>Lato</vt:lpstr>
      <vt:lpstr>Raleway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 – Intro to Web, Servlet API</dc:title>
  <dc:subject/>
  <dc:creator>Vasya Rudas</dc:creator>
  <dc:description/>
  <cp:lastModifiedBy>Asus-K54C</cp:lastModifiedBy>
  <cp:revision>195</cp:revision>
  <dcterms:created xsi:type="dcterms:W3CDTF">2019-12-18T21:24:00Z</dcterms:created>
  <dcterms:modified xsi:type="dcterms:W3CDTF">2022-02-16T14:19:51Z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