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86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165"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166"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167"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168"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169"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94A1297-4BE1-4240-B755-1D8BB417ABB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noRot="1" noChangeAspect="1"/>
          </p:cNvSpPr>
          <p:nvPr>
            <p:ph type="sldImg"/>
          </p:nvPr>
        </p:nvSpPr>
        <p:spPr>
          <a:xfrm>
            <a:off x="685800" y="1143000"/>
            <a:ext cx="5486400" cy="3086100"/>
          </a:xfrm>
          <a:prstGeom prst="rect">
            <a:avLst/>
          </a:prstGeom>
        </p:spPr>
      </p:sp>
      <p:sp>
        <p:nvSpPr>
          <p:cNvPr id="23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943A79-AA50-4AC1-AB9A-30E717F68D23}" type="slidenum">
              <a:rPr lang="ru-RU" sz="1200" b="0" strike="noStrike" spc="-1">
                <a:solidFill>
                  <a:srgbClr val="000000"/>
                </a:solidFill>
                <a:latin typeface="Arial"/>
                <a:ea typeface="Arial"/>
              </a:rPr>
              <a:t>2</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685800" y="1143000"/>
            <a:ext cx="5486400" cy="3086100"/>
          </a:xfrm>
          <a:prstGeom prst="rect">
            <a:avLst/>
          </a:prstGeom>
        </p:spPr>
      </p:sp>
      <p:sp>
        <p:nvSpPr>
          <p:cNvPr id="25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33B3C03-C946-4414-9207-EA992DBD4786}" type="slidenum">
              <a:rPr lang="ru-RU" sz="1200" b="0" strike="noStrike" spc="-1">
                <a:solidFill>
                  <a:srgbClr val="000000"/>
                </a:solidFill>
                <a:latin typeface="Arial"/>
                <a:ea typeface="Arial"/>
              </a:rPr>
              <a:t>12</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PlaceHolder 1"/>
          <p:cNvSpPr>
            <a:spLocks noGrp="1" noRot="1" noChangeAspect="1"/>
          </p:cNvSpPr>
          <p:nvPr>
            <p:ph type="sldImg"/>
          </p:nvPr>
        </p:nvSpPr>
        <p:spPr>
          <a:xfrm>
            <a:off x="685800" y="1143000"/>
            <a:ext cx="5486400" cy="3086100"/>
          </a:xfrm>
          <a:prstGeom prst="rect">
            <a:avLst/>
          </a:prstGeom>
        </p:spPr>
      </p:sp>
      <p:sp>
        <p:nvSpPr>
          <p:cNvPr id="26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D8D8C8E-7967-44CD-B4EA-000C8D70BD44}" type="slidenum">
              <a:rPr lang="ru-RU" sz="1200" b="0" strike="noStrike" spc="-1">
                <a:solidFill>
                  <a:srgbClr val="000000"/>
                </a:solidFill>
                <a:latin typeface="Arial"/>
                <a:ea typeface="Arial"/>
              </a:rPr>
              <a:t>13</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685800" y="1143000"/>
            <a:ext cx="5486400" cy="3086100"/>
          </a:xfrm>
          <a:prstGeom prst="rect">
            <a:avLst/>
          </a:prstGeom>
        </p:spPr>
      </p:sp>
      <p:sp>
        <p:nvSpPr>
          <p:cNvPr id="26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B5F1695-CAA0-48D2-96AC-BFC637B5A518}" type="slidenum">
              <a:rPr lang="ru-RU" sz="1200" b="0" strike="noStrike" spc="-1">
                <a:solidFill>
                  <a:srgbClr val="000000"/>
                </a:solidFill>
                <a:latin typeface="Arial"/>
                <a:ea typeface="Arial"/>
              </a:rPr>
              <a:t>14</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noRot="1" noChangeAspect="1"/>
          </p:cNvSpPr>
          <p:nvPr>
            <p:ph type="sldImg"/>
          </p:nvPr>
        </p:nvSpPr>
        <p:spPr>
          <a:xfrm>
            <a:off x="685800" y="1143000"/>
            <a:ext cx="5486400" cy="3086100"/>
          </a:xfrm>
          <a:prstGeom prst="rect">
            <a:avLst/>
          </a:prstGeom>
        </p:spPr>
      </p:sp>
      <p:sp>
        <p:nvSpPr>
          <p:cNvPr id="26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585249A-BE58-45BC-8613-EE65F8F89E5A}" type="slidenum">
              <a:rPr lang="ru-RU" sz="1200" b="0" strike="noStrike" spc="-1">
                <a:solidFill>
                  <a:srgbClr val="000000"/>
                </a:solidFill>
                <a:latin typeface="Arial"/>
                <a:ea typeface="Arial"/>
              </a:rPr>
              <a:t>15</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noRot="1" noChangeAspect="1"/>
          </p:cNvSpPr>
          <p:nvPr>
            <p:ph type="sldImg"/>
          </p:nvPr>
        </p:nvSpPr>
        <p:spPr>
          <a:xfrm>
            <a:off x="685800" y="1143000"/>
            <a:ext cx="5486400" cy="3086100"/>
          </a:xfrm>
          <a:prstGeom prst="rect">
            <a:avLst/>
          </a:prstGeom>
        </p:spPr>
      </p:sp>
      <p:sp>
        <p:nvSpPr>
          <p:cNvPr id="27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B1506C8-12C0-460A-9658-827F5051B79B}" type="slidenum">
              <a:rPr lang="ru-RU" sz="1200" b="0" strike="noStrike" spc="-1">
                <a:solidFill>
                  <a:srgbClr val="000000"/>
                </a:solidFill>
                <a:latin typeface="Arial"/>
                <a:ea typeface="Arial"/>
              </a:rPr>
              <a:t>16</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685800" y="1143000"/>
            <a:ext cx="5486400" cy="3086100"/>
          </a:xfrm>
          <a:prstGeom prst="rect">
            <a:avLst/>
          </a:prstGeom>
        </p:spPr>
      </p:sp>
      <p:sp>
        <p:nvSpPr>
          <p:cNvPr id="27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D00831C-96F0-403D-BD66-9F58B42AE62E}" type="slidenum">
              <a:rPr lang="ru-RU" sz="1200" b="0" strike="noStrike" spc="-1">
                <a:solidFill>
                  <a:srgbClr val="000000"/>
                </a:solidFill>
                <a:latin typeface="Arial"/>
                <a:ea typeface="Arial"/>
              </a:rPr>
              <a:t>17</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685800" y="1143000"/>
            <a:ext cx="5486400" cy="3086100"/>
          </a:xfrm>
          <a:prstGeom prst="rect">
            <a:avLst/>
          </a:prstGeom>
        </p:spPr>
      </p:sp>
      <p:sp>
        <p:nvSpPr>
          <p:cNvPr id="27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45D8632-1C46-4D27-8222-D0A5C3387298}" type="slidenum">
              <a:rPr lang="ru-RU" sz="1200" b="0" strike="noStrike" spc="-1">
                <a:solidFill>
                  <a:srgbClr val="000000"/>
                </a:solidFill>
                <a:latin typeface="Arial"/>
                <a:ea typeface="Arial"/>
              </a:rPr>
              <a:t>18</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noRot="1" noChangeAspect="1"/>
          </p:cNvSpPr>
          <p:nvPr>
            <p:ph type="sldImg"/>
          </p:nvPr>
        </p:nvSpPr>
        <p:spPr>
          <a:xfrm>
            <a:off x="685800" y="1143000"/>
            <a:ext cx="5486400" cy="3086100"/>
          </a:xfrm>
          <a:prstGeom prst="rect">
            <a:avLst/>
          </a:prstGeom>
        </p:spPr>
      </p:sp>
      <p:sp>
        <p:nvSpPr>
          <p:cNvPr id="28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2A4A54F-2527-4484-836E-C6AF9B6BAC97}" type="slidenum">
              <a:rPr lang="ru-RU" sz="1200" b="0" strike="noStrike" spc="-1">
                <a:solidFill>
                  <a:srgbClr val="000000"/>
                </a:solidFill>
                <a:latin typeface="Arial"/>
                <a:ea typeface="Arial"/>
              </a:rPr>
              <a:t>19</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noRot="1" noChangeAspect="1"/>
          </p:cNvSpPr>
          <p:nvPr>
            <p:ph type="sldImg"/>
          </p:nvPr>
        </p:nvSpPr>
        <p:spPr>
          <a:xfrm>
            <a:off x="685800" y="1143000"/>
            <a:ext cx="5486400" cy="3086100"/>
          </a:xfrm>
          <a:prstGeom prst="rect">
            <a:avLst/>
          </a:prstGeom>
        </p:spPr>
      </p:sp>
      <p:sp>
        <p:nvSpPr>
          <p:cNvPr id="28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EF5DCCF-4C26-4153-9125-7B5DB663FAF1}" type="slidenum">
              <a:rPr lang="ru-RU" sz="1200" b="0" strike="noStrike" spc="-1">
                <a:solidFill>
                  <a:srgbClr val="000000"/>
                </a:solidFill>
                <a:latin typeface="Arial"/>
                <a:ea typeface="Arial"/>
              </a:rPr>
              <a:t>20</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noRot="1" noChangeAspect="1"/>
          </p:cNvSpPr>
          <p:nvPr>
            <p:ph type="sldImg"/>
          </p:nvPr>
        </p:nvSpPr>
        <p:spPr>
          <a:xfrm>
            <a:off x="685800" y="1143000"/>
            <a:ext cx="5486400" cy="3086100"/>
          </a:xfrm>
          <a:prstGeom prst="rect">
            <a:avLst/>
          </a:prstGeom>
        </p:spPr>
      </p:sp>
      <p:sp>
        <p:nvSpPr>
          <p:cNvPr id="28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4161CBC-CB44-462F-8B4B-79FD8484EC66}" type="slidenum">
              <a:rPr lang="ru-RU" sz="1200" b="0" strike="noStrike" spc="-1">
                <a:solidFill>
                  <a:srgbClr val="000000"/>
                </a:solidFill>
                <a:latin typeface="Arial"/>
                <a:ea typeface="Arial"/>
              </a:rPr>
              <a:t>21</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685800" y="1143000"/>
            <a:ext cx="5486400" cy="3086100"/>
          </a:xfrm>
          <a:prstGeom prst="rect">
            <a:avLst/>
          </a:prstGeom>
        </p:spPr>
      </p:sp>
      <p:sp>
        <p:nvSpPr>
          <p:cNvPr id="23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B4DD20E-6F2A-4227-8D48-C2DF374C6DAE}" type="slidenum">
              <a:rPr lang="ru-RU" sz="1200" b="0" strike="noStrike" spc="-1">
                <a:solidFill>
                  <a:srgbClr val="000000"/>
                </a:solidFill>
                <a:latin typeface="Arial"/>
                <a:ea typeface="Arial"/>
              </a:rPr>
              <a:t>4</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noRot="1" noChangeAspect="1"/>
          </p:cNvSpPr>
          <p:nvPr>
            <p:ph type="sldImg"/>
          </p:nvPr>
        </p:nvSpPr>
        <p:spPr>
          <a:xfrm>
            <a:off x="685800" y="1143000"/>
            <a:ext cx="5486400" cy="3086100"/>
          </a:xfrm>
          <a:prstGeom prst="rect">
            <a:avLst/>
          </a:prstGeom>
        </p:spPr>
      </p:sp>
      <p:sp>
        <p:nvSpPr>
          <p:cNvPr id="28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74D181F-3523-48EE-A732-63DB724592AF}" type="slidenum">
              <a:rPr lang="ru-RU" sz="1200" b="0" strike="noStrike" spc="-1">
                <a:solidFill>
                  <a:srgbClr val="000000"/>
                </a:solidFill>
                <a:latin typeface="Arial"/>
                <a:ea typeface="Arial"/>
              </a:rPr>
              <a:t>22</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noRot="1" noChangeAspect="1"/>
          </p:cNvSpPr>
          <p:nvPr>
            <p:ph type="sldImg"/>
          </p:nvPr>
        </p:nvSpPr>
        <p:spPr>
          <a:xfrm>
            <a:off x="685800" y="1143000"/>
            <a:ext cx="5486400" cy="3086100"/>
          </a:xfrm>
          <a:prstGeom prst="rect">
            <a:avLst/>
          </a:prstGeom>
        </p:spPr>
      </p:sp>
      <p:sp>
        <p:nvSpPr>
          <p:cNvPr id="29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3688FF2-F040-439C-BD2D-8EF3ECE44FBB}" type="slidenum">
              <a:rPr lang="ru-RU" sz="1200" b="0" strike="noStrike" spc="-1">
                <a:solidFill>
                  <a:srgbClr val="000000"/>
                </a:solidFill>
                <a:latin typeface="Arial"/>
                <a:ea typeface="Arial"/>
              </a:rPr>
              <a:t>23</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noRot="1" noChangeAspect="1"/>
          </p:cNvSpPr>
          <p:nvPr>
            <p:ph type="sldImg"/>
          </p:nvPr>
        </p:nvSpPr>
        <p:spPr>
          <a:xfrm>
            <a:off x="685800" y="1143000"/>
            <a:ext cx="5486400" cy="3086100"/>
          </a:xfrm>
          <a:prstGeom prst="rect">
            <a:avLst/>
          </a:prstGeom>
        </p:spPr>
      </p:sp>
      <p:sp>
        <p:nvSpPr>
          <p:cNvPr id="29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85812A3-A94D-47B7-BAF2-268BA6EAD678}" type="slidenum">
              <a:rPr lang="ru-RU" sz="1200" b="0" strike="noStrike" spc="-1">
                <a:solidFill>
                  <a:srgbClr val="000000"/>
                </a:solidFill>
                <a:latin typeface="Arial"/>
                <a:ea typeface="Arial"/>
              </a:rPr>
              <a:t>24</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noRot="1" noChangeAspect="1"/>
          </p:cNvSpPr>
          <p:nvPr>
            <p:ph type="sldImg"/>
          </p:nvPr>
        </p:nvSpPr>
        <p:spPr>
          <a:xfrm>
            <a:off x="685800" y="1143000"/>
            <a:ext cx="5486400" cy="3086100"/>
          </a:xfrm>
          <a:prstGeom prst="rect">
            <a:avLst/>
          </a:prstGeom>
        </p:spPr>
      </p:sp>
      <p:sp>
        <p:nvSpPr>
          <p:cNvPr id="23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58D4AE8-7782-412A-9E05-7BF7C65AFCFD}" type="slidenum">
              <a:rPr lang="ru-RU" sz="1200" b="0" strike="noStrike" spc="-1">
                <a:solidFill>
                  <a:srgbClr val="000000"/>
                </a:solidFill>
                <a:latin typeface="Arial"/>
                <a:ea typeface="Arial"/>
              </a:rPr>
              <a:t>5</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685800" y="1143000"/>
            <a:ext cx="5486400" cy="3086100"/>
          </a:xfrm>
          <a:prstGeom prst="rect">
            <a:avLst/>
          </a:prstGeom>
        </p:spPr>
      </p:sp>
      <p:sp>
        <p:nvSpPr>
          <p:cNvPr id="24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AA1B23A-4BDC-4B7C-9273-B33CADFD8754}" type="slidenum">
              <a:rPr lang="ru-RU" sz="1200" b="0" strike="noStrike" spc="-1">
                <a:solidFill>
                  <a:srgbClr val="000000"/>
                </a:solidFill>
                <a:latin typeface="Arial"/>
                <a:ea typeface="Arial"/>
              </a:rPr>
              <a:t>6</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PlaceHolder 1"/>
          <p:cNvSpPr>
            <a:spLocks noGrp="1" noRot="1" noChangeAspect="1"/>
          </p:cNvSpPr>
          <p:nvPr>
            <p:ph type="sldImg"/>
          </p:nvPr>
        </p:nvSpPr>
        <p:spPr>
          <a:xfrm>
            <a:off x="685800" y="1143000"/>
            <a:ext cx="5486400" cy="3086100"/>
          </a:xfrm>
          <a:prstGeom prst="rect">
            <a:avLst/>
          </a:prstGeom>
        </p:spPr>
      </p:sp>
      <p:sp>
        <p:nvSpPr>
          <p:cNvPr id="24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ECA8B26-30EC-47AB-9598-E6BAFBFBC11E}" type="slidenum">
              <a:rPr lang="ru-RU" sz="1200" b="0" strike="noStrike" spc="-1">
                <a:solidFill>
                  <a:srgbClr val="000000"/>
                </a:solidFill>
                <a:latin typeface="Arial"/>
                <a:ea typeface="Arial"/>
              </a:rPr>
              <a:t>7</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685800" y="1143000"/>
            <a:ext cx="5486400" cy="3086100"/>
          </a:xfrm>
          <a:prstGeom prst="rect">
            <a:avLst/>
          </a:prstGeom>
        </p:spPr>
      </p:sp>
      <p:sp>
        <p:nvSpPr>
          <p:cNvPr id="24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6E631C8-28D7-4F15-B9E8-DC9E82A88850}" type="slidenum">
              <a:rPr lang="ru-RU" sz="1200" b="0" strike="noStrike" spc="-1">
                <a:solidFill>
                  <a:srgbClr val="000000"/>
                </a:solidFill>
                <a:latin typeface="Arial"/>
                <a:ea typeface="Arial"/>
              </a:rPr>
              <a:t>8</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PlaceHolder 1"/>
          <p:cNvSpPr>
            <a:spLocks noGrp="1" noRot="1" noChangeAspect="1"/>
          </p:cNvSpPr>
          <p:nvPr>
            <p:ph type="sldImg"/>
          </p:nvPr>
        </p:nvSpPr>
        <p:spPr>
          <a:xfrm>
            <a:off x="685800" y="1143000"/>
            <a:ext cx="5486400" cy="3086100"/>
          </a:xfrm>
          <a:prstGeom prst="rect">
            <a:avLst/>
          </a:prstGeom>
        </p:spPr>
      </p:sp>
      <p:sp>
        <p:nvSpPr>
          <p:cNvPr id="25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7C6D8FC-7322-40FB-9024-63616C31F0A4}" type="slidenum">
              <a:rPr lang="ru-RU" sz="1200" b="0" strike="noStrike" spc="-1">
                <a:solidFill>
                  <a:srgbClr val="000000"/>
                </a:solidFill>
                <a:latin typeface="Arial"/>
                <a:ea typeface="Arial"/>
              </a:rPr>
              <a:t>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noRot="1" noChangeAspect="1"/>
          </p:cNvSpPr>
          <p:nvPr>
            <p:ph type="sldImg"/>
          </p:nvPr>
        </p:nvSpPr>
        <p:spPr>
          <a:xfrm>
            <a:off x="685800" y="1143000"/>
            <a:ext cx="5486400" cy="3086100"/>
          </a:xfrm>
          <a:prstGeom prst="rect">
            <a:avLst/>
          </a:prstGeom>
        </p:spPr>
      </p:sp>
      <p:sp>
        <p:nvSpPr>
          <p:cNvPr id="25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F81E514-443E-4DCF-9350-222698E69A5D}" type="slidenum">
              <a:rPr lang="ru-RU" sz="1200" b="0" strike="noStrike" spc="-1">
                <a:solidFill>
                  <a:srgbClr val="000000"/>
                </a:solidFill>
                <a:latin typeface="Arial"/>
                <a:ea typeface="Arial"/>
              </a:rPr>
              <a:t>10</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noRot="1" noChangeAspect="1"/>
          </p:cNvSpPr>
          <p:nvPr>
            <p:ph type="sldImg"/>
          </p:nvPr>
        </p:nvSpPr>
        <p:spPr>
          <a:xfrm>
            <a:off x="685800" y="1143000"/>
            <a:ext cx="5486400" cy="3086100"/>
          </a:xfrm>
          <a:prstGeom prst="rect">
            <a:avLst/>
          </a:prstGeom>
        </p:spPr>
      </p:sp>
      <p:sp>
        <p:nvSpPr>
          <p:cNvPr id="25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US" sz="2000" b="0" strike="noStrike" spc="-1">
              <a:latin typeface="Arial"/>
            </a:endParaRPr>
          </a:p>
        </p:txBody>
      </p:sp>
      <p:sp>
        <p:nvSpPr>
          <p:cNvPr id="2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BAA91E1-21C2-4CC0-8C2F-C6B93B175D41}" type="slidenum">
              <a:rPr lang="ru-RU" sz="1200" b="0" strike="noStrike" spc="-1">
                <a:solidFill>
                  <a:srgbClr val="000000"/>
                </a:solidFill>
                <a:latin typeface="Arial"/>
                <a:ea typeface="Arial"/>
              </a:rPr>
              <a:t>11</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7"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8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0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1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2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2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3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4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5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5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5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5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5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6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6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US" sz="4400" b="0" strike="noStrike" spc="-1">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7917840" y="3377520"/>
            <a:ext cx="961560" cy="102240"/>
          </a:xfrm>
          <a:prstGeom prst="rect">
            <a:avLst/>
          </a:prstGeom>
          <a:solidFill>
            <a:srgbClr val="FF9715"/>
          </a:solidFill>
          <a:ln>
            <a:noFill/>
          </a:ln>
        </p:spPr>
        <p:style>
          <a:lnRef idx="0">
            <a:scrgbClr r="0" g="0" b="0"/>
          </a:lnRef>
          <a:fillRef idx="0">
            <a:scrgbClr r="0" g="0" b="0"/>
          </a:fillRef>
          <a:effectRef idx="0">
            <a:scrgbClr r="0" g="0" b="0"/>
          </a:effectRef>
          <a:fontRef idx="minor"/>
        </p:style>
      </p:sp>
      <p:sp>
        <p:nvSpPr>
          <p:cNvPr id="7" name="CustomShape 2"/>
          <p:cNvSpPr/>
          <p:nvPr/>
        </p:nvSpPr>
        <p:spPr>
          <a:xfrm>
            <a:off x="8879760" y="3377520"/>
            <a:ext cx="961560" cy="102240"/>
          </a:xfrm>
          <a:prstGeom prst="rect">
            <a:avLst/>
          </a:prstGeom>
          <a:solidFill>
            <a:srgbClr val="F20253"/>
          </a:solidFill>
          <a:ln>
            <a:noFill/>
          </a:ln>
        </p:spPr>
        <p:style>
          <a:lnRef idx="0">
            <a:scrgbClr r="0" g="0" b="0"/>
          </a:lnRef>
          <a:fillRef idx="0">
            <a:scrgbClr r="0" g="0" b="0"/>
          </a:fillRef>
          <a:effectRef idx="0">
            <a:scrgbClr r="0" g="0" b="0"/>
          </a:effectRef>
          <a:fontRef idx="minor"/>
        </p:style>
      </p:sp>
      <p:sp>
        <p:nvSpPr>
          <p:cNvPr id="2" name="CustomShape 3"/>
          <p:cNvSpPr/>
          <p:nvPr/>
        </p:nvSpPr>
        <p:spPr>
          <a:xfrm>
            <a:off x="0" y="3377520"/>
            <a:ext cx="961560" cy="102240"/>
          </a:xfrm>
          <a:prstGeom prst="rect">
            <a:avLst/>
          </a:prstGeom>
          <a:solidFill>
            <a:srgbClr val="7ECEFD"/>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1920" y="3377520"/>
            <a:ext cx="6954840" cy="102240"/>
          </a:xfrm>
          <a:prstGeom prst="rect">
            <a:avLst/>
          </a:prstGeom>
          <a:solidFill>
            <a:srgbClr val="2185C5"/>
          </a:solidFill>
          <a:ln>
            <a:noFill/>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9808560" y="6755040"/>
            <a:ext cx="1190880" cy="102240"/>
          </a:xfrm>
          <a:prstGeom prst="rect">
            <a:avLst/>
          </a:prstGeom>
          <a:solidFill>
            <a:srgbClr val="FF9715"/>
          </a:solidFill>
          <a:ln>
            <a:noFill/>
          </a:ln>
        </p:spPr>
        <p:style>
          <a:lnRef idx="0">
            <a:scrgbClr r="0" g="0" b="0"/>
          </a:lnRef>
          <a:fillRef idx="0">
            <a:scrgbClr r="0" g="0" b="0"/>
          </a:fillRef>
          <a:effectRef idx="0">
            <a:scrgbClr r="0" g="0" b="0"/>
          </a:effectRef>
          <a:fontRef idx="minor"/>
        </p:style>
      </p:sp>
      <p:sp>
        <p:nvSpPr>
          <p:cNvPr id="43" name="CustomShape 2"/>
          <p:cNvSpPr/>
          <p:nvPr/>
        </p:nvSpPr>
        <p:spPr>
          <a:xfrm>
            <a:off x="11000520" y="6755040"/>
            <a:ext cx="1190880" cy="102240"/>
          </a:xfrm>
          <a:prstGeom prst="rect">
            <a:avLst/>
          </a:prstGeom>
          <a:solidFill>
            <a:srgbClr val="F20253"/>
          </a:solidFill>
          <a:ln>
            <a:noFill/>
          </a:ln>
        </p:spPr>
        <p:style>
          <a:lnRef idx="0">
            <a:scrgbClr r="0" g="0" b="0"/>
          </a:lnRef>
          <a:fillRef idx="0">
            <a:scrgbClr r="0" g="0" b="0"/>
          </a:fillRef>
          <a:effectRef idx="0">
            <a:scrgbClr r="0" g="0" b="0"/>
          </a:effectRef>
          <a:fontRef idx="minor"/>
        </p:style>
      </p:sp>
      <p:sp>
        <p:nvSpPr>
          <p:cNvPr id="44" name="CustomShape 3"/>
          <p:cNvSpPr/>
          <p:nvPr/>
        </p:nvSpPr>
        <p:spPr>
          <a:xfrm>
            <a:off x="0" y="6755040"/>
            <a:ext cx="1190880" cy="102240"/>
          </a:xfrm>
          <a:prstGeom prst="rect">
            <a:avLst/>
          </a:prstGeom>
          <a:solidFill>
            <a:srgbClr val="7ECEFD"/>
          </a:solidFill>
          <a:ln>
            <a:noFill/>
          </a:ln>
        </p:spPr>
        <p:style>
          <a:lnRef idx="0">
            <a:scrgbClr r="0" g="0" b="0"/>
          </a:lnRef>
          <a:fillRef idx="0">
            <a:scrgbClr r="0" g="0" b="0"/>
          </a:fillRef>
          <a:effectRef idx="0">
            <a:scrgbClr r="0" g="0" b="0"/>
          </a:effectRef>
          <a:fontRef idx="minor"/>
        </p:style>
      </p:sp>
      <p:sp>
        <p:nvSpPr>
          <p:cNvPr id="45" name="CustomShape 4"/>
          <p:cNvSpPr/>
          <p:nvPr/>
        </p:nvSpPr>
        <p:spPr>
          <a:xfrm>
            <a:off x="1191600" y="6755040"/>
            <a:ext cx="8616240" cy="102240"/>
          </a:xfrm>
          <a:prstGeom prst="rect">
            <a:avLst/>
          </a:prstGeom>
          <a:solidFill>
            <a:srgbClr val="2185C5"/>
          </a:solidFill>
          <a:ln>
            <a:noFill/>
          </a:ln>
        </p:spPr>
        <p:style>
          <a:lnRef idx="0">
            <a:scrgbClr r="0" g="0" b="0"/>
          </a:lnRef>
          <a:fillRef idx="0">
            <a:scrgbClr r="0" g="0" b="0"/>
          </a:fillRef>
          <a:effectRef idx="0">
            <a:scrgbClr r="0" g="0" b="0"/>
          </a:effectRef>
          <a:fontRef idx="minor"/>
        </p:style>
      </p:sp>
      <p:sp>
        <p:nvSpPr>
          <p:cNvPr id="46" name="PlaceHolder 5"/>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7" name="PlaceHolder 6"/>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85"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185C5"/>
        </a:solidFill>
        <a:effectLst/>
      </p:bgPr>
    </p:bg>
    <p:spTree>
      <p:nvGrpSpPr>
        <p:cNvPr id="1" name=""/>
        <p:cNvGrpSpPr/>
        <p:nvPr/>
      </p:nvGrpSpPr>
      <p:grpSpPr>
        <a:xfrm>
          <a:off x="0" y="0"/>
          <a:ext cx="0" cy="0"/>
          <a:chOff x="0" y="0"/>
          <a:chExt cx="0" cy="0"/>
        </a:xfrm>
      </p:grpSpPr>
      <p:sp>
        <p:nvSpPr>
          <p:cNvPr id="122" name="CustomShape 1"/>
          <p:cNvSpPr/>
          <p:nvPr/>
        </p:nvSpPr>
        <p:spPr>
          <a:xfrm>
            <a:off x="9808560" y="6755040"/>
            <a:ext cx="1190880" cy="102240"/>
          </a:xfrm>
          <a:prstGeom prst="rect">
            <a:avLst/>
          </a:prstGeom>
          <a:solidFill>
            <a:srgbClr val="FF9715"/>
          </a:solidFill>
          <a:ln>
            <a:noFill/>
          </a:ln>
        </p:spPr>
        <p:style>
          <a:lnRef idx="0">
            <a:scrgbClr r="0" g="0" b="0"/>
          </a:lnRef>
          <a:fillRef idx="0">
            <a:scrgbClr r="0" g="0" b="0"/>
          </a:fillRef>
          <a:effectRef idx="0">
            <a:scrgbClr r="0" g="0" b="0"/>
          </a:effectRef>
          <a:fontRef idx="minor"/>
        </p:style>
      </p:sp>
      <p:sp>
        <p:nvSpPr>
          <p:cNvPr id="123" name="CustomShape 2"/>
          <p:cNvSpPr/>
          <p:nvPr/>
        </p:nvSpPr>
        <p:spPr>
          <a:xfrm>
            <a:off x="11000520" y="6755040"/>
            <a:ext cx="1190880" cy="102240"/>
          </a:xfrm>
          <a:prstGeom prst="rect">
            <a:avLst/>
          </a:prstGeom>
          <a:solidFill>
            <a:srgbClr val="F20253"/>
          </a:solidFill>
          <a:ln>
            <a:noFill/>
          </a:ln>
        </p:spPr>
        <p:style>
          <a:lnRef idx="0">
            <a:scrgbClr r="0" g="0" b="0"/>
          </a:lnRef>
          <a:fillRef idx="0">
            <a:scrgbClr r="0" g="0" b="0"/>
          </a:fillRef>
          <a:effectRef idx="0">
            <a:scrgbClr r="0" g="0" b="0"/>
          </a:effectRef>
          <a:fontRef idx="minor"/>
        </p:style>
      </p:sp>
      <p:sp>
        <p:nvSpPr>
          <p:cNvPr id="124" name="CustomShape 3"/>
          <p:cNvSpPr/>
          <p:nvPr/>
        </p:nvSpPr>
        <p:spPr>
          <a:xfrm>
            <a:off x="0" y="6755040"/>
            <a:ext cx="1190880" cy="1022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5" name="CustomShape 4"/>
          <p:cNvSpPr/>
          <p:nvPr/>
        </p:nvSpPr>
        <p:spPr>
          <a:xfrm>
            <a:off x="1191600" y="6755040"/>
            <a:ext cx="8616240" cy="102240"/>
          </a:xfrm>
          <a:prstGeom prst="rect">
            <a:avLst/>
          </a:prstGeom>
          <a:solidFill>
            <a:srgbClr val="7ECEFD"/>
          </a:solidFill>
          <a:ln>
            <a:noFill/>
          </a:ln>
        </p:spPr>
        <p:style>
          <a:lnRef idx="0">
            <a:scrgbClr r="0" g="0" b="0"/>
          </a:lnRef>
          <a:fillRef idx="0">
            <a:scrgbClr r="0" g="0" b="0"/>
          </a:fillRef>
          <a:effectRef idx="0">
            <a:scrgbClr r="0" g="0" b="0"/>
          </a:effectRef>
          <a:fontRef idx="minor"/>
        </p:style>
      </p:sp>
      <p:sp>
        <p:nvSpPr>
          <p:cNvPr id="126" name="PlaceHolder 5"/>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12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hyperlink" Target="https://flywaydb.org/download" TargetMode="External"/><Relationship Id="rId3" Type="http://schemas.openxmlformats.org/officeDocument/2006/relationships/hyperlink" Target="https://flywaydb.org/documentation/usage/gradle/migrate" TargetMode="External"/><Relationship Id="rId7" Type="http://schemas.openxmlformats.org/officeDocument/2006/relationships/hyperlink" Target="https://flywaydb.org/documentation/usage/gradle/undo"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hyperlink" Target="https://flywaydb.org/documentation/usage/gradle/validate" TargetMode="External"/><Relationship Id="rId5" Type="http://schemas.openxmlformats.org/officeDocument/2006/relationships/hyperlink" Target="https://flywaydb.org/documentation/usage/gradle/info" TargetMode="External"/><Relationship Id="rId10" Type="http://schemas.openxmlformats.org/officeDocument/2006/relationships/hyperlink" Target="https://flywaydb.org/documentation/usage/gradle/repair" TargetMode="External"/><Relationship Id="rId4" Type="http://schemas.openxmlformats.org/officeDocument/2006/relationships/hyperlink" Target="https://flywaydb.org/documentation/usage/gradle/clean" TargetMode="External"/><Relationship Id="rId9" Type="http://schemas.openxmlformats.org/officeDocument/2006/relationships/hyperlink" Target="https://flywaydb.org/documentation/usage/gradle/baselin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spring.io/guides/gs/relational-data-access" TargetMode="External"/><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hyperlink" Target="https://flywaydb.org/documentation/concepts/migrations.html" TargetMode="External"/><Relationship Id="rId5" Type="http://schemas.openxmlformats.org/officeDocument/2006/relationships/hyperlink" Target="https://www.baeldung.com/spring-jdbc-jdbctemplate" TargetMode="External"/><Relationship Id="rId4" Type="http://schemas.openxmlformats.org/officeDocument/2006/relationships/hyperlink" Target="https://docs.spring.io/spring/docs/current/spring-framework-reference/data-access.html#jdbc"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934200" y="2381760"/>
            <a:ext cx="10322640" cy="84780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pPr>
            <a:r>
              <a:rPr lang="en-US" sz="4270" b="0" strike="noStrike" spc="-1">
                <a:solidFill>
                  <a:srgbClr val="2185C5"/>
                </a:solidFill>
                <a:latin typeface="Raleway"/>
                <a:ea typeface="Raleway"/>
              </a:rPr>
              <a:t>Lesson </a:t>
            </a:r>
            <a:r>
              <a:rPr lang="en-US" sz="4270" b="0" strike="noStrike" spc="-1" smtClean="0">
                <a:solidFill>
                  <a:srgbClr val="2185C5"/>
                </a:solidFill>
                <a:latin typeface="Raleway"/>
                <a:ea typeface="Raleway"/>
              </a:rPr>
              <a:t>1</a:t>
            </a:r>
            <a:r>
              <a:rPr lang="en-US" sz="4270" spc="-1">
                <a:solidFill>
                  <a:srgbClr val="2185C5"/>
                </a:solidFill>
                <a:latin typeface="Raleway"/>
                <a:ea typeface="Raleway"/>
              </a:rPr>
              <a:t>6</a:t>
            </a:r>
            <a:r>
              <a:rPr lang="en-US" sz="4270" b="0" strike="noStrike" spc="-1" smtClean="0">
                <a:solidFill>
                  <a:srgbClr val="2185C5"/>
                </a:solidFill>
                <a:latin typeface="Raleway"/>
                <a:ea typeface="Raleway"/>
              </a:rPr>
              <a:t> </a:t>
            </a:r>
            <a:r>
              <a:rPr lang="en-US" sz="4270" b="0" strike="noStrike" spc="-1">
                <a:solidFill>
                  <a:srgbClr val="2185C5"/>
                </a:solidFill>
                <a:latin typeface="Raleway"/>
                <a:ea typeface="Raleway"/>
              </a:rPr>
              <a:t>– Spring JDBC. </a:t>
            </a:r>
            <a:r>
              <a:rPr lang="en-US" sz="4270" b="0" strike="noStrike" spc="-1" dirty="0">
                <a:solidFill>
                  <a:srgbClr val="2185C5"/>
                </a:solidFill>
                <a:latin typeface="Raleway"/>
                <a:ea typeface="Raleway"/>
              </a:rPr>
              <a:t>Flyway</a:t>
            </a:r>
            <a:endParaRPr lang="en-US" sz="427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it-IT" sz="2800" b="0" strike="noStrike" spc="-1">
                <a:solidFill>
                  <a:srgbClr val="97ABBC"/>
                </a:solidFill>
                <a:latin typeface="Raleway"/>
                <a:ea typeface="Raleway"/>
              </a:rPr>
              <a:t>Spring JdbcTemplate. RowMapper</a:t>
            </a:r>
            <a:endParaRPr lang="en-US" sz="2800" b="0" strike="noStrike" spc="-1">
              <a:latin typeface="Arial"/>
            </a:endParaRPr>
          </a:p>
        </p:txBody>
      </p:sp>
      <p:sp>
        <p:nvSpPr>
          <p:cNvPr id="192" name="CustomShape 2"/>
          <p:cNvSpPr/>
          <p:nvPr/>
        </p:nvSpPr>
        <p:spPr>
          <a:xfrm>
            <a:off x="1191600" y="1812600"/>
            <a:ext cx="9730080" cy="185472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600" b="0" strike="noStrike" spc="-1">
                <a:solidFill>
                  <a:srgbClr val="808000"/>
                </a:solidFill>
                <a:latin typeface="Courier New"/>
                <a:ea typeface="Arial"/>
              </a:rPr>
              <a:t>@FunctionalInterface</a:t>
            </a:r>
            <a:r>
              <a:t/>
            </a:r>
            <a:br/>
            <a:r>
              <a:rPr lang="en-US" sz="1600" b="1" strike="noStrike" spc="-1">
                <a:solidFill>
                  <a:srgbClr val="000080"/>
                </a:solidFill>
                <a:latin typeface="Courier New"/>
                <a:ea typeface="Arial"/>
              </a:rPr>
              <a:t>public interface </a:t>
            </a:r>
            <a:r>
              <a:rPr lang="en-US" sz="1600" b="0" strike="noStrike" spc="-1">
                <a:solidFill>
                  <a:srgbClr val="000000"/>
                </a:solidFill>
                <a:latin typeface="Courier New"/>
                <a:ea typeface="Arial"/>
              </a:rPr>
              <a:t>RowMapper&lt;</a:t>
            </a:r>
            <a:r>
              <a:rPr lang="en-US" sz="1600" b="0" strike="noStrike" spc="-1">
                <a:solidFill>
                  <a:srgbClr val="20999D"/>
                </a:solidFill>
                <a:latin typeface="Courier New"/>
                <a:ea typeface="Arial"/>
              </a:rPr>
              <a:t>T</a:t>
            </a:r>
            <a:r>
              <a:rPr lang="en-US" sz="1600" b="0" strike="noStrike" spc="-1">
                <a:solidFill>
                  <a:srgbClr val="000000"/>
                </a:solidFill>
                <a:latin typeface="Courier New"/>
                <a:ea typeface="Arial"/>
              </a:rPr>
              <a:t>&gt; {</a:t>
            </a:r>
            <a:r>
              <a:t/>
            </a:r>
            <a:br/>
            <a:r>
              <a:t/>
            </a:r>
            <a:br/>
            <a:r>
              <a:rPr lang="en-US" sz="1600" b="0" i="1" strike="noStrike" spc="-1">
                <a:solidFill>
                  <a:srgbClr val="808080"/>
                </a:solidFill>
                <a:latin typeface="Courier New"/>
                <a:ea typeface="Arial"/>
              </a:rPr>
              <a:t>   </a:t>
            </a:r>
            <a:r>
              <a:rPr lang="en-US" sz="1600" b="0" strike="noStrike" spc="-1">
                <a:solidFill>
                  <a:srgbClr val="808000"/>
                </a:solidFill>
                <a:latin typeface="Courier New"/>
                <a:ea typeface="Arial"/>
              </a:rPr>
              <a:t>@Nullable</a:t>
            </a:r>
            <a:r>
              <a:t/>
            </a:r>
            <a:br/>
            <a:r>
              <a:rPr lang="en-US" sz="1600" b="0" strike="noStrike" spc="-1">
                <a:solidFill>
                  <a:srgbClr val="808000"/>
                </a:solidFill>
                <a:latin typeface="Courier New"/>
                <a:ea typeface="Arial"/>
              </a:rPr>
              <a:t>   </a:t>
            </a:r>
            <a:r>
              <a:rPr lang="en-US" sz="1600" b="0" strike="noStrike" spc="-1">
                <a:solidFill>
                  <a:srgbClr val="20999D"/>
                </a:solidFill>
                <a:latin typeface="Courier New"/>
                <a:ea typeface="Arial"/>
              </a:rPr>
              <a:t>T </a:t>
            </a:r>
            <a:r>
              <a:rPr lang="en-US" sz="1600" b="0" strike="noStrike" spc="-1">
                <a:solidFill>
                  <a:srgbClr val="000000"/>
                </a:solidFill>
                <a:latin typeface="Courier New"/>
                <a:ea typeface="Arial"/>
              </a:rPr>
              <a:t>mapRow(ResultSet rs, </a:t>
            </a:r>
            <a:r>
              <a:rPr lang="en-US" sz="1600" b="1" strike="noStrike" spc="-1">
                <a:solidFill>
                  <a:srgbClr val="000080"/>
                </a:solidFill>
                <a:latin typeface="Courier New"/>
                <a:ea typeface="Arial"/>
              </a:rPr>
              <a:t>int </a:t>
            </a:r>
            <a:r>
              <a:rPr lang="en-US" sz="1600" b="0" strike="noStrike" spc="-1">
                <a:solidFill>
                  <a:srgbClr val="000000"/>
                </a:solidFill>
                <a:latin typeface="Courier New"/>
                <a:ea typeface="Arial"/>
              </a:rPr>
              <a:t>rowNum) </a:t>
            </a:r>
            <a:r>
              <a:rPr lang="en-US" sz="1600" b="1" strike="noStrike" spc="-1">
                <a:solidFill>
                  <a:srgbClr val="000080"/>
                </a:solidFill>
                <a:latin typeface="Courier New"/>
                <a:ea typeface="Arial"/>
              </a:rPr>
              <a:t>throws </a:t>
            </a:r>
            <a:r>
              <a:rPr lang="en-US" sz="1600" b="0" strike="noStrike" spc="-1">
                <a:solidFill>
                  <a:srgbClr val="000000"/>
                </a:solidFill>
                <a:latin typeface="Courier New"/>
                <a:ea typeface="Arial"/>
              </a:rPr>
              <a:t>SQLException;</a:t>
            </a:r>
            <a:r>
              <a:t/>
            </a:r>
            <a:br/>
            <a:r>
              <a:t/>
            </a:r>
            <a:br/>
            <a:r>
              <a:rPr lang="en-US" sz="1600" b="0" strike="noStrike" spc="-1">
                <a:solidFill>
                  <a:srgbClr val="000000"/>
                </a:solidFill>
                <a:latin typeface="Courier New"/>
                <a:ea typeface="Arial"/>
              </a:rPr>
              <a:t>}</a:t>
            </a:r>
            <a:endParaRPr lang="en-US" sz="1600" b="0" strike="noStrike" spc="-1">
              <a:latin typeface="Arial"/>
            </a:endParaRPr>
          </a:p>
        </p:txBody>
      </p:sp>
      <p:sp>
        <p:nvSpPr>
          <p:cNvPr id="193" name="CustomShape 3"/>
          <p:cNvSpPr/>
          <p:nvPr/>
        </p:nvSpPr>
        <p:spPr>
          <a:xfrm>
            <a:off x="1191600" y="3875400"/>
            <a:ext cx="10585800" cy="27676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en-US" sz="1600" b="1" strike="noStrike" spc="-1">
                <a:solidFill>
                  <a:srgbClr val="000080"/>
                </a:solidFill>
                <a:latin typeface="Courier New"/>
                <a:ea typeface="Arial"/>
              </a:rPr>
              <a:t>public </a:t>
            </a:r>
            <a:r>
              <a:rPr lang="en-US" sz="1600" b="0" strike="noStrike" spc="-1">
                <a:solidFill>
                  <a:srgbClr val="000000"/>
                </a:solidFill>
                <a:latin typeface="Courier New"/>
                <a:ea typeface="Arial"/>
              </a:rPr>
              <a:t>User findBy(Integer id) {</a:t>
            </a:r>
            <a:r>
              <a:t/>
            </a:r>
            <a:br/>
            <a:r>
              <a:rPr lang="en-US" sz="1600" b="0" strike="noStrike" spc="-1">
                <a:solidFill>
                  <a:srgbClr val="000000"/>
                </a:solidFill>
                <a:latin typeface="Courier New"/>
                <a:ea typeface="Arial"/>
              </a:rPr>
              <a:t>    </a:t>
            </a:r>
            <a:r>
              <a:rPr lang="en-US" sz="1600" b="1" strike="noStrike" spc="-1">
                <a:solidFill>
                  <a:srgbClr val="000080"/>
                </a:solidFill>
                <a:latin typeface="Courier New"/>
                <a:ea typeface="Arial"/>
              </a:rPr>
              <a:t>return </a:t>
            </a:r>
            <a:r>
              <a:rPr lang="en-US" sz="1600" b="1" strike="noStrike" spc="-1">
                <a:solidFill>
                  <a:srgbClr val="660E7A"/>
                </a:solidFill>
                <a:latin typeface="Courier New"/>
                <a:ea typeface="Arial"/>
              </a:rPr>
              <a:t>jdbcTemplate</a:t>
            </a:r>
            <a:r>
              <a:rPr lang="en-US" sz="1600" b="0" strike="noStrike" spc="-1">
                <a:solidFill>
                  <a:srgbClr val="000000"/>
                </a:solidFill>
                <a:latin typeface="Courier New"/>
                <a:ea typeface="Arial"/>
              </a:rPr>
              <a:t>.queryForObject(</a:t>
            </a:r>
            <a:r>
              <a:t/>
            </a:r>
            <a:br/>
            <a:r>
              <a:rPr lang="en-US" sz="1600" b="0" strike="noStrike" spc="-1">
                <a:solidFill>
                  <a:srgbClr val="000000"/>
                </a:solidFill>
                <a:latin typeface="Courier New"/>
                <a:ea typeface="Arial"/>
              </a:rPr>
              <a:t>            </a:t>
            </a:r>
            <a:r>
              <a:rPr lang="en-US" sz="1600" b="1" strike="noStrike" spc="-1">
                <a:solidFill>
                  <a:srgbClr val="008000"/>
                </a:solidFill>
                <a:latin typeface="Courier New"/>
                <a:ea typeface="Arial"/>
              </a:rPr>
              <a:t>"SELECT firstName, lastName FROM users WHERE id = :userId"</a:t>
            </a:r>
            <a:r>
              <a:rPr lang="en-US" sz="1600" b="0" strike="noStrike" spc="-1">
                <a:solidFill>
                  <a:srgbClr val="000000"/>
                </a:solidFill>
                <a:latin typeface="Courier New"/>
                <a:ea typeface="Arial"/>
              </a:rPr>
              <a:t>,</a:t>
            </a:r>
            <a:r>
              <a:t/>
            </a:r>
            <a:br/>
            <a:r>
              <a:rPr lang="en-US" sz="1600" b="0" strike="noStrike" spc="-1">
                <a:solidFill>
                  <a:srgbClr val="000000"/>
                </a:solidFill>
                <a:latin typeface="Courier New"/>
                <a:ea typeface="Arial"/>
              </a:rPr>
              <a:t>            </a:t>
            </a:r>
            <a:r>
              <a:rPr lang="en-US" sz="1600" b="1" strike="noStrike" spc="-1">
                <a:solidFill>
                  <a:srgbClr val="000080"/>
                </a:solidFill>
                <a:latin typeface="Courier New"/>
                <a:ea typeface="Arial"/>
              </a:rPr>
              <a:t>new </a:t>
            </a:r>
            <a:r>
              <a:rPr lang="en-US" sz="1600" b="0" strike="noStrike" spc="-1">
                <a:solidFill>
                  <a:srgbClr val="000000"/>
                </a:solidFill>
                <a:latin typeface="Courier New"/>
                <a:ea typeface="Arial"/>
              </a:rPr>
              <a:t>MapSqlParameterSource(</a:t>
            </a:r>
            <a:r>
              <a:rPr lang="en-US" sz="1600" b="1" strike="noStrike" spc="-1">
                <a:solidFill>
                  <a:srgbClr val="008000"/>
                </a:solidFill>
                <a:latin typeface="Courier New"/>
                <a:ea typeface="Arial"/>
              </a:rPr>
              <a:t>"userId"</a:t>
            </a:r>
            <a:r>
              <a:rPr lang="en-US" sz="1600" b="0" strike="noStrike" spc="-1">
                <a:solidFill>
                  <a:srgbClr val="000000"/>
                </a:solidFill>
                <a:latin typeface="Courier New"/>
                <a:ea typeface="Arial"/>
              </a:rPr>
              <a:t>, id),</a:t>
            </a:r>
            <a:r>
              <a:t/>
            </a:r>
            <a:br/>
            <a:r>
              <a:rPr lang="en-US" sz="1600" b="0" strike="noStrike" spc="-1">
                <a:solidFill>
                  <a:srgbClr val="000000"/>
                </a:solidFill>
                <a:latin typeface="Courier New"/>
                <a:ea typeface="Arial"/>
              </a:rPr>
              <a:t>            (rs, rowNum) -&gt; {</a:t>
            </a:r>
            <a:r>
              <a:t/>
            </a:r>
            <a:br/>
            <a:r>
              <a:rPr lang="en-US" sz="1600" b="0" strike="noStrike" spc="-1">
                <a:solidFill>
                  <a:srgbClr val="000000"/>
                </a:solidFill>
                <a:latin typeface="Courier New"/>
                <a:ea typeface="Arial"/>
              </a:rPr>
              <a:t>                User actor = </a:t>
            </a:r>
            <a:r>
              <a:rPr lang="en-US" sz="1600" b="1" strike="noStrike" spc="-1">
                <a:solidFill>
                  <a:srgbClr val="000080"/>
                </a:solidFill>
                <a:latin typeface="Courier New"/>
                <a:ea typeface="Arial"/>
              </a:rPr>
              <a:t>new </a:t>
            </a:r>
            <a:r>
              <a:rPr lang="en-US" sz="1600" b="0" strike="noStrike" spc="-1">
                <a:solidFill>
                  <a:srgbClr val="000000"/>
                </a:solidFill>
                <a:latin typeface="Courier New"/>
                <a:ea typeface="Arial"/>
              </a:rPr>
              <a:t>User();</a:t>
            </a:r>
            <a:r>
              <a:t/>
            </a:r>
            <a:br/>
            <a:r>
              <a:rPr lang="en-US" sz="1600" b="0" strike="noStrike" spc="-1">
                <a:solidFill>
                  <a:srgbClr val="000000"/>
                </a:solidFill>
                <a:latin typeface="Courier New"/>
                <a:ea typeface="Arial"/>
              </a:rPr>
              <a:t>                actor.setFirstName(rs.getString(</a:t>
            </a:r>
            <a:r>
              <a:rPr lang="en-US" sz="1600" b="1" strike="noStrike" spc="-1">
                <a:solidFill>
                  <a:srgbClr val="008000"/>
                </a:solidFill>
                <a:latin typeface="Courier New"/>
                <a:ea typeface="Arial"/>
              </a:rPr>
              <a:t>"firstName"</a:t>
            </a:r>
            <a:r>
              <a:rPr lang="en-US" sz="1600" b="0" strike="noStrike" spc="-1">
                <a:solidFill>
                  <a:srgbClr val="000000"/>
                </a:solidFill>
                <a:latin typeface="Courier New"/>
                <a:ea typeface="Arial"/>
              </a:rPr>
              <a:t>));</a:t>
            </a:r>
            <a:r>
              <a:t/>
            </a:r>
            <a:br/>
            <a:r>
              <a:rPr lang="en-US" sz="1600" b="0" strike="noStrike" spc="-1">
                <a:solidFill>
                  <a:srgbClr val="000000"/>
                </a:solidFill>
                <a:latin typeface="Courier New"/>
                <a:ea typeface="Arial"/>
              </a:rPr>
              <a:t>                actor.setLastName(rs.getString(</a:t>
            </a:r>
            <a:r>
              <a:rPr lang="en-US" sz="1600" b="1" strike="noStrike" spc="-1">
                <a:solidFill>
                  <a:srgbClr val="008000"/>
                </a:solidFill>
                <a:latin typeface="Courier New"/>
                <a:ea typeface="Arial"/>
              </a:rPr>
              <a:t>"lastName"</a:t>
            </a:r>
            <a:r>
              <a:rPr lang="en-US" sz="1600" b="0" strike="noStrike" spc="-1">
                <a:solidFill>
                  <a:srgbClr val="000000"/>
                </a:solidFill>
                <a:latin typeface="Courier New"/>
                <a:ea typeface="Arial"/>
              </a:rPr>
              <a:t>));</a:t>
            </a:r>
            <a:r>
              <a:t/>
            </a:r>
            <a:br/>
            <a:r>
              <a:rPr lang="en-US" sz="1600" b="0" strike="noStrike" spc="-1">
                <a:solidFill>
                  <a:srgbClr val="000000"/>
                </a:solidFill>
                <a:latin typeface="Courier New"/>
                <a:ea typeface="Arial"/>
              </a:rPr>
              <a:t>                </a:t>
            </a:r>
            <a:r>
              <a:rPr lang="en-US" sz="1600" b="1" strike="noStrike" spc="-1">
                <a:solidFill>
                  <a:srgbClr val="000080"/>
                </a:solidFill>
                <a:latin typeface="Courier New"/>
                <a:ea typeface="Arial"/>
              </a:rPr>
              <a:t>return </a:t>
            </a:r>
            <a:r>
              <a:rPr lang="en-US" sz="1600" b="0" strike="noStrike" spc="-1">
                <a:solidFill>
                  <a:srgbClr val="000000"/>
                </a:solidFill>
                <a:latin typeface="Courier New"/>
                <a:ea typeface="Arial"/>
              </a:rPr>
              <a:t>actor;</a:t>
            </a:r>
            <a:r>
              <a:t/>
            </a:r>
            <a:br/>
            <a:r>
              <a:rPr lang="en-US" sz="1600" b="0" strike="noStrike" spc="-1">
                <a:solidFill>
                  <a:srgbClr val="000000"/>
                </a:solidFill>
                <a:latin typeface="Courier New"/>
                <a:ea typeface="Arial"/>
              </a:rPr>
              <a:t>            });</a:t>
            </a:r>
            <a:r>
              <a:t/>
            </a:r>
            <a:br/>
            <a:r>
              <a:rPr lang="en-US" sz="1600" b="0" strike="noStrike" spc="-1">
                <a:solidFill>
                  <a:srgbClr val="000000"/>
                </a:solidFill>
                <a:latin typeface="Courier New"/>
                <a:ea typeface="Arial"/>
              </a:rPr>
              <a:t>}</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it-IT" sz="2800" b="0" strike="noStrike" spc="-1">
                <a:solidFill>
                  <a:srgbClr val="97ABBC"/>
                </a:solidFill>
                <a:latin typeface="Raleway"/>
                <a:ea typeface="Raleway"/>
              </a:rPr>
              <a:t>Spring JdbcTemplate. BeanPropertyRowMapper</a:t>
            </a:r>
            <a:endParaRPr lang="en-US" sz="2800" b="0" strike="noStrike" spc="-1">
              <a:latin typeface="Arial"/>
            </a:endParaRPr>
          </a:p>
        </p:txBody>
      </p:sp>
      <p:sp>
        <p:nvSpPr>
          <p:cNvPr id="195" name="CustomShape 2"/>
          <p:cNvSpPr/>
          <p:nvPr/>
        </p:nvSpPr>
        <p:spPr>
          <a:xfrm>
            <a:off x="1191600" y="1439640"/>
            <a:ext cx="8947440" cy="39783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50000"/>
              </a:lnSpc>
            </a:pPr>
            <a:r>
              <a:rPr lang="en-US" sz="1600" b="1" strike="noStrike" spc="-1">
                <a:solidFill>
                  <a:srgbClr val="000080"/>
                </a:solidFill>
                <a:latin typeface="Courier New"/>
                <a:ea typeface="Lato"/>
              </a:rPr>
              <a:t>public </a:t>
            </a:r>
            <a:r>
              <a:rPr lang="en-US" sz="1600" b="0" strike="noStrike" spc="-1">
                <a:solidFill>
                  <a:srgbClr val="000000"/>
                </a:solidFill>
                <a:latin typeface="Courier New"/>
                <a:ea typeface="Lato"/>
              </a:rPr>
              <a:t>User findByBPRM(Integer id) {</a:t>
            </a:r>
            <a:r>
              <a:t/>
            </a:r>
            <a:br/>
            <a:r>
              <a:rPr lang="en-US" sz="1600" b="0" strike="noStrike" spc="-1">
                <a:solidFill>
                  <a:srgbClr val="000000"/>
                </a:solidFill>
                <a:latin typeface="Courier New"/>
                <a:ea typeface="Lato"/>
              </a:rPr>
              <a:t>    </a:t>
            </a:r>
            <a:r>
              <a:rPr lang="en-US" sz="1600" b="1" strike="noStrike" spc="-1">
                <a:solidFill>
                  <a:srgbClr val="000080"/>
                </a:solidFill>
                <a:latin typeface="Courier New"/>
                <a:ea typeface="Lato"/>
              </a:rPr>
              <a:t>return </a:t>
            </a:r>
            <a:r>
              <a:rPr lang="en-US" sz="1600" b="1" strike="noStrike" spc="-1">
                <a:solidFill>
                  <a:srgbClr val="660E7A"/>
                </a:solidFill>
                <a:latin typeface="Courier New"/>
                <a:ea typeface="Lato"/>
              </a:rPr>
              <a:t>jdbcTemplate</a:t>
            </a:r>
            <a:r>
              <a:rPr lang="en-US" sz="1600" b="0" strike="noStrike" spc="-1">
                <a:solidFill>
                  <a:srgbClr val="000000"/>
                </a:solidFill>
                <a:latin typeface="Courier New"/>
                <a:ea typeface="Lato"/>
              </a:rPr>
              <a:t>.queryForObject(</a:t>
            </a:r>
            <a:r>
              <a:t/>
            </a:r>
            <a:br/>
            <a:r>
              <a:rPr lang="en-US" sz="1600" b="0" strike="noStrike" spc="-1">
                <a:solidFill>
                  <a:srgbClr val="000000"/>
                </a:solidFill>
                <a:latin typeface="Courier New"/>
                <a:ea typeface="Lato"/>
              </a:rPr>
              <a:t>            </a:t>
            </a:r>
            <a:r>
              <a:rPr lang="en-US" sz="1600" b="1" strike="noStrike" spc="-1">
                <a:solidFill>
                  <a:srgbClr val="008000"/>
                </a:solidFill>
                <a:latin typeface="Courier New"/>
                <a:ea typeface="Lato"/>
              </a:rPr>
              <a:t>"SELECT firstName, lastName FROM users WHERE id = :userId"</a:t>
            </a:r>
            <a:r>
              <a:rPr lang="en-US" sz="1600" b="0" strike="noStrike" spc="-1">
                <a:solidFill>
                  <a:srgbClr val="000000"/>
                </a:solidFill>
                <a:latin typeface="Courier New"/>
                <a:ea typeface="Lato"/>
              </a:rPr>
              <a:t>,</a:t>
            </a:r>
            <a:r>
              <a:t/>
            </a:r>
            <a:br/>
            <a:r>
              <a:rPr lang="en-US" sz="1600" b="0" strike="noStrike" spc="-1">
                <a:solidFill>
                  <a:srgbClr val="000000"/>
                </a:solidFill>
                <a:latin typeface="Courier New"/>
                <a:ea typeface="Lato"/>
              </a:rPr>
              <a:t>            </a:t>
            </a:r>
            <a:r>
              <a:rPr lang="en-US" sz="1600" b="1" strike="noStrike" spc="-1">
                <a:solidFill>
                  <a:srgbClr val="000080"/>
                </a:solidFill>
                <a:latin typeface="Courier New"/>
                <a:ea typeface="Lato"/>
              </a:rPr>
              <a:t>new </a:t>
            </a:r>
            <a:r>
              <a:rPr lang="en-US" sz="1600" b="0" strike="noStrike" spc="-1">
                <a:solidFill>
                  <a:srgbClr val="000000"/>
                </a:solidFill>
                <a:latin typeface="Courier New"/>
                <a:ea typeface="Lato"/>
              </a:rPr>
              <a:t>MapSqlParameterSource(</a:t>
            </a:r>
            <a:r>
              <a:rPr lang="en-US" sz="1600" b="1" strike="noStrike" spc="-1">
                <a:solidFill>
                  <a:srgbClr val="008000"/>
                </a:solidFill>
                <a:latin typeface="Courier New"/>
                <a:ea typeface="Lato"/>
              </a:rPr>
              <a:t>"userId"</a:t>
            </a:r>
            <a:r>
              <a:rPr lang="en-US" sz="1600" b="0" strike="noStrike" spc="-1">
                <a:solidFill>
                  <a:srgbClr val="000000"/>
                </a:solidFill>
                <a:latin typeface="Courier New"/>
                <a:ea typeface="Lato"/>
              </a:rPr>
              <a:t>, id),</a:t>
            </a:r>
            <a:r>
              <a:t/>
            </a:r>
            <a:br/>
            <a:r>
              <a:rPr lang="en-US" sz="1600" b="0" strike="noStrike" spc="-1">
                <a:solidFill>
                  <a:srgbClr val="000000"/>
                </a:solidFill>
                <a:latin typeface="Courier New"/>
                <a:ea typeface="Lato"/>
              </a:rPr>
              <a:t>            </a:t>
            </a:r>
            <a:r>
              <a:rPr lang="en-US" sz="1600" b="1" strike="noStrike" spc="-1">
                <a:solidFill>
                  <a:srgbClr val="000080"/>
                </a:solidFill>
                <a:latin typeface="Courier New"/>
                <a:ea typeface="Lato"/>
              </a:rPr>
              <a:t>new </a:t>
            </a:r>
            <a:r>
              <a:rPr lang="en-US" sz="1600" b="0" strike="noStrike" spc="-1">
                <a:solidFill>
                  <a:srgbClr val="000000"/>
                </a:solidFill>
                <a:latin typeface="Courier New"/>
                <a:ea typeface="Lato"/>
              </a:rPr>
              <a:t>BeanPropertyRowMapper&lt;&gt;(User.</a:t>
            </a:r>
            <a:r>
              <a:rPr lang="en-US" sz="1600" b="1" strike="noStrike" spc="-1">
                <a:solidFill>
                  <a:srgbClr val="000080"/>
                </a:solidFill>
                <a:latin typeface="Courier New"/>
                <a:ea typeface="Lato"/>
              </a:rPr>
              <a:t>class</a:t>
            </a:r>
            <a:r>
              <a:rPr lang="en-US" sz="1600" b="0" strike="noStrike" spc="-1">
                <a:solidFill>
                  <a:srgbClr val="000000"/>
                </a:solidFill>
                <a:latin typeface="Courier New"/>
                <a:ea typeface="Lato"/>
              </a:rPr>
              <a:t>)</a:t>
            </a:r>
            <a:r>
              <a:t/>
            </a:r>
            <a:br/>
            <a:r>
              <a:rPr lang="en-US" sz="1600" b="0" strike="noStrike" spc="-1">
                <a:solidFill>
                  <a:srgbClr val="000000"/>
                </a:solidFill>
                <a:latin typeface="Courier New"/>
                <a:ea typeface="Lato"/>
              </a:rPr>
              <a:t>    );</a:t>
            </a:r>
            <a:r>
              <a:t/>
            </a:r>
            <a:br/>
            <a:r>
              <a:rPr lang="en-US" sz="1600" b="0" strike="noStrike" spc="-1">
                <a:solidFill>
                  <a:srgbClr val="000000"/>
                </a:solidFill>
                <a:latin typeface="Courier New"/>
                <a:ea typeface="Lato"/>
              </a:rPr>
              <a:t>}</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Mapping Java Types to SQL Types</a:t>
            </a:r>
            <a:endParaRPr lang="en-US" sz="2800" b="0" strike="noStrike" spc="-1">
              <a:latin typeface="Arial"/>
            </a:endParaRPr>
          </a:p>
        </p:txBody>
      </p:sp>
      <p:pic>
        <p:nvPicPr>
          <p:cNvPr id="197" name="Picture 2" descr="http://player.slideplayer.com/32/10015958/data/images/img8.jpg"/>
          <p:cNvPicPr/>
          <p:nvPr/>
        </p:nvPicPr>
        <p:blipFill>
          <a:blip r:embed="rId3"/>
          <a:stretch/>
        </p:blipFill>
        <p:spPr>
          <a:xfrm>
            <a:off x="2255040" y="1930680"/>
            <a:ext cx="6489000" cy="4058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it-IT" sz="2800" b="0" strike="noStrike" spc="-1">
                <a:solidFill>
                  <a:srgbClr val="97ABBC"/>
                </a:solidFill>
                <a:latin typeface="Raleway"/>
                <a:ea typeface="Raleway"/>
              </a:rPr>
              <a:t>Spring JdbcTemplate. Benefits</a:t>
            </a:r>
            <a:endParaRPr lang="en-US" sz="2800" b="0" strike="noStrike" spc="-1">
              <a:latin typeface="Arial"/>
            </a:endParaRPr>
          </a:p>
        </p:txBody>
      </p:sp>
      <p:sp>
        <p:nvSpPr>
          <p:cNvPr id="199" name="CustomShape 2"/>
          <p:cNvSpPr/>
          <p:nvPr/>
        </p:nvSpPr>
        <p:spPr>
          <a:xfrm>
            <a:off x="1191600" y="1831320"/>
            <a:ext cx="86162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marL="76320">
              <a:lnSpc>
                <a:spcPct val="150000"/>
              </a:lnSpc>
              <a:spcBef>
                <a:spcPts val="601"/>
              </a:spcBef>
            </a:pPr>
            <a:r>
              <a:rPr lang="en-US" sz="2000" b="0" strike="noStrike" spc="-1">
                <a:solidFill>
                  <a:srgbClr val="677480"/>
                </a:solidFill>
                <a:latin typeface="Lato"/>
                <a:ea typeface="Lato"/>
              </a:rPr>
              <a:t>JdbcTemplate supports </a:t>
            </a:r>
            <a:r>
              <a:rPr lang="en-US" sz="2000" b="1" i="1" strike="noStrike" spc="-1">
                <a:solidFill>
                  <a:srgbClr val="677480"/>
                </a:solidFill>
                <a:latin typeface="Lato"/>
                <a:ea typeface="Lato"/>
              </a:rPr>
              <a:t>? </a:t>
            </a:r>
            <a:r>
              <a:rPr lang="en-US" sz="2000" b="0" strike="noStrike" spc="-1">
                <a:solidFill>
                  <a:srgbClr val="677480"/>
                </a:solidFill>
                <a:latin typeface="Lato"/>
                <a:ea typeface="Lato"/>
              </a:rPr>
              <a:t>(the same as PreparedStatement)</a:t>
            </a:r>
            <a:endParaRPr lang="en-US" sz="2000" b="0" strike="noStrike" spc="-1">
              <a:latin typeface="Arial"/>
            </a:endParaRPr>
          </a:p>
          <a:p>
            <a:pPr marL="914400" lvl="1" indent="-380160">
              <a:lnSpc>
                <a:spcPct val="150000"/>
              </a:lnSpc>
              <a:buClr>
                <a:srgbClr val="677480"/>
              </a:buClr>
              <a:buFont typeface="Lato"/>
              <a:buChar char="○"/>
            </a:pPr>
            <a:r>
              <a:rPr lang="en-US" sz="2000" b="0" strike="noStrike" spc="-1">
                <a:solidFill>
                  <a:srgbClr val="677480"/>
                </a:solidFill>
                <a:latin typeface="Lato"/>
                <a:ea typeface="Lato"/>
              </a:rPr>
              <a:t>Prevents SQL Injections</a:t>
            </a:r>
            <a:endParaRPr lang="en-US" sz="2000" b="0" strike="noStrike" spc="-1">
              <a:latin typeface="Arial"/>
            </a:endParaRPr>
          </a:p>
          <a:p>
            <a:pPr marL="914400" lvl="1" indent="-380160">
              <a:lnSpc>
                <a:spcPct val="150000"/>
              </a:lnSpc>
              <a:buClr>
                <a:srgbClr val="677480"/>
              </a:buClr>
              <a:buFont typeface="Lato"/>
              <a:buChar char="○"/>
            </a:pPr>
            <a:r>
              <a:rPr lang="en-US" sz="2000" b="0" strike="noStrike" spc="-1">
                <a:solidFill>
                  <a:srgbClr val="677480"/>
                </a:solidFill>
                <a:latin typeface="Lato"/>
                <a:ea typeface="Lato"/>
              </a:rPr>
              <a:t>Allows databases to create </a:t>
            </a:r>
            <a:r>
              <a:rPr lang="en-US" sz="2000" b="1" strike="noStrike" spc="-1">
                <a:solidFill>
                  <a:srgbClr val="677480"/>
                </a:solidFill>
                <a:latin typeface="Lato"/>
                <a:ea typeface="Lato"/>
              </a:rPr>
              <a:t>execution plan</a:t>
            </a:r>
            <a:r>
              <a:rPr lang="en-US" sz="2000" b="0" strike="noStrike" spc="-1">
                <a:solidFill>
                  <a:srgbClr val="677480"/>
                </a:solidFill>
                <a:latin typeface="Lato"/>
                <a:ea typeface="Lato"/>
              </a:rPr>
              <a:t> for your query</a:t>
            </a:r>
            <a:endParaRPr lang="en-US" sz="2000" b="0" strike="noStrike" spc="-1">
              <a:latin typeface="Arial"/>
            </a:endParaRPr>
          </a:p>
          <a:p>
            <a:pPr marL="914400" lvl="1" indent="-380160">
              <a:lnSpc>
                <a:spcPct val="150000"/>
              </a:lnSpc>
              <a:buClr>
                <a:srgbClr val="677480"/>
              </a:buClr>
              <a:buFont typeface="Lato"/>
              <a:buChar char="○"/>
            </a:pPr>
            <a:r>
              <a:rPr lang="en-US" sz="2000" b="0" strike="noStrike" spc="-1">
                <a:solidFill>
                  <a:srgbClr val="677480"/>
                </a:solidFill>
                <a:latin typeface="Lato"/>
                <a:ea typeface="Lato"/>
              </a:rPr>
              <a:t>Makes SQL more readable inside the Java code</a:t>
            </a:r>
            <a:endParaRPr lang="en-US" sz="2000" b="0" strike="noStrike" spc="-1">
              <a:latin typeface="Arial"/>
            </a:endParaRPr>
          </a:p>
          <a:p>
            <a:pPr>
              <a:lnSpc>
                <a:spcPct val="150000"/>
              </a:lnSpc>
              <a:spcBef>
                <a:spcPts val="601"/>
              </a:spcBef>
            </a:pPr>
            <a:endParaRPr lang="en-US" sz="2000" b="0" strike="noStrike" spc="-1">
              <a:latin typeface="Arial"/>
            </a:endParaRPr>
          </a:p>
          <a:p>
            <a:pPr marL="76320">
              <a:lnSpc>
                <a:spcPct val="150000"/>
              </a:lnSpc>
              <a:spcBef>
                <a:spcPts val="601"/>
              </a:spcBef>
            </a:pPr>
            <a:r>
              <a:rPr lang="en-US" sz="2000" b="0" strike="noStrike" spc="-1">
                <a:solidFill>
                  <a:srgbClr val="677480"/>
                </a:solidFill>
                <a:latin typeface="Lato"/>
                <a:ea typeface="Lato"/>
              </a:rPr>
              <a:t>Create SQL queries by concatenation only if this is an only way to do this. Escape parameters that concatenated to SQL to avoid SQL Injections (better to use util methods from external libs)</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Picture 2" descr="Картинки по запросу &quot;Flyway&quot;"/>
          <p:cNvPicPr/>
          <p:nvPr/>
        </p:nvPicPr>
        <p:blipFill>
          <a:blip r:embed="rId3"/>
          <a:stretch/>
        </p:blipFill>
        <p:spPr>
          <a:xfrm>
            <a:off x="3614040" y="1455840"/>
            <a:ext cx="4963320" cy="3945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it-IT" sz="2800" b="0" strike="noStrike" spc="-1">
                <a:solidFill>
                  <a:srgbClr val="97ABBC"/>
                </a:solidFill>
                <a:latin typeface="Raleway"/>
                <a:ea typeface="Raleway"/>
              </a:rPr>
              <a:t>Flyway</a:t>
            </a:r>
            <a:endParaRPr lang="en-US" sz="2800" b="0" strike="noStrike" spc="-1">
              <a:latin typeface="Arial"/>
            </a:endParaRPr>
          </a:p>
        </p:txBody>
      </p:sp>
      <p:sp>
        <p:nvSpPr>
          <p:cNvPr id="202" name="CustomShape 2"/>
          <p:cNvSpPr/>
          <p:nvPr/>
        </p:nvSpPr>
        <p:spPr>
          <a:xfrm>
            <a:off x="1191600" y="1831320"/>
            <a:ext cx="86162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marL="609480" indent="-456480">
              <a:lnSpc>
                <a:spcPct val="120000"/>
              </a:lnSpc>
              <a:spcBef>
                <a:spcPts val="799"/>
              </a:spcBef>
              <a:buClr>
                <a:srgbClr val="97ABBC"/>
              </a:buClr>
              <a:buFont typeface="Lato"/>
              <a:buChar char="▷"/>
            </a:pPr>
            <a:r>
              <a:rPr lang="en-US" sz="2400" b="0" strike="noStrike" spc="-1">
                <a:solidFill>
                  <a:srgbClr val="677480"/>
                </a:solidFill>
                <a:latin typeface="Lato"/>
                <a:ea typeface="Lato"/>
              </a:rPr>
              <a:t>Database changes are called migrations.</a:t>
            </a:r>
            <a:endParaRPr lang="en-US" sz="2400" b="0" strike="noStrike" spc="-1">
              <a:latin typeface="Arial"/>
            </a:endParaRPr>
          </a:p>
          <a:p>
            <a:pPr marL="609480" indent="-456480">
              <a:lnSpc>
                <a:spcPct val="120000"/>
              </a:lnSpc>
              <a:spcBef>
                <a:spcPts val="799"/>
              </a:spcBef>
              <a:buClr>
                <a:srgbClr val="97ABBC"/>
              </a:buClr>
              <a:buFont typeface="Lato"/>
              <a:buChar char="▷"/>
            </a:pPr>
            <a:r>
              <a:rPr lang="en-US" sz="2400" b="0" strike="noStrike" spc="-1">
                <a:solidFill>
                  <a:srgbClr val="677480"/>
                </a:solidFill>
                <a:latin typeface="Lato"/>
                <a:ea typeface="Lato"/>
              </a:rPr>
              <a:t>Migrations can be written in SQL or Java</a:t>
            </a:r>
            <a:endParaRPr lang="en-US" sz="2400" b="0" strike="noStrike" spc="-1">
              <a:latin typeface="Arial"/>
            </a:endParaRPr>
          </a:p>
          <a:p>
            <a:pPr marL="609480" indent="-456480">
              <a:lnSpc>
                <a:spcPct val="120000"/>
              </a:lnSpc>
              <a:spcBef>
                <a:spcPts val="799"/>
              </a:spcBef>
              <a:buClr>
                <a:srgbClr val="97ABBC"/>
              </a:buClr>
              <a:buFont typeface="Lato"/>
              <a:buChar char="▷"/>
            </a:pPr>
            <a:r>
              <a:rPr lang="en-US" sz="2400" b="0" strike="noStrike" spc="-1">
                <a:solidFill>
                  <a:srgbClr val="677480"/>
                </a:solidFill>
                <a:latin typeface="Lato"/>
                <a:ea typeface="Lato"/>
              </a:rPr>
              <a:t>Versioned or Repeatable.</a:t>
            </a:r>
            <a:endParaRPr lang="en-US" sz="2400" b="0" strike="noStrike" spc="-1">
              <a:latin typeface="Arial"/>
            </a:endParaRPr>
          </a:p>
          <a:p>
            <a:pPr marL="609480" indent="-456480">
              <a:lnSpc>
                <a:spcPct val="120000"/>
              </a:lnSpc>
              <a:spcBef>
                <a:spcPts val="799"/>
              </a:spcBef>
              <a:buClr>
                <a:srgbClr val="97ABBC"/>
              </a:buClr>
              <a:buFont typeface="Lato"/>
              <a:buChar char="▷"/>
            </a:pPr>
            <a:r>
              <a:rPr lang="en-US" sz="2400" b="0" strike="noStrike" spc="-1">
                <a:solidFill>
                  <a:srgbClr val="677480"/>
                </a:solidFill>
                <a:latin typeface="Lato"/>
                <a:ea typeface="Lato"/>
              </a:rPr>
              <a:t>It has a Command-line client, a Java API and Gradle\Maven plugins .</a:t>
            </a:r>
            <a:endParaRPr lang="en-US" sz="2400" b="0" strike="noStrike" spc="-1">
              <a:latin typeface="Arial"/>
            </a:endParaRPr>
          </a:p>
          <a:p>
            <a:pPr>
              <a:lnSpc>
                <a:spcPct val="120000"/>
              </a:lnSpc>
              <a:spcBef>
                <a:spcPts val="799"/>
              </a:spcBef>
            </a:pP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Flyway. </a:t>
            </a:r>
            <a:r>
              <a:rPr lang="it-IT" sz="2800" b="0" strike="noStrike" spc="-1">
                <a:solidFill>
                  <a:srgbClr val="97ABBC"/>
                </a:solidFill>
                <a:latin typeface="Raleway"/>
                <a:ea typeface="Raleway"/>
              </a:rPr>
              <a:t>Versioned migrations</a:t>
            </a:r>
            <a:endParaRPr lang="en-US" sz="2800" b="0" strike="noStrike" spc="-1">
              <a:latin typeface="Arial"/>
            </a:endParaRPr>
          </a:p>
        </p:txBody>
      </p:sp>
      <p:sp>
        <p:nvSpPr>
          <p:cNvPr id="204" name="CustomShape 2"/>
          <p:cNvSpPr/>
          <p:nvPr/>
        </p:nvSpPr>
        <p:spPr>
          <a:xfrm>
            <a:off x="1191600" y="1831320"/>
            <a:ext cx="1026720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marL="152280">
              <a:lnSpc>
                <a:spcPct val="150000"/>
              </a:lnSpc>
              <a:spcBef>
                <a:spcPts val="799"/>
              </a:spcBef>
            </a:pPr>
            <a:r>
              <a:rPr lang="en-US" sz="2400" b="1" strike="noStrike" spc="-1">
                <a:solidFill>
                  <a:srgbClr val="00B050"/>
                </a:solidFill>
                <a:latin typeface="Consolas"/>
                <a:ea typeface="Lato"/>
              </a:rPr>
              <a:t>V20210206101010__create_students_table</a:t>
            </a:r>
            <a:endParaRPr lang="en-US" sz="2400" b="0" strike="noStrike" spc="-1">
              <a:latin typeface="Arial"/>
            </a:endParaRPr>
          </a:p>
          <a:p>
            <a:pPr marL="152280">
              <a:lnSpc>
                <a:spcPct val="150000"/>
              </a:lnSpc>
              <a:spcBef>
                <a:spcPts val="799"/>
              </a:spcBef>
            </a:pPr>
            <a:endParaRPr lang="en-US" sz="2400" b="0" strike="noStrike" spc="-1">
              <a:latin typeface="Arial"/>
            </a:endParaRPr>
          </a:p>
          <a:p>
            <a:pPr marL="152280">
              <a:lnSpc>
                <a:spcPct val="150000"/>
              </a:lnSpc>
              <a:spcBef>
                <a:spcPts val="799"/>
              </a:spcBef>
            </a:pPr>
            <a:endParaRPr lang="en-US" sz="2400" b="0" strike="noStrike" spc="-1">
              <a:latin typeface="Arial"/>
            </a:endParaRPr>
          </a:p>
          <a:p>
            <a:pPr marL="152280">
              <a:lnSpc>
                <a:spcPct val="150000"/>
              </a:lnSpc>
              <a:spcBef>
                <a:spcPts val="799"/>
              </a:spcBef>
            </a:pPr>
            <a:endParaRPr lang="en-US" sz="2400" b="0" strike="noStrike" spc="-1">
              <a:latin typeface="Arial"/>
            </a:endParaRPr>
          </a:p>
          <a:p>
            <a:pPr marL="152280">
              <a:lnSpc>
                <a:spcPct val="150000"/>
              </a:lnSpc>
              <a:spcBef>
                <a:spcPts val="799"/>
              </a:spcBef>
            </a:pPr>
            <a:endParaRPr lang="en-US" sz="2400" b="0" strike="noStrike" spc="-1">
              <a:latin typeface="Arial"/>
            </a:endParaRPr>
          </a:p>
          <a:p>
            <a:pPr marL="152280">
              <a:lnSpc>
                <a:spcPct val="150000"/>
              </a:lnSpc>
              <a:spcBef>
                <a:spcPts val="799"/>
              </a:spcBef>
            </a:pPr>
            <a:r>
              <a:rPr lang="en-US" sz="2400" b="0" strike="noStrike" spc="-1">
                <a:solidFill>
                  <a:srgbClr val="677480"/>
                </a:solidFill>
                <a:latin typeface="Lato"/>
                <a:ea typeface="Lato"/>
              </a:rPr>
              <a:t>Applied in version order exactly once and can be undone</a:t>
            </a:r>
            <a:endParaRPr lang="en-US" sz="2400" b="0" strike="noStrike" spc="-1">
              <a:latin typeface="Arial"/>
            </a:endParaRPr>
          </a:p>
          <a:p>
            <a:pPr marL="152280">
              <a:lnSpc>
                <a:spcPct val="150000"/>
              </a:lnSpc>
              <a:spcBef>
                <a:spcPts val="799"/>
              </a:spcBef>
            </a:pPr>
            <a:endParaRPr lang="en-US" sz="2400" b="0" strike="noStrike" spc="-1">
              <a:latin typeface="Arial"/>
            </a:endParaRPr>
          </a:p>
        </p:txBody>
      </p:sp>
      <p:pic>
        <p:nvPicPr>
          <p:cNvPr id="205" name="Picture 3"/>
          <p:cNvPicPr/>
          <p:nvPr/>
        </p:nvPicPr>
        <p:blipFill>
          <a:blip r:embed="rId3"/>
          <a:stretch/>
        </p:blipFill>
        <p:spPr>
          <a:xfrm>
            <a:off x="2198880" y="2839320"/>
            <a:ext cx="6601680" cy="2113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Flyway. </a:t>
            </a:r>
            <a:r>
              <a:rPr lang="it-IT" sz="2800" b="0" strike="noStrike" spc="-1">
                <a:solidFill>
                  <a:srgbClr val="97ABBC"/>
                </a:solidFill>
                <a:latin typeface="Raleway"/>
                <a:ea typeface="Raleway"/>
              </a:rPr>
              <a:t>Repeatable migrations</a:t>
            </a:r>
            <a:endParaRPr lang="en-US" sz="2800" b="0" strike="noStrike" spc="-1">
              <a:latin typeface="Arial"/>
            </a:endParaRPr>
          </a:p>
        </p:txBody>
      </p:sp>
      <p:sp>
        <p:nvSpPr>
          <p:cNvPr id="207" name="CustomShape 2"/>
          <p:cNvSpPr/>
          <p:nvPr/>
        </p:nvSpPr>
        <p:spPr>
          <a:xfrm>
            <a:off x="1191600" y="1831320"/>
            <a:ext cx="86162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63000" lnSpcReduction="10000"/>
          </a:bodyPr>
          <a:lstStyle/>
          <a:p>
            <a:pPr marL="152280">
              <a:lnSpc>
                <a:spcPct val="170000"/>
              </a:lnSpc>
              <a:spcBef>
                <a:spcPts val="799"/>
              </a:spcBef>
            </a:pPr>
            <a:r>
              <a:rPr lang="en-US" sz="3600" b="1" strike="noStrike" spc="-1">
                <a:solidFill>
                  <a:srgbClr val="00B050"/>
                </a:solidFill>
                <a:latin typeface="Consolas"/>
                <a:ea typeface="Lato"/>
              </a:rPr>
              <a:t>R__fix_invalid_data</a:t>
            </a:r>
            <a:endParaRPr lang="en-US" sz="3600" b="0" strike="noStrike" spc="-1">
              <a:latin typeface="Arial"/>
            </a:endParaRPr>
          </a:p>
          <a:p>
            <a:pPr marL="152280">
              <a:lnSpc>
                <a:spcPct val="170000"/>
              </a:lnSpc>
              <a:spcBef>
                <a:spcPts val="799"/>
              </a:spcBef>
            </a:pPr>
            <a:endParaRPr lang="en-US" sz="3600" b="0" strike="noStrike" spc="-1">
              <a:latin typeface="Arial"/>
            </a:endParaRPr>
          </a:p>
          <a:p>
            <a:pPr marL="152280">
              <a:lnSpc>
                <a:spcPct val="170000"/>
              </a:lnSpc>
              <a:spcBef>
                <a:spcPts val="799"/>
              </a:spcBef>
            </a:pPr>
            <a:endParaRPr lang="en-US" sz="3600" b="0" strike="noStrike" spc="-1">
              <a:latin typeface="Arial"/>
            </a:endParaRPr>
          </a:p>
          <a:p>
            <a:pPr marL="152280">
              <a:lnSpc>
                <a:spcPct val="170000"/>
              </a:lnSpc>
              <a:spcBef>
                <a:spcPts val="799"/>
              </a:spcBef>
            </a:pPr>
            <a:r>
              <a:rPr lang="en-US" sz="2400" b="0" strike="noStrike" spc="-1">
                <a:solidFill>
                  <a:srgbClr val="677480"/>
                </a:solidFill>
                <a:latin typeface="Lato"/>
                <a:ea typeface="Lato"/>
              </a:rPr>
              <a:t>Applied every time their checksum changes.</a:t>
            </a:r>
            <a:endParaRPr lang="en-US" sz="2400" b="0" strike="noStrike" spc="-1">
              <a:latin typeface="Arial"/>
            </a:endParaRPr>
          </a:p>
          <a:p>
            <a:pPr marL="609480" indent="-456480">
              <a:lnSpc>
                <a:spcPct val="170000"/>
              </a:lnSpc>
              <a:spcBef>
                <a:spcPts val="799"/>
              </a:spcBef>
              <a:buClr>
                <a:srgbClr val="97ABBC"/>
              </a:buClr>
              <a:buFont typeface="Lato"/>
              <a:buChar char="▷"/>
            </a:pPr>
            <a:r>
              <a:rPr lang="en-US" sz="2400" b="0" strike="noStrike" spc="-1">
                <a:solidFill>
                  <a:srgbClr val="677480"/>
                </a:solidFill>
                <a:latin typeface="Lato"/>
                <a:ea typeface="Lato"/>
              </a:rPr>
              <a:t>Always applied last, after versioned migrations have been executed. </a:t>
            </a:r>
            <a:endParaRPr lang="en-US" sz="2400" b="0" strike="noStrike" spc="-1">
              <a:latin typeface="Arial"/>
            </a:endParaRPr>
          </a:p>
          <a:p>
            <a:pPr marL="609480" indent="-456480">
              <a:lnSpc>
                <a:spcPct val="170000"/>
              </a:lnSpc>
              <a:spcBef>
                <a:spcPts val="799"/>
              </a:spcBef>
              <a:buClr>
                <a:srgbClr val="97ABBC"/>
              </a:buClr>
              <a:buFont typeface="Lato"/>
              <a:buChar char="▷"/>
            </a:pPr>
            <a:r>
              <a:rPr lang="en-US" sz="2400" b="0" strike="noStrike" spc="-1">
                <a:solidFill>
                  <a:srgbClr val="677480"/>
                </a:solidFill>
                <a:latin typeface="Lato"/>
                <a:ea typeface="Lato"/>
              </a:rPr>
              <a:t>Applied in the order of their description.</a:t>
            </a:r>
            <a:endParaRPr lang="en-US" sz="2400" b="0" strike="noStrike" spc="-1">
              <a:latin typeface="Arial"/>
            </a:endParaRPr>
          </a:p>
          <a:p>
            <a:pPr marL="609480" indent="-456480">
              <a:lnSpc>
                <a:spcPct val="170000"/>
              </a:lnSpc>
              <a:spcBef>
                <a:spcPts val="799"/>
              </a:spcBef>
              <a:buClr>
                <a:srgbClr val="97ABBC"/>
              </a:buClr>
              <a:buFont typeface="Lato"/>
              <a:buChar char="▷"/>
            </a:pPr>
            <a:r>
              <a:rPr lang="en-US" sz="2400" b="0" strike="noStrike" spc="-1">
                <a:solidFill>
                  <a:srgbClr val="677480"/>
                </a:solidFill>
                <a:latin typeface="Lato"/>
                <a:ea typeface="Lato"/>
              </a:rPr>
              <a:t>Flyway automatically discovers migrations on the filesystem and on the Java classpath.</a:t>
            </a:r>
            <a:endParaRPr lang="en-US" sz="2400" b="0" strike="noStrike" spc="-1">
              <a:latin typeface="Arial"/>
            </a:endParaRPr>
          </a:p>
          <a:p>
            <a:pPr marL="609480" indent="-456480">
              <a:lnSpc>
                <a:spcPct val="170000"/>
              </a:lnSpc>
              <a:spcBef>
                <a:spcPts val="799"/>
              </a:spcBef>
              <a:buClr>
                <a:srgbClr val="97ABBC"/>
              </a:buClr>
              <a:buFont typeface="Lato"/>
              <a:buChar char="▷"/>
            </a:pPr>
            <a:r>
              <a:rPr lang="en-US" sz="2400" b="0" strike="noStrike" spc="-1">
                <a:solidFill>
                  <a:srgbClr val="677480"/>
                </a:solidFill>
                <a:latin typeface="Lato"/>
                <a:ea typeface="Lato"/>
              </a:rPr>
              <a:t>To keep track of which migrations have already been applied when and by whom, Flyway adds a schema history table - </a:t>
            </a:r>
            <a:r>
              <a:rPr lang="en-US" sz="2400" b="1" strike="noStrike" spc="-1">
                <a:solidFill>
                  <a:srgbClr val="677480"/>
                </a:solidFill>
                <a:latin typeface="Consolas"/>
                <a:ea typeface="Lato"/>
              </a:rPr>
              <a:t>schema_version</a:t>
            </a:r>
            <a:r>
              <a:rPr lang="en-US" sz="2400" b="0" strike="noStrike" spc="-1">
                <a:solidFill>
                  <a:srgbClr val="677480"/>
                </a:solidFill>
                <a:latin typeface="Consolas"/>
                <a:ea typeface="Lato"/>
              </a:rPr>
              <a:t> (depends on Flyway version)</a:t>
            </a:r>
            <a:endParaRPr lang="en-US" sz="2400" b="0" strike="noStrike" spc="-1">
              <a:latin typeface="Arial"/>
            </a:endParaRPr>
          </a:p>
        </p:txBody>
      </p:sp>
      <p:pic>
        <p:nvPicPr>
          <p:cNvPr id="208" name="Picture 6"/>
          <p:cNvPicPr/>
          <p:nvPr/>
        </p:nvPicPr>
        <p:blipFill>
          <a:blip r:embed="rId3"/>
          <a:stretch/>
        </p:blipFill>
        <p:spPr>
          <a:xfrm>
            <a:off x="7436880" y="1463400"/>
            <a:ext cx="3562920" cy="2258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Flyway. </a:t>
            </a:r>
            <a:r>
              <a:rPr lang="it-IT" sz="2800" b="0" strike="noStrike" spc="-1">
                <a:solidFill>
                  <a:srgbClr val="97ABBC"/>
                </a:solidFill>
                <a:latin typeface="Raleway"/>
                <a:ea typeface="Raleway"/>
              </a:rPr>
              <a:t>SQL Migrations</a:t>
            </a:r>
            <a:endParaRPr lang="en-US" sz="2800" b="0" strike="noStrike" spc="-1">
              <a:latin typeface="Arial"/>
            </a:endParaRPr>
          </a:p>
        </p:txBody>
      </p:sp>
      <p:sp>
        <p:nvSpPr>
          <p:cNvPr id="210" name="CustomShape 2"/>
          <p:cNvSpPr/>
          <p:nvPr/>
        </p:nvSpPr>
        <p:spPr>
          <a:xfrm>
            <a:off x="1191600" y="1831320"/>
            <a:ext cx="103676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152280">
              <a:lnSpc>
                <a:spcPct val="150000"/>
              </a:lnSpc>
              <a:spcBef>
                <a:spcPts val="799"/>
              </a:spcBef>
            </a:pPr>
            <a:r>
              <a:rPr lang="en-US" sz="1600" b="0" strike="noStrike" spc="-1">
                <a:solidFill>
                  <a:srgbClr val="677480"/>
                </a:solidFill>
                <a:latin typeface="Lato"/>
                <a:ea typeface="Lato"/>
              </a:rPr>
              <a:t>SQL-based migrations are typically used for</a:t>
            </a:r>
            <a:endParaRPr lang="en-US" sz="1600" b="0" strike="noStrike" spc="-1">
              <a:latin typeface="Arial"/>
            </a:endParaRPr>
          </a:p>
          <a:p>
            <a:pPr marL="609480" indent="-456480">
              <a:lnSpc>
                <a:spcPct val="150000"/>
              </a:lnSpc>
              <a:spcBef>
                <a:spcPts val="799"/>
              </a:spcBef>
              <a:buClr>
                <a:srgbClr val="97ABBC"/>
              </a:buClr>
              <a:buFont typeface="Lato"/>
              <a:buChar char="▷"/>
            </a:pPr>
            <a:r>
              <a:rPr lang="en-US" sz="1600" b="0" strike="noStrike" spc="-1">
                <a:solidFill>
                  <a:srgbClr val="677480"/>
                </a:solidFill>
                <a:latin typeface="Lato"/>
                <a:ea typeface="Lato"/>
              </a:rPr>
              <a:t>DDL changes (CREATE/ALTER/DROP statements for TABLES,VIEWS,TRIGGERS,SEQUENCES,…)</a:t>
            </a:r>
            <a:endParaRPr lang="en-US" sz="1600" b="0" strike="noStrike" spc="-1">
              <a:latin typeface="Arial"/>
            </a:endParaRPr>
          </a:p>
          <a:p>
            <a:pPr marL="609480" indent="-456480">
              <a:lnSpc>
                <a:spcPct val="150000"/>
              </a:lnSpc>
              <a:spcBef>
                <a:spcPts val="799"/>
              </a:spcBef>
              <a:buClr>
                <a:srgbClr val="97ABBC"/>
              </a:buClr>
              <a:buFont typeface="Lato"/>
              <a:buChar char="▷"/>
            </a:pPr>
            <a:r>
              <a:rPr lang="en-US" sz="1600" b="0" strike="noStrike" spc="-1">
                <a:solidFill>
                  <a:srgbClr val="677480"/>
                </a:solidFill>
                <a:latin typeface="Lato"/>
                <a:ea typeface="Lato"/>
              </a:rPr>
              <a:t>Simple reference data changes (CRUD in reference data tables)</a:t>
            </a:r>
            <a:endParaRPr lang="en-US" sz="1600" b="0" strike="noStrike" spc="-1">
              <a:latin typeface="Arial"/>
            </a:endParaRPr>
          </a:p>
          <a:p>
            <a:pPr marL="609480" indent="-456480">
              <a:lnSpc>
                <a:spcPct val="150000"/>
              </a:lnSpc>
              <a:spcBef>
                <a:spcPts val="799"/>
              </a:spcBef>
              <a:buClr>
                <a:srgbClr val="97ABBC"/>
              </a:buClr>
              <a:buFont typeface="Lato"/>
              <a:buChar char="▷"/>
            </a:pPr>
            <a:r>
              <a:rPr lang="en-US" sz="1600" b="0" strike="noStrike" spc="-1">
                <a:solidFill>
                  <a:srgbClr val="677480"/>
                </a:solidFill>
                <a:latin typeface="Lato"/>
                <a:ea typeface="Lato"/>
              </a:rPr>
              <a:t>Simple bulk data changes (CRUD in regular data tables)</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Flyway. </a:t>
            </a:r>
            <a:r>
              <a:rPr lang="it-IT" sz="2800" b="0" strike="noStrike" spc="-1">
                <a:solidFill>
                  <a:srgbClr val="97ABBC"/>
                </a:solidFill>
                <a:latin typeface="Raleway"/>
                <a:ea typeface="Raleway"/>
              </a:rPr>
              <a:t>Java Migrations</a:t>
            </a:r>
            <a:endParaRPr lang="en-US" sz="2800" b="0" strike="noStrike" spc="-1">
              <a:latin typeface="Arial"/>
            </a:endParaRPr>
          </a:p>
        </p:txBody>
      </p:sp>
      <p:sp>
        <p:nvSpPr>
          <p:cNvPr id="212" name="CustomShape 2"/>
          <p:cNvSpPr/>
          <p:nvPr/>
        </p:nvSpPr>
        <p:spPr>
          <a:xfrm>
            <a:off x="1191600" y="1831320"/>
            <a:ext cx="86162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marL="457200" indent="-380160">
              <a:lnSpc>
                <a:spcPct val="170000"/>
              </a:lnSpc>
              <a:spcBef>
                <a:spcPts val="601"/>
              </a:spcBef>
              <a:buClr>
                <a:srgbClr val="97ABBC"/>
              </a:buClr>
              <a:buFont typeface="Lato"/>
              <a:buChar char="▷"/>
            </a:pPr>
            <a:r>
              <a:rPr lang="en-US" sz="1600" b="0" strike="noStrike" spc="-1">
                <a:solidFill>
                  <a:srgbClr val="677480"/>
                </a:solidFill>
                <a:latin typeface="Lato"/>
                <a:ea typeface="Lato"/>
              </a:rPr>
              <a:t>Java-based migrations are a great fit for all changes that can not easily be expressed using SQL.</a:t>
            </a:r>
            <a:endParaRPr lang="en-US" sz="1600" b="0" strike="noStrike" spc="-1">
              <a:latin typeface="Arial"/>
            </a:endParaRPr>
          </a:p>
          <a:p>
            <a:pPr marL="457200" indent="-380160">
              <a:lnSpc>
                <a:spcPct val="170000"/>
              </a:lnSpc>
              <a:spcBef>
                <a:spcPts val="601"/>
              </a:spcBef>
              <a:buClr>
                <a:srgbClr val="97ABBC"/>
              </a:buClr>
              <a:buFont typeface="Lato"/>
              <a:buChar char="▷"/>
            </a:pPr>
            <a:r>
              <a:rPr lang="en-US" sz="1600" b="0" strike="noStrike" spc="-1">
                <a:solidFill>
                  <a:srgbClr val="677480"/>
                </a:solidFill>
                <a:latin typeface="Lato"/>
                <a:ea typeface="Lato"/>
              </a:rPr>
              <a:t>These would typically be things like</a:t>
            </a:r>
            <a:endParaRPr lang="en-US" sz="1600" b="0" strike="noStrike" spc="-1">
              <a:latin typeface="Arial"/>
            </a:endParaRPr>
          </a:p>
          <a:p>
            <a:pPr marL="914400" lvl="1" indent="-380160">
              <a:lnSpc>
                <a:spcPct val="170000"/>
              </a:lnSpc>
              <a:buClr>
                <a:srgbClr val="677480"/>
              </a:buClr>
              <a:buFont typeface="Lato"/>
              <a:buChar char="○"/>
            </a:pPr>
            <a:r>
              <a:rPr lang="en-US" sz="1600" b="0" strike="noStrike" spc="-1">
                <a:solidFill>
                  <a:srgbClr val="677480"/>
                </a:solidFill>
                <a:latin typeface="Lato"/>
                <a:ea typeface="Lato"/>
              </a:rPr>
              <a:t>BLOB &amp; CLOB changes</a:t>
            </a:r>
            <a:endParaRPr lang="en-US" sz="1600" b="0" strike="noStrike" spc="-1">
              <a:latin typeface="Arial"/>
            </a:endParaRPr>
          </a:p>
          <a:p>
            <a:pPr marL="914400" lvl="1" indent="-380160">
              <a:lnSpc>
                <a:spcPct val="170000"/>
              </a:lnSpc>
              <a:buClr>
                <a:srgbClr val="677480"/>
              </a:buClr>
              <a:buFont typeface="Lato"/>
              <a:buChar char="○"/>
            </a:pPr>
            <a:r>
              <a:rPr lang="en-US" sz="1600" b="0" strike="noStrike" spc="-1">
                <a:solidFill>
                  <a:srgbClr val="677480"/>
                </a:solidFill>
                <a:latin typeface="Lato"/>
                <a:ea typeface="Lato"/>
              </a:rPr>
              <a:t>Advanced bulk data changes (Recalculations, advanced format changes, …)</a:t>
            </a:r>
            <a:endParaRPr lang="en-US" sz="1600" b="0" strike="noStrike" spc="-1">
              <a:latin typeface="Arial"/>
            </a:endParaRPr>
          </a:p>
        </p:txBody>
      </p:sp>
      <p:pic>
        <p:nvPicPr>
          <p:cNvPr id="213" name="Picture 3"/>
          <p:cNvPicPr/>
          <p:nvPr/>
        </p:nvPicPr>
        <p:blipFill>
          <a:blip r:embed="rId3"/>
          <a:stretch/>
        </p:blipFill>
        <p:spPr>
          <a:xfrm>
            <a:off x="3363480" y="4275000"/>
            <a:ext cx="4821840" cy="2407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Lesson goals</a:t>
            </a:r>
            <a:endParaRPr lang="en-US" sz="2800" b="0" strike="noStrike" spc="-1">
              <a:latin typeface="Arial"/>
            </a:endParaRPr>
          </a:p>
        </p:txBody>
      </p:sp>
      <p:sp>
        <p:nvSpPr>
          <p:cNvPr id="172" name="CustomShape 2"/>
          <p:cNvSpPr/>
          <p:nvPr/>
        </p:nvSpPr>
        <p:spPr>
          <a:xfrm>
            <a:off x="1191600" y="1831320"/>
            <a:ext cx="86162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marL="609480" indent="-456480">
              <a:lnSpc>
                <a:spcPct val="100000"/>
              </a:lnSpc>
              <a:spcBef>
                <a:spcPts val="799"/>
              </a:spcBef>
              <a:buClr>
                <a:srgbClr val="97ABBC"/>
              </a:buClr>
              <a:buFont typeface="Lato"/>
              <a:buChar char="▷"/>
            </a:pPr>
            <a:r>
              <a:rPr lang="it-IT" sz="3200" b="0" strike="noStrike" spc="-1">
                <a:solidFill>
                  <a:srgbClr val="677480"/>
                </a:solidFill>
                <a:latin typeface="Lato"/>
                <a:ea typeface="Lato"/>
              </a:rPr>
              <a:t>Spring JdbcTemplate</a:t>
            </a:r>
            <a:endParaRPr lang="en-US" sz="3200" b="0" strike="noStrike" spc="-1">
              <a:latin typeface="Arial"/>
            </a:endParaRPr>
          </a:p>
          <a:p>
            <a:pPr marL="609480" indent="-456480">
              <a:lnSpc>
                <a:spcPct val="100000"/>
              </a:lnSpc>
              <a:spcBef>
                <a:spcPts val="799"/>
              </a:spcBef>
              <a:buClr>
                <a:srgbClr val="97ABBC"/>
              </a:buClr>
              <a:buFont typeface="Lato"/>
              <a:buChar char="▷"/>
            </a:pPr>
            <a:r>
              <a:rPr lang="it-IT" sz="3200" b="0" strike="noStrike" spc="-1">
                <a:solidFill>
                  <a:srgbClr val="677480"/>
                </a:solidFill>
                <a:latin typeface="Lato"/>
                <a:ea typeface="Lato"/>
              </a:rPr>
              <a:t>Flyway</a:t>
            </a: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Flyway. opt1 - Gradle Plugin</a:t>
            </a:r>
            <a:endParaRPr lang="en-US" sz="2800" b="0" strike="noStrike" spc="-1">
              <a:latin typeface="Arial"/>
            </a:endParaRPr>
          </a:p>
        </p:txBody>
      </p:sp>
      <p:sp>
        <p:nvSpPr>
          <p:cNvPr id="215" name="CustomShape 2"/>
          <p:cNvSpPr/>
          <p:nvPr/>
        </p:nvSpPr>
        <p:spPr>
          <a:xfrm>
            <a:off x="1191600" y="338760"/>
            <a:ext cx="6637680" cy="39783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600" b="0" strike="noStrike" spc="-1">
                <a:solidFill>
                  <a:srgbClr val="000000"/>
                </a:solidFill>
                <a:latin typeface="Courier New"/>
                <a:ea typeface="Lato"/>
              </a:rPr>
              <a:t>plugins </a:t>
            </a:r>
            <a:r>
              <a:rPr lang="en-US" sz="1600" b="0" strike="noStrike" spc="-1">
                <a:solidFill>
                  <a:srgbClr val="666600"/>
                </a:solidFill>
                <a:latin typeface="Courier New"/>
                <a:ea typeface="Lato"/>
              </a:rPr>
              <a:t>{</a:t>
            </a:r>
            <a:r>
              <a:rPr lang="en-US" sz="1600" b="0" strike="noStrike" spc="-1">
                <a:solidFill>
                  <a:srgbClr val="000000"/>
                </a:solidFill>
                <a:latin typeface="Courier New"/>
                <a:ea typeface="Lato"/>
              </a:rPr>
              <a:t> id </a:t>
            </a:r>
            <a:r>
              <a:rPr lang="en-US" sz="1600" b="0" strike="noStrike" spc="-1">
                <a:solidFill>
                  <a:srgbClr val="008800"/>
                </a:solidFill>
                <a:latin typeface="Courier New"/>
                <a:ea typeface="Lato"/>
              </a:rPr>
              <a:t>"org.flywaydb.flyway"</a:t>
            </a:r>
            <a:r>
              <a:rPr lang="en-US" sz="1600" b="0" strike="noStrike" spc="-1">
                <a:solidFill>
                  <a:srgbClr val="000000"/>
                </a:solidFill>
                <a:latin typeface="Courier New"/>
                <a:ea typeface="Lato"/>
              </a:rPr>
              <a:t> version </a:t>
            </a:r>
            <a:r>
              <a:rPr lang="en-US" sz="1600" b="0" strike="noStrike" spc="-1">
                <a:solidFill>
                  <a:srgbClr val="008800"/>
                </a:solidFill>
                <a:latin typeface="Courier New"/>
                <a:ea typeface="Lato"/>
              </a:rPr>
              <a:t>"7.5.2"</a:t>
            </a:r>
            <a:r>
              <a:rPr lang="en-US" sz="1600" b="0" strike="noStrike" spc="-1">
                <a:solidFill>
                  <a:srgbClr val="000000"/>
                </a:solidFill>
                <a:latin typeface="Courier New"/>
                <a:ea typeface="Lato"/>
              </a:rPr>
              <a:t> </a:t>
            </a:r>
            <a:r>
              <a:rPr lang="en-US" sz="1600" b="0" strike="noStrike" spc="-1">
                <a:solidFill>
                  <a:srgbClr val="666600"/>
                </a:solidFill>
                <a:latin typeface="Courier New"/>
                <a:ea typeface="Lato"/>
              </a:rPr>
              <a:t>}</a:t>
            </a:r>
            <a:r>
              <a:rPr lang="en-US" sz="1000" b="0" strike="noStrike" spc="-1">
                <a:solidFill>
                  <a:srgbClr val="677480"/>
                </a:solidFill>
                <a:latin typeface="Lato"/>
                <a:ea typeface="Lato"/>
              </a:rPr>
              <a:t> </a:t>
            </a:r>
            <a:endParaRPr lang="en-US" sz="1000" b="0" strike="noStrike" spc="-1">
              <a:latin typeface="Arial"/>
            </a:endParaRPr>
          </a:p>
        </p:txBody>
      </p:sp>
      <p:graphicFrame>
        <p:nvGraphicFramePr>
          <p:cNvPr id="216" name="Table 3"/>
          <p:cNvGraphicFramePr/>
          <p:nvPr/>
        </p:nvGraphicFramePr>
        <p:xfrm>
          <a:off x="1191600" y="2922480"/>
          <a:ext cx="10109160" cy="3363120"/>
        </p:xfrm>
        <a:graphic>
          <a:graphicData uri="http://schemas.openxmlformats.org/drawingml/2006/table">
            <a:tbl>
              <a:tblPr/>
              <a:tblGrid>
                <a:gridCol w="2912040">
                  <a:extLst>
                    <a:ext uri="{9D8B030D-6E8A-4147-A177-3AD203B41FA5}">
                      <a16:colId xmlns:a16="http://schemas.microsoft.com/office/drawing/2014/main" val="20000"/>
                    </a:ext>
                  </a:extLst>
                </a:gridCol>
                <a:gridCol w="7197480">
                  <a:extLst>
                    <a:ext uri="{9D8B030D-6E8A-4147-A177-3AD203B41FA5}">
                      <a16:colId xmlns:a16="http://schemas.microsoft.com/office/drawing/2014/main" val="20001"/>
                    </a:ext>
                  </a:extLst>
                </a:gridCol>
              </a:tblGrid>
              <a:tr h="406440">
                <a:tc>
                  <a:txBody>
                    <a:bodyPr/>
                    <a:lstStyle/>
                    <a:p>
                      <a:pPr>
                        <a:lnSpc>
                          <a:spcPct val="100000"/>
                        </a:lnSpc>
                      </a:pPr>
                      <a:r>
                        <a:rPr lang="en-US" sz="1700" b="0" u="sng" strike="noStrike" spc="-1">
                          <a:solidFill>
                            <a:srgbClr val="2185C5"/>
                          </a:solidFill>
                          <a:uFillTx/>
                          <a:latin typeface="Arial"/>
                          <a:ea typeface="Arial"/>
                          <a:hlinkClick r:id="rId3"/>
                        </a:rPr>
                        <a:t>flywayMigrate</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tc>
                  <a:txBody>
                    <a:bodyPr/>
                    <a:lstStyle/>
                    <a:p>
                      <a:pPr>
                        <a:lnSpc>
                          <a:spcPct val="100000"/>
                        </a:lnSpc>
                      </a:pPr>
                      <a:r>
                        <a:rPr lang="en-US" sz="1700" b="0" strike="noStrike" spc="-1">
                          <a:solidFill>
                            <a:srgbClr val="677480"/>
                          </a:solidFill>
                          <a:latin typeface="Arial"/>
                          <a:ea typeface="Arial"/>
                        </a:rPr>
                        <a:t>Migrates the database</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extLst>
                  <a:ext uri="{0D108BD9-81ED-4DB2-BD59-A6C34878D82A}">
                    <a16:rowId xmlns:a16="http://schemas.microsoft.com/office/drawing/2014/main" val="10000"/>
                  </a:ext>
                </a:extLst>
              </a:tr>
              <a:tr h="406440">
                <a:tc>
                  <a:txBody>
                    <a:bodyPr/>
                    <a:lstStyle/>
                    <a:p>
                      <a:pPr>
                        <a:lnSpc>
                          <a:spcPct val="100000"/>
                        </a:lnSpc>
                      </a:pPr>
                      <a:r>
                        <a:rPr lang="en-US" sz="1700" b="0" u="sng" strike="noStrike" spc="-1">
                          <a:solidFill>
                            <a:srgbClr val="2185C5"/>
                          </a:solidFill>
                          <a:uFillTx/>
                          <a:latin typeface="Arial"/>
                          <a:ea typeface="Arial"/>
                          <a:hlinkClick r:id="rId4"/>
                        </a:rPr>
                        <a:t>flywayClean</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tc>
                  <a:txBody>
                    <a:bodyPr/>
                    <a:lstStyle/>
                    <a:p>
                      <a:pPr>
                        <a:lnSpc>
                          <a:spcPct val="100000"/>
                        </a:lnSpc>
                      </a:pPr>
                      <a:r>
                        <a:rPr lang="en-US" sz="1700" b="0" strike="noStrike" spc="-1">
                          <a:solidFill>
                            <a:srgbClr val="677480"/>
                          </a:solidFill>
                          <a:latin typeface="Arial"/>
                          <a:ea typeface="Arial"/>
                        </a:rPr>
                        <a:t>Drops all objects in the configured schemas</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extLst>
                  <a:ext uri="{0D108BD9-81ED-4DB2-BD59-A6C34878D82A}">
                    <a16:rowId xmlns:a16="http://schemas.microsoft.com/office/drawing/2014/main" val="10001"/>
                  </a:ext>
                </a:extLst>
              </a:tr>
              <a:tr h="406440">
                <a:tc>
                  <a:txBody>
                    <a:bodyPr/>
                    <a:lstStyle/>
                    <a:p>
                      <a:pPr>
                        <a:lnSpc>
                          <a:spcPct val="100000"/>
                        </a:lnSpc>
                      </a:pPr>
                      <a:r>
                        <a:rPr lang="en-US" sz="1700" b="0" u="sng" strike="noStrike" spc="-1">
                          <a:solidFill>
                            <a:srgbClr val="2185C5"/>
                          </a:solidFill>
                          <a:uFillTx/>
                          <a:latin typeface="Arial"/>
                          <a:ea typeface="Arial"/>
                          <a:hlinkClick r:id="rId5"/>
                        </a:rPr>
                        <a:t>flywayInfo</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tc>
                  <a:txBody>
                    <a:bodyPr/>
                    <a:lstStyle/>
                    <a:p>
                      <a:pPr>
                        <a:lnSpc>
                          <a:spcPct val="100000"/>
                        </a:lnSpc>
                      </a:pPr>
                      <a:r>
                        <a:rPr lang="en-US" sz="1700" b="0" strike="noStrike" spc="-1">
                          <a:solidFill>
                            <a:srgbClr val="677480"/>
                          </a:solidFill>
                          <a:latin typeface="Arial"/>
                          <a:ea typeface="Arial"/>
                        </a:rPr>
                        <a:t>Prints the details and status information about all the migrations</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extLst>
                  <a:ext uri="{0D108BD9-81ED-4DB2-BD59-A6C34878D82A}">
                    <a16:rowId xmlns:a16="http://schemas.microsoft.com/office/drawing/2014/main" val="10002"/>
                  </a:ext>
                </a:extLst>
              </a:tr>
              <a:tr h="665640">
                <a:tc>
                  <a:txBody>
                    <a:bodyPr/>
                    <a:lstStyle/>
                    <a:p>
                      <a:pPr>
                        <a:lnSpc>
                          <a:spcPct val="100000"/>
                        </a:lnSpc>
                      </a:pPr>
                      <a:r>
                        <a:rPr lang="en-US" sz="1700" b="0" u="sng" strike="noStrike" spc="-1">
                          <a:solidFill>
                            <a:srgbClr val="2185C5"/>
                          </a:solidFill>
                          <a:uFillTx/>
                          <a:latin typeface="Arial"/>
                          <a:ea typeface="Arial"/>
                          <a:hlinkClick r:id="rId6"/>
                        </a:rPr>
                        <a:t>flywayValidate</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tc>
                  <a:txBody>
                    <a:bodyPr/>
                    <a:lstStyle/>
                    <a:p>
                      <a:pPr>
                        <a:lnSpc>
                          <a:spcPct val="100000"/>
                        </a:lnSpc>
                      </a:pPr>
                      <a:r>
                        <a:rPr lang="en-US" sz="1700" b="0" strike="noStrike" spc="-1">
                          <a:solidFill>
                            <a:srgbClr val="677480"/>
                          </a:solidFill>
                          <a:latin typeface="Arial"/>
                          <a:ea typeface="Arial"/>
                        </a:rPr>
                        <a:t>Validates the applied migrations against the ones available on the classpath</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extLst>
                  <a:ext uri="{0D108BD9-81ED-4DB2-BD59-A6C34878D82A}">
                    <a16:rowId xmlns:a16="http://schemas.microsoft.com/office/drawing/2014/main" val="10003"/>
                  </a:ext>
                </a:extLst>
              </a:tr>
              <a:tr h="406440">
                <a:tc>
                  <a:txBody>
                    <a:bodyPr/>
                    <a:lstStyle/>
                    <a:p>
                      <a:pPr>
                        <a:lnSpc>
                          <a:spcPct val="100000"/>
                        </a:lnSpc>
                      </a:pPr>
                      <a:r>
                        <a:rPr lang="en-US" sz="1700" b="0" u="sng" strike="noStrike" spc="-1">
                          <a:solidFill>
                            <a:srgbClr val="2185C5"/>
                          </a:solidFill>
                          <a:uFillTx/>
                          <a:latin typeface="Arial"/>
                          <a:ea typeface="Arial"/>
                          <a:hlinkClick r:id="rId7"/>
                        </a:rPr>
                        <a:t>flywayUndo</a:t>
                      </a:r>
                      <a:r>
                        <a:rPr lang="en-US" sz="1700" b="0" strike="noStrike" spc="-1">
                          <a:solidFill>
                            <a:srgbClr val="677480"/>
                          </a:solidFill>
                          <a:latin typeface="Arial"/>
                          <a:ea typeface="Arial"/>
                        </a:rPr>
                        <a:t> </a:t>
                      </a:r>
                      <a:r>
                        <a:rPr lang="en-US" sz="1700" b="0" u="sng" strike="noStrike" spc="-1">
                          <a:solidFill>
                            <a:srgbClr val="2185C5"/>
                          </a:solidFill>
                          <a:uFillTx/>
                          <a:latin typeface="Arial"/>
                          <a:ea typeface="Arial"/>
                          <a:hlinkClick r:id="rId8"/>
                        </a:rPr>
                        <a:t>Flyway Teams </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tc>
                  <a:txBody>
                    <a:bodyPr/>
                    <a:lstStyle/>
                    <a:p>
                      <a:pPr>
                        <a:lnSpc>
                          <a:spcPct val="100000"/>
                        </a:lnSpc>
                      </a:pPr>
                      <a:r>
                        <a:rPr lang="en-US" sz="1700" b="0" strike="noStrike" spc="-1">
                          <a:solidFill>
                            <a:srgbClr val="677480"/>
                          </a:solidFill>
                          <a:latin typeface="Arial"/>
                          <a:ea typeface="Arial"/>
                        </a:rPr>
                        <a:t>Undoes the most recently applied versioned migration</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extLst>
                  <a:ext uri="{0D108BD9-81ED-4DB2-BD59-A6C34878D82A}">
                    <a16:rowId xmlns:a16="http://schemas.microsoft.com/office/drawing/2014/main" val="10004"/>
                  </a:ext>
                </a:extLst>
              </a:tr>
              <a:tr h="665640">
                <a:tc>
                  <a:txBody>
                    <a:bodyPr/>
                    <a:lstStyle/>
                    <a:p>
                      <a:pPr>
                        <a:lnSpc>
                          <a:spcPct val="100000"/>
                        </a:lnSpc>
                      </a:pPr>
                      <a:r>
                        <a:rPr lang="en-US" sz="1700" b="0" u="sng" strike="noStrike" spc="-1">
                          <a:solidFill>
                            <a:srgbClr val="2185C5"/>
                          </a:solidFill>
                          <a:uFillTx/>
                          <a:latin typeface="Arial"/>
                          <a:ea typeface="Arial"/>
                          <a:hlinkClick r:id="rId9"/>
                        </a:rPr>
                        <a:t>flywayBaseline</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tc>
                  <a:txBody>
                    <a:bodyPr/>
                    <a:lstStyle/>
                    <a:p>
                      <a:pPr>
                        <a:lnSpc>
                          <a:spcPct val="100000"/>
                        </a:lnSpc>
                      </a:pPr>
                      <a:r>
                        <a:rPr lang="en-US" sz="1700" b="0" strike="noStrike" spc="-1">
                          <a:solidFill>
                            <a:srgbClr val="677480"/>
                          </a:solidFill>
                          <a:latin typeface="Arial"/>
                          <a:ea typeface="Arial"/>
                        </a:rPr>
                        <a:t>Baselines an existing database, excluding all migrations up to and including baselineVersion</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extLst>
                  <a:ext uri="{0D108BD9-81ED-4DB2-BD59-A6C34878D82A}">
                    <a16:rowId xmlns:a16="http://schemas.microsoft.com/office/drawing/2014/main" val="10005"/>
                  </a:ext>
                </a:extLst>
              </a:tr>
              <a:tr h="406440">
                <a:tc>
                  <a:txBody>
                    <a:bodyPr/>
                    <a:lstStyle/>
                    <a:p>
                      <a:pPr>
                        <a:lnSpc>
                          <a:spcPct val="100000"/>
                        </a:lnSpc>
                      </a:pPr>
                      <a:r>
                        <a:rPr lang="en-US" sz="1700" b="0" u="sng" strike="noStrike" spc="-1">
                          <a:solidFill>
                            <a:srgbClr val="2185C5"/>
                          </a:solidFill>
                          <a:uFillTx/>
                          <a:latin typeface="Arial"/>
                          <a:ea typeface="Arial"/>
                          <a:hlinkClick r:id="rId10"/>
                        </a:rPr>
                        <a:t>flywayRepair</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tc>
                  <a:txBody>
                    <a:bodyPr/>
                    <a:lstStyle/>
                    <a:p>
                      <a:pPr>
                        <a:lnSpc>
                          <a:spcPct val="100000"/>
                        </a:lnSpc>
                      </a:pPr>
                      <a:r>
                        <a:rPr lang="en-US" sz="1700" b="0" strike="noStrike" spc="-1">
                          <a:solidFill>
                            <a:srgbClr val="677480"/>
                          </a:solidFill>
                          <a:latin typeface="Arial"/>
                          <a:ea typeface="Arial"/>
                        </a:rPr>
                        <a:t>Repairs the schema history table</a:t>
                      </a:r>
                      <a:endParaRPr lang="en-US" sz="1700" b="0" strike="noStrike" spc="-1">
                        <a:latin typeface="Arial"/>
                      </a:endParaRPr>
                    </a:p>
                  </a:txBody>
                  <a:tcPr marL="73440" marR="73440">
                    <a:lnL w="12240">
                      <a:solidFill>
                        <a:srgbClr val="FFFFFF"/>
                      </a:solidFill>
                    </a:lnL>
                    <a:lnR w="12240">
                      <a:solidFill>
                        <a:srgbClr val="FFFFFF"/>
                      </a:solidFill>
                    </a:lnR>
                    <a:lnT w="12240">
                      <a:solidFill>
                        <a:srgbClr val="FFFFFF"/>
                      </a:solidFill>
                    </a:lnT>
                    <a:lnB w="12240">
                      <a:solidFill>
                        <a:srgbClr val="FFFFFF"/>
                      </a:solidFill>
                    </a:lnB>
                    <a:solidFill>
                      <a:srgbClr val="E7ECF4"/>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Flyway. opt2 - Java API: Spring Framework</a:t>
            </a:r>
            <a:endParaRPr lang="en-US" sz="2800" b="0" strike="noStrike" spc="-1">
              <a:latin typeface="Arial"/>
            </a:endParaRPr>
          </a:p>
        </p:txBody>
      </p:sp>
      <p:sp>
        <p:nvSpPr>
          <p:cNvPr id="218" name="CustomShape 2"/>
          <p:cNvSpPr/>
          <p:nvPr/>
        </p:nvSpPr>
        <p:spPr>
          <a:xfrm>
            <a:off x="1191600" y="1644120"/>
            <a:ext cx="6849360" cy="39852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600" b="0" i="1" strike="noStrike" spc="-1">
                <a:solidFill>
                  <a:srgbClr val="808080"/>
                </a:solidFill>
                <a:latin typeface="Courier New"/>
                <a:ea typeface="Lato"/>
              </a:rPr>
              <a:t>//DatabaseConfig.java</a:t>
            </a:r>
            <a:r>
              <a:t/>
            </a:r>
            <a:br/>
            <a:r>
              <a:rPr lang="en-US" sz="1600" b="0" strike="noStrike" spc="-1">
                <a:solidFill>
                  <a:srgbClr val="808000"/>
                </a:solidFill>
                <a:latin typeface="Courier New"/>
                <a:ea typeface="Lato"/>
              </a:rPr>
              <a:t>@Bean</a:t>
            </a:r>
            <a:r>
              <a:t/>
            </a:r>
            <a:br/>
            <a:r>
              <a:rPr lang="en-US" sz="1600" b="1" strike="noStrike" spc="-1">
                <a:solidFill>
                  <a:srgbClr val="000080"/>
                </a:solidFill>
                <a:latin typeface="Courier New"/>
                <a:ea typeface="Lato"/>
              </a:rPr>
              <a:t>public </a:t>
            </a:r>
            <a:r>
              <a:rPr lang="en-US" sz="1600" b="0" strike="noStrike" spc="-1">
                <a:solidFill>
                  <a:srgbClr val="000000"/>
                </a:solidFill>
                <a:latin typeface="Courier New"/>
                <a:ea typeface="Lato"/>
              </a:rPr>
              <a:t>Flyway flyway(DataSource dataSource) {</a:t>
            </a:r>
            <a:r>
              <a:t/>
            </a:r>
            <a:br/>
            <a:r>
              <a:rPr lang="en-US" sz="1600" b="0" strike="noStrike" spc="-1">
                <a:solidFill>
                  <a:srgbClr val="000000"/>
                </a:solidFill>
                <a:latin typeface="Courier New"/>
                <a:ea typeface="Lato"/>
              </a:rPr>
              <a:t>    </a:t>
            </a:r>
            <a:r>
              <a:rPr lang="en-US" sz="1600" b="1" strike="noStrike" spc="-1">
                <a:solidFill>
                  <a:srgbClr val="000080"/>
                </a:solidFill>
                <a:latin typeface="Courier New"/>
                <a:ea typeface="Lato"/>
              </a:rPr>
              <a:t>return </a:t>
            </a:r>
            <a:r>
              <a:rPr lang="en-US" sz="1600" b="0" strike="noStrike" spc="-1">
                <a:solidFill>
                  <a:srgbClr val="000000"/>
                </a:solidFill>
                <a:latin typeface="Courier New"/>
                <a:ea typeface="Lato"/>
              </a:rPr>
              <a:t>Flyway.</a:t>
            </a:r>
            <a:r>
              <a:rPr lang="en-US" sz="1600" b="0" i="1" strike="noStrike" spc="-1">
                <a:solidFill>
                  <a:srgbClr val="000000"/>
                </a:solidFill>
                <a:latin typeface="Courier New"/>
                <a:ea typeface="Lato"/>
              </a:rPr>
              <a:t>configure</a:t>
            </a:r>
            <a:r>
              <a:rPr lang="en-US" sz="1600" b="0" strike="noStrike" spc="-1">
                <a:solidFill>
                  <a:srgbClr val="000000"/>
                </a:solidFill>
                <a:latin typeface="Courier New"/>
                <a:ea typeface="Lato"/>
              </a:rPr>
              <a:t>()</a:t>
            </a:r>
            <a:r>
              <a:t/>
            </a:r>
            <a:br/>
            <a:r>
              <a:rPr lang="en-US" sz="1600" b="0" strike="noStrike" spc="-1">
                <a:solidFill>
                  <a:srgbClr val="000000"/>
                </a:solidFill>
                <a:latin typeface="Courier New"/>
                <a:ea typeface="Lato"/>
              </a:rPr>
              <a:t>            .ignoreFutureMigrations(</a:t>
            </a:r>
            <a:r>
              <a:rPr lang="en-US" sz="1600" b="1" strike="noStrike" spc="-1">
                <a:solidFill>
                  <a:srgbClr val="000080"/>
                </a:solidFill>
                <a:latin typeface="Courier New"/>
                <a:ea typeface="Lato"/>
              </a:rPr>
              <a:t>true</a:t>
            </a:r>
            <a:r>
              <a:rPr lang="en-US" sz="1600" b="0" strike="noStrike" spc="-1">
                <a:solidFill>
                  <a:srgbClr val="000000"/>
                </a:solidFill>
                <a:latin typeface="Courier New"/>
                <a:ea typeface="Lato"/>
              </a:rPr>
              <a:t>)</a:t>
            </a:r>
            <a:r>
              <a:t/>
            </a:r>
            <a:br/>
            <a:r>
              <a:rPr lang="en-US" sz="1600" b="0" strike="noStrike" spc="-1">
                <a:solidFill>
                  <a:srgbClr val="000000"/>
                </a:solidFill>
                <a:latin typeface="Courier New"/>
                <a:ea typeface="Lato"/>
              </a:rPr>
              <a:t>            .ignoreMissingMigrations(</a:t>
            </a:r>
            <a:r>
              <a:rPr lang="en-US" sz="1600" b="1" strike="noStrike" spc="-1">
                <a:solidFill>
                  <a:srgbClr val="000080"/>
                </a:solidFill>
                <a:latin typeface="Courier New"/>
                <a:ea typeface="Lato"/>
              </a:rPr>
              <a:t>true</a:t>
            </a:r>
            <a:r>
              <a:rPr lang="en-US" sz="1600" b="0" strike="noStrike" spc="-1">
                <a:solidFill>
                  <a:srgbClr val="000000"/>
                </a:solidFill>
                <a:latin typeface="Courier New"/>
                <a:ea typeface="Lato"/>
              </a:rPr>
              <a:t>)</a:t>
            </a:r>
            <a:r>
              <a:t/>
            </a:r>
            <a:br/>
            <a:r>
              <a:rPr lang="en-US" sz="1600" b="0" strike="noStrike" spc="-1">
                <a:solidFill>
                  <a:srgbClr val="000000"/>
                </a:solidFill>
                <a:latin typeface="Courier New"/>
                <a:ea typeface="Lato"/>
              </a:rPr>
              <a:t>            .outOfOrder(</a:t>
            </a:r>
            <a:r>
              <a:rPr lang="en-US" sz="1600" b="1" strike="noStrike" spc="-1">
                <a:solidFill>
                  <a:srgbClr val="000080"/>
                </a:solidFill>
                <a:latin typeface="Courier New"/>
                <a:ea typeface="Lato"/>
              </a:rPr>
              <a:t>true</a:t>
            </a:r>
            <a:r>
              <a:rPr lang="en-US" sz="1600" b="0" strike="noStrike" spc="-1">
                <a:solidFill>
                  <a:srgbClr val="000000"/>
                </a:solidFill>
                <a:latin typeface="Courier New"/>
                <a:ea typeface="Lato"/>
              </a:rPr>
              <a:t>)</a:t>
            </a:r>
            <a:r>
              <a:t/>
            </a:r>
            <a:br/>
            <a:r>
              <a:rPr lang="en-US" sz="1600" b="0" strike="noStrike" spc="-1">
                <a:solidFill>
                  <a:srgbClr val="000000"/>
                </a:solidFill>
                <a:latin typeface="Courier New"/>
                <a:ea typeface="Lato"/>
              </a:rPr>
              <a:t>            .locations(</a:t>
            </a:r>
            <a:r>
              <a:rPr lang="en-US" sz="1600" b="1" strike="noStrike" spc="-1">
                <a:solidFill>
                  <a:srgbClr val="008000"/>
                </a:solidFill>
                <a:latin typeface="Courier New"/>
                <a:ea typeface="Lato"/>
              </a:rPr>
              <a:t>"classpath:db/migration"</a:t>
            </a:r>
            <a:r>
              <a:rPr lang="en-US" sz="1600" b="0" strike="noStrike" spc="-1">
                <a:solidFill>
                  <a:srgbClr val="000000"/>
                </a:solidFill>
                <a:latin typeface="Courier New"/>
                <a:ea typeface="Lato"/>
              </a:rPr>
              <a:t>)</a:t>
            </a:r>
            <a:r>
              <a:t/>
            </a:r>
            <a:br/>
            <a:r>
              <a:rPr lang="en-US" sz="1600" b="0" strike="noStrike" spc="-1">
                <a:solidFill>
                  <a:srgbClr val="000000"/>
                </a:solidFill>
                <a:latin typeface="Courier New"/>
                <a:ea typeface="Lato"/>
              </a:rPr>
              <a:t>            .dataSource(dataSource)</a:t>
            </a:r>
            <a:r>
              <a:t/>
            </a:r>
            <a:br/>
            <a:r>
              <a:rPr lang="en-US" sz="1600" b="0" strike="noStrike" spc="-1">
                <a:solidFill>
                  <a:srgbClr val="000000"/>
                </a:solidFill>
                <a:latin typeface="Courier New"/>
                <a:ea typeface="Lato"/>
              </a:rPr>
              <a:t>            .load();</a:t>
            </a:r>
            <a:r>
              <a:t/>
            </a:r>
            <a:br/>
            <a:r>
              <a:rPr lang="en-US" sz="1600" b="0" strike="noStrike" spc="-1">
                <a:solidFill>
                  <a:srgbClr val="000000"/>
                </a:solidFill>
                <a:latin typeface="Courier New"/>
                <a:ea typeface="Lato"/>
              </a:rPr>
              <a:t>}</a:t>
            </a:r>
            <a:r>
              <a:t/>
            </a:r>
            <a:br/>
            <a:r>
              <a:t/>
            </a:r>
            <a:br/>
            <a:r>
              <a:rPr lang="en-US" sz="1600" b="0" strike="noStrike" spc="-1">
                <a:solidFill>
                  <a:srgbClr val="808000"/>
                </a:solidFill>
                <a:latin typeface="Courier New"/>
                <a:ea typeface="Lato"/>
              </a:rPr>
              <a:t>@Bean</a:t>
            </a:r>
            <a:r>
              <a:t/>
            </a:r>
            <a:br/>
            <a:r>
              <a:rPr lang="en-US" sz="1600" b="1" strike="noStrike" spc="-1">
                <a:solidFill>
                  <a:srgbClr val="000080"/>
                </a:solidFill>
                <a:latin typeface="Courier New"/>
                <a:ea typeface="Lato"/>
              </a:rPr>
              <a:t>public </a:t>
            </a:r>
            <a:r>
              <a:rPr lang="en-US" sz="1600" b="0" strike="noStrike" spc="-1">
                <a:solidFill>
                  <a:srgbClr val="000000"/>
                </a:solidFill>
                <a:latin typeface="Courier New"/>
                <a:ea typeface="Lato"/>
              </a:rPr>
              <a:t>InitializingBean flywayMigrate(Flyway flyway) {</a:t>
            </a:r>
            <a:r>
              <a:t/>
            </a:r>
            <a:br/>
            <a:r>
              <a:rPr lang="en-US" sz="1600" b="0" strike="noStrike" spc="-1">
                <a:solidFill>
                  <a:srgbClr val="000000"/>
                </a:solidFill>
                <a:latin typeface="Courier New"/>
                <a:ea typeface="Lato"/>
              </a:rPr>
              <a:t>    </a:t>
            </a:r>
            <a:r>
              <a:rPr lang="en-US" sz="1600" b="1" strike="noStrike" spc="-1">
                <a:solidFill>
                  <a:srgbClr val="000080"/>
                </a:solidFill>
                <a:latin typeface="Courier New"/>
                <a:ea typeface="Lato"/>
              </a:rPr>
              <a:t>return </a:t>
            </a:r>
            <a:r>
              <a:rPr lang="en-US" sz="1600" b="0" strike="noStrike" spc="-1">
                <a:solidFill>
                  <a:srgbClr val="000000"/>
                </a:solidFill>
                <a:latin typeface="Courier New"/>
                <a:ea typeface="Lato"/>
              </a:rPr>
              <a:t>flyway::migrate;</a:t>
            </a:r>
            <a:r>
              <a:t/>
            </a:r>
            <a:br/>
            <a:r>
              <a:rPr lang="en-US" sz="1600" b="0" strike="noStrike" spc="-1">
                <a:solidFill>
                  <a:srgbClr val="000000"/>
                </a:solidFill>
                <a:latin typeface="Courier New"/>
                <a:ea typeface="Lato"/>
              </a:rPr>
              <a:t>}</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Flyway. opt3 - Java API: Spring Boot</a:t>
            </a:r>
            <a:endParaRPr lang="en-US" sz="2800" b="0" strike="noStrike" spc="-1">
              <a:latin typeface="Arial"/>
            </a:endParaRPr>
          </a:p>
        </p:txBody>
      </p:sp>
      <p:sp>
        <p:nvSpPr>
          <p:cNvPr id="220" name="CustomShape 2"/>
          <p:cNvSpPr/>
          <p:nvPr/>
        </p:nvSpPr>
        <p:spPr>
          <a:xfrm>
            <a:off x="1191600" y="1188720"/>
            <a:ext cx="6398640" cy="44805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200000"/>
              </a:lnSpc>
            </a:pPr>
            <a:r>
              <a:rPr lang="en-US" sz="2400" b="0" strike="noStrike" spc="-1">
                <a:solidFill>
                  <a:srgbClr val="677480"/>
                </a:solidFill>
                <a:latin typeface="Lato"/>
                <a:ea typeface="Lato"/>
              </a:rPr>
              <a:t>#application.properties</a:t>
            </a:r>
            <a:r>
              <a:t/>
            </a:r>
            <a:br/>
            <a:r>
              <a:rPr lang="en-US" sz="2400" b="1" strike="noStrike" spc="-1">
                <a:solidFill>
                  <a:srgbClr val="000080"/>
                </a:solidFill>
                <a:latin typeface="JetBrains Mono"/>
                <a:ea typeface="Lato"/>
              </a:rPr>
              <a:t>spring.flyway.enabled</a:t>
            </a:r>
            <a:r>
              <a:rPr lang="en-US" sz="2400" b="0" strike="noStrike" spc="-1">
                <a:solidFill>
                  <a:srgbClr val="000000"/>
                </a:solidFill>
                <a:latin typeface="JetBrains Mono"/>
                <a:ea typeface="Lato"/>
              </a:rPr>
              <a:t>=</a:t>
            </a:r>
            <a:r>
              <a:rPr lang="en-US" sz="2400" b="1" strike="noStrike" spc="-1">
                <a:solidFill>
                  <a:srgbClr val="000080"/>
                </a:solidFill>
                <a:latin typeface="JetBrains Mono"/>
                <a:ea typeface="Lato"/>
              </a:rPr>
              <a:t>true</a:t>
            </a:r>
            <a:r>
              <a:t/>
            </a:r>
            <a:br/>
            <a:r>
              <a:rPr lang="en-US" sz="2400" b="1" strike="noStrike" spc="-1">
                <a:solidFill>
                  <a:srgbClr val="000080"/>
                </a:solidFill>
                <a:latin typeface="JetBrains Mono"/>
                <a:ea typeface="Lato"/>
              </a:rPr>
              <a:t>spring.flyway.baseline-on-migrate</a:t>
            </a:r>
            <a:r>
              <a:rPr lang="en-US" sz="2400" b="0" strike="noStrike" spc="-1">
                <a:solidFill>
                  <a:srgbClr val="000000"/>
                </a:solidFill>
                <a:latin typeface="JetBrains Mono"/>
                <a:ea typeface="Lato"/>
              </a:rPr>
              <a:t>=</a:t>
            </a:r>
            <a:r>
              <a:rPr lang="en-US" sz="2400" b="1" strike="noStrike" spc="-1">
                <a:solidFill>
                  <a:srgbClr val="000080"/>
                </a:solidFill>
                <a:latin typeface="JetBrains Mono"/>
                <a:ea typeface="Lato"/>
              </a:rPr>
              <a:t>true</a:t>
            </a:r>
            <a:r>
              <a:t/>
            </a:r>
            <a:br/>
            <a:r>
              <a:rPr lang="en-US" sz="2400" b="1" strike="noStrike" spc="-1">
                <a:solidFill>
                  <a:srgbClr val="000080"/>
                </a:solidFill>
                <a:latin typeface="JetBrains Mono"/>
                <a:ea typeface="Lato"/>
              </a:rPr>
              <a:t>spring.flyway.locations</a:t>
            </a:r>
            <a:r>
              <a:rPr lang="en-US" sz="2400" b="0" strike="noStrike" spc="-1">
                <a:solidFill>
                  <a:srgbClr val="000000"/>
                </a:solidFill>
                <a:latin typeface="JetBrains Mono"/>
                <a:ea typeface="Lato"/>
              </a:rPr>
              <a:t>=</a:t>
            </a:r>
            <a:r>
              <a:rPr lang="en-US" sz="2400" b="1" strike="noStrike" spc="-1">
                <a:solidFill>
                  <a:srgbClr val="008000"/>
                </a:solidFill>
                <a:latin typeface="JetBrains Mono"/>
                <a:ea typeface="Lato"/>
              </a:rPr>
              <a:t>classpath:db/migrations</a:t>
            </a:r>
            <a:endParaRPr lang="en-US" sz="2400" b="0" strike="noStrike" spc="-1">
              <a:latin typeface="Arial"/>
            </a:endParaRPr>
          </a:p>
        </p:txBody>
      </p:sp>
      <p:sp>
        <p:nvSpPr>
          <p:cNvPr id="221" name="CustomShape 3"/>
          <p:cNvSpPr/>
          <p:nvPr/>
        </p:nvSpPr>
        <p:spPr>
          <a:xfrm>
            <a:off x="0" y="43920"/>
            <a:ext cx="183960" cy="368640"/>
          </a:xfrm>
          <a:prstGeom prst="rect">
            <a:avLst/>
          </a:prstGeom>
          <a:solidFill>
            <a:srgbClr val="FFFFFF"/>
          </a:solid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Useful links</a:t>
            </a:r>
            <a:endParaRPr lang="en-US" sz="2800" b="0" strike="noStrike" spc="-1">
              <a:latin typeface="Arial"/>
            </a:endParaRPr>
          </a:p>
        </p:txBody>
      </p:sp>
      <p:sp>
        <p:nvSpPr>
          <p:cNvPr id="223" name="CustomShape 2"/>
          <p:cNvSpPr/>
          <p:nvPr/>
        </p:nvSpPr>
        <p:spPr>
          <a:xfrm>
            <a:off x="1191600" y="1831320"/>
            <a:ext cx="86162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marL="1219320" lvl="1" indent="-507240">
              <a:lnSpc>
                <a:spcPct val="150000"/>
              </a:lnSpc>
              <a:buClr>
                <a:srgbClr val="677480"/>
              </a:buClr>
              <a:buFont typeface="Lato"/>
              <a:buChar char="○"/>
            </a:pPr>
            <a:r>
              <a:rPr lang="en-US" sz="2400" b="0" u="sng" strike="noStrike" spc="-1">
                <a:solidFill>
                  <a:srgbClr val="2185C5"/>
                </a:solidFill>
                <a:uFillTx/>
                <a:latin typeface="Sniglet"/>
                <a:ea typeface="Lato"/>
                <a:hlinkClick r:id="rId3"/>
              </a:rPr>
              <a:t>Accessing Relational Data using JDBC with Spring</a:t>
            </a:r>
            <a:endParaRPr lang="en-US" sz="2400" b="0" strike="noStrike" spc="-1">
              <a:latin typeface="Arial"/>
            </a:endParaRPr>
          </a:p>
          <a:p>
            <a:pPr marL="1219320" lvl="1" indent="-507240">
              <a:lnSpc>
                <a:spcPct val="150000"/>
              </a:lnSpc>
              <a:buClr>
                <a:srgbClr val="677480"/>
              </a:buClr>
              <a:buFont typeface="Lato"/>
              <a:buChar char="○"/>
            </a:pPr>
            <a:r>
              <a:rPr lang="en-US" sz="2400" b="0" u="sng" strike="noStrike" spc="-1">
                <a:solidFill>
                  <a:srgbClr val="2185C5"/>
                </a:solidFill>
                <a:uFillTx/>
                <a:latin typeface="Sniglet"/>
                <a:ea typeface="Lato"/>
                <a:hlinkClick r:id="rId4"/>
              </a:rPr>
              <a:t>Spring Jdbc</a:t>
            </a:r>
            <a:endParaRPr lang="en-US" sz="2400" b="0" strike="noStrike" spc="-1">
              <a:latin typeface="Arial"/>
            </a:endParaRPr>
          </a:p>
          <a:p>
            <a:pPr marL="1219320" lvl="1" indent="-507240">
              <a:lnSpc>
                <a:spcPct val="150000"/>
              </a:lnSpc>
              <a:buClr>
                <a:srgbClr val="677480"/>
              </a:buClr>
              <a:buFont typeface="Lato"/>
              <a:buChar char="○"/>
            </a:pPr>
            <a:r>
              <a:rPr lang="en-US" sz="2400" b="0" u="sng" strike="noStrike" spc="-1">
                <a:solidFill>
                  <a:srgbClr val="2185C5"/>
                </a:solidFill>
                <a:uFillTx/>
                <a:latin typeface="Sniglet"/>
                <a:ea typeface="Lato"/>
                <a:hlinkClick r:id="rId5"/>
              </a:rPr>
              <a:t>Spring Jdbc tutorial</a:t>
            </a:r>
            <a:endParaRPr lang="en-US" sz="2400" b="0" strike="noStrike" spc="-1">
              <a:latin typeface="Arial"/>
            </a:endParaRPr>
          </a:p>
          <a:p>
            <a:pPr marL="1219320" lvl="1" indent="-507240">
              <a:lnSpc>
                <a:spcPct val="150000"/>
              </a:lnSpc>
              <a:buClr>
                <a:srgbClr val="677480"/>
              </a:buClr>
              <a:buFont typeface="Lato"/>
              <a:buChar char="○"/>
            </a:pPr>
            <a:r>
              <a:rPr lang="en-US" sz="2400" b="0" u="sng" strike="noStrike" spc="-1">
                <a:solidFill>
                  <a:srgbClr val="2185C5"/>
                </a:solidFill>
                <a:uFillTx/>
                <a:latin typeface="Lato"/>
                <a:ea typeface="Lato"/>
                <a:hlinkClick r:id="rId6"/>
              </a:rPr>
              <a:t>Flyway</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US" sz="2800" b="0" strike="noStrike" spc="-1">
                <a:solidFill>
                  <a:srgbClr val="97ABBC"/>
                </a:solidFill>
                <a:latin typeface="Raleway"/>
                <a:ea typeface="Raleway"/>
              </a:rPr>
              <a:t>Homework</a:t>
            </a:r>
            <a:endParaRPr lang="en-US" sz="2800" b="0" strike="noStrike" spc="-1">
              <a:latin typeface="Arial"/>
            </a:endParaRPr>
          </a:p>
        </p:txBody>
      </p:sp>
      <p:sp>
        <p:nvSpPr>
          <p:cNvPr id="225" name="CustomShape 2"/>
          <p:cNvSpPr/>
          <p:nvPr/>
        </p:nvSpPr>
        <p:spPr>
          <a:xfrm>
            <a:off x="1191600" y="1831320"/>
            <a:ext cx="1099980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marL="1219320" lvl="1" indent="-507240">
              <a:lnSpc>
                <a:spcPct val="150000"/>
              </a:lnSpc>
              <a:buClr>
                <a:srgbClr val="677480"/>
              </a:buClr>
              <a:buFont typeface="Lato"/>
              <a:buChar char="○"/>
            </a:pPr>
            <a:r>
              <a:rPr lang="en-US" sz="2400" b="0" strike="noStrike" spc="-1">
                <a:solidFill>
                  <a:srgbClr val="677480"/>
                </a:solidFill>
                <a:latin typeface="Lato"/>
                <a:ea typeface="Lato"/>
              </a:rPr>
              <a:t>Use Spring Jdbc and HikariCP</a:t>
            </a:r>
            <a:r>
              <a:rPr lang="uk-UA" sz="2400" b="0" strike="noStrike" spc="-1">
                <a:solidFill>
                  <a:srgbClr val="677480"/>
                </a:solidFill>
                <a:latin typeface="Lato"/>
                <a:ea typeface="Lato"/>
              </a:rPr>
              <a:t> </a:t>
            </a:r>
            <a:r>
              <a:rPr lang="en-US" sz="2400" b="0" strike="noStrike" spc="-1">
                <a:solidFill>
                  <a:srgbClr val="677480"/>
                </a:solidFill>
                <a:latin typeface="Lato"/>
                <a:ea typeface="Lato"/>
              </a:rPr>
              <a:t>in application instead of direct usage of connections, and statements;</a:t>
            </a:r>
            <a:endParaRPr lang="en-US" sz="2400" b="0" strike="noStrike" spc="-1">
              <a:latin typeface="Arial"/>
            </a:endParaRPr>
          </a:p>
          <a:p>
            <a:pPr marL="1219320" lvl="1" indent="-507240">
              <a:lnSpc>
                <a:spcPct val="150000"/>
              </a:lnSpc>
              <a:buClr>
                <a:srgbClr val="677480"/>
              </a:buClr>
              <a:buFont typeface="Lato"/>
              <a:buChar char="○"/>
            </a:pPr>
            <a:r>
              <a:rPr lang="en-US" sz="2400" b="0" strike="noStrike" spc="-1">
                <a:solidFill>
                  <a:srgbClr val="677480"/>
                </a:solidFill>
                <a:latin typeface="Lato"/>
                <a:ea typeface="Lato"/>
              </a:rPr>
              <a:t>Use Flyway to create database structure (and populate with data) on application startup;</a:t>
            </a:r>
            <a:endParaRPr lang="en-US" sz="2400" b="0" strike="noStrike" spc="-1">
              <a:latin typeface="Arial"/>
            </a:endParaRPr>
          </a:p>
        </p:txBody>
      </p:sp>
      <p:sp>
        <p:nvSpPr>
          <p:cNvPr id="226" name="CustomShape 3"/>
          <p:cNvSpPr/>
          <p:nvPr/>
        </p:nvSpPr>
        <p:spPr>
          <a:xfrm>
            <a:off x="0" y="43920"/>
            <a:ext cx="183960" cy="368640"/>
          </a:xfrm>
          <a:prstGeom prst="rect">
            <a:avLst/>
          </a:prstGeom>
          <a:solidFill>
            <a:srgbClr val="FFFFFF"/>
          </a:solid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0" y="967320"/>
            <a:ext cx="7413840" cy="154656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chor="b">
            <a:noAutofit/>
          </a:bodyPr>
          <a:lstStyle/>
          <a:p>
            <a:pPr>
              <a:lnSpc>
                <a:spcPct val="100000"/>
              </a:lnSpc>
            </a:pPr>
            <a:r>
              <a:rPr lang="en" sz="8000" b="0" strike="noStrike" spc="-1">
                <a:solidFill>
                  <a:srgbClr val="7ECEFD"/>
                </a:solidFill>
                <a:latin typeface="Raleway"/>
                <a:ea typeface="Raleway"/>
              </a:rPr>
              <a:t>Thanks!</a:t>
            </a:r>
            <a:endParaRPr lang="en-US" sz="8000" b="0" strike="noStrike" spc="-1">
              <a:latin typeface="Arial"/>
            </a:endParaRPr>
          </a:p>
        </p:txBody>
      </p:sp>
      <p:sp>
        <p:nvSpPr>
          <p:cNvPr id="228" name="CustomShape 2"/>
          <p:cNvSpPr/>
          <p:nvPr/>
        </p:nvSpPr>
        <p:spPr>
          <a:xfrm>
            <a:off x="0" y="2338920"/>
            <a:ext cx="7413840" cy="104508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spcBef>
                <a:spcPts val="799"/>
              </a:spcBef>
            </a:pPr>
            <a:r>
              <a:rPr lang="en-US" sz="6400" b="1" strike="noStrike" spc="-1">
                <a:solidFill>
                  <a:srgbClr val="FFFFFF"/>
                </a:solidFill>
                <a:latin typeface="Lato"/>
                <a:ea typeface="Lato"/>
              </a:rPr>
              <a:t>Any Q</a:t>
            </a:r>
            <a:r>
              <a:rPr lang="en" sz="6400" b="1" strike="noStrike" spc="-1">
                <a:solidFill>
                  <a:srgbClr val="FFFFFF"/>
                </a:solidFill>
                <a:latin typeface="Lato"/>
                <a:ea typeface="Lato"/>
              </a:rPr>
              <a:t>uestions?</a:t>
            </a:r>
            <a:endParaRPr lang="en-US" sz="6400" b="0" strike="noStrike" spc="-1">
              <a:latin typeface="Arial"/>
            </a:endParaRPr>
          </a:p>
        </p:txBody>
      </p:sp>
      <p:sp>
        <p:nvSpPr>
          <p:cNvPr id="229" name="CustomShape 3"/>
          <p:cNvSpPr/>
          <p:nvPr/>
        </p:nvSpPr>
        <p:spPr>
          <a:xfrm>
            <a:off x="0" y="3678840"/>
            <a:ext cx="7413840" cy="2660040"/>
          </a:xfrm>
          <a:prstGeom prst="rect">
            <a:avLst/>
          </a:prstGeom>
          <a:noFill/>
          <a:ln>
            <a:noFill/>
          </a:ln>
        </p:spPr>
        <p:style>
          <a:lnRef idx="0">
            <a:scrgbClr r="0" g="0" b="0"/>
          </a:lnRef>
          <a:fillRef idx="0">
            <a:scrgbClr r="0" g="0" b="0"/>
          </a:fillRef>
          <a:effectRef idx="0">
            <a:scrgbClr r="0" g="0" b="0"/>
          </a:effectRef>
          <a:fontRef idx="minor"/>
        </p:style>
        <p:txBody>
          <a:bodyPr lIns="122040" tIns="122040" rIns="122040" bIns="122040">
            <a:noAutofit/>
          </a:bodyPr>
          <a:lstStyle/>
          <a:p>
            <a:pPr>
              <a:lnSpc>
                <a:spcPct val="100000"/>
              </a:lnSpc>
              <a:spcBef>
                <a:spcPts val="601"/>
              </a:spcBef>
            </a:pPr>
            <a:endParaRPr lang="en-US" sz="1800" b="0" strike="noStrike" spc="-1">
              <a:latin typeface="Arial"/>
            </a:endParaRPr>
          </a:p>
          <a:p>
            <a:pPr>
              <a:lnSpc>
                <a:spcPct val="100000"/>
              </a:lnSpc>
              <a:spcBef>
                <a:spcPts val="601"/>
              </a:spcBef>
            </a:pPr>
            <a:endParaRPr lang="en-US" sz="1800" b="0" strike="noStrike" spc="-1">
              <a:latin typeface="Arial"/>
            </a:endParaRPr>
          </a:p>
        </p:txBody>
      </p:sp>
      <p:sp>
        <p:nvSpPr>
          <p:cNvPr id="230" name="CustomShape 4"/>
          <p:cNvSpPr/>
          <p:nvPr/>
        </p:nvSpPr>
        <p:spPr>
          <a:xfrm>
            <a:off x="11307600" y="6262560"/>
            <a:ext cx="730800" cy="417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gn="r">
              <a:lnSpc>
                <a:spcPct val="100000"/>
              </a:lnSpc>
            </a:pPr>
            <a:fld id="{C5BDD0AD-5B6C-4D19-815C-03527CDD20A9}" type="slidenum">
              <a:rPr lang="en" sz="1740" b="0" strike="noStrike" spc="-1">
                <a:solidFill>
                  <a:srgbClr val="FFFFFF"/>
                </a:solidFill>
                <a:latin typeface="Lato"/>
                <a:ea typeface="Lato"/>
              </a:rPr>
              <a:t>25</a:t>
            </a:fld>
            <a:endParaRPr lang="en-US" sz="174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Picture 2" descr="Картинки по запросу &quot;spring jdbc&quot;"/>
          <p:cNvPicPr/>
          <p:nvPr/>
        </p:nvPicPr>
        <p:blipFill>
          <a:blip r:embed="rId2"/>
          <a:stretch/>
        </p:blipFill>
        <p:spPr>
          <a:xfrm>
            <a:off x="2305080" y="2262240"/>
            <a:ext cx="7581240" cy="2332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it-IT" sz="2800" b="0" strike="noStrike" spc="-1">
                <a:solidFill>
                  <a:srgbClr val="97ABBC"/>
                </a:solidFill>
                <a:latin typeface="Raleway"/>
                <a:ea typeface="Raleway"/>
              </a:rPr>
              <a:t>Spring JdbcTemplate. Advantages</a:t>
            </a:r>
            <a:endParaRPr lang="en-US" sz="2800" b="0" strike="noStrike" spc="-1">
              <a:latin typeface="Arial"/>
            </a:endParaRPr>
          </a:p>
        </p:txBody>
      </p:sp>
      <p:sp>
        <p:nvSpPr>
          <p:cNvPr id="175" name="CustomShape 2"/>
          <p:cNvSpPr/>
          <p:nvPr/>
        </p:nvSpPr>
        <p:spPr>
          <a:xfrm>
            <a:off x="1191600" y="1831320"/>
            <a:ext cx="86162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marL="609480" indent="-456480">
              <a:lnSpc>
                <a:spcPct val="150000"/>
              </a:lnSpc>
              <a:spcBef>
                <a:spcPts val="799"/>
              </a:spcBef>
              <a:buClr>
                <a:srgbClr val="97ABBC"/>
              </a:buClr>
              <a:buFont typeface="Lato"/>
              <a:buChar char="▷"/>
            </a:pPr>
            <a:r>
              <a:rPr lang="en-US" sz="2400" b="0" strike="noStrike" spc="-1">
                <a:solidFill>
                  <a:srgbClr val="00B050"/>
                </a:solidFill>
                <a:latin typeface="Lato"/>
                <a:ea typeface="Lato"/>
              </a:rPr>
              <a:t>More convenient work with the database</a:t>
            </a:r>
            <a:endParaRPr lang="en-US" sz="2400" b="0" strike="noStrike" spc="-1">
              <a:latin typeface="Arial"/>
            </a:endParaRPr>
          </a:p>
          <a:p>
            <a:pPr marL="609480" indent="-456480">
              <a:lnSpc>
                <a:spcPct val="150000"/>
              </a:lnSpc>
              <a:spcBef>
                <a:spcPts val="799"/>
              </a:spcBef>
              <a:buClr>
                <a:srgbClr val="97ABBC"/>
              </a:buClr>
              <a:buFont typeface="Lato"/>
              <a:buChar char="▷"/>
            </a:pPr>
            <a:r>
              <a:rPr lang="en-US" sz="2400" b="0" strike="noStrike" spc="-1">
                <a:solidFill>
                  <a:srgbClr val="00B050"/>
                </a:solidFill>
                <a:latin typeface="Lato"/>
                <a:ea typeface="Lato"/>
              </a:rPr>
              <a:t>Automatic release of resources</a:t>
            </a:r>
            <a:endParaRPr lang="en-US" sz="2400" b="0" strike="noStrike" spc="-1">
              <a:latin typeface="Arial"/>
            </a:endParaRPr>
          </a:p>
          <a:p>
            <a:pPr marL="609480" indent="-456480">
              <a:lnSpc>
                <a:spcPct val="150000"/>
              </a:lnSpc>
              <a:spcBef>
                <a:spcPts val="799"/>
              </a:spcBef>
              <a:buClr>
                <a:srgbClr val="97ABBC"/>
              </a:buClr>
              <a:buFont typeface="Lato"/>
              <a:buChar char="▷"/>
            </a:pPr>
            <a:r>
              <a:rPr lang="en-US" sz="2400" b="0" strike="noStrike" spc="-1">
                <a:solidFill>
                  <a:srgbClr val="00B050"/>
                </a:solidFill>
                <a:latin typeface="Lato"/>
                <a:ea typeface="Lato"/>
              </a:rPr>
              <a:t>Transformation of exceptional situations of the DB into software</a:t>
            </a:r>
            <a:endParaRPr lang="en-US" sz="2400" b="0" strike="noStrike" spc="-1">
              <a:latin typeface="Arial"/>
            </a:endParaRPr>
          </a:p>
          <a:p>
            <a:pPr marL="609480" indent="-456480">
              <a:lnSpc>
                <a:spcPct val="150000"/>
              </a:lnSpc>
              <a:spcBef>
                <a:spcPts val="799"/>
              </a:spcBef>
              <a:buClr>
                <a:srgbClr val="97ABBC"/>
              </a:buClr>
              <a:buFont typeface="Lato"/>
              <a:buChar char="▷"/>
            </a:pPr>
            <a:r>
              <a:rPr lang="en-US" sz="2400" b="0" strike="noStrike" spc="-1">
                <a:solidFill>
                  <a:srgbClr val="00B050"/>
                </a:solidFill>
                <a:latin typeface="Lato"/>
                <a:ea typeface="Lato"/>
              </a:rPr>
              <a:t>Flexible data access interface</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it-IT" sz="2800" b="0" strike="noStrike" spc="-1">
                <a:solidFill>
                  <a:srgbClr val="97ABBC"/>
                </a:solidFill>
                <a:latin typeface="Raleway"/>
                <a:ea typeface="Raleway"/>
              </a:rPr>
              <a:t>Spring JdbcTemplate. Disadvantages</a:t>
            </a:r>
            <a:endParaRPr lang="en-US" sz="2800" b="0" strike="noStrike" spc="-1">
              <a:latin typeface="Arial"/>
            </a:endParaRPr>
          </a:p>
        </p:txBody>
      </p:sp>
      <p:sp>
        <p:nvSpPr>
          <p:cNvPr id="177" name="CustomShape 2"/>
          <p:cNvSpPr/>
          <p:nvPr/>
        </p:nvSpPr>
        <p:spPr>
          <a:xfrm>
            <a:off x="1191600" y="1831320"/>
            <a:ext cx="86162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marL="609480" indent="-456480">
              <a:lnSpc>
                <a:spcPct val="150000"/>
              </a:lnSpc>
              <a:spcBef>
                <a:spcPts val="799"/>
              </a:spcBef>
              <a:buClr>
                <a:srgbClr val="97ABBC"/>
              </a:buClr>
              <a:buFont typeface="Lato"/>
              <a:buChar char="▷"/>
            </a:pPr>
            <a:r>
              <a:rPr lang="en-US" sz="2400" b="0" strike="noStrike" spc="-1">
                <a:solidFill>
                  <a:srgbClr val="FFC000"/>
                </a:solidFill>
                <a:latin typeface="Lato"/>
                <a:ea typeface="Lato"/>
              </a:rPr>
              <a:t>Some very specific logic can be implemented only on low level (using connections and statements)</a:t>
            </a:r>
            <a:endParaRPr lang="en-US" sz="2400" b="0" strike="noStrike" spc="-1">
              <a:latin typeface="Arial"/>
            </a:endParaRPr>
          </a:p>
          <a:p>
            <a:pPr marL="609480" indent="-456480">
              <a:lnSpc>
                <a:spcPct val="150000"/>
              </a:lnSpc>
              <a:spcBef>
                <a:spcPts val="799"/>
              </a:spcBef>
              <a:buClr>
                <a:srgbClr val="97ABBC"/>
              </a:buClr>
              <a:buFont typeface="Lato"/>
              <a:buChar char="▷"/>
            </a:pPr>
            <a:r>
              <a:rPr lang="en-US" sz="2400" b="0" strike="noStrike" spc="-1">
                <a:solidFill>
                  <a:srgbClr val="FFC000"/>
                </a:solidFill>
                <a:latin typeface="Lato"/>
                <a:ea typeface="Lato"/>
              </a:rPr>
              <a:t>JdbcTemplate methods that work with class BeanPropertyRowMapper are slow because of reflection</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it-IT" sz="2800" b="0" strike="noStrike" spc="-1">
                <a:solidFill>
                  <a:srgbClr val="97ABBC"/>
                </a:solidFill>
                <a:latin typeface="Raleway"/>
                <a:ea typeface="Raleway"/>
              </a:rPr>
              <a:t>Spring JdbcTemplate. Who does what?</a:t>
            </a:r>
            <a:endParaRPr lang="en-US" sz="2800" b="0" strike="noStrike" spc="-1">
              <a:latin typeface="Arial"/>
            </a:endParaRPr>
          </a:p>
        </p:txBody>
      </p:sp>
      <p:graphicFrame>
        <p:nvGraphicFramePr>
          <p:cNvPr id="179" name="Table 2"/>
          <p:cNvGraphicFramePr/>
          <p:nvPr/>
        </p:nvGraphicFramePr>
        <p:xfrm>
          <a:off x="1191600" y="1831320"/>
          <a:ext cx="8935200" cy="4757760"/>
        </p:xfrm>
        <a:graphic>
          <a:graphicData uri="http://schemas.openxmlformats.org/drawingml/2006/table">
            <a:tbl>
              <a:tblPr/>
              <a:tblGrid>
                <a:gridCol w="2978280">
                  <a:extLst>
                    <a:ext uri="{9D8B030D-6E8A-4147-A177-3AD203B41FA5}">
                      <a16:colId xmlns:a16="http://schemas.microsoft.com/office/drawing/2014/main" val="20000"/>
                    </a:ext>
                  </a:extLst>
                </a:gridCol>
                <a:gridCol w="2978280">
                  <a:extLst>
                    <a:ext uri="{9D8B030D-6E8A-4147-A177-3AD203B41FA5}">
                      <a16:colId xmlns:a16="http://schemas.microsoft.com/office/drawing/2014/main" val="20001"/>
                    </a:ext>
                  </a:extLst>
                </a:gridCol>
                <a:gridCol w="2979000">
                  <a:extLst>
                    <a:ext uri="{9D8B030D-6E8A-4147-A177-3AD203B41FA5}">
                      <a16:colId xmlns:a16="http://schemas.microsoft.com/office/drawing/2014/main" val="20002"/>
                    </a:ext>
                  </a:extLst>
                </a:gridCol>
              </a:tblGrid>
              <a:tr h="303480">
                <a:tc>
                  <a:txBody>
                    <a:bodyPr/>
                    <a:lstStyle/>
                    <a:p>
                      <a:pPr>
                        <a:lnSpc>
                          <a:spcPct val="100000"/>
                        </a:lnSpc>
                      </a:pPr>
                      <a:r>
                        <a:rPr lang="en-US" sz="1500" b="1" strike="noStrike" spc="-1">
                          <a:solidFill>
                            <a:srgbClr val="34302D"/>
                          </a:solidFill>
                          <a:latin typeface="Arial"/>
                          <a:ea typeface="Arial"/>
                        </a:rPr>
                        <a:t>Action</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pPr>
                        <a:lnSpc>
                          <a:spcPct val="100000"/>
                        </a:lnSpc>
                      </a:pPr>
                      <a:r>
                        <a:rPr lang="en-US" sz="1500" b="1" strike="noStrike" spc="-1">
                          <a:solidFill>
                            <a:srgbClr val="34302D"/>
                          </a:solidFill>
                          <a:latin typeface="Arial"/>
                          <a:ea typeface="Arial"/>
                        </a:rPr>
                        <a:t>Spring</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pPr>
                        <a:lnSpc>
                          <a:spcPct val="100000"/>
                        </a:lnSpc>
                      </a:pPr>
                      <a:r>
                        <a:rPr lang="en-US" sz="1500" b="1" strike="noStrike" spc="-1">
                          <a:solidFill>
                            <a:srgbClr val="34302D"/>
                          </a:solidFill>
                          <a:latin typeface="Arial"/>
                          <a:ea typeface="Arial"/>
                        </a:rPr>
                        <a:t>You</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extLst>
                  <a:ext uri="{0D108BD9-81ED-4DB2-BD59-A6C34878D82A}">
                    <a16:rowId xmlns:a16="http://schemas.microsoft.com/office/drawing/2014/main" val="10000"/>
                  </a:ext>
                </a:extLst>
              </a:tr>
              <a:tr h="533880">
                <a:tc>
                  <a:txBody>
                    <a:bodyPr/>
                    <a:lstStyle/>
                    <a:p>
                      <a:pPr>
                        <a:lnSpc>
                          <a:spcPct val="100000"/>
                        </a:lnSpc>
                      </a:pPr>
                      <a:r>
                        <a:rPr lang="en-US" sz="1500" b="0" strike="noStrike" spc="-1">
                          <a:solidFill>
                            <a:srgbClr val="34302D"/>
                          </a:solidFill>
                          <a:latin typeface="inherit"/>
                          <a:ea typeface="Arial"/>
                        </a:rPr>
                        <a:t>Define connection parameters.</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endParaRPr lang="en-US"/>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pPr>
                        <a:lnSpc>
                          <a:spcPct val="100000"/>
                        </a:lnSpc>
                      </a:pPr>
                      <a:r>
                        <a:rPr lang="en-US" sz="1500" b="0" strike="noStrike" spc="-1">
                          <a:solidFill>
                            <a:srgbClr val="34302D"/>
                          </a:solidFill>
                          <a:latin typeface="inherit"/>
                          <a:ea typeface="Arial"/>
                        </a:rPr>
                        <a:t>X</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extLst>
                  <a:ext uri="{0D108BD9-81ED-4DB2-BD59-A6C34878D82A}">
                    <a16:rowId xmlns:a16="http://schemas.microsoft.com/office/drawing/2014/main" val="10001"/>
                  </a:ext>
                </a:extLst>
              </a:tr>
              <a:tr h="312840">
                <a:tc>
                  <a:txBody>
                    <a:bodyPr/>
                    <a:lstStyle/>
                    <a:p>
                      <a:pPr>
                        <a:lnSpc>
                          <a:spcPct val="100000"/>
                        </a:lnSpc>
                      </a:pPr>
                      <a:r>
                        <a:rPr lang="en-US" sz="1500" b="0" strike="noStrike" spc="-1">
                          <a:solidFill>
                            <a:srgbClr val="34302D"/>
                          </a:solidFill>
                          <a:latin typeface="inherit"/>
                          <a:ea typeface="Arial"/>
                        </a:rPr>
                        <a:t>Open the connection.</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tc>
                  <a:txBody>
                    <a:bodyPr/>
                    <a:lstStyle/>
                    <a:p>
                      <a:pPr>
                        <a:lnSpc>
                          <a:spcPct val="100000"/>
                        </a:lnSpc>
                      </a:pPr>
                      <a:r>
                        <a:rPr lang="en-US" sz="1500" b="0" strike="noStrike" spc="-1">
                          <a:solidFill>
                            <a:srgbClr val="34302D"/>
                          </a:solidFill>
                          <a:latin typeface="inherit"/>
                          <a:ea typeface="Arial"/>
                        </a:rPr>
                        <a:t>X</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tc>
                  <a:txBody>
                    <a:bodyPr/>
                    <a:lstStyle/>
                    <a:p>
                      <a:endParaRPr lang="en-US"/>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extLst>
                  <a:ext uri="{0D108BD9-81ED-4DB2-BD59-A6C34878D82A}">
                    <a16:rowId xmlns:a16="http://schemas.microsoft.com/office/drawing/2014/main" val="10002"/>
                  </a:ext>
                </a:extLst>
              </a:tr>
              <a:tr h="312840">
                <a:tc>
                  <a:txBody>
                    <a:bodyPr/>
                    <a:lstStyle/>
                    <a:p>
                      <a:pPr>
                        <a:lnSpc>
                          <a:spcPct val="100000"/>
                        </a:lnSpc>
                      </a:pPr>
                      <a:r>
                        <a:rPr lang="en-US" sz="1500" b="0" strike="noStrike" spc="-1">
                          <a:solidFill>
                            <a:srgbClr val="34302D"/>
                          </a:solidFill>
                          <a:latin typeface="inherit"/>
                          <a:ea typeface="Arial"/>
                        </a:rPr>
                        <a:t>Specify the SQL statement.</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endParaRPr lang="en-US"/>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pPr>
                        <a:lnSpc>
                          <a:spcPct val="100000"/>
                        </a:lnSpc>
                      </a:pPr>
                      <a:r>
                        <a:rPr lang="en-US" sz="1500" b="0" strike="noStrike" spc="-1">
                          <a:solidFill>
                            <a:srgbClr val="34302D"/>
                          </a:solidFill>
                          <a:latin typeface="inherit"/>
                          <a:ea typeface="Arial"/>
                        </a:rPr>
                        <a:t>X</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extLst>
                  <a:ext uri="{0D108BD9-81ED-4DB2-BD59-A6C34878D82A}">
                    <a16:rowId xmlns:a16="http://schemas.microsoft.com/office/drawing/2014/main" val="10003"/>
                  </a:ext>
                </a:extLst>
              </a:tr>
              <a:tr h="533880">
                <a:tc>
                  <a:txBody>
                    <a:bodyPr/>
                    <a:lstStyle/>
                    <a:p>
                      <a:pPr>
                        <a:lnSpc>
                          <a:spcPct val="100000"/>
                        </a:lnSpc>
                      </a:pPr>
                      <a:r>
                        <a:rPr lang="en-US" sz="1500" b="0" strike="noStrike" spc="-1">
                          <a:solidFill>
                            <a:srgbClr val="34302D"/>
                          </a:solidFill>
                          <a:latin typeface="inherit"/>
                          <a:ea typeface="Arial"/>
                        </a:rPr>
                        <a:t>Declare parameters and provide parameter values</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tc>
                  <a:txBody>
                    <a:bodyPr/>
                    <a:lstStyle/>
                    <a:p>
                      <a:endParaRPr lang="en-US"/>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tc>
                  <a:txBody>
                    <a:bodyPr/>
                    <a:lstStyle/>
                    <a:p>
                      <a:pPr>
                        <a:lnSpc>
                          <a:spcPct val="100000"/>
                        </a:lnSpc>
                      </a:pPr>
                      <a:r>
                        <a:rPr lang="en-US" sz="1500" b="0" strike="noStrike" spc="-1">
                          <a:solidFill>
                            <a:srgbClr val="34302D"/>
                          </a:solidFill>
                          <a:latin typeface="inherit"/>
                          <a:ea typeface="Arial"/>
                        </a:rPr>
                        <a:t>X</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extLst>
                  <a:ext uri="{0D108BD9-81ED-4DB2-BD59-A6C34878D82A}">
                    <a16:rowId xmlns:a16="http://schemas.microsoft.com/office/drawing/2014/main" val="10004"/>
                  </a:ext>
                </a:extLst>
              </a:tr>
              <a:tr h="533880">
                <a:tc>
                  <a:txBody>
                    <a:bodyPr/>
                    <a:lstStyle/>
                    <a:p>
                      <a:pPr>
                        <a:lnSpc>
                          <a:spcPct val="100000"/>
                        </a:lnSpc>
                      </a:pPr>
                      <a:r>
                        <a:rPr lang="en-US" sz="1500" b="0" strike="noStrike" spc="-1">
                          <a:solidFill>
                            <a:srgbClr val="34302D"/>
                          </a:solidFill>
                          <a:latin typeface="inherit"/>
                          <a:ea typeface="Arial"/>
                        </a:rPr>
                        <a:t>Prepare and execute the statement.</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pPr>
                        <a:lnSpc>
                          <a:spcPct val="100000"/>
                        </a:lnSpc>
                      </a:pPr>
                      <a:r>
                        <a:rPr lang="en-US" sz="1500" b="0" strike="noStrike" spc="-1">
                          <a:solidFill>
                            <a:srgbClr val="34302D"/>
                          </a:solidFill>
                          <a:latin typeface="inherit"/>
                          <a:ea typeface="Arial"/>
                        </a:rPr>
                        <a:t>X</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endParaRPr lang="en-US"/>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extLst>
                  <a:ext uri="{0D108BD9-81ED-4DB2-BD59-A6C34878D82A}">
                    <a16:rowId xmlns:a16="http://schemas.microsoft.com/office/drawing/2014/main" val="10005"/>
                  </a:ext>
                </a:extLst>
              </a:tr>
              <a:tr h="533880">
                <a:tc>
                  <a:txBody>
                    <a:bodyPr/>
                    <a:lstStyle/>
                    <a:p>
                      <a:pPr>
                        <a:lnSpc>
                          <a:spcPct val="100000"/>
                        </a:lnSpc>
                      </a:pPr>
                      <a:r>
                        <a:rPr lang="en-US" sz="1500" b="0" strike="noStrike" spc="-1">
                          <a:solidFill>
                            <a:srgbClr val="34302D"/>
                          </a:solidFill>
                          <a:latin typeface="inherit"/>
                          <a:ea typeface="Arial"/>
                        </a:rPr>
                        <a:t>Set up the loop to iterate through the results (if any).</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tc>
                  <a:txBody>
                    <a:bodyPr/>
                    <a:lstStyle/>
                    <a:p>
                      <a:pPr>
                        <a:lnSpc>
                          <a:spcPct val="100000"/>
                        </a:lnSpc>
                      </a:pPr>
                      <a:r>
                        <a:rPr lang="en-US" sz="1500" b="0" strike="noStrike" spc="-1">
                          <a:solidFill>
                            <a:srgbClr val="34302D"/>
                          </a:solidFill>
                          <a:latin typeface="inherit"/>
                          <a:ea typeface="Arial"/>
                        </a:rPr>
                        <a:t>X</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tc>
                  <a:txBody>
                    <a:bodyPr/>
                    <a:lstStyle/>
                    <a:p>
                      <a:endParaRPr lang="en-US"/>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extLst>
                  <a:ext uri="{0D108BD9-81ED-4DB2-BD59-A6C34878D82A}">
                    <a16:rowId xmlns:a16="http://schemas.microsoft.com/office/drawing/2014/main" val="10006"/>
                  </a:ext>
                </a:extLst>
              </a:tr>
              <a:tr h="533880">
                <a:tc>
                  <a:txBody>
                    <a:bodyPr/>
                    <a:lstStyle/>
                    <a:p>
                      <a:pPr>
                        <a:lnSpc>
                          <a:spcPct val="100000"/>
                        </a:lnSpc>
                      </a:pPr>
                      <a:r>
                        <a:rPr lang="en-US" sz="1500" b="0" strike="noStrike" spc="-1">
                          <a:solidFill>
                            <a:srgbClr val="34302D"/>
                          </a:solidFill>
                          <a:latin typeface="inherit"/>
                          <a:ea typeface="Arial"/>
                        </a:rPr>
                        <a:t>Do the work for each iteration.</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endParaRPr lang="en-US"/>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pPr>
                        <a:lnSpc>
                          <a:spcPct val="100000"/>
                        </a:lnSpc>
                      </a:pPr>
                      <a:r>
                        <a:rPr lang="en-US" sz="1500" b="0" strike="noStrike" spc="-1">
                          <a:solidFill>
                            <a:srgbClr val="34302D"/>
                          </a:solidFill>
                          <a:latin typeface="inherit"/>
                          <a:ea typeface="Arial"/>
                        </a:rPr>
                        <a:t>X</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extLst>
                  <a:ext uri="{0D108BD9-81ED-4DB2-BD59-A6C34878D82A}">
                    <a16:rowId xmlns:a16="http://schemas.microsoft.com/office/drawing/2014/main" val="10007"/>
                  </a:ext>
                </a:extLst>
              </a:tr>
              <a:tr h="312840">
                <a:tc>
                  <a:txBody>
                    <a:bodyPr/>
                    <a:lstStyle/>
                    <a:p>
                      <a:pPr>
                        <a:lnSpc>
                          <a:spcPct val="100000"/>
                        </a:lnSpc>
                      </a:pPr>
                      <a:r>
                        <a:rPr lang="en-US" sz="1500" b="0" strike="noStrike" spc="-1">
                          <a:solidFill>
                            <a:srgbClr val="34302D"/>
                          </a:solidFill>
                          <a:latin typeface="inherit"/>
                          <a:ea typeface="Arial"/>
                        </a:rPr>
                        <a:t>Process any exception.</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tc>
                  <a:txBody>
                    <a:bodyPr/>
                    <a:lstStyle/>
                    <a:p>
                      <a:pPr>
                        <a:lnSpc>
                          <a:spcPct val="100000"/>
                        </a:lnSpc>
                      </a:pPr>
                      <a:r>
                        <a:rPr lang="en-US" sz="1500" b="0" strike="noStrike" spc="-1">
                          <a:solidFill>
                            <a:srgbClr val="34302D"/>
                          </a:solidFill>
                          <a:latin typeface="inherit"/>
                          <a:ea typeface="Arial"/>
                        </a:rPr>
                        <a:t>X</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tc>
                  <a:txBody>
                    <a:bodyPr/>
                    <a:lstStyle/>
                    <a:p>
                      <a:endParaRPr lang="en-US"/>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extLst>
                  <a:ext uri="{0D108BD9-81ED-4DB2-BD59-A6C34878D82A}">
                    <a16:rowId xmlns:a16="http://schemas.microsoft.com/office/drawing/2014/main" val="10008"/>
                  </a:ext>
                </a:extLst>
              </a:tr>
              <a:tr h="312840">
                <a:tc>
                  <a:txBody>
                    <a:bodyPr/>
                    <a:lstStyle/>
                    <a:p>
                      <a:pPr>
                        <a:lnSpc>
                          <a:spcPct val="100000"/>
                        </a:lnSpc>
                      </a:pPr>
                      <a:r>
                        <a:rPr lang="en-US" sz="1500" b="0" strike="noStrike" spc="-1">
                          <a:solidFill>
                            <a:srgbClr val="34302D"/>
                          </a:solidFill>
                          <a:latin typeface="inherit"/>
                          <a:ea typeface="Arial"/>
                        </a:rPr>
                        <a:t>Handle transactions.</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pPr>
                        <a:lnSpc>
                          <a:spcPct val="100000"/>
                        </a:lnSpc>
                      </a:pPr>
                      <a:r>
                        <a:rPr lang="en-US" sz="1500" b="0" strike="noStrike" spc="-1">
                          <a:solidFill>
                            <a:srgbClr val="34302D"/>
                          </a:solidFill>
                          <a:latin typeface="inherit"/>
                          <a:ea typeface="Arial"/>
                        </a:rPr>
                        <a:t>X</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tc>
                  <a:txBody>
                    <a:bodyPr/>
                    <a:lstStyle/>
                    <a:p>
                      <a:endParaRPr lang="en-US"/>
                    </a:p>
                  </a:txBody>
                  <a:tcPr marL="77400" marR="77400">
                    <a:lnL w="12240">
                      <a:solidFill>
                        <a:srgbClr val="DEDEDE"/>
                      </a:solidFill>
                    </a:lnL>
                    <a:lnR w="12240">
                      <a:solidFill>
                        <a:srgbClr val="DEDEDE"/>
                      </a:solidFill>
                    </a:lnR>
                    <a:lnT w="12240">
                      <a:solidFill>
                        <a:srgbClr val="DEDEDE"/>
                      </a:solidFill>
                    </a:lnT>
                    <a:lnB w="12240">
                      <a:solidFill>
                        <a:srgbClr val="DEDEDE"/>
                      </a:solidFill>
                    </a:lnB>
                    <a:noFill/>
                  </a:tcPr>
                </a:tc>
                <a:extLst>
                  <a:ext uri="{0D108BD9-81ED-4DB2-BD59-A6C34878D82A}">
                    <a16:rowId xmlns:a16="http://schemas.microsoft.com/office/drawing/2014/main" val="10009"/>
                  </a:ext>
                </a:extLst>
              </a:tr>
              <a:tr h="533880">
                <a:tc>
                  <a:txBody>
                    <a:bodyPr/>
                    <a:lstStyle/>
                    <a:p>
                      <a:pPr>
                        <a:lnSpc>
                          <a:spcPct val="100000"/>
                        </a:lnSpc>
                      </a:pPr>
                      <a:r>
                        <a:rPr lang="en-US" sz="1500" b="0" strike="noStrike" spc="-1">
                          <a:solidFill>
                            <a:srgbClr val="34302D"/>
                          </a:solidFill>
                          <a:latin typeface="inherit"/>
                          <a:ea typeface="Arial"/>
                        </a:rPr>
                        <a:t>Close the connection, statement and resultset.</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tc>
                  <a:txBody>
                    <a:bodyPr/>
                    <a:lstStyle/>
                    <a:p>
                      <a:pPr>
                        <a:lnSpc>
                          <a:spcPct val="100000"/>
                        </a:lnSpc>
                      </a:pPr>
                      <a:r>
                        <a:rPr lang="en-US" sz="1500" b="0" strike="noStrike" spc="-1">
                          <a:solidFill>
                            <a:srgbClr val="34302D"/>
                          </a:solidFill>
                          <a:latin typeface="inherit"/>
                          <a:ea typeface="Arial"/>
                        </a:rPr>
                        <a:t>X</a:t>
                      </a:r>
                      <a:endParaRPr lang="en-US" sz="1500" b="0" strike="noStrike" spc="-1">
                        <a:latin typeface="Arial"/>
                      </a:endParaRPr>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tc>
                  <a:txBody>
                    <a:bodyPr/>
                    <a:lstStyle/>
                    <a:p>
                      <a:endParaRPr lang="en-US"/>
                    </a:p>
                  </a:txBody>
                  <a:tcPr marL="77400" marR="77400">
                    <a:lnL w="12240">
                      <a:solidFill>
                        <a:srgbClr val="DEDEDE"/>
                      </a:solidFill>
                    </a:lnL>
                    <a:lnR w="12240">
                      <a:solidFill>
                        <a:srgbClr val="DEDEDE"/>
                      </a:solidFill>
                    </a:lnR>
                    <a:lnT w="12240">
                      <a:solidFill>
                        <a:srgbClr val="DEDEDE"/>
                      </a:solidFill>
                    </a:lnT>
                    <a:lnB w="12240">
                      <a:solidFill>
                        <a:srgbClr val="DEDEDE"/>
                      </a:solidFill>
                    </a:lnB>
                    <a:solidFill>
                      <a:srgbClr val="F8F8F7"/>
                    </a:solidFill>
                  </a:tcPr>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it-IT" sz="2800" b="0" strike="noStrike" spc="-1">
                <a:solidFill>
                  <a:srgbClr val="97ABBC"/>
                </a:solidFill>
                <a:latin typeface="Raleway"/>
                <a:ea typeface="Raleway"/>
              </a:rPr>
              <a:t>Spring JdbcTemplate. Initialization</a:t>
            </a:r>
            <a:endParaRPr lang="en-US" sz="2800" b="0" strike="noStrike" spc="-1">
              <a:latin typeface="Arial"/>
            </a:endParaRPr>
          </a:p>
        </p:txBody>
      </p:sp>
      <p:sp>
        <p:nvSpPr>
          <p:cNvPr id="181" name="CustomShape 2"/>
          <p:cNvSpPr/>
          <p:nvPr/>
        </p:nvSpPr>
        <p:spPr>
          <a:xfrm>
            <a:off x="9675720" y="1621080"/>
            <a:ext cx="2015640" cy="791280"/>
          </a:xfrm>
          <a:prstGeom prst="roundRect">
            <a:avLst>
              <a:gd name="adj" fmla="val 16667"/>
            </a:avLst>
          </a:prstGeom>
          <a:gradFill rotWithShape="0">
            <a:gsLst>
              <a:gs pos="0">
                <a:srgbClr val="0989DC"/>
              </a:gs>
              <a:gs pos="100000">
                <a:srgbClr val="A2C8FF"/>
              </a:gs>
            </a:gsLst>
            <a:lin ang="16200000"/>
          </a:gradFill>
          <a:ln w="9360">
            <a:solidFill>
              <a:srgbClr val="1C83C4"/>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0" strike="noStrike" spc="-1">
                <a:solidFill>
                  <a:srgbClr val="FFFFFF"/>
                </a:solidFill>
                <a:latin typeface="Arial"/>
                <a:ea typeface="Arial"/>
              </a:rPr>
              <a:t>JDBCTemplate</a:t>
            </a:r>
            <a:endParaRPr lang="en-US" sz="1400" b="0" strike="noStrike" spc="-1">
              <a:latin typeface="Arial"/>
            </a:endParaRPr>
          </a:p>
        </p:txBody>
      </p:sp>
      <p:sp>
        <p:nvSpPr>
          <p:cNvPr id="182" name="CustomShape 3"/>
          <p:cNvSpPr/>
          <p:nvPr/>
        </p:nvSpPr>
        <p:spPr>
          <a:xfrm>
            <a:off x="9675720" y="3396240"/>
            <a:ext cx="2015640" cy="791280"/>
          </a:xfrm>
          <a:prstGeom prst="roundRect">
            <a:avLst>
              <a:gd name="adj" fmla="val 16667"/>
            </a:avLst>
          </a:prstGeom>
          <a:gradFill rotWithShape="0">
            <a:gsLst>
              <a:gs pos="0">
                <a:srgbClr val="7ACEFF"/>
              </a:gs>
              <a:gs pos="100000">
                <a:srgbClr val="CBE8FF"/>
              </a:gs>
            </a:gsLst>
            <a:lin ang="16200000"/>
          </a:gradFill>
          <a:ln w="9360">
            <a:solidFill>
              <a:srgbClr val="78CAFA"/>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0" strike="noStrike" spc="-1">
                <a:solidFill>
                  <a:srgbClr val="FFFFFF"/>
                </a:solidFill>
                <a:latin typeface="Arial"/>
                <a:ea typeface="Arial"/>
              </a:rPr>
              <a:t>DataSource</a:t>
            </a:r>
            <a:endParaRPr lang="en-US" sz="1400" b="0" strike="noStrike" spc="-1">
              <a:latin typeface="Arial"/>
            </a:endParaRPr>
          </a:p>
        </p:txBody>
      </p:sp>
      <p:sp>
        <p:nvSpPr>
          <p:cNvPr id="183" name="CustomShape 4"/>
          <p:cNvSpPr/>
          <p:nvPr/>
        </p:nvSpPr>
        <p:spPr>
          <a:xfrm>
            <a:off x="10216080" y="4883040"/>
            <a:ext cx="935280" cy="1079280"/>
          </a:xfrm>
          <a:prstGeom prst="can">
            <a:avLst>
              <a:gd name="adj" fmla="val 25000"/>
            </a:avLst>
          </a:prstGeom>
          <a:gradFill rotWithShape="0">
            <a:gsLst>
              <a:gs pos="0">
                <a:srgbClr val="F20052"/>
              </a:gs>
              <a:gs pos="100000">
                <a:srgbClr val="FFB5BC"/>
              </a:gs>
            </a:gsLst>
            <a:lin ang="16200000"/>
          </a:gradFill>
          <a:ln w="9360">
            <a:solidFill>
              <a:srgbClr val="EC0051"/>
            </a:solidFill>
            <a:round/>
          </a:ln>
          <a:effectLst>
            <a:outerShdw dist="23040" dir="5400000">
              <a:srgbClr val="00000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0" strike="noStrike" spc="-1">
                <a:solidFill>
                  <a:srgbClr val="FFFFFF"/>
                </a:solidFill>
                <a:latin typeface="Arial"/>
                <a:ea typeface="Arial"/>
              </a:rPr>
              <a:t>DB</a:t>
            </a:r>
            <a:endParaRPr lang="en-US" sz="1400" b="0" strike="noStrike" spc="-1">
              <a:latin typeface="Arial"/>
            </a:endParaRPr>
          </a:p>
        </p:txBody>
      </p:sp>
      <p:sp>
        <p:nvSpPr>
          <p:cNvPr id="184" name="CustomShape 5"/>
          <p:cNvSpPr/>
          <p:nvPr/>
        </p:nvSpPr>
        <p:spPr>
          <a:xfrm>
            <a:off x="10684080" y="2413080"/>
            <a:ext cx="360" cy="982440"/>
          </a:xfrm>
          <a:custGeom>
            <a:avLst/>
            <a:gdLst/>
            <a:ahLst/>
            <a:cxnLst/>
            <a:rect l="l" t="t" r="r" b="b"/>
            <a:pathLst>
              <a:path w="21600" h="21600">
                <a:moveTo>
                  <a:pt x="0" y="0"/>
                </a:moveTo>
                <a:lnTo>
                  <a:pt x="21600" y="21600"/>
                </a:lnTo>
              </a:path>
            </a:pathLst>
          </a:custGeom>
          <a:noFill/>
          <a:ln w="25560">
            <a:solidFill>
              <a:srgbClr val="1C83C4"/>
            </a:solidFill>
            <a:round/>
            <a:tailEnd type="triangle" w="lg" len="lg"/>
          </a:ln>
        </p:spPr>
        <p:style>
          <a:lnRef idx="0">
            <a:scrgbClr r="0" g="0" b="0"/>
          </a:lnRef>
          <a:fillRef idx="0">
            <a:scrgbClr r="0" g="0" b="0"/>
          </a:fillRef>
          <a:effectRef idx="0">
            <a:scrgbClr r="0" g="0" b="0"/>
          </a:effectRef>
          <a:fontRef idx="minor"/>
        </p:style>
      </p:sp>
      <p:sp>
        <p:nvSpPr>
          <p:cNvPr id="185" name="CustomShape 6"/>
          <p:cNvSpPr/>
          <p:nvPr/>
        </p:nvSpPr>
        <p:spPr>
          <a:xfrm>
            <a:off x="10684080" y="4188240"/>
            <a:ext cx="360" cy="694080"/>
          </a:xfrm>
          <a:custGeom>
            <a:avLst/>
            <a:gdLst/>
            <a:ahLst/>
            <a:cxnLst/>
            <a:rect l="l" t="t" r="r" b="b"/>
            <a:pathLst>
              <a:path w="21600" h="21600">
                <a:moveTo>
                  <a:pt x="0" y="0"/>
                </a:moveTo>
                <a:lnTo>
                  <a:pt x="21600" y="21600"/>
                </a:lnTo>
              </a:path>
            </a:pathLst>
          </a:custGeom>
          <a:noFill/>
          <a:ln w="25560">
            <a:solidFill>
              <a:srgbClr val="1C83C4"/>
            </a:solidFill>
            <a:round/>
            <a:tailEnd type="triangle" w="lg" len="lg"/>
          </a:ln>
        </p:spPr>
        <p:style>
          <a:lnRef idx="0">
            <a:scrgbClr r="0" g="0" b="0"/>
          </a:lnRef>
          <a:fillRef idx="0">
            <a:scrgbClr r="0" g="0" b="0"/>
          </a:fillRef>
          <a:effectRef idx="0">
            <a:scrgbClr r="0" g="0" b="0"/>
          </a:effectRef>
          <a:fontRef idx="minor"/>
        </p:style>
      </p:sp>
      <p:sp>
        <p:nvSpPr>
          <p:cNvPr id="186" name="CustomShape 7"/>
          <p:cNvSpPr/>
          <p:nvPr/>
        </p:nvSpPr>
        <p:spPr>
          <a:xfrm>
            <a:off x="1191600" y="1920600"/>
            <a:ext cx="7807680" cy="397836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08000"/>
                </a:solidFill>
                <a:latin typeface="Courier New"/>
                <a:ea typeface="Lato"/>
              </a:rPr>
              <a:t>@Configuration</a:t>
            </a:r>
            <a:r>
              <a:t/>
            </a:r>
            <a:br/>
            <a:r>
              <a:rPr lang="en-US" sz="1200" b="0" strike="noStrike" spc="-1">
                <a:solidFill>
                  <a:srgbClr val="808000"/>
                </a:solidFill>
                <a:latin typeface="Courier New"/>
                <a:ea typeface="Lato"/>
              </a:rPr>
              <a:t>@PropertySource</a:t>
            </a:r>
            <a:r>
              <a:rPr lang="en-US" sz="1200" b="0" strike="noStrike" spc="-1">
                <a:solidFill>
                  <a:srgbClr val="000000"/>
                </a:solidFill>
                <a:latin typeface="Courier New"/>
                <a:ea typeface="Lato"/>
              </a:rPr>
              <a:t>(</a:t>
            </a:r>
            <a:r>
              <a:rPr lang="en-US" sz="1200" b="1" strike="noStrike" spc="-1">
                <a:solidFill>
                  <a:srgbClr val="008000"/>
                </a:solidFill>
                <a:latin typeface="Courier New"/>
                <a:ea typeface="Lato"/>
              </a:rPr>
              <a:t>"classpath:database.properties"</a:t>
            </a:r>
            <a:r>
              <a:rPr lang="en-US" sz="1200" b="0" strike="noStrike" spc="-1">
                <a:solidFill>
                  <a:srgbClr val="000000"/>
                </a:solidFill>
                <a:latin typeface="Courier New"/>
                <a:ea typeface="Lato"/>
              </a:rPr>
              <a:t>)</a:t>
            </a:r>
            <a:r>
              <a:t/>
            </a:r>
            <a:br/>
            <a:r>
              <a:rPr lang="en-US" sz="1200" b="1" strike="noStrike" spc="-1">
                <a:solidFill>
                  <a:srgbClr val="000080"/>
                </a:solidFill>
                <a:latin typeface="Courier New"/>
                <a:ea typeface="Lato"/>
              </a:rPr>
              <a:t>public class </a:t>
            </a:r>
            <a:r>
              <a:rPr lang="en-US" sz="1200" b="0" strike="noStrike" spc="-1">
                <a:solidFill>
                  <a:srgbClr val="000000"/>
                </a:solidFill>
                <a:latin typeface="Courier New"/>
                <a:ea typeface="Lato"/>
              </a:rPr>
              <a:t>DatabaseConfig {</a:t>
            </a:r>
            <a:r>
              <a:t/>
            </a:r>
            <a:br/>
            <a:r>
              <a:rPr lang="en-US" sz="1200" b="0" strike="noStrike" spc="-1">
                <a:solidFill>
                  <a:srgbClr val="000000"/>
                </a:solidFill>
                <a:latin typeface="Courier New"/>
                <a:ea typeface="Lato"/>
              </a:rPr>
              <a:t>    </a:t>
            </a:r>
            <a:r>
              <a:rPr lang="en-US" sz="1200" b="0" strike="noStrike" spc="-1">
                <a:solidFill>
                  <a:srgbClr val="808000"/>
                </a:solidFill>
                <a:latin typeface="Courier New"/>
                <a:ea typeface="Lato"/>
              </a:rPr>
              <a:t>@Bean</a:t>
            </a:r>
            <a:r>
              <a:t/>
            </a:r>
            <a:br/>
            <a:r>
              <a:rPr lang="en-US" sz="1200" b="0" strike="noStrike" spc="-1">
                <a:solidFill>
                  <a:srgbClr val="808000"/>
                </a:solidFill>
                <a:latin typeface="Courier New"/>
                <a:ea typeface="Lato"/>
              </a:rPr>
              <a:t>    </a:t>
            </a:r>
            <a:r>
              <a:rPr lang="en-US" sz="1200" b="1" strike="noStrike" spc="-1">
                <a:solidFill>
                  <a:srgbClr val="000080"/>
                </a:solidFill>
                <a:latin typeface="Courier New"/>
                <a:ea typeface="Lato"/>
              </a:rPr>
              <a:t>public </a:t>
            </a:r>
            <a:r>
              <a:rPr lang="en-US" sz="1200" b="0" strike="noStrike" spc="-1">
                <a:solidFill>
                  <a:srgbClr val="000000"/>
                </a:solidFill>
                <a:latin typeface="Courier New"/>
                <a:ea typeface="Lato"/>
              </a:rPr>
              <a:t>DataSource dataSource(</a:t>
            </a:r>
            <a:r>
              <a:rPr lang="en-US" sz="1200" b="0" strike="noStrike" spc="-1">
                <a:solidFill>
                  <a:srgbClr val="808000"/>
                </a:solidFill>
                <a:latin typeface="Courier New"/>
                <a:ea typeface="Lato"/>
              </a:rPr>
              <a:t>@Value</a:t>
            </a:r>
            <a:r>
              <a:rPr lang="en-US" sz="1200" b="0" strike="noStrike" spc="-1">
                <a:solidFill>
                  <a:srgbClr val="000000"/>
                </a:solidFill>
                <a:latin typeface="Courier New"/>
                <a:ea typeface="Lato"/>
              </a:rPr>
              <a:t>(</a:t>
            </a:r>
            <a:r>
              <a:rPr lang="en-US" sz="1200" b="1" strike="noStrike" spc="-1">
                <a:solidFill>
                  <a:srgbClr val="008000"/>
                </a:solidFill>
                <a:latin typeface="Courier New"/>
                <a:ea typeface="Lato"/>
              </a:rPr>
              <a:t>"${database.url}"</a:t>
            </a:r>
            <a:r>
              <a:rPr lang="en-US" sz="1200" b="0" strike="noStrike" spc="-1">
                <a:solidFill>
                  <a:srgbClr val="000000"/>
                </a:solidFill>
                <a:latin typeface="Courier New"/>
                <a:ea typeface="Lato"/>
              </a:rPr>
              <a:t>) String url,</a:t>
            </a:r>
            <a:r>
              <a:t/>
            </a:r>
            <a:br/>
            <a:r>
              <a:rPr lang="en-US" sz="1200" b="0" strike="noStrike" spc="-1">
                <a:solidFill>
                  <a:srgbClr val="000000"/>
                </a:solidFill>
                <a:latin typeface="Courier New"/>
                <a:ea typeface="Lato"/>
              </a:rPr>
              <a:t>                                 </a:t>
            </a:r>
            <a:r>
              <a:rPr lang="en-US" sz="1200" b="0" strike="noStrike" spc="-1">
                <a:solidFill>
                  <a:srgbClr val="808000"/>
                </a:solidFill>
                <a:latin typeface="Courier New"/>
                <a:ea typeface="Lato"/>
              </a:rPr>
              <a:t>@Value</a:t>
            </a:r>
            <a:r>
              <a:rPr lang="en-US" sz="1200" b="0" strike="noStrike" spc="-1">
                <a:solidFill>
                  <a:srgbClr val="000000"/>
                </a:solidFill>
                <a:latin typeface="Courier New"/>
                <a:ea typeface="Lato"/>
              </a:rPr>
              <a:t>(</a:t>
            </a:r>
            <a:r>
              <a:rPr lang="en-US" sz="1200" b="1" strike="noStrike" spc="-1">
                <a:solidFill>
                  <a:srgbClr val="008000"/>
                </a:solidFill>
                <a:latin typeface="Courier New"/>
                <a:ea typeface="Lato"/>
              </a:rPr>
              <a:t>"${database.username}"</a:t>
            </a:r>
            <a:r>
              <a:rPr lang="en-US" sz="1200" b="0" strike="noStrike" spc="-1">
                <a:solidFill>
                  <a:srgbClr val="000000"/>
                </a:solidFill>
                <a:latin typeface="Courier New"/>
                <a:ea typeface="Lato"/>
              </a:rPr>
              <a:t>) String username,</a:t>
            </a:r>
            <a:r>
              <a:t/>
            </a:r>
            <a:br/>
            <a:r>
              <a:rPr lang="en-US" sz="1200" b="0" strike="noStrike" spc="-1">
                <a:solidFill>
                  <a:srgbClr val="000000"/>
                </a:solidFill>
                <a:latin typeface="Courier New"/>
                <a:ea typeface="Lato"/>
              </a:rPr>
              <a:t>                                 </a:t>
            </a:r>
            <a:r>
              <a:rPr lang="en-US" sz="1200" b="0" strike="noStrike" spc="-1">
                <a:solidFill>
                  <a:srgbClr val="808000"/>
                </a:solidFill>
                <a:latin typeface="Courier New"/>
                <a:ea typeface="Lato"/>
              </a:rPr>
              <a:t>@Value</a:t>
            </a:r>
            <a:r>
              <a:rPr lang="en-US" sz="1200" b="0" strike="noStrike" spc="-1">
                <a:solidFill>
                  <a:srgbClr val="000000"/>
                </a:solidFill>
                <a:latin typeface="Courier New"/>
                <a:ea typeface="Lato"/>
              </a:rPr>
              <a:t>(</a:t>
            </a:r>
            <a:r>
              <a:rPr lang="en-US" sz="1200" b="1" strike="noStrike" spc="-1">
                <a:solidFill>
                  <a:srgbClr val="008000"/>
                </a:solidFill>
                <a:latin typeface="Courier New"/>
                <a:ea typeface="Lato"/>
              </a:rPr>
              <a:t>"${database.password}"</a:t>
            </a:r>
            <a:r>
              <a:rPr lang="en-US" sz="1200" b="0" strike="noStrike" spc="-1">
                <a:solidFill>
                  <a:srgbClr val="000000"/>
                </a:solidFill>
                <a:latin typeface="Courier New"/>
                <a:ea typeface="Lato"/>
              </a:rPr>
              <a:t>) String password) {</a:t>
            </a:r>
            <a:r>
              <a:t/>
            </a:r>
            <a:br/>
            <a:r>
              <a:rPr lang="en-US" sz="1200" b="0" strike="noStrike" spc="-1">
                <a:solidFill>
                  <a:srgbClr val="000000"/>
                </a:solidFill>
                <a:latin typeface="Courier New"/>
                <a:ea typeface="Lato"/>
              </a:rPr>
              <a:t>        </a:t>
            </a:r>
            <a:r>
              <a:rPr lang="en-US" sz="1200" b="1" strike="noStrike" spc="-1">
                <a:solidFill>
                  <a:srgbClr val="000080"/>
                </a:solidFill>
                <a:latin typeface="Courier New"/>
                <a:ea typeface="Lato"/>
              </a:rPr>
              <a:t>final </a:t>
            </a:r>
            <a:r>
              <a:rPr lang="en-US" sz="1200" b="0" strike="noStrike" spc="-1">
                <a:solidFill>
                  <a:srgbClr val="000000"/>
                </a:solidFill>
                <a:latin typeface="Courier New"/>
                <a:ea typeface="Lato"/>
              </a:rPr>
              <a:t>HikariConfig config = </a:t>
            </a:r>
            <a:r>
              <a:rPr lang="en-US" sz="1200" b="1" strike="noStrike" spc="-1">
                <a:solidFill>
                  <a:srgbClr val="000080"/>
                </a:solidFill>
                <a:latin typeface="Courier New"/>
                <a:ea typeface="Lato"/>
              </a:rPr>
              <a:t>new </a:t>
            </a:r>
            <a:r>
              <a:rPr lang="en-US" sz="1200" b="0" strike="noStrike" spc="-1">
                <a:solidFill>
                  <a:srgbClr val="000000"/>
                </a:solidFill>
                <a:latin typeface="Courier New"/>
                <a:ea typeface="Lato"/>
              </a:rPr>
              <a:t>HikariConfig();</a:t>
            </a:r>
            <a:r>
              <a:t/>
            </a:r>
            <a:br/>
            <a:r>
              <a:rPr lang="en-US" sz="1200" b="0" strike="noStrike" spc="-1">
                <a:solidFill>
                  <a:srgbClr val="000000"/>
                </a:solidFill>
                <a:latin typeface="Courier New"/>
                <a:ea typeface="Lato"/>
              </a:rPr>
              <a:t>        config.setDriverClassName(</a:t>
            </a:r>
            <a:r>
              <a:rPr lang="en-US" sz="1200" b="1" strike="noStrike" spc="-1">
                <a:solidFill>
                  <a:srgbClr val="008000"/>
                </a:solidFill>
                <a:latin typeface="Courier New"/>
                <a:ea typeface="Lato"/>
              </a:rPr>
              <a:t>"org.postgresql.Driver"</a:t>
            </a:r>
            <a:r>
              <a:rPr lang="en-US" sz="1200" b="0" strike="noStrike" spc="-1">
                <a:solidFill>
                  <a:srgbClr val="000000"/>
                </a:solidFill>
                <a:latin typeface="Courier New"/>
                <a:ea typeface="Lato"/>
              </a:rPr>
              <a:t>);</a:t>
            </a:r>
            <a:r>
              <a:t/>
            </a:r>
            <a:br/>
            <a:r>
              <a:rPr lang="en-US" sz="1200" b="0" strike="noStrike" spc="-1">
                <a:solidFill>
                  <a:srgbClr val="000000"/>
                </a:solidFill>
                <a:latin typeface="Courier New"/>
                <a:ea typeface="Lato"/>
              </a:rPr>
              <a:t>        config.setJdbcUrl(url);</a:t>
            </a:r>
            <a:r>
              <a:t/>
            </a:r>
            <a:br/>
            <a:r>
              <a:rPr lang="en-US" sz="1200" b="0" strike="noStrike" spc="-1">
                <a:solidFill>
                  <a:srgbClr val="000000"/>
                </a:solidFill>
                <a:latin typeface="Courier New"/>
                <a:ea typeface="Lato"/>
              </a:rPr>
              <a:t>        config.setUsername(username);</a:t>
            </a:r>
            <a:r>
              <a:t/>
            </a:r>
            <a:br/>
            <a:r>
              <a:rPr lang="en-US" sz="1200" b="0" strike="noStrike" spc="-1">
                <a:solidFill>
                  <a:srgbClr val="000000"/>
                </a:solidFill>
                <a:latin typeface="Courier New"/>
                <a:ea typeface="Lato"/>
              </a:rPr>
              <a:t>        config.setPassword(password);</a:t>
            </a:r>
            <a:r>
              <a:t/>
            </a:r>
            <a:br/>
            <a:r>
              <a:rPr lang="en-US" sz="1200" b="0" strike="noStrike" spc="-1">
                <a:solidFill>
                  <a:srgbClr val="000000"/>
                </a:solidFill>
                <a:latin typeface="Courier New"/>
                <a:ea typeface="Lato"/>
              </a:rPr>
              <a:t>        </a:t>
            </a:r>
            <a:r>
              <a:rPr lang="en-US" sz="1200" b="1" strike="noStrike" spc="-1">
                <a:solidFill>
                  <a:srgbClr val="000080"/>
                </a:solidFill>
                <a:latin typeface="Courier New"/>
                <a:ea typeface="Lato"/>
              </a:rPr>
              <a:t>return new </a:t>
            </a:r>
            <a:r>
              <a:rPr lang="en-US" sz="1200" b="0" strike="noStrike" spc="-1">
                <a:solidFill>
                  <a:srgbClr val="000000"/>
                </a:solidFill>
                <a:latin typeface="Courier New"/>
                <a:ea typeface="Lato"/>
              </a:rPr>
              <a:t>HikariDataSource(config);</a:t>
            </a:r>
            <a:r>
              <a:t/>
            </a:r>
            <a:br/>
            <a:r>
              <a:rPr lang="en-US" sz="1200" b="0" strike="noStrike" spc="-1">
                <a:solidFill>
                  <a:srgbClr val="000000"/>
                </a:solidFill>
                <a:latin typeface="Courier New"/>
                <a:ea typeface="Lato"/>
              </a:rPr>
              <a:t>    }</a:t>
            </a:r>
            <a:r>
              <a:t/>
            </a:r>
            <a:br/>
            <a:r>
              <a:t/>
            </a:r>
            <a:br/>
            <a:r>
              <a:rPr lang="en-US" sz="1200" b="0" strike="noStrike" spc="-1">
                <a:solidFill>
                  <a:srgbClr val="000000"/>
                </a:solidFill>
                <a:latin typeface="Courier New"/>
                <a:ea typeface="Lato"/>
              </a:rPr>
              <a:t>    </a:t>
            </a:r>
            <a:r>
              <a:rPr lang="en-US" sz="1200" b="0" strike="noStrike" spc="-1">
                <a:solidFill>
                  <a:srgbClr val="808000"/>
                </a:solidFill>
                <a:latin typeface="Courier New"/>
                <a:ea typeface="Lato"/>
              </a:rPr>
              <a:t>@Bean</a:t>
            </a:r>
            <a:r>
              <a:t/>
            </a:r>
            <a:br/>
            <a:r>
              <a:rPr lang="en-US" sz="1200" b="0" strike="noStrike" spc="-1">
                <a:solidFill>
                  <a:srgbClr val="808000"/>
                </a:solidFill>
                <a:latin typeface="Courier New"/>
                <a:ea typeface="Lato"/>
              </a:rPr>
              <a:t>    </a:t>
            </a:r>
            <a:r>
              <a:rPr lang="en-US" sz="1200" b="1" strike="noStrike" spc="-1">
                <a:solidFill>
                  <a:srgbClr val="000080"/>
                </a:solidFill>
                <a:latin typeface="Courier New"/>
                <a:ea typeface="Lato"/>
              </a:rPr>
              <a:t>public </a:t>
            </a:r>
            <a:r>
              <a:rPr lang="en-US" sz="1200" b="0" strike="noStrike" spc="-1">
                <a:solidFill>
                  <a:srgbClr val="000000"/>
                </a:solidFill>
                <a:latin typeface="Courier New"/>
                <a:ea typeface="Lato"/>
              </a:rPr>
              <a:t>NamedParameterJdbcTemplate jdbcTemplate(DataSource dataSource) {</a:t>
            </a:r>
            <a:r>
              <a:t/>
            </a:r>
            <a:br/>
            <a:r>
              <a:rPr lang="en-US" sz="1200" b="0" strike="noStrike" spc="-1">
                <a:solidFill>
                  <a:srgbClr val="000000"/>
                </a:solidFill>
                <a:latin typeface="Courier New"/>
                <a:ea typeface="Lato"/>
              </a:rPr>
              <a:t>        </a:t>
            </a:r>
            <a:r>
              <a:rPr lang="en-US" sz="1200" b="1" strike="noStrike" spc="-1">
                <a:solidFill>
                  <a:srgbClr val="000080"/>
                </a:solidFill>
                <a:latin typeface="Courier New"/>
                <a:ea typeface="Lato"/>
              </a:rPr>
              <a:t>return new </a:t>
            </a:r>
            <a:r>
              <a:rPr lang="en-US" sz="1200" b="0" strike="noStrike" spc="-1">
                <a:solidFill>
                  <a:srgbClr val="000000"/>
                </a:solidFill>
                <a:latin typeface="Courier New"/>
                <a:ea typeface="Lato"/>
              </a:rPr>
              <a:t>NamedParameterJdbcTemplate(dataSource);</a:t>
            </a:r>
            <a:r>
              <a:t/>
            </a:r>
            <a:br/>
            <a:r>
              <a:rPr lang="en-US" sz="1200" b="0" strike="noStrike" spc="-1">
                <a:solidFill>
                  <a:srgbClr val="000000"/>
                </a:solidFill>
                <a:latin typeface="Courier New"/>
                <a:ea typeface="Lato"/>
              </a:rPr>
              <a:t>    }</a:t>
            </a:r>
            <a:r>
              <a:t/>
            </a:r>
            <a:br/>
            <a:r>
              <a:rPr lang="en-US" sz="1200" b="0" strike="noStrike" spc="-1">
                <a:solidFill>
                  <a:srgbClr val="000000"/>
                </a:solidFill>
                <a:latin typeface="Courier New"/>
                <a:ea typeface="Lato"/>
              </a:rPr>
              <a:t>}</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it-IT" sz="2800" b="0" strike="noStrike" spc="-1">
                <a:solidFill>
                  <a:srgbClr val="97ABBC"/>
                </a:solidFill>
                <a:latin typeface="Raleway"/>
                <a:ea typeface="Raleway"/>
              </a:rPr>
              <a:t>Spring JdbcTemplate. Most Used Methods</a:t>
            </a:r>
            <a:endParaRPr lang="en-US" sz="2800" b="0" strike="noStrike" spc="-1">
              <a:latin typeface="Arial"/>
            </a:endParaRPr>
          </a:p>
        </p:txBody>
      </p:sp>
      <p:sp>
        <p:nvSpPr>
          <p:cNvPr id="188" name="CustomShape 2"/>
          <p:cNvSpPr/>
          <p:nvPr/>
        </p:nvSpPr>
        <p:spPr>
          <a:xfrm>
            <a:off x="1191600" y="1621080"/>
            <a:ext cx="86162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200000"/>
              </a:lnSpc>
              <a:spcBef>
                <a:spcPts val="799"/>
              </a:spcBef>
            </a:pPr>
            <a:r>
              <a:rPr lang="en-US" sz="1400" b="1" strike="noStrike" spc="-1">
                <a:solidFill>
                  <a:srgbClr val="000080"/>
                </a:solidFill>
                <a:latin typeface="Courier New"/>
                <a:ea typeface="Lato"/>
              </a:rPr>
              <a:t>void </a:t>
            </a:r>
            <a:r>
              <a:rPr lang="en-US" sz="1400" b="0" strike="noStrike" spc="-1">
                <a:solidFill>
                  <a:srgbClr val="677480"/>
                </a:solidFill>
                <a:latin typeface="Courier New"/>
                <a:ea typeface="Lato"/>
              </a:rPr>
              <a:t>execute(String sql, Object... args);</a:t>
            </a:r>
            <a:r>
              <a:t/>
            </a:r>
            <a:br/>
            <a:r>
              <a:rPr lang="en-US" sz="1400" b="1" strike="noStrike" spc="-1">
                <a:solidFill>
                  <a:srgbClr val="000080"/>
                </a:solidFill>
                <a:latin typeface="Courier New"/>
                <a:ea typeface="Lato"/>
              </a:rPr>
              <a:t>void </a:t>
            </a:r>
            <a:r>
              <a:rPr lang="en-US" sz="1400" b="0" strike="noStrike" spc="-1">
                <a:solidFill>
                  <a:srgbClr val="677480"/>
                </a:solidFill>
                <a:latin typeface="Courier New"/>
                <a:ea typeface="Lato"/>
              </a:rPr>
              <a:t>query(String sql, RowCallbackHandler rch, Object... args);</a:t>
            </a:r>
            <a:r>
              <a:t/>
            </a:r>
            <a:br/>
            <a:r>
              <a:rPr lang="en-US" sz="1400" b="0" strike="noStrike" spc="-1">
                <a:solidFill>
                  <a:srgbClr val="677480"/>
                </a:solidFill>
                <a:latin typeface="Courier New"/>
                <a:ea typeface="Lato"/>
              </a:rPr>
              <a:t>&lt;</a:t>
            </a:r>
            <a:r>
              <a:rPr lang="en-US" sz="1400" b="0" strike="noStrike" spc="-1">
                <a:solidFill>
                  <a:srgbClr val="20999D"/>
                </a:solidFill>
                <a:latin typeface="Courier New"/>
                <a:ea typeface="Lato"/>
              </a:rPr>
              <a:t>T</a:t>
            </a:r>
            <a:r>
              <a:rPr lang="en-US" sz="1400" b="0" strike="noStrike" spc="-1">
                <a:solidFill>
                  <a:srgbClr val="677480"/>
                </a:solidFill>
                <a:latin typeface="Courier New"/>
                <a:ea typeface="Lato"/>
              </a:rPr>
              <a:t>&gt; List&lt;</a:t>
            </a:r>
            <a:r>
              <a:rPr lang="en-US" sz="1400" b="0" strike="noStrike" spc="-1">
                <a:solidFill>
                  <a:srgbClr val="20999D"/>
                </a:solidFill>
                <a:latin typeface="Courier New"/>
                <a:ea typeface="Lato"/>
              </a:rPr>
              <a:t>T</a:t>
            </a:r>
            <a:r>
              <a:rPr lang="en-US" sz="1400" b="0" strike="noStrike" spc="-1">
                <a:solidFill>
                  <a:srgbClr val="677480"/>
                </a:solidFill>
                <a:latin typeface="Courier New"/>
                <a:ea typeface="Lato"/>
              </a:rPr>
              <a:t>&gt; query(String sql, RowMapper&lt;</a:t>
            </a:r>
            <a:r>
              <a:rPr lang="en-US" sz="1400" b="0" strike="noStrike" spc="-1">
                <a:solidFill>
                  <a:srgbClr val="20999D"/>
                </a:solidFill>
                <a:latin typeface="Courier New"/>
                <a:ea typeface="Lato"/>
              </a:rPr>
              <a:t>T</a:t>
            </a:r>
            <a:r>
              <a:rPr lang="en-US" sz="1400" b="0" strike="noStrike" spc="-1">
                <a:solidFill>
                  <a:srgbClr val="677480"/>
                </a:solidFill>
                <a:latin typeface="Courier New"/>
                <a:ea typeface="Lato"/>
              </a:rPr>
              <a:t>&gt; rowMapper, Object... args);</a:t>
            </a:r>
            <a:r>
              <a:t/>
            </a:r>
            <a:br/>
            <a:r>
              <a:rPr lang="en-US" sz="1400" b="0" strike="noStrike" spc="-1">
                <a:solidFill>
                  <a:srgbClr val="677480"/>
                </a:solidFill>
                <a:latin typeface="Courier New"/>
                <a:ea typeface="Lato"/>
              </a:rPr>
              <a:t>&lt;</a:t>
            </a:r>
            <a:r>
              <a:rPr lang="en-US" sz="1400" b="0" strike="noStrike" spc="-1">
                <a:solidFill>
                  <a:srgbClr val="20999D"/>
                </a:solidFill>
                <a:latin typeface="Courier New"/>
                <a:ea typeface="Lato"/>
              </a:rPr>
              <a:t>T</a:t>
            </a:r>
            <a:r>
              <a:rPr lang="en-US" sz="1400" b="0" strike="noStrike" spc="-1">
                <a:solidFill>
                  <a:srgbClr val="677480"/>
                </a:solidFill>
                <a:latin typeface="Courier New"/>
                <a:ea typeface="Lato"/>
              </a:rPr>
              <a:t>&gt; </a:t>
            </a:r>
            <a:r>
              <a:rPr lang="en-US" sz="1400" b="0" strike="noStrike" spc="-1">
                <a:solidFill>
                  <a:srgbClr val="20999D"/>
                </a:solidFill>
                <a:latin typeface="Courier New"/>
                <a:ea typeface="Lato"/>
              </a:rPr>
              <a:t>T </a:t>
            </a:r>
            <a:r>
              <a:rPr lang="en-US" sz="1400" b="0" strike="noStrike" spc="-1">
                <a:solidFill>
                  <a:srgbClr val="677480"/>
                </a:solidFill>
                <a:latin typeface="Courier New"/>
                <a:ea typeface="Lato"/>
              </a:rPr>
              <a:t>queryForObject(String sql, RowMapper&lt;</a:t>
            </a:r>
            <a:r>
              <a:rPr lang="en-US" sz="1400" b="0" strike="noStrike" spc="-1">
                <a:solidFill>
                  <a:srgbClr val="20999D"/>
                </a:solidFill>
                <a:latin typeface="Courier New"/>
                <a:ea typeface="Lato"/>
              </a:rPr>
              <a:t>T</a:t>
            </a:r>
            <a:r>
              <a:rPr lang="en-US" sz="1400" b="0" strike="noStrike" spc="-1">
                <a:solidFill>
                  <a:srgbClr val="677480"/>
                </a:solidFill>
                <a:latin typeface="Courier New"/>
                <a:ea typeface="Lato"/>
              </a:rPr>
              <a:t>&gt; rowMapper, Object... args);</a:t>
            </a:r>
            <a:r>
              <a:t/>
            </a:r>
            <a:br/>
            <a:r>
              <a:rPr lang="en-US" sz="1400" b="0" strike="noStrike" spc="-1">
                <a:solidFill>
                  <a:srgbClr val="677480"/>
                </a:solidFill>
                <a:latin typeface="Courier New"/>
                <a:ea typeface="Lato"/>
              </a:rPr>
              <a:t>&lt;</a:t>
            </a:r>
            <a:r>
              <a:rPr lang="en-US" sz="1400" b="0" strike="noStrike" spc="-1">
                <a:solidFill>
                  <a:srgbClr val="20999D"/>
                </a:solidFill>
                <a:latin typeface="Courier New"/>
                <a:ea typeface="Lato"/>
              </a:rPr>
              <a:t>T</a:t>
            </a:r>
            <a:r>
              <a:rPr lang="en-US" sz="1400" b="0" strike="noStrike" spc="-1">
                <a:solidFill>
                  <a:srgbClr val="677480"/>
                </a:solidFill>
                <a:latin typeface="Courier New"/>
                <a:ea typeface="Lato"/>
              </a:rPr>
              <a:t>&gt; </a:t>
            </a:r>
            <a:r>
              <a:rPr lang="en-US" sz="1400" b="0" strike="noStrike" spc="-1">
                <a:solidFill>
                  <a:srgbClr val="20999D"/>
                </a:solidFill>
                <a:latin typeface="Courier New"/>
                <a:ea typeface="Lato"/>
              </a:rPr>
              <a:t>T </a:t>
            </a:r>
            <a:r>
              <a:rPr lang="en-US" sz="1400" b="0" strike="noStrike" spc="-1">
                <a:solidFill>
                  <a:srgbClr val="677480"/>
                </a:solidFill>
                <a:latin typeface="Courier New"/>
                <a:ea typeface="Lato"/>
              </a:rPr>
              <a:t>queryForObject(String sql, Class&lt;</a:t>
            </a:r>
            <a:r>
              <a:rPr lang="en-US" sz="1400" b="0" strike="noStrike" spc="-1">
                <a:solidFill>
                  <a:srgbClr val="20999D"/>
                </a:solidFill>
                <a:latin typeface="Courier New"/>
                <a:ea typeface="Lato"/>
              </a:rPr>
              <a:t>T</a:t>
            </a:r>
            <a:r>
              <a:rPr lang="en-US" sz="1400" b="0" strike="noStrike" spc="-1">
                <a:solidFill>
                  <a:srgbClr val="677480"/>
                </a:solidFill>
                <a:latin typeface="Courier New"/>
                <a:ea typeface="Lato"/>
              </a:rPr>
              <a:t>&gt; requiredType, Object... args);</a:t>
            </a:r>
            <a:r>
              <a:t/>
            </a:r>
            <a:br/>
            <a:r>
              <a:rPr lang="en-US" sz="1400" b="0" strike="noStrike" spc="-1">
                <a:solidFill>
                  <a:srgbClr val="677480"/>
                </a:solidFill>
                <a:latin typeface="Courier New"/>
                <a:ea typeface="Lato"/>
              </a:rPr>
              <a:t>&lt;</a:t>
            </a:r>
            <a:r>
              <a:rPr lang="en-US" sz="1400" b="0" strike="noStrike" spc="-1">
                <a:solidFill>
                  <a:srgbClr val="20999D"/>
                </a:solidFill>
                <a:latin typeface="Courier New"/>
                <a:ea typeface="Lato"/>
              </a:rPr>
              <a:t>T</a:t>
            </a:r>
            <a:r>
              <a:rPr lang="en-US" sz="1400" b="0" strike="noStrike" spc="-1">
                <a:solidFill>
                  <a:srgbClr val="677480"/>
                </a:solidFill>
                <a:latin typeface="Courier New"/>
                <a:ea typeface="Lato"/>
              </a:rPr>
              <a:t>&gt; List&lt;</a:t>
            </a:r>
            <a:r>
              <a:rPr lang="en-US" sz="1400" b="0" strike="noStrike" spc="-1">
                <a:solidFill>
                  <a:srgbClr val="20999D"/>
                </a:solidFill>
                <a:latin typeface="Courier New"/>
                <a:ea typeface="Lato"/>
              </a:rPr>
              <a:t>T</a:t>
            </a:r>
            <a:r>
              <a:rPr lang="en-US" sz="1400" b="0" strike="noStrike" spc="-1">
                <a:solidFill>
                  <a:srgbClr val="677480"/>
                </a:solidFill>
                <a:latin typeface="Courier New"/>
                <a:ea typeface="Lato"/>
              </a:rPr>
              <a:t>&gt; queryForList(String sql, Class&lt;</a:t>
            </a:r>
            <a:r>
              <a:rPr lang="en-US" sz="1400" b="0" strike="noStrike" spc="-1">
                <a:solidFill>
                  <a:srgbClr val="20999D"/>
                </a:solidFill>
                <a:latin typeface="Courier New"/>
                <a:ea typeface="Lato"/>
              </a:rPr>
              <a:t>T</a:t>
            </a:r>
            <a:r>
              <a:rPr lang="en-US" sz="1400" b="0" strike="noStrike" spc="-1">
                <a:solidFill>
                  <a:srgbClr val="677480"/>
                </a:solidFill>
                <a:latin typeface="Courier New"/>
                <a:ea typeface="Lato"/>
              </a:rPr>
              <a:t>&gt; elementType, Object... args);</a:t>
            </a:r>
            <a:r>
              <a:t/>
            </a:r>
            <a:br/>
            <a:r>
              <a:rPr lang="en-US" sz="1400" b="1" strike="noStrike" spc="-1">
                <a:solidFill>
                  <a:srgbClr val="000080"/>
                </a:solidFill>
                <a:latin typeface="Courier New"/>
                <a:ea typeface="Lato"/>
              </a:rPr>
              <a:t>int </a:t>
            </a:r>
            <a:r>
              <a:rPr lang="en-US" sz="1400" b="0" strike="noStrike" spc="-1">
                <a:solidFill>
                  <a:srgbClr val="677480"/>
                </a:solidFill>
                <a:latin typeface="Courier New"/>
                <a:ea typeface="Lato"/>
              </a:rPr>
              <a:t>update(String sql, Object... args);</a:t>
            </a:r>
            <a:r>
              <a:t/>
            </a:r>
            <a:br/>
            <a:r>
              <a:rPr lang="en-US" sz="1400" b="1" strike="noStrike" spc="-1">
                <a:solidFill>
                  <a:srgbClr val="000080"/>
                </a:solidFill>
                <a:latin typeface="Courier New"/>
                <a:ea typeface="Lato"/>
              </a:rPr>
              <a:t>int</a:t>
            </a:r>
            <a:r>
              <a:rPr lang="en-US" sz="1400" b="0" strike="noStrike" spc="-1">
                <a:solidFill>
                  <a:srgbClr val="677480"/>
                </a:solidFill>
                <a:latin typeface="Courier New"/>
                <a:ea typeface="Lato"/>
              </a:rPr>
              <a:t>[] batchUpdate(String... sql);</a:t>
            </a:r>
            <a:r>
              <a:t/>
            </a:r>
            <a:br/>
            <a:r>
              <a:rPr lang="en-US" sz="1400" b="1" strike="noStrike" spc="-1">
                <a:solidFill>
                  <a:srgbClr val="000080"/>
                </a:solidFill>
                <a:latin typeface="Courier New"/>
                <a:ea typeface="Lato"/>
              </a:rPr>
              <a:t>int</a:t>
            </a:r>
            <a:r>
              <a:rPr lang="en-US" sz="1400" b="0" strike="noStrike" spc="-1">
                <a:solidFill>
                  <a:srgbClr val="677480"/>
                </a:solidFill>
                <a:latin typeface="Courier New"/>
                <a:ea typeface="Lato"/>
              </a:rPr>
              <a:t>[] batchUpdate(String sql, List&lt;Object[]&gt; batchArgs);</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1191600" y="477720"/>
            <a:ext cx="8616240" cy="1142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it-IT" sz="2800" b="0" strike="noStrike" spc="-1">
                <a:solidFill>
                  <a:srgbClr val="97ABBC"/>
                </a:solidFill>
                <a:latin typeface="Raleway"/>
                <a:ea typeface="Raleway"/>
              </a:rPr>
              <a:t>Spring JdbcTemplate. ResultSet</a:t>
            </a:r>
            <a:endParaRPr lang="en-US" sz="2800" b="0" strike="noStrike" spc="-1">
              <a:latin typeface="Arial"/>
            </a:endParaRPr>
          </a:p>
        </p:txBody>
      </p:sp>
      <p:sp>
        <p:nvSpPr>
          <p:cNvPr id="190" name="CustomShape 2"/>
          <p:cNvSpPr/>
          <p:nvPr/>
        </p:nvSpPr>
        <p:spPr>
          <a:xfrm>
            <a:off x="1191600" y="1621080"/>
            <a:ext cx="861624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200000"/>
              </a:lnSpc>
            </a:pPr>
            <a:r>
              <a:rPr lang="en-US" sz="1400" b="1" strike="noStrike" spc="-1">
                <a:solidFill>
                  <a:srgbClr val="000080"/>
                </a:solidFill>
                <a:latin typeface="Courier New"/>
                <a:ea typeface="Lato"/>
              </a:rPr>
              <a:t>boolean </a:t>
            </a:r>
            <a:r>
              <a:rPr lang="en-US" sz="1400" b="0" strike="noStrike" spc="-1">
                <a:solidFill>
                  <a:srgbClr val="000000"/>
                </a:solidFill>
                <a:latin typeface="Courier New"/>
                <a:ea typeface="Lato"/>
              </a:rPr>
              <a:t>next() </a:t>
            </a:r>
            <a:r>
              <a:rPr lang="en-US" sz="1400" b="1" strike="noStrike" spc="-1">
                <a:solidFill>
                  <a:srgbClr val="000080"/>
                </a:solidFill>
                <a:latin typeface="Courier New"/>
                <a:ea typeface="Lato"/>
              </a:rPr>
              <a:t>throws </a:t>
            </a:r>
            <a:r>
              <a:rPr lang="en-US" sz="1400" b="0" strike="noStrike" spc="-1">
                <a:solidFill>
                  <a:srgbClr val="000000"/>
                </a:solidFill>
                <a:latin typeface="Courier New"/>
                <a:ea typeface="Lato"/>
              </a:rPr>
              <a:t>SQLException;</a:t>
            </a:r>
            <a:r>
              <a:t/>
            </a:r>
            <a:br/>
            <a:r>
              <a:rPr lang="en-US" sz="1400" b="1" strike="noStrike" spc="-1">
                <a:solidFill>
                  <a:srgbClr val="000080"/>
                </a:solidFill>
                <a:latin typeface="Courier New"/>
                <a:ea typeface="Lato"/>
              </a:rPr>
              <a:t>void </a:t>
            </a:r>
            <a:r>
              <a:rPr lang="en-US" sz="1400" b="0" strike="noStrike" spc="-1">
                <a:solidFill>
                  <a:srgbClr val="000000"/>
                </a:solidFill>
                <a:latin typeface="Courier New"/>
                <a:ea typeface="Lato"/>
              </a:rPr>
              <a:t>close() </a:t>
            </a:r>
            <a:r>
              <a:rPr lang="en-US" sz="1400" b="1" strike="noStrike" spc="-1">
                <a:solidFill>
                  <a:srgbClr val="000080"/>
                </a:solidFill>
                <a:latin typeface="Courier New"/>
                <a:ea typeface="Lato"/>
              </a:rPr>
              <a:t>throws </a:t>
            </a:r>
            <a:r>
              <a:rPr lang="en-US" sz="1400" b="0" strike="noStrike" spc="-1">
                <a:solidFill>
                  <a:srgbClr val="000000"/>
                </a:solidFill>
                <a:latin typeface="Courier New"/>
                <a:ea typeface="Lato"/>
              </a:rPr>
              <a:t>SQLException;</a:t>
            </a:r>
            <a:r>
              <a:t/>
            </a:r>
            <a:br/>
            <a:r>
              <a:rPr lang="en-US" sz="1400" b="1" strike="noStrike" spc="-1">
                <a:solidFill>
                  <a:srgbClr val="000080"/>
                </a:solidFill>
                <a:latin typeface="Courier New"/>
                <a:ea typeface="Lato"/>
              </a:rPr>
              <a:t>boolean </a:t>
            </a:r>
            <a:r>
              <a:rPr lang="en-US" sz="1400" b="0" strike="noStrike" spc="-1">
                <a:solidFill>
                  <a:srgbClr val="000000"/>
                </a:solidFill>
                <a:latin typeface="Courier New"/>
                <a:ea typeface="Lato"/>
              </a:rPr>
              <a:t>wasNull() </a:t>
            </a:r>
            <a:r>
              <a:rPr lang="en-US" sz="1400" b="1" strike="noStrike" spc="-1">
                <a:solidFill>
                  <a:srgbClr val="000080"/>
                </a:solidFill>
                <a:latin typeface="Courier New"/>
                <a:ea typeface="Lato"/>
              </a:rPr>
              <a:t>throws </a:t>
            </a:r>
            <a:r>
              <a:rPr lang="en-US" sz="1400" b="0" strike="noStrike" spc="-1">
                <a:solidFill>
                  <a:srgbClr val="000000"/>
                </a:solidFill>
                <a:latin typeface="Courier New"/>
                <a:ea typeface="Lato"/>
              </a:rPr>
              <a:t>SQLException;</a:t>
            </a:r>
            <a:endParaRPr lang="en-US" sz="1400" b="0" strike="noStrike" spc="-1">
              <a:latin typeface="Arial"/>
            </a:endParaRPr>
          </a:p>
          <a:p>
            <a:pPr>
              <a:lnSpc>
                <a:spcPct val="200000"/>
              </a:lnSpc>
            </a:pPr>
            <a:r>
              <a:rPr lang="en-US" sz="1400" b="0" strike="noStrike" spc="-1">
                <a:solidFill>
                  <a:srgbClr val="000000"/>
                </a:solidFill>
                <a:latin typeface="Courier New"/>
                <a:ea typeface="Lato"/>
              </a:rPr>
              <a:t>SomeType get**SomeType(</a:t>
            </a:r>
            <a:r>
              <a:rPr lang="en-US" sz="1400" b="1" strike="noStrike" spc="-1">
                <a:solidFill>
                  <a:srgbClr val="000080"/>
                </a:solidFill>
                <a:latin typeface="Courier New"/>
                <a:ea typeface="Lato"/>
              </a:rPr>
              <a:t>int</a:t>
            </a:r>
            <a:r>
              <a:rPr lang="en-US" sz="1400" b="0" strike="noStrike" spc="-1">
                <a:solidFill>
                  <a:srgbClr val="000000"/>
                </a:solidFill>
                <a:latin typeface="Courier New"/>
                <a:ea typeface="Lato"/>
              </a:rPr>
              <a:t> columnIndex) </a:t>
            </a:r>
            <a:r>
              <a:rPr lang="en-US" sz="1400" b="1" strike="noStrike" spc="-1">
                <a:solidFill>
                  <a:srgbClr val="000080"/>
                </a:solidFill>
                <a:latin typeface="Courier New"/>
                <a:ea typeface="Lato"/>
              </a:rPr>
              <a:t>throws </a:t>
            </a:r>
            <a:r>
              <a:rPr lang="en-US" sz="1400" b="0" strike="noStrike" spc="-1">
                <a:solidFill>
                  <a:srgbClr val="000000"/>
                </a:solidFill>
                <a:latin typeface="Courier New"/>
                <a:ea typeface="Lato"/>
              </a:rPr>
              <a:t>SQLException;</a:t>
            </a:r>
            <a:endParaRPr lang="en-US" sz="1400" b="0" strike="noStrike" spc="-1">
              <a:latin typeface="Arial"/>
            </a:endParaRPr>
          </a:p>
          <a:p>
            <a:pPr>
              <a:lnSpc>
                <a:spcPct val="200000"/>
              </a:lnSpc>
            </a:pPr>
            <a:r>
              <a:rPr lang="en-US" sz="1400" b="0" strike="noStrike" spc="-1">
                <a:solidFill>
                  <a:srgbClr val="000000"/>
                </a:solidFill>
                <a:latin typeface="Courier New"/>
                <a:ea typeface="Lato"/>
              </a:rPr>
              <a:t>SomeType get**SomeType(String columnLabel) </a:t>
            </a:r>
            <a:r>
              <a:rPr lang="en-US" sz="1400" b="1" strike="noStrike" spc="-1">
                <a:solidFill>
                  <a:srgbClr val="000080"/>
                </a:solidFill>
                <a:latin typeface="Courier New"/>
                <a:ea typeface="Lato"/>
              </a:rPr>
              <a:t>throws </a:t>
            </a:r>
            <a:r>
              <a:rPr lang="en-US" sz="1400" b="0" strike="noStrike" spc="-1">
                <a:solidFill>
                  <a:srgbClr val="000000"/>
                </a:solidFill>
                <a:latin typeface="Courier New"/>
                <a:ea typeface="Lato"/>
              </a:rPr>
              <a:t>SQLException;</a:t>
            </a:r>
            <a:r>
              <a:t/>
            </a:r>
            <a:br/>
            <a:r>
              <a:rPr lang="en-US" sz="1400" b="0" strike="noStrike" spc="-1">
                <a:solidFill>
                  <a:srgbClr val="000000"/>
                </a:solidFill>
                <a:latin typeface="Courier New"/>
                <a:ea typeface="Lato"/>
              </a:rPr>
              <a:t>Object getObject(String columnLabel) </a:t>
            </a:r>
            <a:r>
              <a:rPr lang="en-US" sz="1400" b="1" strike="noStrike" spc="-1">
                <a:solidFill>
                  <a:srgbClr val="000080"/>
                </a:solidFill>
                <a:latin typeface="Courier New"/>
                <a:ea typeface="Lato"/>
              </a:rPr>
              <a:t>throws </a:t>
            </a:r>
            <a:r>
              <a:rPr lang="en-US" sz="1400" b="0" strike="noStrike" spc="-1">
                <a:solidFill>
                  <a:srgbClr val="000000"/>
                </a:solidFill>
                <a:latin typeface="Courier New"/>
                <a:ea typeface="Lato"/>
              </a:rPr>
              <a:t>SQLException;</a:t>
            </a:r>
            <a:r>
              <a:t/>
            </a:r>
            <a:br/>
            <a:r>
              <a:rPr lang="en-US" sz="1400" b="0" strike="noStrike" spc="-1">
                <a:solidFill>
                  <a:srgbClr val="000000"/>
                </a:solidFill>
                <a:latin typeface="Courier New"/>
                <a:ea typeface="Lato"/>
              </a:rPr>
              <a:t>&lt;</a:t>
            </a:r>
            <a:r>
              <a:rPr lang="en-US" sz="1400" b="0" strike="noStrike" spc="-1">
                <a:solidFill>
                  <a:srgbClr val="20999D"/>
                </a:solidFill>
                <a:latin typeface="Courier New"/>
                <a:ea typeface="Lato"/>
              </a:rPr>
              <a:t>T</a:t>
            </a:r>
            <a:r>
              <a:rPr lang="en-US" sz="1400" b="0" strike="noStrike" spc="-1">
                <a:solidFill>
                  <a:srgbClr val="000000"/>
                </a:solidFill>
                <a:latin typeface="Courier New"/>
                <a:ea typeface="Lato"/>
              </a:rPr>
              <a:t>&gt; </a:t>
            </a:r>
            <a:r>
              <a:rPr lang="en-US" sz="1400" b="0" strike="noStrike" spc="-1">
                <a:solidFill>
                  <a:srgbClr val="20999D"/>
                </a:solidFill>
                <a:latin typeface="Courier New"/>
                <a:ea typeface="Lato"/>
              </a:rPr>
              <a:t>T </a:t>
            </a:r>
            <a:r>
              <a:rPr lang="en-US" sz="1400" b="0" strike="noStrike" spc="-1">
                <a:solidFill>
                  <a:srgbClr val="000000"/>
                </a:solidFill>
                <a:latin typeface="Courier New"/>
                <a:ea typeface="Lato"/>
              </a:rPr>
              <a:t>getObject(String columnLabel, Class&lt;</a:t>
            </a:r>
            <a:r>
              <a:rPr lang="en-US" sz="1400" b="0" strike="noStrike" spc="-1">
                <a:solidFill>
                  <a:srgbClr val="20999D"/>
                </a:solidFill>
                <a:latin typeface="Courier New"/>
                <a:ea typeface="Lato"/>
              </a:rPr>
              <a:t>T</a:t>
            </a:r>
            <a:r>
              <a:rPr lang="en-US" sz="1400" b="0" strike="noStrike" spc="-1">
                <a:solidFill>
                  <a:srgbClr val="000000"/>
                </a:solidFill>
                <a:latin typeface="Courier New"/>
                <a:ea typeface="Lato"/>
              </a:rPr>
              <a:t>&gt; type) </a:t>
            </a:r>
            <a:r>
              <a:rPr lang="en-US" sz="1400" b="1" strike="noStrike" spc="-1">
                <a:solidFill>
                  <a:srgbClr val="000080"/>
                </a:solidFill>
                <a:latin typeface="Courier New"/>
                <a:ea typeface="Lato"/>
              </a:rPr>
              <a:t>throws </a:t>
            </a:r>
            <a:r>
              <a:rPr lang="en-US" sz="1400" b="0" strike="noStrike" spc="-1">
                <a:solidFill>
                  <a:srgbClr val="000000"/>
                </a:solidFill>
                <a:latin typeface="Courier New"/>
                <a:ea typeface="Lato"/>
              </a:rPr>
              <a:t>SQLException;</a:t>
            </a:r>
            <a:r>
              <a:t/>
            </a:r>
            <a:br/>
            <a:r>
              <a:rPr lang="en-US" sz="1400" b="0" strike="noStrike" spc="-1">
                <a:solidFill>
                  <a:srgbClr val="000000"/>
                </a:solidFill>
                <a:latin typeface="Courier New"/>
                <a:ea typeface="Lato"/>
              </a:rPr>
              <a:t>java.sql.Date getDate(String columnIndex) </a:t>
            </a:r>
            <a:r>
              <a:rPr lang="en-US" sz="1400" b="1" strike="noStrike" spc="-1">
                <a:solidFill>
                  <a:srgbClr val="000080"/>
                </a:solidFill>
                <a:latin typeface="Courier New"/>
                <a:ea typeface="Lato"/>
              </a:rPr>
              <a:t>throws </a:t>
            </a:r>
            <a:r>
              <a:rPr lang="en-US" sz="1400" b="0" strike="noStrike" spc="-1">
                <a:solidFill>
                  <a:srgbClr val="000000"/>
                </a:solidFill>
                <a:latin typeface="Courier New"/>
                <a:ea typeface="Lato"/>
              </a:rPr>
              <a:t>SQLException;</a:t>
            </a:r>
            <a:r>
              <a:t/>
            </a:r>
            <a:br/>
            <a:r>
              <a:rPr lang="en-US" sz="1400" b="0" strike="noStrike" spc="-1">
                <a:solidFill>
                  <a:srgbClr val="000000"/>
                </a:solidFill>
                <a:latin typeface="Courier New"/>
                <a:ea typeface="Lato"/>
              </a:rPr>
              <a:t>java.sql.Timestamp getTimestamp(String columnIndex) </a:t>
            </a:r>
            <a:r>
              <a:rPr lang="en-US" sz="1400" b="1" strike="noStrike" spc="-1">
                <a:solidFill>
                  <a:srgbClr val="000080"/>
                </a:solidFill>
                <a:latin typeface="Courier New"/>
                <a:ea typeface="Lato"/>
              </a:rPr>
              <a:t>throws </a:t>
            </a:r>
            <a:r>
              <a:rPr lang="en-US" sz="1400" b="0" strike="noStrike" spc="-1">
                <a:solidFill>
                  <a:srgbClr val="000000"/>
                </a:solidFill>
                <a:latin typeface="Courier New"/>
                <a:ea typeface="Lato"/>
              </a:rPr>
              <a:t>SQLException;</a:t>
            </a:r>
            <a:r>
              <a:t/>
            </a:r>
            <a:br/>
            <a:r>
              <a:rPr lang="en-US" sz="1400" b="0" strike="noStrike" spc="-1">
                <a:solidFill>
                  <a:srgbClr val="000000"/>
                </a:solidFill>
                <a:latin typeface="Courier New"/>
                <a:ea typeface="Lato"/>
              </a:rPr>
              <a:t>java.sql.Time getTime(String columnIndex) </a:t>
            </a:r>
            <a:r>
              <a:rPr lang="en-US" sz="1400" b="1" strike="noStrike" spc="-1">
                <a:solidFill>
                  <a:srgbClr val="000080"/>
                </a:solidFill>
                <a:latin typeface="Courier New"/>
                <a:ea typeface="Lato"/>
              </a:rPr>
              <a:t>throws </a:t>
            </a:r>
            <a:r>
              <a:rPr lang="en-US" sz="1400" b="0" strike="noStrike" spc="-1">
                <a:solidFill>
                  <a:srgbClr val="000000"/>
                </a:solidFill>
                <a:latin typeface="Courier New"/>
                <a:ea typeface="Lato"/>
              </a:rPr>
              <a:t>SQLException;</a:t>
            </a:r>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 16 - Spring Framework</Template>
  <TotalTime>7519</TotalTime>
  <Words>670</Words>
  <Application>Microsoft Office PowerPoint</Application>
  <PresentationFormat>Широкоэкранный</PresentationFormat>
  <Paragraphs>144</Paragraphs>
  <Slides>25</Slides>
  <Notes>22</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4</vt:i4>
      </vt:variant>
      <vt:variant>
        <vt:lpstr>Заголовки слайдов</vt:lpstr>
      </vt:variant>
      <vt:variant>
        <vt:i4>25</vt:i4>
      </vt:variant>
    </vt:vector>
  </HeadingPairs>
  <TitlesOfParts>
    <vt:vector size="41" baseType="lpstr">
      <vt:lpstr>Arial</vt:lpstr>
      <vt:lpstr>Consolas</vt:lpstr>
      <vt:lpstr>Courier New</vt:lpstr>
      <vt:lpstr>DejaVu Sans</vt:lpstr>
      <vt:lpstr>inherit</vt:lpstr>
      <vt:lpstr>JetBrains Mono</vt:lpstr>
      <vt:lpstr>Lato</vt:lpstr>
      <vt:lpstr>Raleway</vt:lpstr>
      <vt:lpstr>Sniglet</vt:lpstr>
      <vt:lpstr>Symbol</vt:lpstr>
      <vt:lpstr>Times New Roman</vt:lpstr>
      <vt:lpstr>Wingdings</vt:lpstr>
      <vt:lpstr>Office Theme</vt:lpstr>
      <vt:lpstr>Office Theme</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Oleksandr Kucher</dc:creator>
  <dc:description/>
  <cp:lastModifiedBy>Asus-K54C</cp:lastModifiedBy>
  <cp:revision>428</cp:revision>
  <dcterms:created xsi:type="dcterms:W3CDTF">2017-10-01T09:22:06Z</dcterms:created>
  <dcterms:modified xsi:type="dcterms:W3CDTF">2022-03-30T14:26:43Z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SPecialiST RePack</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24</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25</vt:i4>
  </property>
</Properties>
</file>