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Lst>
  <p:notesMasterIdLst>
    <p:notesMasterId r:id="rId43"/>
  </p:notesMasterIdLst>
  <p:sldIdLst>
    <p:sldId id="258"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88" r:id="rId25"/>
    <p:sldId id="279" r:id="rId26"/>
    <p:sldId id="280" r:id="rId27"/>
    <p:sldId id="293" r:id="rId28"/>
    <p:sldId id="292" r:id="rId29"/>
    <p:sldId id="294" r:id="rId30"/>
    <p:sldId id="295" r:id="rId31"/>
    <p:sldId id="296" r:id="rId32"/>
    <p:sldId id="297" r:id="rId33"/>
    <p:sldId id="291" r:id="rId34"/>
    <p:sldId id="281" r:id="rId35"/>
    <p:sldId id="282" r:id="rId36"/>
    <p:sldId id="283" r:id="rId37"/>
    <p:sldId id="284" r:id="rId38"/>
    <p:sldId id="287" r:id="rId39"/>
    <p:sldId id="289" r:id="rId40"/>
    <p:sldId id="290" r:id="rId41"/>
    <p:sldId id="285" r:id="rId42"/>
  </p:sldIdLst>
  <p:sldSz cx="12192000" cy="6858000"/>
  <p:notesSz cx="6858000" cy="9144000"/>
  <p:embeddedFontLst>
    <p:embeddedFont>
      <p:font typeface="Calibri" panose="020F0502020204030204" pitchFamily="34" charset="0"/>
      <p:regular r:id="rId44"/>
      <p:bold r:id="rId45"/>
      <p:italic r:id="rId46"/>
      <p:boldItalic r:id="rId47"/>
    </p:embeddedFont>
    <p:embeddedFont>
      <p:font typeface="Open Sans" panose="020B0604020202020204" charset="0"/>
      <p:regular r:id="rId48"/>
      <p:bold r:id="rId49"/>
      <p:italic r:id="rId50"/>
      <p:boldItalic r:id="rId51"/>
    </p:embeddedFont>
    <p:embeddedFont>
      <p:font typeface="Proxima Nova Black" panose="020B0604020202020204" charset="0"/>
      <p:bold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BCCFF665-5FA4-4AA9-8F19-B35FD3D59D49}">
          <p14:sldIdLst>
            <p14:sldId id="258"/>
            <p14:sldId id="260"/>
            <p14:sldId id="261"/>
            <p14:sldId id="262"/>
            <p14:sldId id="263"/>
            <p14:sldId id="264"/>
            <p14:sldId id="265"/>
            <p14:sldId id="266"/>
            <p14:sldId id="267"/>
            <p14:sldId id="269"/>
            <p14:sldId id="268"/>
            <p14:sldId id="270"/>
            <p14:sldId id="271"/>
            <p14:sldId id="272"/>
            <p14:sldId id="273"/>
            <p14:sldId id="274"/>
            <p14:sldId id="275"/>
            <p14:sldId id="276"/>
            <p14:sldId id="277"/>
            <p14:sldId id="278"/>
            <p14:sldId id="288"/>
            <p14:sldId id="279"/>
            <p14:sldId id="280"/>
            <p14:sldId id="293"/>
            <p14:sldId id="292"/>
            <p14:sldId id="294"/>
            <p14:sldId id="295"/>
            <p14:sldId id="296"/>
            <p14:sldId id="297"/>
            <p14:sldId id="291"/>
            <p14:sldId id="281"/>
            <p14:sldId id="282"/>
            <p14:sldId id="283"/>
            <p14:sldId id="284"/>
            <p14:sldId id="287"/>
            <p14:sldId id="289"/>
            <p14:sldId id="290"/>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E13A19"/>
    <a:srgbClr val="EBE6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67403" autoAdjust="0"/>
  </p:normalViewPr>
  <p:slideViewPr>
    <p:cSldViewPr snapToGrid="0">
      <p:cViewPr varScale="1">
        <p:scale>
          <a:sx n="49" d="100"/>
          <a:sy n="49" d="100"/>
        </p:scale>
        <p:origin x="1614" y="4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2.fntdata"/><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8.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3.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B630F2-DBFD-4F93-BE9E-B13A8581EE6B}" type="datetimeFigureOut">
              <a:rPr lang="uk-UA" smtClean="0"/>
              <a:t>01.01.2020</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EF5D64-70F2-4A3C-9214-8664E4464032}" type="slidenum">
              <a:rPr lang="uk-UA" smtClean="0"/>
              <a:t>‹#›</a:t>
            </a:fld>
            <a:endParaRPr lang="uk-UA"/>
          </a:p>
        </p:txBody>
      </p:sp>
    </p:spTree>
    <p:extLst>
      <p:ext uri="{BB962C8B-B14F-4D97-AF65-F5344CB8AC3E}">
        <p14:creationId xmlns:p14="http://schemas.microsoft.com/office/powerpoint/2010/main" val="4085877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mozilla.org/en-US/docs/Learn/CSS/CSS_layout/Floats"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developer.mozilla.org/en-US/docs/Learn/CSS/CSS_layout/Positioning"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ozilla.org/en-US/docs/Web/CSS/displa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mozilla.org/en-US/docs/Web/CSS/flex-directio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1</a:t>
            </a:fld>
            <a:endParaRPr lang="uk-UA"/>
          </a:p>
        </p:txBody>
      </p:sp>
    </p:spTree>
    <p:extLst>
      <p:ext uri="{BB962C8B-B14F-4D97-AF65-F5344CB8AC3E}">
        <p14:creationId xmlns:p14="http://schemas.microsoft.com/office/powerpoint/2010/main" val="861473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24</a:t>
            </a:fld>
            <a:endParaRPr lang="uk-UA"/>
          </a:p>
        </p:txBody>
      </p:sp>
    </p:spTree>
    <p:extLst>
      <p:ext uri="{BB962C8B-B14F-4D97-AF65-F5344CB8AC3E}">
        <p14:creationId xmlns:p14="http://schemas.microsoft.com/office/powerpoint/2010/main" val="2487950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26</a:t>
            </a:fld>
            <a:endParaRPr lang="uk-UA"/>
          </a:p>
        </p:txBody>
      </p:sp>
    </p:spTree>
    <p:extLst>
      <p:ext uri="{BB962C8B-B14F-4D97-AF65-F5344CB8AC3E}">
        <p14:creationId xmlns:p14="http://schemas.microsoft.com/office/powerpoint/2010/main" val="2581949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35</a:t>
            </a:fld>
            <a:endParaRPr lang="uk-UA"/>
          </a:p>
        </p:txBody>
      </p:sp>
    </p:spTree>
    <p:extLst>
      <p:ext uri="{BB962C8B-B14F-4D97-AF65-F5344CB8AC3E}">
        <p14:creationId xmlns:p14="http://schemas.microsoft.com/office/powerpoint/2010/main" val="2442114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For a long time, the only reliable cross browser-compatible tools available for creating CSS layouts were things like </a:t>
            </a:r>
            <a:r>
              <a:rPr lang="en-US" sz="1200" b="0" i="0" u="none" strike="noStrike" kern="1200" dirty="0">
                <a:solidFill>
                  <a:schemeClr val="tx1"/>
                </a:solidFill>
                <a:effectLst/>
                <a:latin typeface="+mn-lt"/>
                <a:ea typeface="+mn-ea"/>
                <a:cs typeface="+mn-cs"/>
                <a:hlinkClick r:id="rId3"/>
              </a:rPr>
              <a:t>floats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a:rPr>
              <a:t>positioning</a:t>
            </a:r>
            <a:r>
              <a:rPr lang="en-US" sz="1200" b="0" i="0" kern="1200" dirty="0">
                <a:solidFill>
                  <a:schemeClr val="tx1"/>
                </a:solidFill>
                <a:effectLst/>
                <a:latin typeface="+mn-lt"/>
                <a:ea typeface="+mn-ea"/>
                <a:cs typeface="+mn-cs"/>
              </a:rPr>
              <a:t>. These are fine and they work, but in some ways they are also rather limiting and frustrating.</a:t>
            </a:r>
          </a:p>
          <a:p>
            <a:r>
              <a:rPr lang="en-US" sz="1200" b="0" i="0" kern="1200" dirty="0">
                <a:solidFill>
                  <a:schemeClr val="tx1"/>
                </a:solidFill>
                <a:effectLst/>
                <a:latin typeface="+mn-lt"/>
                <a:ea typeface="+mn-ea"/>
                <a:cs typeface="+mn-cs"/>
              </a:rPr>
              <a:t>The following simple layout requirements are either difficult or impossible to achieve with such tools, in any kind of convenient, flexible way:</a:t>
            </a:r>
          </a:p>
          <a:p>
            <a:r>
              <a:rPr lang="en-US" sz="1200" b="0" i="0" kern="1200" dirty="0">
                <a:solidFill>
                  <a:schemeClr val="tx1"/>
                </a:solidFill>
                <a:effectLst/>
                <a:latin typeface="+mn-lt"/>
                <a:ea typeface="+mn-ea"/>
                <a:cs typeface="+mn-cs"/>
              </a:rPr>
              <a:t>Vertically centering a block of content inside its parent.</a:t>
            </a:r>
          </a:p>
          <a:p>
            <a:r>
              <a:rPr lang="en-US" sz="1200" b="0" i="0" kern="1200" dirty="0">
                <a:solidFill>
                  <a:schemeClr val="tx1"/>
                </a:solidFill>
                <a:effectLst/>
                <a:latin typeface="+mn-lt"/>
                <a:ea typeface="+mn-ea"/>
                <a:cs typeface="+mn-cs"/>
              </a:rPr>
              <a:t>Making all the children of a container take up an equal amount of the available width/height, regardless of how much width/height is available.</a:t>
            </a:r>
          </a:p>
          <a:p>
            <a:r>
              <a:rPr lang="en-US" sz="1200" b="0" i="0" kern="1200" dirty="0">
                <a:solidFill>
                  <a:schemeClr val="tx1"/>
                </a:solidFill>
                <a:effectLst/>
                <a:latin typeface="+mn-lt"/>
                <a:ea typeface="+mn-ea"/>
                <a:cs typeface="+mn-cs"/>
              </a:rPr>
              <a:t>Making all columns in a multiple column layout adopt the same height even if they contain a different amount of content.</a:t>
            </a:r>
          </a:p>
          <a:p>
            <a:r>
              <a:rPr lang="en-US" sz="1200" b="0" i="0" kern="1200" dirty="0">
                <a:solidFill>
                  <a:schemeClr val="tx1"/>
                </a:solidFill>
                <a:effectLst/>
                <a:latin typeface="+mn-lt"/>
                <a:ea typeface="+mn-ea"/>
                <a:cs typeface="+mn-cs"/>
              </a:rPr>
              <a:t>As you'll see, flexbox makes a lot of layout tasks much easier. Let's dig in!</a:t>
            </a:r>
          </a:p>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a:t>
            </a:fld>
            <a:endParaRPr lang="uk-UA"/>
          </a:p>
        </p:txBody>
      </p:sp>
    </p:spTree>
    <p:extLst>
      <p:ext uri="{BB962C8B-B14F-4D97-AF65-F5344CB8AC3E}">
        <p14:creationId xmlns:p14="http://schemas.microsoft.com/office/powerpoint/2010/main" val="282696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To start with, we need to select which elements are to be laid out as flexible boxes. To do this, we set a special value of </a:t>
            </a:r>
            <a:r>
              <a:rPr lang="en-US" sz="1200" b="0" i="0" u="none" strike="noStrike" kern="1200" dirty="0">
                <a:solidFill>
                  <a:schemeClr val="tx1"/>
                </a:solidFill>
                <a:effectLst/>
                <a:latin typeface="+mn-lt"/>
                <a:ea typeface="+mn-ea"/>
                <a:cs typeface="+mn-cs"/>
                <a:hlinkClick r:id="rId3" tooltip="The display CSS property sets whether an element is treated as a block or inline element and the layout used for its children, such as flow layout, grid or flex."/>
              </a:rPr>
              <a:t>display</a:t>
            </a:r>
            <a:r>
              <a:rPr lang="en-US" sz="1200" b="0" i="0" kern="1200" dirty="0">
                <a:solidFill>
                  <a:schemeClr val="tx1"/>
                </a:solidFill>
                <a:effectLst/>
                <a:latin typeface="+mn-lt"/>
                <a:ea typeface="+mn-ea"/>
                <a:cs typeface="+mn-cs"/>
              </a:rPr>
              <a:t> on the parent element of the elements you want to affect.</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4</a:t>
            </a:fld>
            <a:endParaRPr lang="uk-UA"/>
          </a:p>
        </p:txBody>
      </p:sp>
    </p:spTree>
    <p:extLst>
      <p:ext uri="{BB962C8B-B14F-4D97-AF65-F5344CB8AC3E}">
        <p14:creationId xmlns:p14="http://schemas.microsoft.com/office/powerpoint/2010/main" val="2101085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6</a:t>
            </a:fld>
            <a:endParaRPr lang="uk-UA"/>
          </a:p>
        </p:txBody>
      </p:sp>
    </p:spTree>
    <p:extLst>
      <p:ext uri="{BB962C8B-B14F-4D97-AF65-F5344CB8AC3E}">
        <p14:creationId xmlns:p14="http://schemas.microsoft.com/office/powerpoint/2010/main" val="2921437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main axis</a:t>
            </a:r>
            <a:r>
              <a:rPr lang="en-US" sz="1200" b="0" i="0" kern="1200" dirty="0">
                <a:solidFill>
                  <a:schemeClr val="tx1"/>
                </a:solidFill>
                <a:effectLst/>
                <a:latin typeface="+mn-lt"/>
                <a:ea typeface="+mn-ea"/>
                <a:cs typeface="+mn-cs"/>
              </a:rPr>
              <a:t> is the axis running in the direction the flex items are being laid out in (e.g. as rows across the page, or columns down the page.) The start and end of this axis are called the </a:t>
            </a:r>
            <a:r>
              <a:rPr lang="en-US" sz="1200" b="1" i="0" kern="1200" dirty="0">
                <a:solidFill>
                  <a:schemeClr val="tx1"/>
                </a:solidFill>
                <a:effectLst/>
                <a:latin typeface="+mn-lt"/>
                <a:ea typeface="+mn-ea"/>
                <a:cs typeface="+mn-cs"/>
              </a:rPr>
              <a:t>main start</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main end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cross axis</a:t>
            </a:r>
            <a:r>
              <a:rPr lang="en-US" sz="1200" b="0" i="0" kern="1200" dirty="0">
                <a:solidFill>
                  <a:schemeClr val="tx1"/>
                </a:solidFill>
                <a:effectLst/>
                <a:latin typeface="+mn-lt"/>
                <a:ea typeface="+mn-ea"/>
                <a:cs typeface="+mn-cs"/>
              </a:rPr>
              <a:t> is the axis running perpendicular to the direction the flex items are being laid out in. The start and end of this axis are called the </a:t>
            </a:r>
            <a:r>
              <a:rPr lang="en-US" sz="1200" b="1" i="0" kern="1200" dirty="0">
                <a:solidFill>
                  <a:schemeClr val="tx1"/>
                </a:solidFill>
                <a:effectLst/>
                <a:latin typeface="+mn-lt"/>
                <a:ea typeface="+mn-ea"/>
                <a:cs typeface="+mn-cs"/>
              </a:rPr>
              <a:t>cross start</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cross end</a:t>
            </a:r>
            <a:r>
              <a:rPr lang="en-US" sz="1200" b="0" i="0" kern="1200" dirty="0">
                <a:solidFill>
                  <a:schemeClr val="tx1"/>
                </a:solidFill>
                <a:effectLst/>
                <a:latin typeface="+mn-lt"/>
                <a:ea typeface="+mn-ea"/>
                <a:cs typeface="+mn-cs"/>
              </a:rPr>
              <a:t>.</a:t>
            </a:r>
          </a:p>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8</a:t>
            </a:fld>
            <a:endParaRPr lang="uk-UA"/>
          </a:p>
        </p:txBody>
      </p:sp>
    </p:spTree>
    <p:extLst>
      <p:ext uri="{BB962C8B-B14F-4D97-AF65-F5344CB8AC3E}">
        <p14:creationId xmlns:p14="http://schemas.microsoft.com/office/powerpoint/2010/main" val="982077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Flexbox provides a property called </a:t>
            </a:r>
            <a:r>
              <a:rPr lang="en-US" sz="1200" b="0" i="0" u="none" strike="noStrike" kern="1200" dirty="0">
                <a:solidFill>
                  <a:schemeClr val="tx1"/>
                </a:solidFill>
                <a:effectLst/>
                <a:latin typeface="+mn-lt"/>
                <a:ea typeface="+mn-ea"/>
                <a:cs typeface="+mn-cs"/>
                <a:hlinkClick r:id="rId3" tooltip="The flex-direction CSS property sets how flex items are placed in the flex container defining the main axis and the direction (normal or reversed)."/>
              </a:rPr>
              <a:t>flex-direction</a:t>
            </a:r>
            <a:r>
              <a:rPr lang="en-US" sz="1200" b="0" i="0" kern="1200" dirty="0">
                <a:solidFill>
                  <a:schemeClr val="tx1"/>
                </a:solidFill>
                <a:effectLst/>
                <a:latin typeface="+mn-lt"/>
                <a:ea typeface="+mn-ea"/>
                <a:cs typeface="+mn-cs"/>
              </a:rPr>
              <a:t> that specifies what direction the main axis runs in (what direction the flexbox children are laid out in) — by default this is set to </a:t>
            </a:r>
            <a:r>
              <a:rPr lang="en-US" dirty="0"/>
              <a:t>row</a:t>
            </a:r>
            <a:r>
              <a:rPr lang="en-US" sz="1200" b="0" i="0" kern="1200" dirty="0">
                <a:solidFill>
                  <a:schemeClr val="tx1"/>
                </a:solidFill>
                <a:effectLst/>
                <a:latin typeface="+mn-lt"/>
                <a:ea typeface="+mn-ea"/>
                <a:cs typeface="+mn-cs"/>
              </a:rPr>
              <a:t>, which causes them to be laid out in a row in the direction your browser's default language works in</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9</a:t>
            </a:fld>
            <a:endParaRPr lang="uk-UA"/>
          </a:p>
        </p:txBody>
      </p:sp>
    </p:spTree>
    <p:extLst>
      <p:ext uri="{BB962C8B-B14F-4D97-AF65-F5344CB8AC3E}">
        <p14:creationId xmlns:p14="http://schemas.microsoft.com/office/powerpoint/2010/main" val="4064206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Set both the </a:t>
            </a:r>
            <a:r>
              <a:rPr lang="en-US" dirty="0"/>
              <a:t>justify-content</a:t>
            </a:r>
            <a:r>
              <a:rPr lang="en-US" sz="1200" b="0" i="0" kern="1200" dirty="0">
                <a:solidFill>
                  <a:schemeClr val="tx1"/>
                </a:solidFill>
                <a:effectLst/>
                <a:latin typeface="+mn-lt"/>
                <a:ea typeface="+mn-ea"/>
                <a:cs typeface="+mn-cs"/>
              </a:rPr>
              <a:t> and </a:t>
            </a:r>
            <a:r>
              <a:rPr lang="en-US" dirty="0"/>
              <a:t>align-items</a:t>
            </a:r>
            <a:r>
              <a:rPr lang="en-US" sz="1200" b="0" i="0" kern="1200" dirty="0">
                <a:solidFill>
                  <a:schemeClr val="tx1"/>
                </a:solidFill>
                <a:effectLst/>
                <a:latin typeface="+mn-lt"/>
                <a:ea typeface="+mn-ea"/>
                <a:cs typeface="+mn-cs"/>
              </a:rPr>
              <a:t> properties to </a:t>
            </a:r>
            <a:r>
              <a:rPr lang="en-US" sz="1200" b="0" i="1" kern="1200" dirty="0">
                <a:solidFill>
                  <a:schemeClr val="tx1"/>
                </a:solidFill>
                <a:effectLst/>
                <a:latin typeface="+mn-lt"/>
                <a:ea typeface="+mn-ea"/>
                <a:cs typeface="+mn-cs"/>
              </a:rPr>
              <a:t>center,</a:t>
            </a:r>
            <a:r>
              <a:rPr lang="en-US" sz="1200" b="0" i="0" kern="1200" dirty="0">
                <a:solidFill>
                  <a:schemeClr val="tx1"/>
                </a:solidFill>
                <a:effectLst/>
                <a:latin typeface="+mn-lt"/>
                <a:ea typeface="+mn-ea"/>
                <a:cs typeface="+mn-cs"/>
              </a:rPr>
              <a:t> and the flex item will be perfectly centered</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21</a:t>
            </a:fld>
            <a:endParaRPr lang="uk-UA"/>
          </a:p>
        </p:txBody>
      </p:sp>
    </p:spTree>
    <p:extLst>
      <p:ext uri="{BB962C8B-B14F-4D97-AF65-F5344CB8AC3E}">
        <p14:creationId xmlns:p14="http://schemas.microsoft.com/office/powerpoint/2010/main" val="2999978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One issue that arises when you have a fixed amount of width or height in your layout is that eventually your flexbox children will overflow their container, breaking the layout.</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22</a:t>
            </a:fld>
            <a:endParaRPr lang="uk-UA"/>
          </a:p>
        </p:txBody>
      </p:sp>
    </p:spTree>
    <p:extLst>
      <p:ext uri="{BB962C8B-B14F-4D97-AF65-F5344CB8AC3E}">
        <p14:creationId xmlns:p14="http://schemas.microsoft.com/office/powerpoint/2010/main" val="833648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We now have multiple rows — as many flexbox children are fitted onto each row as makes sense, and any overflow is moved down to the next line. </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23</a:t>
            </a:fld>
            <a:endParaRPr lang="uk-UA"/>
          </a:p>
        </p:txBody>
      </p:sp>
    </p:spTree>
    <p:extLst>
      <p:ext uri="{BB962C8B-B14F-4D97-AF65-F5344CB8AC3E}">
        <p14:creationId xmlns:p14="http://schemas.microsoft.com/office/powerpoint/2010/main" val="2033081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FLEXBOX</a:t>
            </a:r>
            <a:endParaRPr lang="uk-UA" dirty="0"/>
          </a:p>
        </p:txBody>
      </p:sp>
      <p:sp>
        <p:nvSpPr>
          <p:cNvPr id="5" name="Text Placeholder 4"/>
          <p:cNvSpPr>
            <a:spLocks noGrp="1"/>
          </p:cNvSpPr>
          <p:nvPr>
            <p:ph type="body" sz="quarter" idx="10"/>
          </p:nvPr>
        </p:nvSpPr>
        <p:spPr/>
        <p:txBody>
          <a:bodyPr/>
          <a:lstStyle/>
          <a:p>
            <a:r>
              <a:rPr lang="en-US" dirty="0"/>
              <a:t>by Rostyslav Synenko</a:t>
            </a:r>
            <a:endParaRPr lang="uk-UA" dirty="0"/>
          </a:p>
        </p:txBody>
      </p:sp>
    </p:spTree>
    <p:extLst>
      <p:ext uri="{BB962C8B-B14F-4D97-AF65-F5344CB8AC3E}">
        <p14:creationId xmlns:p14="http://schemas.microsoft.com/office/powerpoint/2010/main" val="306888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1B50C6-C215-4525-84CE-7206BA26406B}"/>
              </a:ext>
            </a:extLst>
          </p:cNvPr>
          <p:cNvSpPr>
            <a:spLocks noGrp="1"/>
          </p:cNvSpPr>
          <p:nvPr>
            <p:ph type="title"/>
          </p:nvPr>
        </p:nvSpPr>
        <p:spPr/>
        <p:txBody>
          <a:bodyPr/>
          <a:lstStyle/>
          <a:p>
            <a:pPr>
              <a:lnSpc>
                <a:spcPct val="100000"/>
              </a:lnSpc>
            </a:pPr>
            <a:r>
              <a:rPr lang="en-US" sz="4000" b="1" dirty="0"/>
              <a:t>row-reverse / column-reverse</a:t>
            </a:r>
            <a:br>
              <a:rPr lang="en-US" b="1" dirty="0"/>
            </a:br>
            <a:endParaRPr lang="uk-UA" dirty="0"/>
          </a:p>
        </p:txBody>
      </p:sp>
      <p:sp>
        <p:nvSpPr>
          <p:cNvPr id="4" name="Прямоугольник 3">
            <a:extLst>
              <a:ext uri="{FF2B5EF4-FFF2-40B4-BE49-F238E27FC236}">
                <a16:creationId xmlns:a16="http://schemas.microsoft.com/office/drawing/2014/main" id="{185D1781-50C7-43F0-804D-87ED44C26BA0}"/>
              </a:ext>
            </a:extLst>
          </p:cNvPr>
          <p:cNvSpPr/>
          <p:nvPr/>
        </p:nvSpPr>
        <p:spPr>
          <a:xfrm>
            <a:off x="9452003" y="173752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D1DCE4B2-47EF-4A54-9976-818C119DBC77}"/>
              </a:ext>
            </a:extLst>
          </p:cNvPr>
          <p:cNvSpPr/>
          <p:nvPr/>
        </p:nvSpPr>
        <p:spPr>
          <a:xfrm>
            <a:off x="1524000" y="1619387"/>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29F076CB-84DA-4C75-8D78-87505F67BCD4}"/>
              </a:ext>
            </a:extLst>
          </p:cNvPr>
          <p:cNvSpPr/>
          <p:nvPr/>
        </p:nvSpPr>
        <p:spPr>
          <a:xfrm>
            <a:off x="9819347" y="179741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9C145164-A76D-4964-AB6A-FF02DEDFC467}"/>
              </a:ext>
            </a:extLst>
          </p:cNvPr>
          <p:cNvSpPr/>
          <p:nvPr/>
        </p:nvSpPr>
        <p:spPr>
          <a:xfrm>
            <a:off x="8274569" y="173752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98876321-A18D-459B-AB84-1384047A19F6}"/>
              </a:ext>
            </a:extLst>
          </p:cNvPr>
          <p:cNvSpPr/>
          <p:nvPr/>
        </p:nvSpPr>
        <p:spPr>
          <a:xfrm>
            <a:off x="8641913" y="179741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00DFE180-0DED-4562-9EC6-53A59838D30F}"/>
              </a:ext>
            </a:extLst>
          </p:cNvPr>
          <p:cNvSpPr/>
          <p:nvPr/>
        </p:nvSpPr>
        <p:spPr>
          <a:xfrm>
            <a:off x="7097135" y="173752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47A2CB64-08E1-40AF-8667-1A093397AA00}"/>
              </a:ext>
            </a:extLst>
          </p:cNvPr>
          <p:cNvSpPr/>
          <p:nvPr/>
        </p:nvSpPr>
        <p:spPr>
          <a:xfrm>
            <a:off x="7464479" y="179741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F32B2627-9056-486E-AF20-34B76BCBA7FB}"/>
              </a:ext>
            </a:extLst>
          </p:cNvPr>
          <p:cNvSpPr/>
          <p:nvPr/>
        </p:nvSpPr>
        <p:spPr>
          <a:xfrm>
            <a:off x="5954286" y="1737521"/>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02D63D7D-C379-4740-8F75-C3D5104BA9F5}"/>
              </a:ext>
            </a:extLst>
          </p:cNvPr>
          <p:cNvSpPr/>
          <p:nvPr/>
        </p:nvSpPr>
        <p:spPr>
          <a:xfrm>
            <a:off x="6321630" y="1797411"/>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2" name="Прямоугольник 21">
            <a:extLst>
              <a:ext uri="{FF2B5EF4-FFF2-40B4-BE49-F238E27FC236}">
                <a16:creationId xmlns:a16="http://schemas.microsoft.com/office/drawing/2014/main" id="{6828C264-9FBB-4115-8B71-F670C318D1C4}"/>
              </a:ext>
            </a:extLst>
          </p:cNvPr>
          <p:cNvSpPr/>
          <p:nvPr/>
        </p:nvSpPr>
        <p:spPr>
          <a:xfrm>
            <a:off x="1697471" y="4812797"/>
            <a:ext cx="8826942"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3" name="Прямоугольник 22">
            <a:extLst>
              <a:ext uri="{FF2B5EF4-FFF2-40B4-BE49-F238E27FC236}">
                <a16:creationId xmlns:a16="http://schemas.microsoft.com/office/drawing/2014/main" id="{73574514-4365-4977-B04A-FF0CC408C929}"/>
              </a:ext>
            </a:extLst>
          </p:cNvPr>
          <p:cNvSpPr/>
          <p:nvPr/>
        </p:nvSpPr>
        <p:spPr>
          <a:xfrm>
            <a:off x="1524000" y="2731451"/>
            <a:ext cx="9144000" cy="27549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4" name="Прямоугольник 23">
            <a:extLst>
              <a:ext uri="{FF2B5EF4-FFF2-40B4-BE49-F238E27FC236}">
                <a16:creationId xmlns:a16="http://schemas.microsoft.com/office/drawing/2014/main" id="{1A79D8E1-1746-4B09-882B-9A21CCAC3006}"/>
              </a:ext>
            </a:extLst>
          </p:cNvPr>
          <p:cNvSpPr/>
          <p:nvPr/>
        </p:nvSpPr>
        <p:spPr>
          <a:xfrm>
            <a:off x="1983341" y="4872687"/>
            <a:ext cx="367408" cy="523220"/>
          </a:xfrm>
          <a:prstGeom prst="rect">
            <a:avLst/>
          </a:prstGeom>
        </p:spPr>
        <p:txBody>
          <a:bodyPr wrap="square">
            <a:spAutoFit/>
          </a:bodyPr>
          <a:lstStyle/>
          <a:p>
            <a:pPr algn="ctr"/>
            <a:r>
              <a:rPr lang="en-US" sz="2800" dirty="0">
                <a:solidFill>
                  <a:schemeClr val="bg1"/>
                </a:solidFill>
              </a:rPr>
              <a:t>1</a:t>
            </a:r>
            <a:endParaRPr lang="uk-UA" sz="2800" dirty="0">
              <a:solidFill>
                <a:schemeClr val="bg1"/>
              </a:solidFill>
            </a:endParaRPr>
          </a:p>
        </p:txBody>
      </p:sp>
      <p:sp>
        <p:nvSpPr>
          <p:cNvPr id="25" name="Прямоугольник 24">
            <a:extLst>
              <a:ext uri="{FF2B5EF4-FFF2-40B4-BE49-F238E27FC236}">
                <a16:creationId xmlns:a16="http://schemas.microsoft.com/office/drawing/2014/main" id="{AEC7EE0D-DA2C-4F2D-B181-80DDD53664BB}"/>
              </a:ext>
            </a:extLst>
          </p:cNvPr>
          <p:cNvSpPr/>
          <p:nvPr/>
        </p:nvSpPr>
        <p:spPr>
          <a:xfrm>
            <a:off x="1697471" y="4142950"/>
            <a:ext cx="883934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6" name="Прямоугольник 25">
            <a:extLst>
              <a:ext uri="{FF2B5EF4-FFF2-40B4-BE49-F238E27FC236}">
                <a16:creationId xmlns:a16="http://schemas.microsoft.com/office/drawing/2014/main" id="{8E8FDFCB-AEB5-4653-9E9F-A013D627DECD}"/>
              </a:ext>
            </a:extLst>
          </p:cNvPr>
          <p:cNvSpPr/>
          <p:nvPr/>
        </p:nvSpPr>
        <p:spPr>
          <a:xfrm>
            <a:off x="1983341" y="4175157"/>
            <a:ext cx="367408"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27" name="Прямоугольник 26">
            <a:extLst>
              <a:ext uri="{FF2B5EF4-FFF2-40B4-BE49-F238E27FC236}">
                <a16:creationId xmlns:a16="http://schemas.microsoft.com/office/drawing/2014/main" id="{0A306470-C448-4D8A-8D4B-3959AA0054F7}"/>
              </a:ext>
            </a:extLst>
          </p:cNvPr>
          <p:cNvSpPr/>
          <p:nvPr/>
        </p:nvSpPr>
        <p:spPr>
          <a:xfrm>
            <a:off x="1697471" y="3462652"/>
            <a:ext cx="883934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угольник 27">
            <a:extLst>
              <a:ext uri="{FF2B5EF4-FFF2-40B4-BE49-F238E27FC236}">
                <a16:creationId xmlns:a16="http://schemas.microsoft.com/office/drawing/2014/main" id="{1A083E85-6DA4-475D-BA12-0A3419C88347}"/>
              </a:ext>
            </a:extLst>
          </p:cNvPr>
          <p:cNvSpPr/>
          <p:nvPr/>
        </p:nvSpPr>
        <p:spPr>
          <a:xfrm>
            <a:off x="1983341" y="3517614"/>
            <a:ext cx="367408" cy="523220"/>
          </a:xfrm>
          <a:prstGeom prst="rect">
            <a:avLst/>
          </a:prstGeom>
        </p:spPr>
        <p:txBody>
          <a:bodyPr wrap="square">
            <a:spAutoFit/>
          </a:bodyPr>
          <a:lstStyle/>
          <a:p>
            <a:pPr algn="ctr"/>
            <a:r>
              <a:rPr lang="en-US" sz="2800" dirty="0">
                <a:solidFill>
                  <a:schemeClr val="bg1"/>
                </a:solidFill>
              </a:rPr>
              <a:t>3</a:t>
            </a:r>
            <a:endParaRPr lang="uk-UA" sz="2800" dirty="0">
              <a:solidFill>
                <a:schemeClr val="bg1"/>
              </a:solidFill>
            </a:endParaRPr>
          </a:p>
        </p:txBody>
      </p:sp>
      <p:sp>
        <p:nvSpPr>
          <p:cNvPr id="29" name="Прямоугольник 28">
            <a:extLst>
              <a:ext uri="{FF2B5EF4-FFF2-40B4-BE49-F238E27FC236}">
                <a16:creationId xmlns:a16="http://schemas.microsoft.com/office/drawing/2014/main" id="{DBCFF126-D309-47DC-A9FC-E4DF2E70C06B}"/>
              </a:ext>
            </a:extLst>
          </p:cNvPr>
          <p:cNvSpPr/>
          <p:nvPr/>
        </p:nvSpPr>
        <p:spPr>
          <a:xfrm>
            <a:off x="1697471" y="2785999"/>
            <a:ext cx="883934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28470D99-B585-4D88-AC02-66E5B76AC25F}"/>
              </a:ext>
            </a:extLst>
          </p:cNvPr>
          <p:cNvSpPr/>
          <p:nvPr/>
        </p:nvSpPr>
        <p:spPr>
          <a:xfrm>
            <a:off x="1983341" y="2818366"/>
            <a:ext cx="367408" cy="523220"/>
          </a:xfrm>
          <a:prstGeom prst="rect">
            <a:avLst/>
          </a:prstGeom>
        </p:spPr>
        <p:txBody>
          <a:bodyPr wrap="square">
            <a:spAutoFit/>
          </a:bodyPr>
          <a:lstStyle/>
          <a:p>
            <a:pPr algn="ctr"/>
            <a:r>
              <a:rPr lang="en-US" sz="2800" dirty="0">
                <a:solidFill>
                  <a:schemeClr val="bg1"/>
                </a:solidFill>
              </a:rPr>
              <a:t>4</a:t>
            </a:r>
            <a:endParaRPr lang="uk-UA" sz="2800" dirty="0">
              <a:solidFill>
                <a:schemeClr val="bg1"/>
              </a:solidFill>
            </a:endParaRPr>
          </a:p>
        </p:txBody>
      </p:sp>
      <p:sp>
        <p:nvSpPr>
          <p:cNvPr id="31" name="Прямоугольник 30">
            <a:extLst>
              <a:ext uri="{FF2B5EF4-FFF2-40B4-BE49-F238E27FC236}">
                <a16:creationId xmlns:a16="http://schemas.microsoft.com/office/drawing/2014/main" id="{5DB61DC6-FCB6-45EE-A850-BB5ADB7E9326}"/>
              </a:ext>
            </a:extLst>
          </p:cNvPr>
          <p:cNvSpPr/>
          <p:nvPr/>
        </p:nvSpPr>
        <p:spPr>
          <a:xfrm>
            <a:off x="1697471" y="1905493"/>
            <a:ext cx="2800126" cy="369332"/>
          </a:xfrm>
          <a:prstGeom prst="rect">
            <a:avLst/>
          </a:prstGeom>
        </p:spPr>
        <p:txBody>
          <a:bodyPr wrap="none">
            <a:spAutoFit/>
          </a:bodyPr>
          <a:lstStyle/>
          <a:p>
            <a:pPr algn="ctr"/>
            <a:r>
              <a:rPr lang="en-US" dirty="0"/>
              <a:t>flex-direction: row-reverse;</a:t>
            </a:r>
            <a:endParaRPr lang="uk-UA" dirty="0"/>
          </a:p>
        </p:txBody>
      </p:sp>
      <p:sp>
        <p:nvSpPr>
          <p:cNvPr id="32" name="Прямоугольник 31">
            <a:extLst>
              <a:ext uri="{FF2B5EF4-FFF2-40B4-BE49-F238E27FC236}">
                <a16:creationId xmlns:a16="http://schemas.microsoft.com/office/drawing/2014/main" id="{B50A8FA3-6047-4F44-8AE0-668E341662C3}"/>
              </a:ext>
            </a:extLst>
          </p:cNvPr>
          <p:cNvSpPr/>
          <p:nvPr/>
        </p:nvSpPr>
        <p:spPr>
          <a:xfrm>
            <a:off x="6382735" y="2921582"/>
            <a:ext cx="3136244" cy="369332"/>
          </a:xfrm>
          <a:prstGeom prst="rect">
            <a:avLst/>
          </a:prstGeom>
        </p:spPr>
        <p:txBody>
          <a:bodyPr wrap="none">
            <a:spAutoFit/>
          </a:bodyPr>
          <a:lstStyle/>
          <a:p>
            <a:pPr algn="ctr"/>
            <a:r>
              <a:rPr lang="en-US" dirty="0">
                <a:solidFill>
                  <a:schemeClr val="bg1"/>
                </a:solidFill>
              </a:rPr>
              <a:t>flex-direction: column-reverse;</a:t>
            </a:r>
            <a:endParaRPr lang="uk-UA" dirty="0">
              <a:solidFill>
                <a:schemeClr val="bg1"/>
              </a:solidFill>
            </a:endParaRPr>
          </a:p>
        </p:txBody>
      </p:sp>
    </p:spTree>
    <p:extLst>
      <p:ext uri="{BB962C8B-B14F-4D97-AF65-F5344CB8AC3E}">
        <p14:creationId xmlns:p14="http://schemas.microsoft.com/office/powerpoint/2010/main" val="3663080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6D0EA-EC28-4589-9F2D-FDB8C816AB79}"/>
              </a:ext>
            </a:extLst>
          </p:cNvPr>
          <p:cNvSpPr>
            <a:spLocks noGrp="1"/>
          </p:cNvSpPr>
          <p:nvPr>
            <p:ph type="title"/>
          </p:nvPr>
        </p:nvSpPr>
        <p:spPr/>
        <p:txBody>
          <a:bodyPr/>
          <a:lstStyle/>
          <a:p>
            <a:pPr>
              <a:lnSpc>
                <a:spcPct val="150000"/>
              </a:lnSpc>
            </a:pPr>
            <a:r>
              <a:rPr lang="en-US" sz="4000" dirty="0"/>
              <a:t>Flex container properties</a:t>
            </a:r>
            <a:br>
              <a:rPr lang="en-US" sz="40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align-items</a:t>
            </a:r>
            <a:br>
              <a:rPr lang="uk-UA" sz="2400" dirty="0">
                <a:latin typeface="Open Sans" panose="020B0604020202020204" charset="0"/>
                <a:ea typeface="Open Sans" panose="020B0604020202020204" charset="0"/>
                <a:cs typeface="Open Sans" panose="020B0604020202020204" charset="0"/>
              </a:rPr>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align-content</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flex-direction</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flex-wrap</a:t>
            </a:r>
            <a:br>
              <a:rPr lang="en-US" sz="2400" dirty="0">
                <a:latin typeface="Open Sans" panose="020B0604020202020204" charset="0"/>
                <a:ea typeface="Open Sans" panose="020B0604020202020204" charset="0"/>
                <a:cs typeface="Open Sans" panose="020B0604020202020204" charset="0"/>
              </a:rPr>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justify-content</a:t>
            </a:r>
            <a:br>
              <a:rPr lang="en-US" sz="2400" b="1"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flex-flow (shorthand for flex-direction and flex-wrap)</a:t>
            </a:r>
            <a:br>
              <a:rPr lang="en-US" sz="2400" dirty="0">
                <a:latin typeface="Open Sans" panose="020B0604020202020204" charset="0"/>
                <a:ea typeface="Open Sans" panose="020B0604020202020204" charset="0"/>
                <a:cs typeface="Open Sans" panose="020B0604020202020204" charset="0"/>
              </a:rPr>
            </a:br>
            <a:br>
              <a:rPr lang="en-US" b="1" dirty="0"/>
            </a:br>
            <a:br>
              <a:rPr lang="en-US" sz="2400" dirty="0">
                <a:latin typeface="Open Sans" panose="020B0604020202020204" charset="0"/>
                <a:ea typeface="Open Sans" panose="020B0604020202020204" charset="0"/>
                <a:cs typeface="Open Sans" panose="020B0604020202020204" charset="0"/>
              </a:rPr>
            </a:br>
            <a:br>
              <a:rPr lang="en-US" sz="2400" dirty="0"/>
            </a:br>
            <a:br>
              <a:rPr lang="en-US" sz="4000" dirty="0"/>
            </a:br>
            <a:br>
              <a:rPr lang="en-US" sz="4000" dirty="0"/>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029340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6D0EA-EC28-4589-9F2D-FDB8C816AB79}"/>
              </a:ext>
            </a:extLst>
          </p:cNvPr>
          <p:cNvSpPr>
            <a:spLocks noGrp="1"/>
          </p:cNvSpPr>
          <p:nvPr>
            <p:ph type="title"/>
          </p:nvPr>
        </p:nvSpPr>
        <p:spPr/>
        <p:txBody>
          <a:bodyPr/>
          <a:lstStyle/>
          <a:p>
            <a:pPr>
              <a:lnSpc>
                <a:spcPts val="4500"/>
              </a:lnSpc>
              <a:spcBef>
                <a:spcPts val="0"/>
              </a:spcBef>
            </a:pPr>
            <a:r>
              <a:rPr lang="en-US" sz="4000" dirty="0"/>
              <a:t>Flex items properties</a:t>
            </a:r>
            <a:br>
              <a:rPr lang="en-US" sz="4000" dirty="0"/>
            </a:br>
            <a:br>
              <a:rPr lang="en-US" sz="40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align-self</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flex-basis</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flex-grow</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flex-shrink</a:t>
            </a:r>
            <a:br>
              <a:rPr lang="en-US" sz="2400" dirty="0">
                <a:latin typeface="Open Sans" panose="020B0604020202020204" charset="0"/>
                <a:ea typeface="Open Sans" panose="020B0604020202020204" charset="0"/>
                <a:cs typeface="Open Sans" panose="020B0604020202020204" charset="0"/>
              </a:rPr>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flex(shorthand for flex-grow, flex-shrink, flex-basis)</a:t>
            </a:r>
            <a:br>
              <a:rPr lang="en-US" sz="2400" dirty="0">
                <a:latin typeface="Open Sans" panose="020B0604020202020204" charset="0"/>
                <a:ea typeface="Open Sans" panose="020B0604020202020204" charset="0"/>
                <a:cs typeface="Open Sans" panose="020B0604020202020204" charset="0"/>
              </a:rPr>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order</a:t>
            </a:r>
            <a:br>
              <a:rPr lang="en-US" sz="2400" dirty="0">
                <a:latin typeface="Open Sans" panose="020B0604020202020204" charset="0"/>
                <a:ea typeface="Open Sans" panose="020B0604020202020204" charset="0"/>
                <a:cs typeface="Open Sans" panose="020B0604020202020204" charset="0"/>
              </a:rPr>
            </a:br>
            <a:br>
              <a:rPr lang="en-US" b="1" dirty="0"/>
            </a:br>
            <a:br>
              <a:rPr lang="en-US" sz="2400" dirty="0">
                <a:latin typeface="Open Sans" panose="020B0604020202020204" charset="0"/>
                <a:ea typeface="Open Sans" panose="020B0604020202020204" charset="0"/>
                <a:cs typeface="Open Sans" panose="020B0604020202020204" charset="0"/>
              </a:rPr>
            </a:br>
            <a:br>
              <a:rPr lang="en-US" sz="2400" dirty="0"/>
            </a:br>
            <a:br>
              <a:rPr lang="en-US" sz="4000" dirty="0"/>
            </a:br>
            <a:br>
              <a:rPr lang="en-US" sz="4000" dirty="0"/>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889257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90C6C4-8A26-434C-985B-03632A1CC315}"/>
              </a:ext>
            </a:extLst>
          </p:cNvPr>
          <p:cNvSpPr>
            <a:spLocks noGrp="1"/>
          </p:cNvSpPr>
          <p:nvPr>
            <p:ph type="title"/>
          </p:nvPr>
        </p:nvSpPr>
        <p:spPr>
          <a:xfrm>
            <a:off x="685801" y="685799"/>
            <a:ext cx="10820400" cy="4800601"/>
          </a:xfrm>
        </p:spPr>
        <p:txBody>
          <a:bodyPr/>
          <a:lstStyle/>
          <a:p>
            <a:pPr>
              <a:lnSpc>
                <a:spcPct val="150000"/>
              </a:lnSpc>
            </a:pPr>
            <a:r>
              <a:rPr lang="en-US" sz="4800" b="1" dirty="0"/>
              <a:t>Horizontal and vertical alignment</a:t>
            </a:r>
            <a:br>
              <a:rPr lang="en-US" sz="4000" b="1" dirty="0"/>
            </a:br>
            <a:br>
              <a:rPr lang="en-US" sz="4000" b="1" dirty="0"/>
            </a:br>
            <a:r>
              <a:rPr lang="uk-UA" sz="3200" b="1" dirty="0"/>
              <a:t>·</a:t>
            </a:r>
            <a:r>
              <a:rPr lang="en-US" sz="3200" b="1" dirty="0"/>
              <a:t> </a:t>
            </a:r>
            <a:r>
              <a:rPr lang="en-US" sz="3200" dirty="0">
                <a:latin typeface="Open Sans" panose="020B0604020202020204" charset="0"/>
                <a:ea typeface="Open Sans" panose="020B0604020202020204" charset="0"/>
                <a:cs typeface="Open Sans" panose="020B0604020202020204" charset="0"/>
              </a:rPr>
              <a:t>justify-content</a:t>
            </a:r>
            <a:br>
              <a:rPr lang="en-US" sz="3200" b="1" dirty="0"/>
            </a:br>
            <a:r>
              <a:rPr lang="uk-UA" sz="3200" b="1" dirty="0"/>
              <a:t>·</a:t>
            </a:r>
            <a:r>
              <a:rPr lang="en-US" sz="3200" b="1" dirty="0"/>
              <a:t> </a:t>
            </a:r>
            <a:r>
              <a:rPr lang="en-US" sz="3200" dirty="0">
                <a:latin typeface="Open Sans" panose="020B0604020202020204" charset="0"/>
                <a:ea typeface="Open Sans" panose="020B0604020202020204" charset="0"/>
                <a:cs typeface="Open Sans" panose="020B0604020202020204" charset="0"/>
              </a:rPr>
              <a:t>align-items</a:t>
            </a:r>
            <a:endParaRPr lang="en-US" sz="3200" b="1" dirty="0"/>
          </a:p>
        </p:txBody>
      </p:sp>
    </p:spTree>
    <p:extLst>
      <p:ext uri="{BB962C8B-B14F-4D97-AF65-F5344CB8AC3E}">
        <p14:creationId xmlns:p14="http://schemas.microsoft.com/office/powerpoint/2010/main" val="137264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A4C977-241D-4D55-81D6-22EE81CC1D35}"/>
              </a:ext>
            </a:extLst>
          </p:cNvPr>
          <p:cNvSpPr>
            <a:spLocks noGrp="1"/>
          </p:cNvSpPr>
          <p:nvPr>
            <p:ph type="title"/>
          </p:nvPr>
        </p:nvSpPr>
        <p:spPr/>
        <p:txBody>
          <a:bodyPr/>
          <a:lstStyle/>
          <a:p>
            <a:pPr>
              <a:lnSpc>
                <a:spcPct val="150000"/>
              </a:lnSpc>
            </a:pPr>
            <a:r>
              <a:rPr lang="en-US" sz="4000" dirty="0"/>
              <a:t>justify-content</a:t>
            </a:r>
            <a:br>
              <a:rPr lang="en-US" sz="4000" dirty="0"/>
            </a:br>
            <a:br>
              <a:rPr lang="en-US" sz="4000" dirty="0"/>
            </a:br>
            <a:r>
              <a:rPr lang="uk-UA" sz="2400" b="1" dirty="0"/>
              <a:t>· </a:t>
            </a:r>
            <a:r>
              <a:rPr lang="en-US" sz="2400" dirty="0">
                <a:latin typeface="Open Sans" panose="020B0604020202020204" charset="0"/>
                <a:ea typeface="Open Sans" panose="020B0604020202020204" charset="0"/>
                <a:cs typeface="Open Sans" panose="020B0604020202020204" charset="0"/>
              </a:rPr>
              <a:t>flex-start</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flex-end</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center</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space-between</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space-around</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30330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6030DD-B287-40B8-A90D-B9400370ABD6}"/>
              </a:ext>
            </a:extLst>
          </p:cNvPr>
          <p:cNvSpPr>
            <a:spLocks noGrp="1"/>
          </p:cNvSpPr>
          <p:nvPr>
            <p:ph type="title"/>
          </p:nvPr>
        </p:nvSpPr>
        <p:spPr>
          <a:xfrm>
            <a:off x="685801" y="685799"/>
            <a:ext cx="10820400" cy="4800601"/>
          </a:xfrm>
        </p:spPr>
        <p:txBody>
          <a:bodyPr/>
          <a:lstStyle/>
          <a:p>
            <a:pPr>
              <a:lnSpc>
                <a:spcPct val="100000"/>
              </a:lnSpc>
            </a:pPr>
            <a:r>
              <a:rPr lang="en-US" sz="4000" dirty="0"/>
              <a:t>justify-content</a:t>
            </a:r>
            <a:endParaRPr lang="uk-UA" sz="4000" dirty="0"/>
          </a:p>
        </p:txBody>
      </p:sp>
      <p:sp>
        <p:nvSpPr>
          <p:cNvPr id="14" name="Прямоугольник 13">
            <a:extLst>
              <a:ext uri="{FF2B5EF4-FFF2-40B4-BE49-F238E27FC236}">
                <a16:creationId xmlns:a16="http://schemas.microsoft.com/office/drawing/2014/main" id="{1B92868B-E78C-406F-859E-135F08318B00}"/>
              </a:ext>
            </a:extLst>
          </p:cNvPr>
          <p:cNvSpPr/>
          <p:nvPr/>
        </p:nvSpPr>
        <p:spPr>
          <a:xfrm>
            <a:off x="1524000" y="2092677"/>
            <a:ext cx="1088166" cy="5558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6637B656-698F-4716-AA5C-48097A705C33}"/>
              </a:ext>
            </a:extLst>
          </p:cNvPr>
          <p:cNvSpPr/>
          <p:nvPr/>
        </p:nvSpPr>
        <p:spPr>
          <a:xfrm>
            <a:off x="1524000" y="2077697"/>
            <a:ext cx="9144000" cy="5870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6" name="Прямоугольник 15">
            <a:extLst>
              <a:ext uri="{FF2B5EF4-FFF2-40B4-BE49-F238E27FC236}">
                <a16:creationId xmlns:a16="http://schemas.microsoft.com/office/drawing/2014/main" id="{6396EF75-5A96-47F2-8F92-0A2EE937AE73}"/>
              </a:ext>
            </a:extLst>
          </p:cNvPr>
          <p:cNvSpPr/>
          <p:nvPr/>
        </p:nvSpPr>
        <p:spPr>
          <a:xfrm>
            <a:off x="1891344" y="2152566"/>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7" name="Прямоугольник 16">
            <a:extLst>
              <a:ext uri="{FF2B5EF4-FFF2-40B4-BE49-F238E27FC236}">
                <a16:creationId xmlns:a16="http://schemas.microsoft.com/office/drawing/2014/main" id="{41F1BC0F-A0C6-45DD-A837-437C5433EFAD}"/>
              </a:ext>
            </a:extLst>
          </p:cNvPr>
          <p:cNvSpPr/>
          <p:nvPr/>
        </p:nvSpPr>
        <p:spPr>
          <a:xfrm>
            <a:off x="2679918" y="2095062"/>
            <a:ext cx="1088166" cy="5558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 name="Прямоугольник 17">
            <a:extLst>
              <a:ext uri="{FF2B5EF4-FFF2-40B4-BE49-F238E27FC236}">
                <a16:creationId xmlns:a16="http://schemas.microsoft.com/office/drawing/2014/main" id="{7D19390F-73C4-4F30-BFCF-BDE305C693B6}"/>
              </a:ext>
            </a:extLst>
          </p:cNvPr>
          <p:cNvSpPr/>
          <p:nvPr/>
        </p:nvSpPr>
        <p:spPr>
          <a:xfrm>
            <a:off x="3047262" y="2154951"/>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9" name="Прямоугольник 18">
            <a:extLst>
              <a:ext uri="{FF2B5EF4-FFF2-40B4-BE49-F238E27FC236}">
                <a16:creationId xmlns:a16="http://schemas.microsoft.com/office/drawing/2014/main" id="{7743DA37-2170-4B50-9FA1-B08AD7CDE84C}"/>
              </a:ext>
            </a:extLst>
          </p:cNvPr>
          <p:cNvSpPr/>
          <p:nvPr/>
        </p:nvSpPr>
        <p:spPr>
          <a:xfrm>
            <a:off x="3835836" y="2094290"/>
            <a:ext cx="1088166" cy="5558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0" name="Прямоугольник 19">
            <a:extLst>
              <a:ext uri="{FF2B5EF4-FFF2-40B4-BE49-F238E27FC236}">
                <a16:creationId xmlns:a16="http://schemas.microsoft.com/office/drawing/2014/main" id="{0898E38D-9E22-4B48-B6AE-86DC33E28985}"/>
              </a:ext>
            </a:extLst>
          </p:cNvPr>
          <p:cNvSpPr/>
          <p:nvPr/>
        </p:nvSpPr>
        <p:spPr>
          <a:xfrm>
            <a:off x="4203180" y="2154179"/>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1" name="Прямоугольник 20">
            <a:extLst>
              <a:ext uri="{FF2B5EF4-FFF2-40B4-BE49-F238E27FC236}">
                <a16:creationId xmlns:a16="http://schemas.microsoft.com/office/drawing/2014/main" id="{F461AA61-FC6C-4D9D-8578-5B38D3D14703}"/>
              </a:ext>
            </a:extLst>
          </p:cNvPr>
          <p:cNvSpPr/>
          <p:nvPr/>
        </p:nvSpPr>
        <p:spPr>
          <a:xfrm>
            <a:off x="4973958" y="2092677"/>
            <a:ext cx="1088166" cy="5558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2" name="Прямоугольник 21">
            <a:extLst>
              <a:ext uri="{FF2B5EF4-FFF2-40B4-BE49-F238E27FC236}">
                <a16:creationId xmlns:a16="http://schemas.microsoft.com/office/drawing/2014/main" id="{CBCD5B3A-8824-40BF-BD1B-8550E55B0C98}"/>
              </a:ext>
            </a:extLst>
          </p:cNvPr>
          <p:cNvSpPr/>
          <p:nvPr/>
        </p:nvSpPr>
        <p:spPr>
          <a:xfrm>
            <a:off x="5360668" y="214286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74" name="Прямоугольник 173">
            <a:extLst>
              <a:ext uri="{FF2B5EF4-FFF2-40B4-BE49-F238E27FC236}">
                <a16:creationId xmlns:a16="http://schemas.microsoft.com/office/drawing/2014/main" id="{A2BF0249-4E41-4723-9EF2-C8174842B138}"/>
              </a:ext>
            </a:extLst>
          </p:cNvPr>
          <p:cNvSpPr/>
          <p:nvPr/>
        </p:nvSpPr>
        <p:spPr>
          <a:xfrm>
            <a:off x="3819505" y="4931716"/>
            <a:ext cx="1088166" cy="4954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5" name="Прямоугольник 174">
            <a:extLst>
              <a:ext uri="{FF2B5EF4-FFF2-40B4-BE49-F238E27FC236}">
                <a16:creationId xmlns:a16="http://schemas.microsoft.com/office/drawing/2014/main" id="{2265BB26-45BD-4552-9418-059A0D620BE8}"/>
              </a:ext>
            </a:extLst>
          </p:cNvPr>
          <p:cNvSpPr/>
          <p:nvPr/>
        </p:nvSpPr>
        <p:spPr>
          <a:xfrm>
            <a:off x="1524000" y="4918688"/>
            <a:ext cx="9144000" cy="5232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76" name="Прямоугольник 175">
            <a:extLst>
              <a:ext uri="{FF2B5EF4-FFF2-40B4-BE49-F238E27FC236}">
                <a16:creationId xmlns:a16="http://schemas.microsoft.com/office/drawing/2014/main" id="{074D6A09-7181-4F1C-95D5-0A5303D4DB8A}"/>
              </a:ext>
            </a:extLst>
          </p:cNvPr>
          <p:cNvSpPr/>
          <p:nvPr/>
        </p:nvSpPr>
        <p:spPr>
          <a:xfrm>
            <a:off x="4195322" y="4910705"/>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77" name="Прямоугольник 176">
            <a:extLst>
              <a:ext uri="{FF2B5EF4-FFF2-40B4-BE49-F238E27FC236}">
                <a16:creationId xmlns:a16="http://schemas.microsoft.com/office/drawing/2014/main" id="{DC1EAA06-6430-408E-8CC0-F66624A66F4D}"/>
              </a:ext>
            </a:extLst>
          </p:cNvPr>
          <p:cNvSpPr/>
          <p:nvPr/>
        </p:nvSpPr>
        <p:spPr>
          <a:xfrm>
            <a:off x="4973958" y="4931716"/>
            <a:ext cx="1088166" cy="4954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8" name="Прямоугольник 177">
            <a:extLst>
              <a:ext uri="{FF2B5EF4-FFF2-40B4-BE49-F238E27FC236}">
                <a16:creationId xmlns:a16="http://schemas.microsoft.com/office/drawing/2014/main" id="{52387091-9FE3-4124-BBE6-EBEF4D4FFD7A}"/>
              </a:ext>
            </a:extLst>
          </p:cNvPr>
          <p:cNvSpPr/>
          <p:nvPr/>
        </p:nvSpPr>
        <p:spPr>
          <a:xfrm>
            <a:off x="5325152" y="4947835"/>
            <a:ext cx="367408"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179" name="Прямоугольник 178">
            <a:extLst>
              <a:ext uri="{FF2B5EF4-FFF2-40B4-BE49-F238E27FC236}">
                <a16:creationId xmlns:a16="http://schemas.microsoft.com/office/drawing/2014/main" id="{6A576AC6-1EEA-47F8-B365-7DAB14D04710}"/>
              </a:ext>
            </a:extLst>
          </p:cNvPr>
          <p:cNvSpPr/>
          <p:nvPr/>
        </p:nvSpPr>
        <p:spPr>
          <a:xfrm>
            <a:off x="6138774" y="4932995"/>
            <a:ext cx="1088166" cy="4954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0" name="Прямоугольник 179">
            <a:extLst>
              <a:ext uri="{FF2B5EF4-FFF2-40B4-BE49-F238E27FC236}">
                <a16:creationId xmlns:a16="http://schemas.microsoft.com/office/drawing/2014/main" id="{6FC358D8-1EC5-4E81-8725-47AEE04FACF0}"/>
              </a:ext>
            </a:extLst>
          </p:cNvPr>
          <p:cNvSpPr/>
          <p:nvPr/>
        </p:nvSpPr>
        <p:spPr>
          <a:xfrm>
            <a:off x="6491333" y="4917837"/>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81" name="Прямоугольник 180">
            <a:extLst>
              <a:ext uri="{FF2B5EF4-FFF2-40B4-BE49-F238E27FC236}">
                <a16:creationId xmlns:a16="http://schemas.microsoft.com/office/drawing/2014/main" id="{175C3545-7F66-4416-8C30-8FD6FFA5CC8D}"/>
              </a:ext>
            </a:extLst>
          </p:cNvPr>
          <p:cNvSpPr/>
          <p:nvPr/>
        </p:nvSpPr>
        <p:spPr>
          <a:xfrm>
            <a:off x="7285794" y="4932995"/>
            <a:ext cx="1088166" cy="4954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2" name="Прямоугольник 181">
            <a:extLst>
              <a:ext uri="{FF2B5EF4-FFF2-40B4-BE49-F238E27FC236}">
                <a16:creationId xmlns:a16="http://schemas.microsoft.com/office/drawing/2014/main" id="{82A6B1D8-890A-45C3-8C95-B7811725BFDE}"/>
              </a:ext>
            </a:extLst>
          </p:cNvPr>
          <p:cNvSpPr/>
          <p:nvPr/>
        </p:nvSpPr>
        <p:spPr>
          <a:xfrm>
            <a:off x="7663048" y="4926930"/>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84" name="Прямоугольник 183">
            <a:extLst>
              <a:ext uri="{FF2B5EF4-FFF2-40B4-BE49-F238E27FC236}">
                <a16:creationId xmlns:a16="http://schemas.microsoft.com/office/drawing/2014/main" id="{3758A211-9892-4DAD-9485-30D04DF0CFA5}"/>
              </a:ext>
            </a:extLst>
          </p:cNvPr>
          <p:cNvSpPr/>
          <p:nvPr/>
        </p:nvSpPr>
        <p:spPr>
          <a:xfrm>
            <a:off x="6062124" y="3445847"/>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5" name="Прямоугольник 184">
            <a:extLst>
              <a:ext uri="{FF2B5EF4-FFF2-40B4-BE49-F238E27FC236}">
                <a16:creationId xmlns:a16="http://schemas.microsoft.com/office/drawing/2014/main" id="{1BAE14D3-5638-48E3-9766-B405D81137E3}"/>
              </a:ext>
            </a:extLst>
          </p:cNvPr>
          <p:cNvSpPr/>
          <p:nvPr/>
        </p:nvSpPr>
        <p:spPr>
          <a:xfrm>
            <a:off x="1524000" y="3432009"/>
            <a:ext cx="9144000" cy="5232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86" name="Прямоугольник 185">
            <a:extLst>
              <a:ext uri="{FF2B5EF4-FFF2-40B4-BE49-F238E27FC236}">
                <a16:creationId xmlns:a16="http://schemas.microsoft.com/office/drawing/2014/main" id="{E314FBAE-7635-4E9B-9CC4-9293AB74B9CE}"/>
              </a:ext>
            </a:extLst>
          </p:cNvPr>
          <p:cNvSpPr/>
          <p:nvPr/>
        </p:nvSpPr>
        <p:spPr>
          <a:xfrm>
            <a:off x="6429468" y="350573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87" name="Прямоугольник 186">
            <a:extLst>
              <a:ext uri="{FF2B5EF4-FFF2-40B4-BE49-F238E27FC236}">
                <a16:creationId xmlns:a16="http://schemas.microsoft.com/office/drawing/2014/main" id="{9FAF8CF0-BBEC-461B-A134-452839C1AD38}"/>
              </a:ext>
            </a:extLst>
          </p:cNvPr>
          <p:cNvSpPr/>
          <p:nvPr/>
        </p:nvSpPr>
        <p:spPr>
          <a:xfrm>
            <a:off x="7226940" y="3446530"/>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8" name="Прямоугольник 187">
            <a:extLst>
              <a:ext uri="{FF2B5EF4-FFF2-40B4-BE49-F238E27FC236}">
                <a16:creationId xmlns:a16="http://schemas.microsoft.com/office/drawing/2014/main" id="{1A60157C-8F2E-47AB-9DC7-358F5132DDDA}"/>
              </a:ext>
            </a:extLst>
          </p:cNvPr>
          <p:cNvSpPr/>
          <p:nvPr/>
        </p:nvSpPr>
        <p:spPr>
          <a:xfrm>
            <a:off x="7585386" y="3439024"/>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89" name="Прямоугольник 188">
            <a:extLst>
              <a:ext uri="{FF2B5EF4-FFF2-40B4-BE49-F238E27FC236}">
                <a16:creationId xmlns:a16="http://schemas.microsoft.com/office/drawing/2014/main" id="{B95002B6-1256-4689-B422-E4A46D9A0421}"/>
              </a:ext>
            </a:extLst>
          </p:cNvPr>
          <p:cNvSpPr/>
          <p:nvPr/>
        </p:nvSpPr>
        <p:spPr>
          <a:xfrm>
            <a:off x="8381512" y="3445847"/>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0" name="Прямоугольник 189">
            <a:extLst>
              <a:ext uri="{FF2B5EF4-FFF2-40B4-BE49-F238E27FC236}">
                <a16:creationId xmlns:a16="http://schemas.microsoft.com/office/drawing/2014/main" id="{95948D6D-3A8B-41E6-A165-401FB1AE8648}"/>
              </a:ext>
            </a:extLst>
          </p:cNvPr>
          <p:cNvSpPr/>
          <p:nvPr/>
        </p:nvSpPr>
        <p:spPr>
          <a:xfrm>
            <a:off x="8741304" y="346059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91" name="Прямоугольник 190">
            <a:extLst>
              <a:ext uri="{FF2B5EF4-FFF2-40B4-BE49-F238E27FC236}">
                <a16:creationId xmlns:a16="http://schemas.microsoft.com/office/drawing/2014/main" id="{60A8E544-B719-4F89-810C-75087387A8FD}"/>
              </a:ext>
            </a:extLst>
          </p:cNvPr>
          <p:cNvSpPr/>
          <p:nvPr/>
        </p:nvSpPr>
        <p:spPr>
          <a:xfrm>
            <a:off x="9565012" y="3445847"/>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2" name="Прямоугольник 191">
            <a:extLst>
              <a:ext uri="{FF2B5EF4-FFF2-40B4-BE49-F238E27FC236}">
                <a16:creationId xmlns:a16="http://schemas.microsoft.com/office/drawing/2014/main" id="{CF57E9C8-1E26-48CF-8F08-32BDDE425048}"/>
              </a:ext>
            </a:extLst>
          </p:cNvPr>
          <p:cNvSpPr/>
          <p:nvPr/>
        </p:nvSpPr>
        <p:spPr>
          <a:xfrm>
            <a:off x="9977146" y="3429000"/>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10" name="Прямоугольник 209">
            <a:extLst>
              <a:ext uri="{FF2B5EF4-FFF2-40B4-BE49-F238E27FC236}">
                <a16:creationId xmlns:a16="http://schemas.microsoft.com/office/drawing/2014/main" id="{A706B4FC-BD69-4199-B7F6-D734603DF6CE}"/>
              </a:ext>
            </a:extLst>
          </p:cNvPr>
          <p:cNvSpPr/>
          <p:nvPr/>
        </p:nvSpPr>
        <p:spPr>
          <a:xfrm>
            <a:off x="1441836" y="1715068"/>
            <a:ext cx="2174571" cy="369332"/>
          </a:xfrm>
          <a:prstGeom prst="rect">
            <a:avLst/>
          </a:prstGeom>
        </p:spPr>
        <p:txBody>
          <a:bodyPr wrap="none">
            <a:spAutoFit/>
          </a:bodyPr>
          <a:lstStyle/>
          <a:p>
            <a:pPr algn="ctr"/>
            <a:r>
              <a:rPr lang="en-US" dirty="0"/>
              <a:t>justify-content: start;</a:t>
            </a:r>
            <a:endParaRPr lang="uk-UA" dirty="0"/>
          </a:p>
        </p:txBody>
      </p:sp>
      <p:sp>
        <p:nvSpPr>
          <p:cNvPr id="211" name="Прямоугольник 210">
            <a:extLst>
              <a:ext uri="{FF2B5EF4-FFF2-40B4-BE49-F238E27FC236}">
                <a16:creationId xmlns:a16="http://schemas.microsoft.com/office/drawing/2014/main" id="{DFF2600B-9829-4F28-94D8-3BA684A938E2}"/>
              </a:ext>
            </a:extLst>
          </p:cNvPr>
          <p:cNvSpPr/>
          <p:nvPr/>
        </p:nvSpPr>
        <p:spPr>
          <a:xfrm>
            <a:off x="1524000" y="3034097"/>
            <a:ext cx="2085379" cy="369332"/>
          </a:xfrm>
          <a:prstGeom prst="rect">
            <a:avLst/>
          </a:prstGeom>
        </p:spPr>
        <p:txBody>
          <a:bodyPr wrap="none">
            <a:spAutoFit/>
          </a:bodyPr>
          <a:lstStyle/>
          <a:p>
            <a:pPr algn="ctr"/>
            <a:r>
              <a:rPr lang="en-US" dirty="0"/>
              <a:t>justify-content: end;</a:t>
            </a:r>
            <a:endParaRPr lang="uk-UA" dirty="0"/>
          </a:p>
        </p:txBody>
      </p:sp>
      <p:sp>
        <p:nvSpPr>
          <p:cNvPr id="212" name="Прямоугольник 211">
            <a:extLst>
              <a:ext uri="{FF2B5EF4-FFF2-40B4-BE49-F238E27FC236}">
                <a16:creationId xmlns:a16="http://schemas.microsoft.com/office/drawing/2014/main" id="{E8EA2C81-B9A6-4731-9067-61E665BBBF3D}"/>
              </a:ext>
            </a:extLst>
          </p:cNvPr>
          <p:cNvSpPr/>
          <p:nvPr/>
        </p:nvSpPr>
        <p:spPr>
          <a:xfrm>
            <a:off x="1438857" y="4514728"/>
            <a:ext cx="2329227" cy="369332"/>
          </a:xfrm>
          <a:prstGeom prst="rect">
            <a:avLst/>
          </a:prstGeom>
        </p:spPr>
        <p:txBody>
          <a:bodyPr wrap="none">
            <a:spAutoFit/>
          </a:bodyPr>
          <a:lstStyle/>
          <a:p>
            <a:pPr algn="ctr"/>
            <a:r>
              <a:rPr lang="en-US" dirty="0"/>
              <a:t>justify-content: center;</a:t>
            </a:r>
            <a:endParaRPr lang="uk-UA" dirty="0"/>
          </a:p>
        </p:txBody>
      </p:sp>
    </p:spTree>
    <p:extLst>
      <p:ext uri="{BB962C8B-B14F-4D97-AF65-F5344CB8AC3E}">
        <p14:creationId xmlns:p14="http://schemas.microsoft.com/office/powerpoint/2010/main" val="1800483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D2F59F-B273-4E54-B182-3A0AF5FCB72F}"/>
              </a:ext>
            </a:extLst>
          </p:cNvPr>
          <p:cNvSpPr>
            <a:spLocks noGrp="1"/>
          </p:cNvSpPr>
          <p:nvPr>
            <p:ph type="title"/>
          </p:nvPr>
        </p:nvSpPr>
        <p:spPr/>
        <p:txBody>
          <a:bodyPr/>
          <a:lstStyle/>
          <a:p>
            <a:pPr>
              <a:lnSpc>
                <a:spcPct val="100000"/>
              </a:lnSpc>
            </a:pPr>
            <a:r>
              <a:rPr lang="en-US" sz="4000" dirty="0"/>
              <a:t>justify-content</a:t>
            </a:r>
            <a:endParaRPr lang="uk-UA" sz="4000" dirty="0"/>
          </a:p>
        </p:txBody>
      </p:sp>
      <p:sp>
        <p:nvSpPr>
          <p:cNvPr id="4" name="Прямоугольник 3">
            <a:extLst>
              <a:ext uri="{FF2B5EF4-FFF2-40B4-BE49-F238E27FC236}">
                <a16:creationId xmlns:a16="http://schemas.microsoft.com/office/drawing/2014/main" id="{ECDD2864-3A4C-41C7-A3B2-66A85350BD2E}"/>
              </a:ext>
            </a:extLst>
          </p:cNvPr>
          <p:cNvSpPr/>
          <p:nvPr/>
        </p:nvSpPr>
        <p:spPr>
          <a:xfrm>
            <a:off x="1245705" y="2242922"/>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8176DE82-434C-43B3-9407-B72F81289350}"/>
              </a:ext>
            </a:extLst>
          </p:cNvPr>
          <p:cNvSpPr/>
          <p:nvPr/>
        </p:nvSpPr>
        <p:spPr>
          <a:xfrm>
            <a:off x="1245705" y="2227942"/>
            <a:ext cx="9144000" cy="5232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AEBE9642-5D81-47B2-8047-05DAE9EBC326}"/>
              </a:ext>
            </a:extLst>
          </p:cNvPr>
          <p:cNvSpPr/>
          <p:nvPr/>
        </p:nvSpPr>
        <p:spPr>
          <a:xfrm>
            <a:off x="1613049" y="2302812"/>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CAB164B2-2AE8-4FCA-A4BA-07C8C430E022}"/>
              </a:ext>
            </a:extLst>
          </p:cNvPr>
          <p:cNvSpPr/>
          <p:nvPr/>
        </p:nvSpPr>
        <p:spPr>
          <a:xfrm>
            <a:off x="3662142" y="2255700"/>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72BF1AFE-77AA-4374-856F-6B22CA8C55C8}"/>
              </a:ext>
            </a:extLst>
          </p:cNvPr>
          <p:cNvSpPr/>
          <p:nvPr/>
        </p:nvSpPr>
        <p:spPr>
          <a:xfrm>
            <a:off x="4029486" y="23155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D1813FDC-D56B-4066-820A-6D280FBA67E7}"/>
              </a:ext>
            </a:extLst>
          </p:cNvPr>
          <p:cNvSpPr/>
          <p:nvPr/>
        </p:nvSpPr>
        <p:spPr>
          <a:xfrm>
            <a:off x="6431994" y="2239375"/>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AE3DAE7E-AD0D-4902-97D6-7026A9554BCB}"/>
              </a:ext>
            </a:extLst>
          </p:cNvPr>
          <p:cNvSpPr/>
          <p:nvPr/>
        </p:nvSpPr>
        <p:spPr>
          <a:xfrm>
            <a:off x="6813021" y="2273109"/>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DC0D117E-7D42-44BC-8A5B-20CF88178910}"/>
              </a:ext>
            </a:extLst>
          </p:cNvPr>
          <p:cNvSpPr/>
          <p:nvPr/>
        </p:nvSpPr>
        <p:spPr>
          <a:xfrm>
            <a:off x="9301539" y="2239375"/>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5ED20A7D-4C89-4B37-8C4A-654DABBF1AFA}"/>
              </a:ext>
            </a:extLst>
          </p:cNvPr>
          <p:cNvSpPr/>
          <p:nvPr/>
        </p:nvSpPr>
        <p:spPr>
          <a:xfrm>
            <a:off x="9688249" y="2289568"/>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3" name="Прямоугольник 12">
            <a:extLst>
              <a:ext uri="{FF2B5EF4-FFF2-40B4-BE49-F238E27FC236}">
                <a16:creationId xmlns:a16="http://schemas.microsoft.com/office/drawing/2014/main" id="{6A7757D1-2DD9-44E2-A174-81A3EFD32BA3}"/>
              </a:ext>
            </a:extLst>
          </p:cNvPr>
          <p:cNvSpPr/>
          <p:nvPr/>
        </p:nvSpPr>
        <p:spPr>
          <a:xfrm>
            <a:off x="1908376" y="4305046"/>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Прямоугольник 13">
            <a:extLst>
              <a:ext uri="{FF2B5EF4-FFF2-40B4-BE49-F238E27FC236}">
                <a16:creationId xmlns:a16="http://schemas.microsoft.com/office/drawing/2014/main" id="{051CE036-1E8E-4D68-A563-4E88CFF807AF}"/>
              </a:ext>
            </a:extLst>
          </p:cNvPr>
          <p:cNvSpPr/>
          <p:nvPr/>
        </p:nvSpPr>
        <p:spPr>
          <a:xfrm>
            <a:off x="1245705" y="4293306"/>
            <a:ext cx="9144000" cy="5232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5" name="Прямоугольник 14">
            <a:extLst>
              <a:ext uri="{FF2B5EF4-FFF2-40B4-BE49-F238E27FC236}">
                <a16:creationId xmlns:a16="http://schemas.microsoft.com/office/drawing/2014/main" id="{41FB061A-8429-4150-B5CF-68CC2A900033}"/>
              </a:ext>
            </a:extLst>
          </p:cNvPr>
          <p:cNvSpPr/>
          <p:nvPr/>
        </p:nvSpPr>
        <p:spPr>
          <a:xfrm>
            <a:off x="2275720" y="4364936"/>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5C40E934-8725-47C7-AA54-57151F0401F6}"/>
              </a:ext>
            </a:extLst>
          </p:cNvPr>
          <p:cNvSpPr/>
          <p:nvPr/>
        </p:nvSpPr>
        <p:spPr>
          <a:xfrm>
            <a:off x="4183991" y="4305544"/>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91E362AC-D5FA-4AF0-93C6-50A383673ACE}"/>
              </a:ext>
            </a:extLst>
          </p:cNvPr>
          <p:cNvSpPr/>
          <p:nvPr/>
        </p:nvSpPr>
        <p:spPr>
          <a:xfrm>
            <a:off x="4551335" y="4365434"/>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8" name="Прямоугольник 17">
            <a:extLst>
              <a:ext uri="{FF2B5EF4-FFF2-40B4-BE49-F238E27FC236}">
                <a16:creationId xmlns:a16="http://schemas.microsoft.com/office/drawing/2014/main" id="{09B5DEA1-8FB0-4420-A2D4-BC1B685893CA}"/>
              </a:ext>
            </a:extLst>
          </p:cNvPr>
          <p:cNvSpPr/>
          <p:nvPr/>
        </p:nvSpPr>
        <p:spPr>
          <a:xfrm>
            <a:off x="6431994" y="4304739"/>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847ED273-4BB9-4951-B324-6BA59C8D9A41}"/>
              </a:ext>
            </a:extLst>
          </p:cNvPr>
          <p:cNvSpPr/>
          <p:nvPr/>
        </p:nvSpPr>
        <p:spPr>
          <a:xfrm>
            <a:off x="6813021" y="4338473"/>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0" name="Прямоугольник 19">
            <a:extLst>
              <a:ext uri="{FF2B5EF4-FFF2-40B4-BE49-F238E27FC236}">
                <a16:creationId xmlns:a16="http://schemas.microsoft.com/office/drawing/2014/main" id="{A20B541C-9517-426B-A194-95B956F3756E}"/>
              </a:ext>
            </a:extLst>
          </p:cNvPr>
          <p:cNvSpPr/>
          <p:nvPr/>
        </p:nvSpPr>
        <p:spPr>
          <a:xfrm>
            <a:off x="8638868" y="4304739"/>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90365FEC-AB4B-42CD-B896-AE65484CA416}"/>
              </a:ext>
            </a:extLst>
          </p:cNvPr>
          <p:cNvSpPr/>
          <p:nvPr/>
        </p:nvSpPr>
        <p:spPr>
          <a:xfrm>
            <a:off x="9025578" y="4354932"/>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2" name="Прямоугольник 21">
            <a:extLst>
              <a:ext uri="{FF2B5EF4-FFF2-40B4-BE49-F238E27FC236}">
                <a16:creationId xmlns:a16="http://schemas.microsoft.com/office/drawing/2014/main" id="{8258FF95-A0B7-4824-B419-C48756C094D1}"/>
              </a:ext>
            </a:extLst>
          </p:cNvPr>
          <p:cNvSpPr/>
          <p:nvPr/>
        </p:nvSpPr>
        <p:spPr>
          <a:xfrm>
            <a:off x="1188434" y="1857572"/>
            <a:ext cx="3160930" cy="369332"/>
          </a:xfrm>
          <a:prstGeom prst="rect">
            <a:avLst/>
          </a:prstGeom>
        </p:spPr>
        <p:txBody>
          <a:bodyPr wrap="none">
            <a:spAutoFit/>
          </a:bodyPr>
          <a:lstStyle/>
          <a:p>
            <a:pPr algn="ctr"/>
            <a:r>
              <a:rPr lang="en-US" dirty="0"/>
              <a:t>justify-content: space-between;</a:t>
            </a:r>
            <a:endParaRPr lang="uk-UA" dirty="0"/>
          </a:p>
        </p:txBody>
      </p:sp>
      <p:sp>
        <p:nvSpPr>
          <p:cNvPr id="23" name="Прямоугольник 22">
            <a:extLst>
              <a:ext uri="{FF2B5EF4-FFF2-40B4-BE49-F238E27FC236}">
                <a16:creationId xmlns:a16="http://schemas.microsoft.com/office/drawing/2014/main" id="{3CDC661D-ABED-418E-BA5C-9CD169EED31F}"/>
              </a:ext>
            </a:extLst>
          </p:cNvPr>
          <p:cNvSpPr/>
          <p:nvPr/>
        </p:nvSpPr>
        <p:spPr>
          <a:xfrm>
            <a:off x="1177399" y="3923474"/>
            <a:ext cx="3006592" cy="369332"/>
          </a:xfrm>
          <a:prstGeom prst="rect">
            <a:avLst/>
          </a:prstGeom>
        </p:spPr>
        <p:txBody>
          <a:bodyPr wrap="none">
            <a:spAutoFit/>
          </a:bodyPr>
          <a:lstStyle/>
          <a:p>
            <a:pPr algn="ctr"/>
            <a:r>
              <a:rPr lang="en-US" dirty="0"/>
              <a:t>justify-content: space-around;</a:t>
            </a:r>
            <a:endParaRPr lang="uk-UA" dirty="0"/>
          </a:p>
        </p:txBody>
      </p:sp>
    </p:spTree>
    <p:extLst>
      <p:ext uri="{BB962C8B-B14F-4D97-AF65-F5344CB8AC3E}">
        <p14:creationId xmlns:p14="http://schemas.microsoft.com/office/powerpoint/2010/main" val="3367719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CCF20-AEB3-433C-8023-B3CECDC17713}"/>
              </a:ext>
            </a:extLst>
          </p:cNvPr>
          <p:cNvSpPr>
            <a:spLocks noGrp="1"/>
          </p:cNvSpPr>
          <p:nvPr>
            <p:ph type="title"/>
          </p:nvPr>
        </p:nvSpPr>
        <p:spPr/>
        <p:txBody>
          <a:bodyPr/>
          <a:lstStyle/>
          <a:p>
            <a:pPr>
              <a:lnSpc>
                <a:spcPct val="100000"/>
              </a:lnSpc>
            </a:pPr>
            <a:r>
              <a:rPr lang="en-US" sz="4000" dirty="0"/>
              <a:t>align-items</a:t>
            </a:r>
            <a:br>
              <a:rPr lang="en-US" sz="4000" dirty="0"/>
            </a:br>
            <a:br>
              <a:rPr lang="en-US" sz="4000" dirty="0"/>
            </a:br>
            <a:r>
              <a:rPr lang="uk-UA" sz="3200" b="1" dirty="0"/>
              <a:t>·</a:t>
            </a:r>
            <a:r>
              <a:rPr lang="en-US" sz="3200" b="1" dirty="0"/>
              <a:t> </a:t>
            </a:r>
            <a:r>
              <a:rPr lang="en-US" sz="3200" dirty="0">
                <a:latin typeface="Open Sans" panose="020B0604020202020204" charset="0"/>
                <a:ea typeface="Open Sans" panose="020B0604020202020204" charset="0"/>
                <a:cs typeface="Open Sans" panose="020B0604020202020204" charset="0"/>
              </a:rPr>
              <a:t>flex-start</a:t>
            </a:r>
            <a:br>
              <a:rPr lang="en-US" sz="3200" dirty="0">
                <a:latin typeface="Open Sans" panose="020B0604020202020204" charset="0"/>
                <a:ea typeface="Open Sans" panose="020B0604020202020204" charset="0"/>
                <a:cs typeface="Open Sans" panose="020B0604020202020204" charset="0"/>
              </a:rPr>
            </a:br>
            <a:r>
              <a:rPr lang="uk-UA" sz="3200" b="1" dirty="0"/>
              <a:t>· </a:t>
            </a:r>
            <a:r>
              <a:rPr lang="en-US" sz="3200" dirty="0">
                <a:latin typeface="Open Sans" panose="020B0604020202020204" charset="0"/>
                <a:ea typeface="Open Sans" panose="020B0604020202020204" charset="0"/>
                <a:cs typeface="Open Sans" panose="020B0604020202020204" charset="0"/>
              </a:rPr>
              <a:t>flex-end</a:t>
            </a:r>
            <a:br>
              <a:rPr lang="en-US" sz="3200" dirty="0">
                <a:latin typeface="Open Sans" panose="020B0604020202020204" charset="0"/>
                <a:ea typeface="Open Sans" panose="020B0604020202020204" charset="0"/>
                <a:cs typeface="Open Sans" panose="020B0604020202020204" charset="0"/>
              </a:rPr>
            </a:br>
            <a:r>
              <a:rPr lang="uk-UA" sz="3200" b="1" dirty="0"/>
              <a:t>· </a:t>
            </a:r>
            <a:r>
              <a:rPr lang="en-US" sz="3200" dirty="0">
                <a:latin typeface="Open Sans" panose="020B0604020202020204" charset="0"/>
                <a:ea typeface="Open Sans" panose="020B0604020202020204" charset="0"/>
                <a:cs typeface="Open Sans" panose="020B0604020202020204" charset="0"/>
              </a:rPr>
              <a:t>center</a:t>
            </a:r>
            <a:br>
              <a:rPr lang="en-US" sz="3200" dirty="0">
                <a:latin typeface="Open Sans" panose="020B0604020202020204" charset="0"/>
                <a:ea typeface="Open Sans" panose="020B0604020202020204" charset="0"/>
                <a:cs typeface="Open Sans" panose="020B0604020202020204" charset="0"/>
              </a:rPr>
            </a:br>
            <a:r>
              <a:rPr lang="uk-UA" sz="3200" b="1" dirty="0"/>
              <a:t>· </a:t>
            </a:r>
            <a:r>
              <a:rPr lang="en-US" sz="3200" dirty="0">
                <a:latin typeface="Open Sans" panose="020B0604020202020204" charset="0"/>
                <a:ea typeface="Open Sans" panose="020B0604020202020204" charset="0"/>
                <a:cs typeface="Open Sans" panose="020B0604020202020204" charset="0"/>
              </a:rPr>
              <a:t>stretch</a:t>
            </a:r>
            <a:br>
              <a:rPr lang="en-US" sz="3200" dirty="0">
                <a:latin typeface="Open Sans" panose="020B0604020202020204" charset="0"/>
                <a:ea typeface="Open Sans" panose="020B0604020202020204" charset="0"/>
                <a:cs typeface="Open Sans" panose="020B0604020202020204" charset="0"/>
              </a:rPr>
            </a:br>
            <a:r>
              <a:rPr lang="uk-UA" sz="3200" b="1" dirty="0"/>
              <a:t>· </a:t>
            </a:r>
            <a:r>
              <a:rPr lang="en-US" sz="3200" dirty="0">
                <a:latin typeface="Open Sans" panose="020B0604020202020204" charset="0"/>
                <a:ea typeface="Open Sans" panose="020B0604020202020204" charset="0"/>
                <a:cs typeface="Open Sans" panose="020B0604020202020204" charset="0"/>
              </a:rPr>
              <a:t>baseline</a:t>
            </a:r>
            <a:endParaRPr lang="uk-UA" sz="3200" dirty="0"/>
          </a:p>
        </p:txBody>
      </p:sp>
    </p:spTree>
    <p:extLst>
      <p:ext uri="{BB962C8B-B14F-4D97-AF65-F5344CB8AC3E}">
        <p14:creationId xmlns:p14="http://schemas.microsoft.com/office/powerpoint/2010/main" val="3861330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E50E5E-8D27-405C-984B-AE72EF46730F}"/>
              </a:ext>
            </a:extLst>
          </p:cNvPr>
          <p:cNvSpPr>
            <a:spLocks noGrp="1"/>
          </p:cNvSpPr>
          <p:nvPr>
            <p:ph type="title"/>
          </p:nvPr>
        </p:nvSpPr>
        <p:spPr/>
        <p:txBody>
          <a:bodyPr/>
          <a:lstStyle/>
          <a:p>
            <a:pPr>
              <a:lnSpc>
                <a:spcPct val="100000"/>
              </a:lnSpc>
            </a:pPr>
            <a:r>
              <a:rPr lang="en-US" sz="4000" dirty="0"/>
              <a:t>align-items</a:t>
            </a:r>
            <a:br>
              <a:rPr lang="en-US" sz="4000" dirty="0"/>
            </a:br>
            <a:endParaRPr lang="uk-UA" sz="4000" dirty="0"/>
          </a:p>
        </p:txBody>
      </p:sp>
      <p:sp>
        <p:nvSpPr>
          <p:cNvPr id="4" name="Прямоугольник 3">
            <a:extLst>
              <a:ext uri="{FF2B5EF4-FFF2-40B4-BE49-F238E27FC236}">
                <a16:creationId xmlns:a16="http://schemas.microsoft.com/office/drawing/2014/main" id="{8C42996E-E66F-44A2-9258-7EE6836162AB}"/>
              </a:ext>
            </a:extLst>
          </p:cNvPr>
          <p:cNvSpPr/>
          <p:nvPr/>
        </p:nvSpPr>
        <p:spPr>
          <a:xfrm>
            <a:off x="1623393" y="1619386"/>
            <a:ext cx="1088166" cy="16406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5F662A59-8A69-434A-821B-B82FF4A1F9E8}"/>
              </a:ext>
            </a:extLst>
          </p:cNvPr>
          <p:cNvSpPr/>
          <p:nvPr/>
        </p:nvSpPr>
        <p:spPr>
          <a:xfrm>
            <a:off x="1524000" y="1619387"/>
            <a:ext cx="9144000" cy="16406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3CE903B2-B02E-4913-8B41-F45380370434}"/>
              </a:ext>
            </a:extLst>
          </p:cNvPr>
          <p:cNvSpPr/>
          <p:nvPr/>
        </p:nvSpPr>
        <p:spPr>
          <a:xfrm>
            <a:off x="1990737" y="1779605"/>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B2CF0FB4-166E-4622-8449-E6A5C4E358EC}"/>
              </a:ext>
            </a:extLst>
          </p:cNvPr>
          <p:cNvSpPr/>
          <p:nvPr/>
        </p:nvSpPr>
        <p:spPr>
          <a:xfrm>
            <a:off x="2779311" y="1619386"/>
            <a:ext cx="1088166" cy="16406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3D8C3518-C140-4695-9C13-03CFB98ED1BC}"/>
              </a:ext>
            </a:extLst>
          </p:cNvPr>
          <p:cNvSpPr/>
          <p:nvPr/>
        </p:nvSpPr>
        <p:spPr>
          <a:xfrm>
            <a:off x="3146655" y="17819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6B741FB3-90FD-4273-B325-5BB3E43A8D91}"/>
              </a:ext>
            </a:extLst>
          </p:cNvPr>
          <p:cNvSpPr/>
          <p:nvPr/>
        </p:nvSpPr>
        <p:spPr>
          <a:xfrm>
            <a:off x="3935229" y="1619388"/>
            <a:ext cx="1088166" cy="16406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DC3BAA26-DC26-4329-B8FF-D836DE9557FF}"/>
              </a:ext>
            </a:extLst>
          </p:cNvPr>
          <p:cNvSpPr/>
          <p:nvPr/>
        </p:nvSpPr>
        <p:spPr>
          <a:xfrm>
            <a:off x="4302573" y="1781218"/>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A2F4962D-4FE8-42FF-B79F-E71342869471}"/>
              </a:ext>
            </a:extLst>
          </p:cNvPr>
          <p:cNvSpPr/>
          <p:nvPr/>
        </p:nvSpPr>
        <p:spPr>
          <a:xfrm>
            <a:off x="5080501" y="1619387"/>
            <a:ext cx="1088166" cy="16406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B9887298-354A-47EA-A63B-E65629D39DDE}"/>
              </a:ext>
            </a:extLst>
          </p:cNvPr>
          <p:cNvSpPr/>
          <p:nvPr/>
        </p:nvSpPr>
        <p:spPr>
          <a:xfrm>
            <a:off x="5490132" y="1784667"/>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3" name="Прямоугольник 12">
            <a:extLst>
              <a:ext uri="{FF2B5EF4-FFF2-40B4-BE49-F238E27FC236}">
                <a16:creationId xmlns:a16="http://schemas.microsoft.com/office/drawing/2014/main" id="{5057BDBC-68B3-49D8-8105-A56981E50AAF}"/>
              </a:ext>
            </a:extLst>
          </p:cNvPr>
          <p:cNvSpPr/>
          <p:nvPr/>
        </p:nvSpPr>
        <p:spPr>
          <a:xfrm>
            <a:off x="8310391" y="1876332"/>
            <a:ext cx="2046459" cy="369332"/>
          </a:xfrm>
          <a:prstGeom prst="rect">
            <a:avLst/>
          </a:prstGeom>
        </p:spPr>
        <p:txBody>
          <a:bodyPr wrap="none">
            <a:spAutoFit/>
          </a:bodyPr>
          <a:lstStyle/>
          <a:p>
            <a:pPr algn="ctr"/>
            <a:r>
              <a:rPr lang="en-US" dirty="0"/>
              <a:t>align-items: stretch;</a:t>
            </a:r>
            <a:endParaRPr lang="uk-UA" dirty="0"/>
          </a:p>
        </p:txBody>
      </p:sp>
      <p:sp>
        <p:nvSpPr>
          <p:cNvPr id="14" name="Прямоугольник 13">
            <a:extLst>
              <a:ext uri="{FF2B5EF4-FFF2-40B4-BE49-F238E27FC236}">
                <a16:creationId xmlns:a16="http://schemas.microsoft.com/office/drawing/2014/main" id="{FABAD87F-2DE4-4E33-B311-D494B52E1370}"/>
              </a:ext>
            </a:extLst>
          </p:cNvPr>
          <p:cNvSpPr/>
          <p:nvPr/>
        </p:nvSpPr>
        <p:spPr>
          <a:xfrm>
            <a:off x="1623393" y="354556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78A5CBFA-0D06-473E-A033-65D026495A0C}"/>
              </a:ext>
            </a:extLst>
          </p:cNvPr>
          <p:cNvSpPr/>
          <p:nvPr/>
        </p:nvSpPr>
        <p:spPr>
          <a:xfrm>
            <a:off x="1509929" y="3489994"/>
            <a:ext cx="9144000" cy="16406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6" name="Прямоугольник 15">
            <a:extLst>
              <a:ext uri="{FF2B5EF4-FFF2-40B4-BE49-F238E27FC236}">
                <a16:creationId xmlns:a16="http://schemas.microsoft.com/office/drawing/2014/main" id="{55227FEC-3B46-4CBC-BE30-1B8D2554D9C8}"/>
              </a:ext>
            </a:extLst>
          </p:cNvPr>
          <p:cNvSpPr/>
          <p:nvPr/>
        </p:nvSpPr>
        <p:spPr>
          <a:xfrm>
            <a:off x="1990737" y="360545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7" name="Прямоугольник 16">
            <a:extLst>
              <a:ext uri="{FF2B5EF4-FFF2-40B4-BE49-F238E27FC236}">
                <a16:creationId xmlns:a16="http://schemas.microsoft.com/office/drawing/2014/main" id="{430FAC93-4B5C-4768-944C-B19A0361EF60}"/>
              </a:ext>
            </a:extLst>
          </p:cNvPr>
          <p:cNvSpPr/>
          <p:nvPr/>
        </p:nvSpPr>
        <p:spPr>
          <a:xfrm>
            <a:off x="2779311" y="3547945"/>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 name="Прямоугольник 17">
            <a:extLst>
              <a:ext uri="{FF2B5EF4-FFF2-40B4-BE49-F238E27FC236}">
                <a16:creationId xmlns:a16="http://schemas.microsoft.com/office/drawing/2014/main" id="{97398E79-F9CD-4083-9D76-A9909AFC523B}"/>
              </a:ext>
            </a:extLst>
          </p:cNvPr>
          <p:cNvSpPr/>
          <p:nvPr/>
        </p:nvSpPr>
        <p:spPr>
          <a:xfrm>
            <a:off x="3146655" y="3607835"/>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9" name="Прямоугольник 18">
            <a:extLst>
              <a:ext uri="{FF2B5EF4-FFF2-40B4-BE49-F238E27FC236}">
                <a16:creationId xmlns:a16="http://schemas.microsoft.com/office/drawing/2014/main" id="{E42F361E-5DC3-4D10-B65B-B603ACC94CF4}"/>
              </a:ext>
            </a:extLst>
          </p:cNvPr>
          <p:cNvSpPr/>
          <p:nvPr/>
        </p:nvSpPr>
        <p:spPr>
          <a:xfrm>
            <a:off x="3935229" y="3547173"/>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0" name="Прямоугольник 19">
            <a:extLst>
              <a:ext uri="{FF2B5EF4-FFF2-40B4-BE49-F238E27FC236}">
                <a16:creationId xmlns:a16="http://schemas.microsoft.com/office/drawing/2014/main" id="{0A3AF24E-E00F-428A-8380-0AE22D9DAD75}"/>
              </a:ext>
            </a:extLst>
          </p:cNvPr>
          <p:cNvSpPr/>
          <p:nvPr/>
        </p:nvSpPr>
        <p:spPr>
          <a:xfrm>
            <a:off x="4302573" y="3607063"/>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1" name="Прямоугольник 20">
            <a:extLst>
              <a:ext uri="{FF2B5EF4-FFF2-40B4-BE49-F238E27FC236}">
                <a16:creationId xmlns:a16="http://schemas.microsoft.com/office/drawing/2014/main" id="{F040B7C3-1443-40FA-B694-0DEEF28F7803}"/>
              </a:ext>
            </a:extLst>
          </p:cNvPr>
          <p:cNvSpPr/>
          <p:nvPr/>
        </p:nvSpPr>
        <p:spPr>
          <a:xfrm>
            <a:off x="5078177" y="354556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2" name="Прямоугольник 21">
            <a:extLst>
              <a:ext uri="{FF2B5EF4-FFF2-40B4-BE49-F238E27FC236}">
                <a16:creationId xmlns:a16="http://schemas.microsoft.com/office/drawing/2014/main" id="{44A4C857-E0A4-4979-8939-FFAEB21D49E3}"/>
              </a:ext>
            </a:extLst>
          </p:cNvPr>
          <p:cNvSpPr/>
          <p:nvPr/>
        </p:nvSpPr>
        <p:spPr>
          <a:xfrm>
            <a:off x="5490132" y="3610512"/>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3" name="Прямоугольник 22">
            <a:extLst>
              <a:ext uri="{FF2B5EF4-FFF2-40B4-BE49-F238E27FC236}">
                <a16:creationId xmlns:a16="http://schemas.microsoft.com/office/drawing/2014/main" id="{D2EF133C-5C84-4103-B39D-970FB853105D}"/>
              </a:ext>
            </a:extLst>
          </p:cNvPr>
          <p:cNvSpPr/>
          <p:nvPr/>
        </p:nvSpPr>
        <p:spPr>
          <a:xfrm>
            <a:off x="8203763" y="3746939"/>
            <a:ext cx="2231573" cy="369332"/>
          </a:xfrm>
          <a:prstGeom prst="rect">
            <a:avLst/>
          </a:prstGeom>
        </p:spPr>
        <p:txBody>
          <a:bodyPr wrap="none">
            <a:spAutoFit/>
          </a:bodyPr>
          <a:lstStyle/>
          <a:p>
            <a:pPr algn="ctr"/>
            <a:r>
              <a:rPr lang="en-US" dirty="0"/>
              <a:t>align-items: flex-start;</a:t>
            </a:r>
            <a:endParaRPr lang="uk-UA" dirty="0"/>
          </a:p>
        </p:txBody>
      </p:sp>
    </p:spTree>
    <p:extLst>
      <p:ext uri="{BB962C8B-B14F-4D97-AF65-F5344CB8AC3E}">
        <p14:creationId xmlns:p14="http://schemas.microsoft.com/office/powerpoint/2010/main" val="823338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43E02C-1039-411F-BCC6-2C73C49563AB}"/>
              </a:ext>
            </a:extLst>
          </p:cNvPr>
          <p:cNvSpPr>
            <a:spLocks noGrp="1"/>
          </p:cNvSpPr>
          <p:nvPr>
            <p:ph type="title"/>
          </p:nvPr>
        </p:nvSpPr>
        <p:spPr>
          <a:xfrm>
            <a:off x="685801" y="685799"/>
            <a:ext cx="10820400" cy="4800601"/>
          </a:xfrm>
        </p:spPr>
        <p:txBody>
          <a:bodyPr/>
          <a:lstStyle/>
          <a:p>
            <a:pPr>
              <a:lnSpc>
                <a:spcPct val="100000"/>
              </a:lnSpc>
            </a:pPr>
            <a:r>
              <a:rPr lang="en-US" sz="4000" dirty="0"/>
              <a:t>align-items</a:t>
            </a:r>
            <a:endParaRPr lang="uk-UA" sz="4000" dirty="0"/>
          </a:p>
        </p:txBody>
      </p:sp>
      <p:sp>
        <p:nvSpPr>
          <p:cNvPr id="4" name="Прямоугольник 3">
            <a:extLst>
              <a:ext uri="{FF2B5EF4-FFF2-40B4-BE49-F238E27FC236}">
                <a16:creationId xmlns:a16="http://schemas.microsoft.com/office/drawing/2014/main" id="{4B522695-99F8-4607-A336-7B417AD0466A}"/>
              </a:ext>
            </a:extLst>
          </p:cNvPr>
          <p:cNvSpPr/>
          <p:nvPr/>
        </p:nvSpPr>
        <p:spPr>
          <a:xfrm>
            <a:off x="1555325" y="2645525"/>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304C35B0-F10D-4F4A-9D01-09B199A8983B}"/>
              </a:ext>
            </a:extLst>
          </p:cNvPr>
          <p:cNvSpPr/>
          <p:nvPr/>
        </p:nvSpPr>
        <p:spPr>
          <a:xfrm>
            <a:off x="1524000" y="1502167"/>
            <a:ext cx="9144000" cy="180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6DA9B168-6AFF-4687-AFF6-1BD472A55043}"/>
              </a:ext>
            </a:extLst>
          </p:cNvPr>
          <p:cNvSpPr/>
          <p:nvPr/>
        </p:nvSpPr>
        <p:spPr>
          <a:xfrm>
            <a:off x="1922669" y="2705415"/>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E94F20C7-9C5A-41DF-BFEF-3D40F6EFB159}"/>
              </a:ext>
            </a:extLst>
          </p:cNvPr>
          <p:cNvSpPr/>
          <p:nvPr/>
        </p:nvSpPr>
        <p:spPr>
          <a:xfrm>
            <a:off x="2711243" y="264791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E860F5BE-B1F0-4917-8626-993D881E0098}"/>
              </a:ext>
            </a:extLst>
          </p:cNvPr>
          <p:cNvSpPr/>
          <p:nvPr/>
        </p:nvSpPr>
        <p:spPr>
          <a:xfrm>
            <a:off x="3078587" y="270780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A6ED75D6-B04A-4EC8-994C-750E9E97B978}"/>
              </a:ext>
            </a:extLst>
          </p:cNvPr>
          <p:cNvSpPr/>
          <p:nvPr/>
        </p:nvSpPr>
        <p:spPr>
          <a:xfrm>
            <a:off x="3867161" y="2647138"/>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A56C2002-AF16-4AAC-9E1C-9EF1880BB4A9}"/>
              </a:ext>
            </a:extLst>
          </p:cNvPr>
          <p:cNvSpPr/>
          <p:nvPr/>
        </p:nvSpPr>
        <p:spPr>
          <a:xfrm>
            <a:off x="4234505" y="2707028"/>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9EE50E9A-D223-408F-A9C7-26786BD45E96}"/>
              </a:ext>
            </a:extLst>
          </p:cNvPr>
          <p:cNvSpPr/>
          <p:nvPr/>
        </p:nvSpPr>
        <p:spPr>
          <a:xfrm>
            <a:off x="5054720" y="2650587"/>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34C6DDF8-4A4D-4279-AC8A-DBE4FD6D4825}"/>
              </a:ext>
            </a:extLst>
          </p:cNvPr>
          <p:cNvSpPr/>
          <p:nvPr/>
        </p:nvSpPr>
        <p:spPr>
          <a:xfrm>
            <a:off x="5422064" y="2710477"/>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3" name="Прямоугольник 12">
            <a:extLst>
              <a:ext uri="{FF2B5EF4-FFF2-40B4-BE49-F238E27FC236}">
                <a16:creationId xmlns:a16="http://schemas.microsoft.com/office/drawing/2014/main" id="{A33D836F-01B6-4EEF-BB0B-A79DD056E085}"/>
              </a:ext>
            </a:extLst>
          </p:cNvPr>
          <p:cNvSpPr/>
          <p:nvPr/>
        </p:nvSpPr>
        <p:spPr>
          <a:xfrm>
            <a:off x="8252811" y="1759112"/>
            <a:ext cx="2161618" cy="369332"/>
          </a:xfrm>
          <a:prstGeom prst="rect">
            <a:avLst/>
          </a:prstGeom>
        </p:spPr>
        <p:txBody>
          <a:bodyPr wrap="none">
            <a:spAutoFit/>
          </a:bodyPr>
          <a:lstStyle/>
          <a:p>
            <a:pPr algn="ctr"/>
            <a:r>
              <a:rPr lang="en-US" dirty="0"/>
              <a:t>align-items: flex-end;</a:t>
            </a:r>
            <a:endParaRPr lang="uk-UA" dirty="0"/>
          </a:p>
        </p:txBody>
      </p:sp>
      <p:sp>
        <p:nvSpPr>
          <p:cNvPr id="14" name="Прямоугольник 13">
            <a:extLst>
              <a:ext uri="{FF2B5EF4-FFF2-40B4-BE49-F238E27FC236}">
                <a16:creationId xmlns:a16="http://schemas.microsoft.com/office/drawing/2014/main" id="{DED97605-5745-4001-B408-0DA6F63F8306}"/>
              </a:ext>
            </a:extLst>
          </p:cNvPr>
          <p:cNvSpPr/>
          <p:nvPr/>
        </p:nvSpPr>
        <p:spPr>
          <a:xfrm>
            <a:off x="1596070" y="4148383"/>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5D9DA396-2277-4B7B-83A9-4A7401A1ABBE}"/>
              </a:ext>
            </a:extLst>
          </p:cNvPr>
          <p:cNvSpPr/>
          <p:nvPr/>
        </p:nvSpPr>
        <p:spPr>
          <a:xfrm>
            <a:off x="1509929" y="3489994"/>
            <a:ext cx="9144000" cy="180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3" name="Прямоугольник 22">
            <a:extLst>
              <a:ext uri="{FF2B5EF4-FFF2-40B4-BE49-F238E27FC236}">
                <a16:creationId xmlns:a16="http://schemas.microsoft.com/office/drawing/2014/main" id="{13019964-4D87-438C-BEF6-674DA03C0D7F}"/>
              </a:ext>
            </a:extLst>
          </p:cNvPr>
          <p:cNvSpPr/>
          <p:nvPr/>
        </p:nvSpPr>
        <p:spPr>
          <a:xfrm>
            <a:off x="8319470" y="3746939"/>
            <a:ext cx="2000163" cy="369332"/>
          </a:xfrm>
          <a:prstGeom prst="rect">
            <a:avLst/>
          </a:prstGeom>
        </p:spPr>
        <p:txBody>
          <a:bodyPr wrap="none">
            <a:spAutoFit/>
          </a:bodyPr>
          <a:lstStyle/>
          <a:p>
            <a:pPr algn="ctr"/>
            <a:r>
              <a:rPr lang="en-US" dirty="0"/>
              <a:t>align-items: center;</a:t>
            </a:r>
            <a:endParaRPr lang="uk-UA" dirty="0"/>
          </a:p>
        </p:txBody>
      </p:sp>
      <p:sp>
        <p:nvSpPr>
          <p:cNvPr id="24" name="Прямоугольник 23">
            <a:extLst>
              <a:ext uri="{FF2B5EF4-FFF2-40B4-BE49-F238E27FC236}">
                <a16:creationId xmlns:a16="http://schemas.microsoft.com/office/drawing/2014/main" id="{C5D0015D-2FC4-4A88-A9D5-023B3EECD055}"/>
              </a:ext>
            </a:extLst>
          </p:cNvPr>
          <p:cNvSpPr/>
          <p:nvPr/>
        </p:nvSpPr>
        <p:spPr>
          <a:xfrm>
            <a:off x="2017964" y="4191395"/>
            <a:ext cx="367408" cy="523220"/>
          </a:xfrm>
          <a:prstGeom prst="rect">
            <a:avLst/>
          </a:prstGeom>
        </p:spPr>
        <p:txBody>
          <a:bodyPr wrap="square">
            <a:spAutoFit/>
          </a:bodyPr>
          <a:lstStyle/>
          <a:p>
            <a:pPr algn="ctr"/>
            <a:r>
              <a:rPr lang="en-US" sz="2800" dirty="0">
                <a:solidFill>
                  <a:schemeClr val="bg1"/>
                </a:solidFill>
              </a:rPr>
              <a:t>1</a:t>
            </a:r>
            <a:endParaRPr lang="uk-UA" sz="2800" dirty="0">
              <a:solidFill>
                <a:schemeClr val="bg1"/>
              </a:solidFill>
            </a:endParaRPr>
          </a:p>
        </p:txBody>
      </p:sp>
      <p:sp>
        <p:nvSpPr>
          <p:cNvPr id="25" name="Прямоугольник 24">
            <a:extLst>
              <a:ext uri="{FF2B5EF4-FFF2-40B4-BE49-F238E27FC236}">
                <a16:creationId xmlns:a16="http://schemas.microsoft.com/office/drawing/2014/main" id="{7DCF5FB2-91EE-4D44-AA4D-8EA3380F946D}"/>
              </a:ext>
            </a:extLst>
          </p:cNvPr>
          <p:cNvSpPr/>
          <p:nvPr/>
        </p:nvSpPr>
        <p:spPr>
          <a:xfrm>
            <a:off x="2806538" y="413389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6" name="Прямоугольник 25">
            <a:extLst>
              <a:ext uri="{FF2B5EF4-FFF2-40B4-BE49-F238E27FC236}">
                <a16:creationId xmlns:a16="http://schemas.microsoft.com/office/drawing/2014/main" id="{95B46046-E152-4C51-81B4-F1795B20E89F}"/>
              </a:ext>
            </a:extLst>
          </p:cNvPr>
          <p:cNvSpPr/>
          <p:nvPr/>
        </p:nvSpPr>
        <p:spPr>
          <a:xfrm>
            <a:off x="3173882" y="4193780"/>
            <a:ext cx="367408"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27" name="Прямоугольник 26">
            <a:extLst>
              <a:ext uri="{FF2B5EF4-FFF2-40B4-BE49-F238E27FC236}">
                <a16:creationId xmlns:a16="http://schemas.microsoft.com/office/drawing/2014/main" id="{759AB800-721E-4087-8CC5-07BA4DBB6AD1}"/>
              </a:ext>
            </a:extLst>
          </p:cNvPr>
          <p:cNvSpPr/>
          <p:nvPr/>
        </p:nvSpPr>
        <p:spPr>
          <a:xfrm>
            <a:off x="3962456" y="4133118"/>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угольник 27">
            <a:extLst>
              <a:ext uri="{FF2B5EF4-FFF2-40B4-BE49-F238E27FC236}">
                <a16:creationId xmlns:a16="http://schemas.microsoft.com/office/drawing/2014/main" id="{38B284A6-796E-4A1D-ACD5-E6C287B2DE2A}"/>
              </a:ext>
            </a:extLst>
          </p:cNvPr>
          <p:cNvSpPr/>
          <p:nvPr/>
        </p:nvSpPr>
        <p:spPr>
          <a:xfrm>
            <a:off x="4329800" y="4193008"/>
            <a:ext cx="367408" cy="523220"/>
          </a:xfrm>
          <a:prstGeom prst="rect">
            <a:avLst/>
          </a:prstGeom>
        </p:spPr>
        <p:txBody>
          <a:bodyPr wrap="square">
            <a:spAutoFit/>
          </a:bodyPr>
          <a:lstStyle/>
          <a:p>
            <a:pPr algn="ctr"/>
            <a:r>
              <a:rPr lang="en-US" sz="2800" dirty="0">
                <a:solidFill>
                  <a:schemeClr val="bg1"/>
                </a:solidFill>
              </a:rPr>
              <a:t>3</a:t>
            </a:r>
            <a:endParaRPr lang="uk-UA" sz="2800" dirty="0">
              <a:solidFill>
                <a:schemeClr val="bg1"/>
              </a:solidFill>
            </a:endParaRPr>
          </a:p>
        </p:txBody>
      </p:sp>
      <p:sp>
        <p:nvSpPr>
          <p:cNvPr id="29" name="Прямоугольник 28">
            <a:extLst>
              <a:ext uri="{FF2B5EF4-FFF2-40B4-BE49-F238E27FC236}">
                <a16:creationId xmlns:a16="http://schemas.microsoft.com/office/drawing/2014/main" id="{4D0C7C56-53D3-4959-9ABA-6A765FA4D589}"/>
              </a:ext>
            </a:extLst>
          </p:cNvPr>
          <p:cNvSpPr/>
          <p:nvPr/>
        </p:nvSpPr>
        <p:spPr>
          <a:xfrm>
            <a:off x="5150015" y="4136567"/>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45D35F74-C38C-4C84-B6EC-27B31789388C}"/>
              </a:ext>
            </a:extLst>
          </p:cNvPr>
          <p:cNvSpPr/>
          <p:nvPr/>
        </p:nvSpPr>
        <p:spPr>
          <a:xfrm>
            <a:off x="5517359" y="4196457"/>
            <a:ext cx="367408" cy="523220"/>
          </a:xfrm>
          <a:prstGeom prst="rect">
            <a:avLst/>
          </a:prstGeom>
        </p:spPr>
        <p:txBody>
          <a:bodyPr wrap="square">
            <a:spAutoFit/>
          </a:bodyPr>
          <a:lstStyle/>
          <a:p>
            <a:pPr algn="ctr"/>
            <a:r>
              <a:rPr lang="en-US" sz="2800" dirty="0">
                <a:solidFill>
                  <a:schemeClr val="bg1"/>
                </a:solidFill>
              </a:rPr>
              <a:t>4</a:t>
            </a:r>
            <a:endParaRPr lang="uk-UA" sz="2800" dirty="0">
              <a:solidFill>
                <a:schemeClr val="bg1"/>
              </a:solidFill>
            </a:endParaRPr>
          </a:p>
        </p:txBody>
      </p:sp>
    </p:spTree>
    <p:extLst>
      <p:ext uri="{BB962C8B-B14F-4D97-AF65-F5344CB8AC3E}">
        <p14:creationId xmlns:p14="http://schemas.microsoft.com/office/powerpoint/2010/main" val="427095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F72D6A-B5E9-464B-BDDE-C3430EBE378F}"/>
              </a:ext>
            </a:extLst>
          </p:cNvPr>
          <p:cNvSpPr>
            <a:spLocks noGrp="1"/>
          </p:cNvSpPr>
          <p:nvPr>
            <p:ph type="title"/>
          </p:nvPr>
        </p:nvSpPr>
        <p:spPr/>
        <p:txBody>
          <a:bodyPr/>
          <a:lstStyle/>
          <a:p>
            <a:pPr>
              <a:lnSpc>
                <a:spcPct val="150000"/>
              </a:lnSpc>
            </a:pPr>
            <a:r>
              <a:rPr lang="en-US" sz="6000" dirty="0"/>
              <a:t>WHY FLEXBOX</a:t>
            </a:r>
            <a:br>
              <a:rPr lang="en-US" sz="80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Semantic</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Responsive</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Vertical align</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Order</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285213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345166-DC57-42C5-B8A9-820289363E22}"/>
              </a:ext>
            </a:extLst>
          </p:cNvPr>
          <p:cNvSpPr>
            <a:spLocks noGrp="1"/>
          </p:cNvSpPr>
          <p:nvPr>
            <p:ph type="title"/>
          </p:nvPr>
        </p:nvSpPr>
        <p:spPr/>
        <p:txBody>
          <a:bodyPr/>
          <a:lstStyle/>
          <a:p>
            <a:pPr>
              <a:lnSpc>
                <a:spcPct val="100000"/>
              </a:lnSpc>
            </a:pPr>
            <a:r>
              <a:rPr lang="en-US" sz="4000" dirty="0"/>
              <a:t>align-self</a:t>
            </a:r>
            <a:br>
              <a:rPr lang="en-US" sz="4000" dirty="0"/>
            </a:br>
            <a:r>
              <a:rPr lang="en-US" sz="2400" dirty="0">
                <a:latin typeface="Open Sans" panose="020B0604020202020204" charset="0"/>
                <a:ea typeface="Open Sans" panose="020B0604020202020204" charset="0"/>
                <a:cs typeface="Open Sans" panose="020B0604020202020204" charset="0"/>
              </a:rPr>
              <a:t>You can override the align-items behavior for individual flex items by applying the align-self property to them.</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
        <p:nvSpPr>
          <p:cNvPr id="5" name="Прямоугольник 4">
            <a:extLst>
              <a:ext uri="{FF2B5EF4-FFF2-40B4-BE49-F238E27FC236}">
                <a16:creationId xmlns:a16="http://schemas.microsoft.com/office/drawing/2014/main" id="{4A9663E2-9846-48A2-AFB2-261CD3BC8624}"/>
              </a:ext>
            </a:extLst>
          </p:cNvPr>
          <p:cNvSpPr/>
          <p:nvPr/>
        </p:nvSpPr>
        <p:spPr>
          <a:xfrm>
            <a:off x="1623393" y="2541350"/>
            <a:ext cx="1088166" cy="14419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Прямоугольник 5">
            <a:extLst>
              <a:ext uri="{FF2B5EF4-FFF2-40B4-BE49-F238E27FC236}">
                <a16:creationId xmlns:a16="http://schemas.microsoft.com/office/drawing/2014/main" id="{F2186A95-84D0-47D2-836A-A3658776655F}"/>
              </a:ext>
            </a:extLst>
          </p:cNvPr>
          <p:cNvSpPr/>
          <p:nvPr/>
        </p:nvSpPr>
        <p:spPr>
          <a:xfrm>
            <a:off x="1524000" y="2441022"/>
            <a:ext cx="9144000" cy="30453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7" name="Прямоугольник 6">
            <a:extLst>
              <a:ext uri="{FF2B5EF4-FFF2-40B4-BE49-F238E27FC236}">
                <a16:creationId xmlns:a16="http://schemas.microsoft.com/office/drawing/2014/main" id="{2B86752B-AB6B-43C3-B134-560F69B1FEE3}"/>
              </a:ext>
            </a:extLst>
          </p:cNvPr>
          <p:cNvSpPr/>
          <p:nvPr/>
        </p:nvSpPr>
        <p:spPr>
          <a:xfrm>
            <a:off x="1990737" y="260124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8" name="Прямоугольник 7">
            <a:extLst>
              <a:ext uri="{FF2B5EF4-FFF2-40B4-BE49-F238E27FC236}">
                <a16:creationId xmlns:a16="http://schemas.microsoft.com/office/drawing/2014/main" id="{8B73D7AC-7F92-42BE-84A1-0D631B701C49}"/>
              </a:ext>
            </a:extLst>
          </p:cNvPr>
          <p:cNvSpPr/>
          <p:nvPr/>
        </p:nvSpPr>
        <p:spPr>
          <a:xfrm>
            <a:off x="2779311" y="3982560"/>
            <a:ext cx="1088166" cy="14395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Прямоугольник 8">
            <a:extLst>
              <a:ext uri="{FF2B5EF4-FFF2-40B4-BE49-F238E27FC236}">
                <a16:creationId xmlns:a16="http://schemas.microsoft.com/office/drawing/2014/main" id="{C3BC8158-614F-4BC9-8EDA-B79651507BC6}"/>
              </a:ext>
            </a:extLst>
          </p:cNvPr>
          <p:cNvSpPr/>
          <p:nvPr/>
        </p:nvSpPr>
        <p:spPr>
          <a:xfrm>
            <a:off x="3146655" y="404245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0" name="Прямоугольник 9">
            <a:extLst>
              <a:ext uri="{FF2B5EF4-FFF2-40B4-BE49-F238E27FC236}">
                <a16:creationId xmlns:a16="http://schemas.microsoft.com/office/drawing/2014/main" id="{AE65A4A7-4880-4993-B1BA-060EB93CA7D5}"/>
              </a:ext>
            </a:extLst>
          </p:cNvPr>
          <p:cNvSpPr/>
          <p:nvPr/>
        </p:nvSpPr>
        <p:spPr>
          <a:xfrm>
            <a:off x="3935229" y="2542963"/>
            <a:ext cx="1088166" cy="14395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Прямоугольник 10">
            <a:extLst>
              <a:ext uri="{FF2B5EF4-FFF2-40B4-BE49-F238E27FC236}">
                <a16:creationId xmlns:a16="http://schemas.microsoft.com/office/drawing/2014/main" id="{9446D175-C1D6-4EA4-A09B-B16AE4B5B688}"/>
              </a:ext>
            </a:extLst>
          </p:cNvPr>
          <p:cNvSpPr/>
          <p:nvPr/>
        </p:nvSpPr>
        <p:spPr>
          <a:xfrm>
            <a:off x="4302573" y="2602853"/>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2" name="Прямоугольник 11">
            <a:extLst>
              <a:ext uri="{FF2B5EF4-FFF2-40B4-BE49-F238E27FC236}">
                <a16:creationId xmlns:a16="http://schemas.microsoft.com/office/drawing/2014/main" id="{72E3751E-B94D-464E-9E73-521F61F0F363}"/>
              </a:ext>
            </a:extLst>
          </p:cNvPr>
          <p:cNvSpPr/>
          <p:nvPr/>
        </p:nvSpPr>
        <p:spPr>
          <a:xfrm>
            <a:off x="5122788" y="2546412"/>
            <a:ext cx="1088166" cy="14361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Прямоугольник 12">
            <a:extLst>
              <a:ext uri="{FF2B5EF4-FFF2-40B4-BE49-F238E27FC236}">
                <a16:creationId xmlns:a16="http://schemas.microsoft.com/office/drawing/2014/main" id="{663FAFE2-94FF-4080-9AD5-D07BEE0AAA2F}"/>
              </a:ext>
            </a:extLst>
          </p:cNvPr>
          <p:cNvSpPr/>
          <p:nvPr/>
        </p:nvSpPr>
        <p:spPr>
          <a:xfrm>
            <a:off x="5490132" y="2606302"/>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5AD2CA4C-549D-4F49-9F6F-D9C8D83A01BF}"/>
              </a:ext>
            </a:extLst>
          </p:cNvPr>
          <p:cNvSpPr/>
          <p:nvPr/>
        </p:nvSpPr>
        <p:spPr>
          <a:xfrm>
            <a:off x="8217836" y="2697967"/>
            <a:ext cx="2231573" cy="369332"/>
          </a:xfrm>
          <a:prstGeom prst="rect">
            <a:avLst/>
          </a:prstGeom>
        </p:spPr>
        <p:txBody>
          <a:bodyPr wrap="none">
            <a:spAutoFit/>
          </a:bodyPr>
          <a:lstStyle/>
          <a:p>
            <a:pPr algn="ctr"/>
            <a:r>
              <a:rPr lang="en-US" dirty="0"/>
              <a:t>align-items: flex-start;</a:t>
            </a:r>
            <a:endParaRPr lang="uk-UA" dirty="0"/>
          </a:p>
        </p:txBody>
      </p:sp>
      <p:sp>
        <p:nvSpPr>
          <p:cNvPr id="15" name="Прямоугольник 14">
            <a:extLst>
              <a:ext uri="{FF2B5EF4-FFF2-40B4-BE49-F238E27FC236}">
                <a16:creationId xmlns:a16="http://schemas.microsoft.com/office/drawing/2014/main" id="{B909455C-38FC-4F49-A7EE-ACEA13FFAC9B}"/>
              </a:ext>
            </a:extLst>
          </p:cNvPr>
          <p:cNvSpPr/>
          <p:nvPr/>
        </p:nvSpPr>
        <p:spPr>
          <a:xfrm>
            <a:off x="2408895" y="4695017"/>
            <a:ext cx="1973361" cy="369332"/>
          </a:xfrm>
          <a:prstGeom prst="rect">
            <a:avLst/>
          </a:prstGeom>
        </p:spPr>
        <p:txBody>
          <a:bodyPr wrap="none">
            <a:spAutoFit/>
          </a:bodyPr>
          <a:lstStyle/>
          <a:p>
            <a:pPr algn="ctr"/>
            <a:r>
              <a:rPr lang="en-US" dirty="0"/>
              <a:t>align-self: flex-end;</a:t>
            </a:r>
            <a:endParaRPr lang="uk-UA" dirty="0"/>
          </a:p>
        </p:txBody>
      </p:sp>
    </p:spTree>
    <p:extLst>
      <p:ext uri="{BB962C8B-B14F-4D97-AF65-F5344CB8AC3E}">
        <p14:creationId xmlns:p14="http://schemas.microsoft.com/office/powerpoint/2010/main" val="1990618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836D9D-BAA8-4154-84BE-14FBFAC7E4EC}"/>
              </a:ext>
            </a:extLst>
          </p:cNvPr>
          <p:cNvSpPr>
            <a:spLocks noGrp="1"/>
          </p:cNvSpPr>
          <p:nvPr>
            <p:ph type="title"/>
          </p:nvPr>
        </p:nvSpPr>
        <p:spPr/>
        <p:txBody>
          <a:bodyPr/>
          <a:lstStyle/>
          <a:p>
            <a:pPr>
              <a:lnSpc>
                <a:spcPct val="100000"/>
              </a:lnSpc>
            </a:pPr>
            <a:r>
              <a:rPr lang="en-US" sz="4000" dirty="0"/>
              <a:t>Perfect Centering</a:t>
            </a:r>
            <a:br>
              <a:rPr lang="uk-UA" sz="4000" dirty="0"/>
            </a:br>
            <a:endParaRPr lang="uk-UA" sz="4000" dirty="0"/>
          </a:p>
        </p:txBody>
      </p:sp>
      <p:sp>
        <p:nvSpPr>
          <p:cNvPr id="4" name="Прямоугольник 3">
            <a:extLst>
              <a:ext uri="{FF2B5EF4-FFF2-40B4-BE49-F238E27FC236}">
                <a16:creationId xmlns:a16="http://schemas.microsoft.com/office/drawing/2014/main" id="{9D31A0B4-AE33-4B0F-BE32-FE590EC9584D}"/>
              </a:ext>
            </a:extLst>
          </p:cNvPr>
          <p:cNvSpPr/>
          <p:nvPr/>
        </p:nvSpPr>
        <p:spPr>
          <a:xfrm>
            <a:off x="5374200" y="3242720"/>
            <a:ext cx="1443600" cy="14419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89637104-D3B9-4B7C-8331-83895AB49924}"/>
              </a:ext>
            </a:extLst>
          </p:cNvPr>
          <p:cNvSpPr/>
          <p:nvPr/>
        </p:nvSpPr>
        <p:spPr>
          <a:xfrm>
            <a:off x="1524000" y="2441022"/>
            <a:ext cx="9144000" cy="30453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3" name="Прямоугольник 12">
            <a:extLst>
              <a:ext uri="{FF2B5EF4-FFF2-40B4-BE49-F238E27FC236}">
                <a16:creationId xmlns:a16="http://schemas.microsoft.com/office/drawing/2014/main" id="{5CB114A2-D162-4B51-A2D9-C4335FB0AC88}"/>
              </a:ext>
            </a:extLst>
          </p:cNvPr>
          <p:cNvSpPr/>
          <p:nvPr/>
        </p:nvSpPr>
        <p:spPr>
          <a:xfrm>
            <a:off x="1677728" y="3383280"/>
            <a:ext cx="2000163" cy="369332"/>
          </a:xfrm>
          <a:prstGeom prst="rect">
            <a:avLst/>
          </a:prstGeom>
        </p:spPr>
        <p:txBody>
          <a:bodyPr wrap="none">
            <a:spAutoFit/>
          </a:bodyPr>
          <a:lstStyle/>
          <a:p>
            <a:pPr algn="ctr"/>
            <a:r>
              <a:rPr lang="en-US" dirty="0"/>
              <a:t>align-items: center;</a:t>
            </a:r>
            <a:endParaRPr lang="uk-UA" dirty="0"/>
          </a:p>
        </p:txBody>
      </p:sp>
      <p:sp>
        <p:nvSpPr>
          <p:cNvPr id="15" name="Прямоугольник 14">
            <a:extLst>
              <a:ext uri="{FF2B5EF4-FFF2-40B4-BE49-F238E27FC236}">
                <a16:creationId xmlns:a16="http://schemas.microsoft.com/office/drawing/2014/main" id="{28A3E895-9168-4E99-9E94-FB7D4BFA3B41}"/>
              </a:ext>
            </a:extLst>
          </p:cNvPr>
          <p:cNvSpPr/>
          <p:nvPr/>
        </p:nvSpPr>
        <p:spPr>
          <a:xfrm>
            <a:off x="1677728" y="3086099"/>
            <a:ext cx="2348463" cy="369332"/>
          </a:xfrm>
          <a:prstGeom prst="rect">
            <a:avLst/>
          </a:prstGeom>
        </p:spPr>
        <p:txBody>
          <a:bodyPr wrap="none">
            <a:spAutoFit/>
          </a:bodyPr>
          <a:lstStyle/>
          <a:p>
            <a:pPr algn="ctr"/>
            <a:r>
              <a:rPr lang="en-US" dirty="0"/>
              <a:t>justify-content: center;</a:t>
            </a:r>
            <a:endParaRPr lang="uk-UA" dirty="0"/>
          </a:p>
        </p:txBody>
      </p:sp>
    </p:spTree>
    <p:extLst>
      <p:ext uri="{BB962C8B-B14F-4D97-AF65-F5344CB8AC3E}">
        <p14:creationId xmlns:p14="http://schemas.microsoft.com/office/powerpoint/2010/main" val="214605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C13EFC-F203-4FC1-994E-E78208FA40B4}"/>
              </a:ext>
            </a:extLst>
          </p:cNvPr>
          <p:cNvSpPr>
            <a:spLocks noGrp="1"/>
          </p:cNvSpPr>
          <p:nvPr>
            <p:ph type="title"/>
          </p:nvPr>
        </p:nvSpPr>
        <p:spPr/>
        <p:txBody>
          <a:bodyPr/>
          <a:lstStyle/>
          <a:p>
            <a:pPr>
              <a:lnSpc>
                <a:spcPct val="100000"/>
              </a:lnSpc>
            </a:pPr>
            <a:r>
              <a:rPr lang="en-US" sz="4000" b="1" dirty="0"/>
              <a:t>Wrapping </a:t>
            </a:r>
            <a:br>
              <a:rPr lang="en-US" sz="4000" b="1" dirty="0"/>
            </a:br>
            <a:r>
              <a:rPr lang="en-US" sz="2000" dirty="0">
                <a:latin typeface="Open Sans" panose="020B0604020202020204" charset="0"/>
                <a:ea typeface="Open Sans" panose="020B0604020202020204" charset="0"/>
                <a:cs typeface="Open Sans" panose="020B0604020202020204" charset="0"/>
              </a:rPr>
              <a:t>One issue that arises when you have a fixed amount of width or height in your layout is that eventually your flexbox children will overflow their container, breaking the layout</a:t>
            </a:r>
            <a:br>
              <a:rPr lang="en-US" sz="2000" b="1" dirty="0"/>
            </a:br>
            <a:r>
              <a:rPr lang="en-US" b="1" dirty="0"/>
              <a:t>	</a:t>
            </a:r>
            <a:endParaRPr lang="uk-UA" dirty="0"/>
          </a:p>
        </p:txBody>
      </p:sp>
      <p:sp>
        <p:nvSpPr>
          <p:cNvPr id="4" name="Прямоугольник 3">
            <a:extLst>
              <a:ext uri="{FF2B5EF4-FFF2-40B4-BE49-F238E27FC236}">
                <a16:creationId xmlns:a16="http://schemas.microsoft.com/office/drawing/2014/main" id="{893CE69E-245F-40D6-8773-6FD69370135A}"/>
              </a:ext>
            </a:extLst>
          </p:cNvPr>
          <p:cNvSpPr/>
          <p:nvPr/>
        </p:nvSpPr>
        <p:spPr>
          <a:xfrm>
            <a:off x="1623393" y="3218023"/>
            <a:ext cx="1088166" cy="15999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C1D02811-72F1-4F6F-AE04-2D2AB37FBC8F}"/>
              </a:ext>
            </a:extLst>
          </p:cNvPr>
          <p:cNvSpPr/>
          <p:nvPr/>
        </p:nvSpPr>
        <p:spPr>
          <a:xfrm>
            <a:off x="1524000" y="3101009"/>
            <a:ext cx="5446643" cy="18287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DE9CBC74-7D93-4C5F-B262-2F8F245F35DD}"/>
              </a:ext>
            </a:extLst>
          </p:cNvPr>
          <p:cNvSpPr/>
          <p:nvPr/>
        </p:nvSpPr>
        <p:spPr>
          <a:xfrm>
            <a:off x="1975170" y="374092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DC9B74F1-48FD-46D7-8901-B4278098DEBF}"/>
              </a:ext>
            </a:extLst>
          </p:cNvPr>
          <p:cNvSpPr/>
          <p:nvPr/>
        </p:nvSpPr>
        <p:spPr>
          <a:xfrm>
            <a:off x="2779311" y="3217931"/>
            <a:ext cx="1088166"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8F5BCCCB-D044-444E-B05C-58CFAB4915BC}"/>
              </a:ext>
            </a:extLst>
          </p:cNvPr>
          <p:cNvSpPr/>
          <p:nvPr/>
        </p:nvSpPr>
        <p:spPr>
          <a:xfrm>
            <a:off x="3131088" y="3743312"/>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547DB231-5C41-4330-96E7-3C1988832120}"/>
              </a:ext>
            </a:extLst>
          </p:cNvPr>
          <p:cNvSpPr/>
          <p:nvPr/>
        </p:nvSpPr>
        <p:spPr>
          <a:xfrm>
            <a:off x="3935229" y="3217159"/>
            <a:ext cx="1088166"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8F6C0004-14F1-40D1-B6B3-B695C99C0D19}"/>
              </a:ext>
            </a:extLst>
          </p:cNvPr>
          <p:cNvSpPr/>
          <p:nvPr/>
        </p:nvSpPr>
        <p:spPr>
          <a:xfrm>
            <a:off x="4287006" y="374254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9787E575-4319-4602-8613-3176FDC9E47D}"/>
              </a:ext>
            </a:extLst>
          </p:cNvPr>
          <p:cNvSpPr/>
          <p:nvPr/>
        </p:nvSpPr>
        <p:spPr>
          <a:xfrm>
            <a:off x="5122788" y="3217023"/>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0FF30E47-9046-45C5-997A-471B1012DE60}"/>
              </a:ext>
            </a:extLst>
          </p:cNvPr>
          <p:cNvSpPr/>
          <p:nvPr/>
        </p:nvSpPr>
        <p:spPr>
          <a:xfrm>
            <a:off x="5474565" y="374598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628B59B7-B153-4C92-A131-74DEC837CCC5}"/>
              </a:ext>
            </a:extLst>
          </p:cNvPr>
          <p:cNvSpPr/>
          <p:nvPr/>
        </p:nvSpPr>
        <p:spPr>
          <a:xfrm>
            <a:off x="6312018" y="3217023"/>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A1EAD81E-A3FE-4986-B123-4F848039D223}"/>
              </a:ext>
            </a:extLst>
          </p:cNvPr>
          <p:cNvSpPr/>
          <p:nvPr/>
        </p:nvSpPr>
        <p:spPr>
          <a:xfrm>
            <a:off x="6663795" y="3745989"/>
            <a:ext cx="367408" cy="523220"/>
          </a:xfrm>
          <a:prstGeom prst="rect">
            <a:avLst/>
          </a:prstGeom>
        </p:spPr>
        <p:txBody>
          <a:bodyPr wrap="none">
            <a:spAutoFit/>
          </a:bodyPr>
          <a:lstStyle/>
          <a:p>
            <a:pPr algn="ctr"/>
            <a:r>
              <a:rPr lang="en-US" sz="2800" dirty="0">
                <a:solidFill>
                  <a:schemeClr val="bg1"/>
                </a:solidFill>
              </a:rPr>
              <a:t>5</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EDB3E7E5-B8EC-4CA7-97AB-FF31881AEE65}"/>
              </a:ext>
            </a:extLst>
          </p:cNvPr>
          <p:cNvSpPr/>
          <p:nvPr/>
        </p:nvSpPr>
        <p:spPr>
          <a:xfrm>
            <a:off x="7501327" y="3211961"/>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2716A9E2-C333-4F46-854F-05DE6F632F88}"/>
              </a:ext>
            </a:extLst>
          </p:cNvPr>
          <p:cNvSpPr/>
          <p:nvPr/>
        </p:nvSpPr>
        <p:spPr>
          <a:xfrm>
            <a:off x="7853104" y="3740927"/>
            <a:ext cx="367408" cy="523220"/>
          </a:xfrm>
          <a:prstGeom prst="rect">
            <a:avLst/>
          </a:prstGeom>
        </p:spPr>
        <p:txBody>
          <a:bodyPr wrap="none">
            <a:spAutoFit/>
          </a:bodyPr>
          <a:lstStyle/>
          <a:p>
            <a:pPr algn="ctr"/>
            <a:r>
              <a:rPr lang="en-US" sz="2800" dirty="0">
                <a:solidFill>
                  <a:schemeClr val="bg1"/>
                </a:solidFill>
              </a:rPr>
              <a:t>6</a:t>
            </a:r>
            <a:endParaRPr lang="uk-UA" sz="2800" dirty="0">
              <a:solidFill>
                <a:schemeClr val="bg1"/>
              </a:solidFill>
            </a:endParaRPr>
          </a:p>
        </p:txBody>
      </p:sp>
      <p:sp>
        <p:nvSpPr>
          <p:cNvPr id="18" name="Прямоугольник 17">
            <a:extLst>
              <a:ext uri="{FF2B5EF4-FFF2-40B4-BE49-F238E27FC236}">
                <a16:creationId xmlns:a16="http://schemas.microsoft.com/office/drawing/2014/main" id="{CC0ADAFE-AD1F-4EC0-A1AC-F70A213B5160}"/>
              </a:ext>
            </a:extLst>
          </p:cNvPr>
          <p:cNvSpPr/>
          <p:nvPr/>
        </p:nvSpPr>
        <p:spPr>
          <a:xfrm>
            <a:off x="8692596" y="3211961"/>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3FB59CF7-9EBC-4009-98E2-745609E5BDC8}"/>
              </a:ext>
            </a:extLst>
          </p:cNvPr>
          <p:cNvSpPr/>
          <p:nvPr/>
        </p:nvSpPr>
        <p:spPr>
          <a:xfrm>
            <a:off x="9044372" y="3740927"/>
            <a:ext cx="367408" cy="523220"/>
          </a:xfrm>
          <a:prstGeom prst="rect">
            <a:avLst/>
          </a:prstGeom>
        </p:spPr>
        <p:txBody>
          <a:bodyPr wrap="none">
            <a:spAutoFit/>
          </a:bodyPr>
          <a:lstStyle/>
          <a:p>
            <a:pPr algn="ctr"/>
            <a:r>
              <a:rPr lang="en-US" sz="2800" dirty="0">
                <a:solidFill>
                  <a:schemeClr val="bg1"/>
                </a:solidFill>
              </a:rPr>
              <a:t>7</a:t>
            </a:r>
          </a:p>
        </p:txBody>
      </p:sp>
    </p:spTree>
    <p:extLst>
      <p:ext uri="{BB962C8B-B14F-4D97-AF65-F5344CB8AC3E}">
        <p14:creationId xmlns:p14="http://schemas.microsoft.com/office/powerpoint/2010/main" val="2309246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C13EFC-F203-4FC1-994E-E78208FA40B4}"/>
              </a:ext>
            </a:extLst>
          </p:cNvPr>
          <p:cNvSpPr>
            <a:spLocks noGrp="1"/>
          </p:cNvSpPr>
          <p:nvPr>
            <p:ph type="title"/>
          </p:nvPr>
        </p:nvSpPr>
        <p:spPr>
          <a:xfrm>
            <a:off x="685801" y="685799"/>
            <a:ext cx="10820400" cy="4800601"/>
          </a:xfrm>
        </p:spPr>
        <p:txBody>
          <a:bodyPr/>
          <a:lstStyle/>
          <a:p>
            <a:pPr>
              <a:lnSpc>
                <a:spcPct val="100000"/>
              </a:lnSpc>
            </a:pPr>
            <a:r>
              <a:rPr lang="en-US" sz="4000" b="1" dirty="0"/>
              <a:t>flex-wrap: </a:t>
            </a:r>
            <a:r>
              <a:rPr lang="en-US" sz="2800" dirty="0">
                <a:latin typeface="Open Sans" panose="020B0604020202020204" charset="0"/>
                <a:ea typeface="Open Sans" panose="020B0604020202020204" charset="0"/>
                <a:cs typeface="Open Sans" panose="020B0604020202020204" charset="0"/>
              </a:rPr>
              <a:t>wrap | nowrap | wrap-reverse;</a:t>
            </a:r>
            <a:br>
              <a:rPr lang="en-US" sz="2000" b="1" dirty="0"/>
            </a:br>
            <a:r>
              <a:rPr lang="en-US" b="1" dirty="0"/>
              <a:t>	</a:t>
            </a:r>
            <a:endParaRPr lang="uk-UA" dirty="0"/>
          </a:p>
        </p:txBody>
      </p:sp>
      <p:sp>
        <p:nvSpPr>
          <p:cNvPr id="4" name="Прямоугольник 3">
            <a:extLst>
              <a:ext uri="{FF2B5EF4-FFF2-40B4-BE49-F238E27FC236}">
                <a16:creationId xmlns:a16="http://schemas.microsoft.com/office/drawing/2014/main" id="{893CE69E-245F-40D6-8773-6FD69370135A}"/>
              </a:ext>
            </a:extLst>
          </p:cNvPr>
          <p:cNvSpPr/>
          <p:nvPr/>
        </p:nvSpPr>
        <p:spPr>
          <a:xfrm>
            <a:off x="1637289" y="2140939"/>
            <a:ext cx="1088166" cy="15999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C1D02811-72F1-4F6F-AE04-2D2AB37FBC8F}"/>
              </a:ext>
            </a:extLst>
          </p:cNvPr>
          <p:cNvSpPr/>
          <p:nvPr/>
        </p:nvSpPr>
        <p:spPr>
          <a:xfrm>
            <a:off x="1524000" y="1974574"/>
            <a:ext cx="5446643" cy="35118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DE9CBC74-7D93-4C5F-B262-2F8F245F35DD}"/>
              </a:ext>
            </a:extLst>
          </p:cNvPr>
          <p:cNvSpPr/>
          <p:nvPr/>
        </p:nvSpPr>
        <p:spPr>
          <a:xfrm>
            <a:off x="1989066" y="2663843"/>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DC9B74F1-48FD-46D7-8901-B4278098DEBF}"/>
              </a:ext>
            </a:extLst>
          </p:cNvPr>
          <p:cNvSpPr/>
          <p:nvPr/>
        </p:nvSpPr>
        <p:spPr>
          <a:xfrm>
            <a:off x="2793207" y="2140847"/>
            <a:ext cx="1088166"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8F5BCCCB-D044-444E-B05C-58CFAB4915BC}"/>
              </a:ext>
            </a:extLst>
          </p:cNvPr>
          <p:cNvSpPr/>
          <p:nvPr/>
        </p:nvSpPr>
        <p:spPr>
          <a:xfrm>
            <a:off x="3144984" y="2666228"/>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547DB231-5C41-4330-96E7-3C1988832120}"/>
              </a:ext>
            </a:extLst>
          </p:cNvPr>
          <p:cNvSpPr/>
          <p:nvPr/>
        </p:nvSpPr>
        <p:spPr>
          <a:xfrm>
            <a:off x="3949125" y="2140075"/>
            <a:ext cx="1088166"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8F6C0004-14F1-40D1-B6B3-B695C99C0D19}"/>
              </a:ext>
            </a:extLst>
          </p:cNvPr>
          <p:cNvSpPr/>
          <p:nvPr/>
        </p:nvSpPr>
        <p:spPr>
          <a:xfrm>
            <a:off x="4300902" y="2665456"/>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9787E575-4319-4602-8613-3176FDC9E47D}"/>
              </a:ext>
            </a:extLst>
          </p:cNvPr>
          <p:cNvSpPr/>
          <p:nvPr/>
        </p:nvSpPr>
        <p:spPr>
          <a:xfrm>
            <a:off x="5105043" y="2128695"/>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0FF30E47-9046-45C5-997A-471B1012DE60}"/>
              </a:ext>
            </a:extLst>
          </p:cNvPr>
          <p:cNvSpPr/>
          <p:nvPr/>
        </p:nvSpPr>
        <p:spPr>
          <a:xfrm>
            <a:off x="5488461" y="2668905"/>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628B59B7-B153-4C92-A131-74DEC837CCC5}"/>
              </a:ext>
            </a:extLst>
          </p:cNvPr>
          <p:cNvSpPr/>
          <p:nvPr/>
        </p:nvSpPr>
        <p:spPr>
          <a:xfrm>
            <a:off x="1637289" y="3815926"/>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A1EAD81E-A3FE-4986-B123-4F848039D223}"/>
              </a:ext>
            </a:extLst>
          </p:cNvPr>
          <p:cNvSpPr/>
          <p:nvPr/>
        </p:nvSpPr>
        <p:spPr>
          <a:xfrm>
            <a:off x="1989066" y="4344892"/>
            <a:ext cx="367408" cy="523220"/>
          </a:xfrm>
          <a:prstGeom prst="rect">
            <a:avLst/>
          </a:prstGeom>
        </p:spPr>
        <p:txBody>
          <a:bodyPr wrap="none">
            <a:spAutoFit/>
          </a:bodyPr>
          <a:lstStyle/>
          <a:p>
            <a:pPr algn="ctr"/>
            <a:r>
              <a:rPr lang="en-US" sz="2800" dirty="0">
                <a:solidFill>
                  <a:schemeClr val="bg1"/>
                </a:solidFill>
              </a:rPr>
              <a:t>5</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EDB3E7E5-B8EC-4CA7-97AB-FF31881AEE65}"/>
              </a:ext>
            </a:extLst>
          </p:cNvPr>
          <p:cNvSpPr/>
          <p:nvPr/>
        </p:nvSpPr>
        <p:spPr>
          <a:xfrm>
            <a:off x="2793207" y="3804682"/>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2716A9E2-C333-4F46-854F-05DE6F632F88}"/>
              </a:ext>
            </a:extLst>
          </p:cNvPr>
          <p:cNvSpPr/>
          <p:nvPr/>
        </p:nvSpPr>
        <p:spPr>
          <a:xfrm>
            <a:off x="3178375" y="4339830"/>
            <a:ext cx="367408" cy="523220"/>
          </a:xfrm>
          <a:prstGeom prst="rect">
            <a:avLst/>
          </a:prstGeom>
        </p:spPr>
        <p:txBody>
          <a:bodyPr wrap="none">
            <a:spAutoFit/>
          </a:bodyPr>
          <a:lstStyle/>
          <a:p>
            <a:pPr algn="ctr"/>
            <a:r>
              <a:rPr lang="en-US" sz="2800" dirty="0">
                <a:solidFill>
                  <a:schemeClr val="bg1"/>
                </a:solidFill>
              </a:rPr>
              <a:t>6</a:t>
            </a:r>
            <a:endParaRPr lang="uk-UA" sz="2800" dirty="0">
              <a:solidFill>
                <a:schemeClr val="bg1"/>
              </a:solidFill>
            </a:endParaRPr>
          </a:p>
        </p:txBody>
      </p:sp>
      <p:sp>
        <p:nvSpPr>
          <p:cNvPr id="18" name="Прямоугольник 17">
            <a:extLst>
              <a:ext uri="{FF2B5EF4-FFF2-40B4-BE49-F238E27FC236}">
                <a16:creationId xmlns:a16="http://schemas.microsoft.com/office/drawing/2014/main" id="{CC0ADAFE-AD1F-4EC0-A1AC-F70A213B5160}"/>
              </a:ext>
            </a:extLst>
          </p:cNvPr>
          <p:cNvSpPr/>
          <p:nvPr/>
        </p:nvSpPr>
        <p:spPr>
          <a:xfrm>
            <a:off x="3949125" y="3815536"/>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3FB59CF7-9EBC-4009-98E2-745609E5BDC8}"/>
              </a:ext>
            </a:extLst>
          </p:cNvPr>
          <p:cNvSpPr/>
          <p:nvPr/>
        </p:nvSpPr>
        <p:spPr>
          <a:xfrm>
            <a:off x="4369643" y="4339830"/>
            <a:ext cx="367408" cy="523220"/>
          </a:xfrm>
          <a:prstGeom prst="rect">
            <a:avLst/>
          </a:prstGeom>
        </p:spPr>
        <p:txBody>
          <a:bodyPr wrap="none">
            <a:spAutoFit/>
          </a:bodyPr>
          <a:lstStyle/>
          <a:p>
            <a:pPr algn="ctr"/>
            <a:r>
              <a:rPr lang="en-US" sz="2800" dirty="0">
                <a:solidFill>
                  <a:schemeClr val="bg1"/>
                </a:solidFill>
              </a:rPr>
              <a:t>7</a:t>
            </a:r>
          </a:p>
        </p:txBody>
      </p:sp>
    </p:spTree>
    <p:extLst>
      <p:ext uri="{BB962C8B-B14F-4D97-AF65-F5344CB8AC3E}">
        <p14:creationId xmlns:p14="http://schemas.microsoft.com/office/powerpoint/2010/main" val="3803692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703E79-3DAD-4BA3-B16D-6740179A7D17}"/>
              </a:ext>
            </a:extLst>
          </p:cNvPr>
          <p:cNvSpPr>
            <a:spLocks noGrp="1"/>
          </p:cNvSpPr>
          <p:nvPr>
            <p:ph type="title"/>
          </p:nvPr>
        </p:nvSpPr>
        <p:spPr/>
        <p:txBody>
          <a:bodyPr/>
          <a:lstStyle/>
          <a:p>
            <a:pPr>
              <a:lnSpc>
                <a:spcPct val="100000"/>
              </a:lnSpc>
            </a:pPr>
            <a:r>
              <a:rPr lang="en-US" sz="4000" dirty="0"/>
              <a:t>align-item vs align-content</a:t>
            </a:r>
            <a:endParaRPr lang="uk-UA" sz="4000" dirty="0"/>
          </a:p>
        </p:txBody>
      </p:sp>
      <p:pic>
        <p:nvPicPr>
          <p:cNvPr id="5" name="Рисунок 4">
            <a:extLst>
              <a:ext uri="{FF2B5EF4-FFF2-40B4-BE49-F238E27FC236}">
                <a16:creationId xmlns:a16="http://schemas.microsoft.com/office/drawing/2014/main" id="{7F3800CB-A561-4473-B970-F02B10FC7E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829" y="1978649"/>
            <a:ext cx="7929915" cy="3507751"/>
          </a:xfrm>
          <a:prstGeom prst="rect">
            <a:avLst/>
          </a:prstGeom>
        </p:spPr>
      </p:pic>
    </p:spTree>
    <p:extLst>
      <p:ext uri="{BB962C8B-B14F-4D97-AF65-F5344CB8AC3E}">
        <p14:creationId xmlns:p14="http://schemas.microsoft.com/office/powerpoint/2010/main" val="1740484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E65BBEAA-B1B7-4CDB-91E6-D6A8AAAB1302}"/>
              </a:ext>
            </a:extLst>
          </p:cNvPr>
          <p:cNvSpPr/>
          <p:nvPr/>
        </p:nvSpPr>
        <p:spPr>
          <a:xfrm>
            <a:off x="903280" y="690663"/>
            <a:ext cx="1088166" cy="12392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Прямоугольник 5">
            <a:extLst>
              <a:ext uri="{FF2B5EF4-FFF2-40B4-BE49-F238E27FC236}">
                <a16:creationId xmlns:a16="http://schemas.microsoft.com/office/drawing/2014/main" id="{5B87E993-A87F-44C6-AACF-6EB60DDC02FE}"/>
              </a:ext>
            </a:extLst>
          </p:cNvPr>
          <p:cNvSpPr/>
          <p:nvPr/>
        </p:nvSpPr>
        <p:spPr>
          <a:xfrm>
            <a:off x="875489" y="685799"/>
            <a:ext cx="10719881" cy="48856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7" name="Прямоугольник 6">
            <a:extLst>
              <a:ext uri="{FF2B5EF4-FFF2-40B4-BE49-F238E27FC236}">
                <a16:creationId xmlns:a16="http://schemas.microsoft.com/office/drawing/2014/main" id="{E0C27591-124D-4901-B156-BB6672F82181}"/>
              </a:ext>
            </a:extLst>
          </p:cNvPr>
          <p:cNvSpPr/>
          <p:nvPr/>
        </p:nvSpPr>
        <p:spPr>
          <a:xfrm>
            <a:off x="1255057" y="121356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8" name="Прямоугольник 7">
            <a:extLst>
              <a:ext uri="{FF2B5EF4-FFF2-40B4-BE49-F238E27FC236}">
                <a16:creationId xmlns:a16="http://schemas.microsoft.com/office/drawing/2014/main" id="{E218D03F-BBFD-4BA1-A873-013DC1A6AB53}"/>
              </a:ext>
            </a:extLst>
          </p:cNvPr>
          <p:cNvSpPr/>
          <p:nvPr/>
        </p:nvSpPr>
        <p:spPr>
          <a:xfrm>
            <a:off x="3949125" y="693309"/>
            <a:ext cx="1088166" cy="12372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Прямоугольник 8">
            <a:extLst>
              <a:ext uri="{FF2B5EF4-FFF2-40B4-BE49-F238E27FC236}">
                <a16:creationId xmlns:a16="http://schemas.microsoft.com/office/drawing/2014/main" id="{7BAF046E-EA1A-498B-87F5-21FB6A5AFBB2}"/>
              </a:ext>
            </a:extLst>
          </p:cNvPr>
          <p:cNvSpPr/>
          <p:nvPr/>
        </p:nvSpPr>
        <p:spPr>
          <a:xfrm>
            <a:off x="4300902" y="12186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0" name="Прямоугольник 9">
            <a:extLst>
              <a:ext uri="{FF2B5EF4-FFF2-40B4-BE49-F238E27FC236}">
                <a16:creationId xmlns:a16="http://schemas.microsoft.com/office/drawing/2014/main" id="{48530275-190B-464B-8F83-09A8835583E6}"/>
              </a:ext>
            </a:extLst>
          </p:cNvPr>
          <p:cNvSpPr/>
          <p:nvPr/>
        </p:nvSpPr>
        <p:spPr>
          <a:xfrm>
            <a:off x="7160319" y="693309"/>
            <a:ext cx="1088166" cy="12372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Прямоугольник 10">
            <a:extLst>
              <a:ext uri="{FF2B5EF4-FFF2-40B4-BE49-F238E27FC236}">
                <a16:creationId xmlns:a16="http://schemas.microsoft.com/office/drawing/2014/main" id="{B238595B-4914-45B8-9F72-1EF4272E6950}"/>
              </a:ext>
            </a:extLst>
          </p:cNvPr>
          <p:cNvSpPr/>
          <p:nvPr/>
        </p:nvSpPr>
        <p:spPr>
          <a:xfrm>
            <a:off x="7512096" y="121869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2" name="Прямоугольник 11">
            <a:extLst>
              <a:ext uri="{FF2B5EF4-FFF2-40B4-BE49-F238E27FC236}">
                <a16:creationId xmlns:a16="http://schemas.microsoft.com/office/drawing/2014/main" id="{3A633E84-E9CF-4FB9-836F-4BB447467927}"/>
              </a:ext>
            </a:extLst>
          </p:cNvPr>
          <p:cNvSpPr/>
          <p:nvPr/>
        </p:nvSpPr>
        <p:spPr>
          <a:xfrm>
            <a:off x="10507204" y="685800"/>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Прямоугольник 12">
            <a:extLst>
              <a:ext uri="{FF2B5EF4-FFF2-40B4-BE49-F238E27FC236}">
                <a16:creationId xmlns:a16="http://schemas.microsoft.com/office/drawing/2014/main" id="{8F2FEA7E-32FA-4214-9A8F-37B30C86F3DB}"/>
              </a:ext>
            </a:extLst>
          </p:cNvPr>
          <p:cNvSpPr/>
          <p:nvPr/>
        </p:nvSpPr>
        <p:spPr>
          <a:xfrm>
            <a:off x="10890622" y="122600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F360FE14-B87A-4C13-8393-1EB6CFA003F7}"/>
              </a:ext>
            </a:extLst>
          </p:cNvPr>
          <p:cNvSpPr/>
          <p:nvPr/>
        </p:nvSpPr>
        <p:spPr>
          <a:xfrm>
            <a:off x="903280" y="3105584"/>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6DB870A1-6C98-4590-A6D0-22DFE69EEF5D}"/>
              </a:ext>
            </a:extLst>
          </p:cNvPr>
          <p:cNvSpPr/>
          <p:nvPr/>
        </p:nvSpPr>
        <p:spPr>
          <a:xfrm>
            <a:off x="1255057" y="3634549"/>
            <a:ext cx="367408" cy="523220"/>
          </a:xfrm>
          <a:prstGeom prst="rect">
            <a:avLst/>
          </a:prstGeom>
        </p:spPr>
        <p:txBody>
          <a:bodyPr wrap="none">
            <a:spAutoFit/>
          </a:bodyPr>
          <a:lstStyle/>
          <a:p>
            <a:pPr algn="ctr"/>
            <a:r>
              <a:rPr lang="en-US" sz="2800" dirty="0">
                <a:solidFill>
                  <a:schemeClr val="bg1"/>
                </a:solidFill>
              </a:rPr>
              <a:t>5</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C810F336-C773-40B6-AA49-7808379F3DAA}"/>
              </a:ext>
            </a:extLst>
          </p:cNvPr>
          <p:cNvSpPr/>
          <p:nvPr/>
        </p:nvSpPr>
        <p:spPr>
          <a:xfrm>
            <a:off x="5551917" y="3105584"/>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27219807-CA89-410E-99ED-D5D4392F7B0B}"/>
              </a:ext>
            </a:extLst>
          </p:cNvPr>
          <p:cNvSpPr/>
          <p:nvPr/>
        </p:nvSpPr>
        <p:spPr>
          <a:xfrm>
            <a:off x="5931485" y="3531167"/>
            <a:ext cx="367408" cy="523220"/>
          </a:xfrm>
          <a:prstGeom prst="rect">
            <a:avLst/>
          </a:prstGeom>
        </p:spPr>
        <p:txBody>
          <a:bodyPr wrap="none">
            <a:spAutoFit/>
          </a:bodyPr>
          <a:lstStyle/>
          <a:p>
            <a:pPr algn="ctr"/>
            <a:r>
              <a:rPr lang="en-US" sz="2800" dirty="0">
                <a:solidFill>
                  <a:schemeClr val="bg1"/>
                </a:solidFill>
              </a:rPr>
              <a:t>6</a:t>
            </a:r>
            <a:endParaRPr lang="uk-UA" sz="2800" dirty="0">
              <a:solidFill>
                <a:schemeClr val="bg1"/>
              </a:solidFill>
            </a:endParaRPr>
          </a:p>
        </p:txBody>
      </p:sp>
      <p:sp>
        <p:nvSpPr>
          <p:cNvPr id="18" name="Прямоугольник 17">
            <a:extLst>
              <a:ext uri="{FF2B5EF4-FFF2-40B4-BE49-F238E27FC236}">
                <a16:creationId xmlns:a16="http://schemas.microsoft.com/office/drawing/2014/main" id="{32B7BE66-B762-405B-935F-62A33FAAC190}"/>
              </a:ext>
            </a:extLst>
          </p:cNvPr>
          <p:cNvSpPr/>
          <p:nvPr/>
        </p:nvSpPr>
        <p:spPr>
          <a:xfrm>
            <a:off x="10507204" y="3017426"/>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4E561FEC-E3C2-49A3-B0B8-1D3E84E8C6DB}"/>
              </a:ext>
            </a:extLst>
          </p:cNvPr>
          <p:cNvSpPr/>
          <p:nvPr/>
        </p:nvSpPr>
        <p:spPr>
          <a:xfrm>
            <a:off x="10927722" y="3541719"/>
            <a:ext cx="367408" cy="523220"/>
          </a:xfrm>
          <a:prstGeom prst="rect">
            <a:avLst/>
          </a:prstGeom>
        </p:spPr>
        <p:txBody>
          <a:bodyPr wrap="none">
            <a:spAutoFit/>
          </a:bodyPr>
          <a:lstStyle/>
          <a:p>
            <a:pPr algn="ctr"/>
            <a:r>
              <a:rPr lang="en-US" sz="2800" dirty="0">
                <a:solidFill>
                  <a:schemeClr val="bg1"/>
                </a:solidFill>
              </a:rPr>
              <a:t>7</a:t>
            </a:r>
          </a:p>
        </p:txBody>
      </p:sp>
    </p:spTree>
    <p:extLst>
      <p:ext uri="{BB962C8B-B14F-4D97-AF65-F5344CB8AC3E}">
        <p14:creationId xmlns:p14="http://schemas.microsoft.com/office/powerpoint/2010/main" val="3159580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781B2D-B2C6-455D-AC2D-E6CD5960CC76}"/>
              </a:ext>
            </a:extLst>
          </p:cNvPr>
          <p:cNvSpPr>
            <a:spLocks noGrp="1"/>
          </p:cNvSpPr>
          <p:nvPr>
            <p:ph type="title"/>
          </p:nvPr>
        </p:nvSpPr>
        <p:spPr/>
        <p:txBody>
          <a:bodyPr/>
          <a:lstStyle/>
          <a:p>
            <a:r>
              <a:rPr lang="en-US" sz="100" dirty="0"/>
              <a:t>/</a:t>
            </a:r>
            <a:endParaRPr lang="uk-UA" sz="100" dirty="0"/>
          </a:p>
        </p:txBody>
      </p:sp>
      <p:pic>
        <p:nvPicPr>
          <p:cNvPr id="5" name="Рисунок 4">
            <a:extLst>
              <a:ext uri="{FF2B5EF4-FFF2-40B4-BE49-F238E27FC236}">
                <a16:creationId xmlns:a16="http://schemas.microsoft.com/office/drawing/2014/main" id="{4D1CEDCB-CAFC-48C5-9433-832989331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968721"/>
            <a:ext cx="7952362" cy="3517680"/>
          </a:xfrm>
          <a:prstGeom prst="rect">
            <a:avLst/>
          </a:prstGeom>
        </p:spPr>
      </p:pic>
    </p:spTree>
    <p:extLst>
      <p:ext uri="{BB962C8B-B14F-4D97-AF65-F5344CB8AC3E}">
        <p14:creationId xmlns:p14="http://schemas.microsoft.com/office/powerpoint/2010/main" val="3171943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Прямоугольник 33">
            <a:extLst>
              <a:ext uri="{FF2B5EF4-FFF2-40B4-BE49-F238E27FC236}">
                <a16:creationId xmlns:a16="http://schemas.microsoft.com/office/drawing/2014/main" id="{3839156B-D43B-4A50-ACC3-E17EA69A3EE0}"/>
              </a:ext>
            </a:extLst>
          </p:cNvPr>
          <p:cNvSpPr/>
          <p:nvPr/>
        </p:nvSpPr>
        <p:spPr>
          <a:xfrm>
            <a:off x="903280" y="690663"/>
            <a:ext cx="1088166" cy="12392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5" name="Прямоугольник 34">
            <a:extLst>
              <a:ext uri="{FF2B5EF4-FFF2-40B4-BE49-F238E27FC236}">
                <a16:creationId xmlns:a16="http://schemas.microsoft.com/office/drawing/2014/main" id="{E9B4B1D4-65A8-482B-8E25-B2BDEA6109F9}"/>
              </a:ext>
            </a:extLst>
          </p:cNvPr>
          <p:cNvSpPr/>
          <p:nvPr/>
        </p:nvSpPr>
        <p:spPr>
          <a:xfrm>
            <a:off x="875489" y="685799"/>
            <a:ext cx="10719881" cy="48856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36" name="Прямоугольник 35">
            <a:extLst>
              <a:ext uri="{FF2B5EF4-FFF2-40B4-BE49-F238E27FC236}">
                <a16:creationId xmlns:a16="http://schemas.microsoft.com/office/drawing/2014/main" id="{713546A0-9319-4E15-8FAF-5DFE3A9AE7B3}"/>
              </a:ext>
            </a:extLst>
          </p:cNvPr>
          <p:cNvSpPr/>
          <p:nvPr/>
        </p:nvSpPr>
        <p:spPr>
          <a:xfrm>
            <a:off x="1255057" y="121356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37" name="Прямоугольник 36">
            <a:extLst>
              <a:ext uri="{FF2B5EF4-FFF2-40B4-BE49-F238E27FC236}">
                <a16:creationId xmlns:a16="http://schemas.microsoft.com/office/drawing/2014/main" id="{07A0012C-6A03-4979-B483-D7BE71B31309}"/>
              </a:ext>
            </a:extLst>
          </p:cNvPr>
          <p:cNvSpPr/>
          <p:nvPr/>
        </p:nvSpPr>
        <p:spPr>
          <a:xfrm>
            <a:off x="3949125" y="693309"/>
            <a:ext cx="1088166" cy="12372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8" name="Прямоугольник 37">
            <a:extLst>
              <a:ext uri="{FF2B5EF4-FFF2-40B4-BE49-F238E27FC236}">
                <a16:creationId xmlns:a16="http://schemas.microsoft.com/office/drawing/2014/main" id="{79965BEA-CA00-4524-A878-F960156A09E4}"/>
              </a:ext>
            </a:extLst>
          </p:cNvPr>
          <p:cNvSpPr/>
          <p:nvPr/>
        </p:nvSpPr>
        <p:spPr>
          <a:xfrm>
            <a:off x="4300902" y="12186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39" name="Прямоугольник 38">
            <a:extLst>
              <a:ext uri="{FF2B5EF4-FFF2-40B4-BE49-F238E27FC236}">
                <a16:creationId xmlns:a16="http://schemas.microsoft.com/office/drawing/2014/main" id="{D4CD7657-3676-40B7-B1DF-AEF3A8EC1D8D}"/>
              </a:ext>
            </a:extLst>
          </p:cNvPr>
          <p:cNvSpPr/>
          <p:nvPr/>
        </p:nvSpPr>
        <p:spPr>
          <a:xfrm>
            <a:off x="7160319" y="693309"/>
            <a:ext cx="1088166" cy="12372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0" name="Прямоугольник 39">
            <a:extLst>
              <a:ext uri="{FF2B5EF4-FFF2-40B4-BE49-F238E27FC236}">
                <a16:creationId xmlns:a16="http://schemas.microsoft.com/office/drawing/2014/main" id="{BFD8055C-747C-4C57-83B6-0C821BBE20C1}"/>
              </a:ext>
            </a:extLst>
          </p:cNvPr>
          <p:cNvSpPr/>
          <p:nvPr/>
        </p:nvSpPr>
        <p:spPr>
          <a:xfrm>
            <a:off x="7512096" y="121869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41" name="Прямоугольник 40">
            <a:extLst>
              <a:ext uri="{FF2B5EF4-FFF2-40B4-BE49-F238E27FC236}">
                <a16:creationId xmlns:a16="http://schemas.microsoft.com/office/drawing/2014/main" id="{6DA6680A-6570-4708-B89B-9AA491EC806E}"/>
              </a:ext>
            </a:extLst>
          </p:cNvPr>
          <p:cNvSpPr/>
          <p:nvPr/>
        </p:nvSpPr>
        <p:spPr>
          <a:xfrm>
            <a:off x="10507204" y="685800"/>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2" name="Прямоугольник 41">
            <a:extLst>
              <a:ext uri="{FF2B5EF4-FFF2-40B4-BE49-F238E27FC236}">
                <a16:creationId xmlns:a16="http://schemas.microsoft.com/office/drawing/2014/main" id="{2431B2DB-58B7-4B89-9296-A3F912A6023E}"/>
              </a:ext>
            </a:extLst>
          </p:cNvPr>
          <p:cNvSpPr/>
          <p:nvPr/>
        </p:nvSpPr>
        <p:spPr>
          <a:xfrm>
            <a:off x="10890622" y="122600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43" name="Прямоугольник 42">
            <a:extLst>
              <a:ext uri="{FF2B5EF4-FFF2-40B4-BE49-F238E27FC236}">
                <a16:creationId xmlns:a16="http://schemas.microsoft.com/office/drawing/2014/main" id="{59BDA045-F79B-49FA-8DD1-273802445152}"/>
              </a:ext>
            </a:extLst>
          </p:cNvPr>
          <p:cNvSpPr/>
          <p:nvPr/>
        </p:nvSpPr>
        <p:spPr>
          <a:xfrm>
            <a:off x="903280" y="1929923"/>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4" name="Прямоугольник 43">
            <a:extLst>
              <a:ext uri="{FF2B5EF4-FFF2-40B4-BE49-F238E27FC236}">
                <a16:creationId xmlns:a16="http://schemas.microsoft.com/office/drawing/2014/main" id="{88752919-4322-4DD5-A12A-BD66351824F8}"/>
              </a:ext>
            </a:extLst>
          </p:cNvPr>
          <p:cNvSpPr/>
          <p:nvPr/>
        </p:nvSpPr>
        <p:spPr>
          <a:xfrm>
            <a:off x="1255057" y="2458888"/>
            <a:ext cx="367408" cy="523220"/>
          </a:xfrm>
          <a:prstGeom prst="rect">
            <a:avLst/>
          </a:prstGeom>
        </p:spPr>
        <p:txBody>
          <a:bodyPr wrap="none">
            <a:spAutoFit/>
          </a:bodyPr>
          <a:lstStyle/>
          <a:p>
            <a:pPr algn="ctr"/>
            <a:r>
              <a:rPr lang="en-US" sz="2800" dirty="0">
                <a:solidFill>
                  <a:schemeClr val="bg1"/>
                </a:solidFill>
              </a:rPr>
              <a:t>5</a:t>
            </a:r>
            <a:endParaRPr lang="uk-UA" sz="2800" dirty="0">
              <a:solidFill>
                <a:schemeClr val="bg1"/>
              </a:solidFill>
            </a:endParaRPr>
          </a:p>
        </p:txBody>
      </p:sp>
      <p:sp>
        <p:nvSpPr>
          <p:cNvPr id="45" name="Прямоугольник 44">
            <a:extLst>
              <a:ext uri="{FF2B5EF4-FFF2-40B4-BE49-F238E27FC236}">
                <a16:creationId xmlns:a16="http://schemas.microsoft.com/office/drawing/2014/main" id="{A9F81364-F840-4227-8FE9-098A4F810655}"/>
              </a:ext>
            </a:extLst>
          </p:cNvPr>
          <p:cNvSpPr/>
          <p:nvPr/>
        </p:nvSpPr>
        <p:spPr>
          <a:xfrm>
            <a:off x="5486877" y="1920046"/>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6" name="Прямоугольник 45">
            <a:extLst>
              <a:ext uri="{FF2B5EF4-FFF2-40B4-BE49-F238E27FC236}">
                <a16:creationId xmlns:a16="http://schemas.microsoft.com/office/drawing/2014/main" id="{EFE123C8-3DD2-440D-908E-7DF085D5BDE0}"/>
              </a:ext>
            </a:extLst>
          </p:cNvPr>
          <p:cNvSpPr/>
          <p:nvPr/>
        </p:nvSpPr>
        <p:spPr>
          <a:xfrm>
            <a:off x="5866445" y="2345629"/>
            <a:ext cx="367408" cy="523220"/>
          </a:xfrm>
          <a:prstGeom prst="rect">
            <a:avLst/>
          </a:prstGeom>
        </p:spPr>
        <p:txBody>
          <a:bodyPr wrap="none">
            <a:spAutoFit/>
          </a:bodyPr>
          <a:lstStyle/>
          <a:p>
            <a:pPr algn="ctr"/>
            <a:r>
              <a:rPr lang="en-US" sz="2800" dirty="0">
                <a:solidFill>
                  <a:schemeClr val="bg1"/>
                </a:solidFill>
              </a:rPr>
              <a:t>6</a:t>
            </a:r>
            <a:endParaRPr lang="uk-UA" sz="2800" dirty="0">
              <a:solidFill>
                <a:schemeClr val="bg1"/>
              </a:solidFill>
            </a:endParaRPr>
          </a:p>
        </p:txBody>
      </p:sp>
      <p:sp>
        <p:nvSpPr>
          <p:cNvPr id="47" name="Прямоугольник 46">
            <a:extLst>
              <a:ext uri="{FF2B5EF4-FFF2-40B4-BE49-F238E27FC236}">
                <a16:creationId xmlns:a16="http://schemas.microsoft.com/office/drawing/2014/main" id="{FB6B6C92-CCED-481E-AC54-AAA6BF878F27}"/>
              </a:ext>
            </a:extLst>
          </p:cNvPr>
          <p:cNvSpPr/>
          <p:nvPr/>
        </p:nvSpPr>
        <p:spPr>
          <a:xfrm>
            <a:off x="10507204" y="1934787"/>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8" name="Прямоугольник 47">
            <a:extLst>
              <a:ext uri="{FF2B5EF4-FFF2-40B4-BE49-F238E27FC236}">
                <a16:creationId xmlns:a16="http://schemas.microsoft.com/office/drawing/2014/main" id="{8142DF64-1FA2-4EDE-B64A-A6DD86DE2A24}"/>
              </a:ext>
            </a:extLst>
          </p:cNvPr>
          <p:cNvSpPr/>
          <p:nvPr/>
        </p:nvSpPr>
        <p:spPr>
          <a:xfrm>
            <a:off x="10927722" y="2459080"/>
            <a:ext cx="367408" cy="523220"/>
          </a:xfrm>
          <a:prstGeom prst="rect">
            <a:avLst/>
          </a:prstGeom>
        </p:spPr>
        <p:txBody>
          <a:bodyPr wrap="none">
            <a:spAutoFit/>
          </a:bodyPr>
          <a:lstStyle/>
          <a:p>
            <a:pPr algn="ctr"/>
            <a:r>
              <a:rPr lang="en-US" sz="2800" dirty="0">
                <a:solidFill>
                  <a:schemeClr val="bg1"/>
                </a:solidFill>
              </a:rPr>
              <a:t>7</a:t>
            </a:r>
          </a:p>
        </p:txBody>
      </p:sp>
    </p:spTree>
    <p:extLst>
      <p:ext uri="{BB962C8B-B14F-4D97-AF65-F5344CB8AC3E}">
        <p14:creationId xmlns:p14="http://schemas.microsoft.com/office/powerpoint/2010/main" val="994841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CFA73F-C93B-4D44-9036-6BDCE22668C2}"/>
              </a:ext>
            </a:extLst>
          </p:cNvPr>
          <p:cNvSpPr>
            <a:spLocks noGrp="1"/>
          </p:cNvSpPr>
          <p:nvPr>
            <p:ph type="title"/>
          </p:nvPr>
        </p:nvSpPr>
        <p:spPr/>
        <p:txBody>
          <a:bodyPr/>
          <a:lstStyle/>
          <a:p>
            <a:pPr>
              <a:lnSpc>
                <a:spcPct val="100000"/>
              </a:lnSpc>
            </a:pPr>
            <a:r>
              <a:rPr lang="en-US" sz="4000" dirty="0"/>
              <a:t>align-content</a:t>
            </a:r>
            <a:br>
              <a:rPr lang="en-US" sz="4000" dirty="0"/>
            </a:br>
            <a:br>
              <a:rPr lang="en-US" sz="4000" dirty="0"/>
            </a:br>
            <a:r>
              <a:rPr lang="en-US" sz="2400" dirty="0">
                <a:latin typeface="Open Sans" panose="020B0604020202020204" charset="0"/>
                <a:ea typeface="Open Sans" panose="020B0604020202020204" charset="0"/>
                <a:cs typeface="Open Sans" panose="020B0604020202020204" charset="0"/>
              </a:rPr>
              <a:t>It helps to align a flex container's lines within it when there is extra space in the cross-axis, similar to how justify-content aligns individual items within the main-axis.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Note, this property has no effect when the flexbox has only a single line.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29435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A4C977-241D-4D55-81D6-22EE81CC1D35}"/>
              </a:ext>
            </a:extLst>
          </p:cNvPr>
          <p:cNvSpPr>
            <a:spLocks noGrp="1"/>
          </p:cNvSpPr>
          <p:nvPr>
            <p:ph type="title"/>
          </p:nvPr>
        </p:nvSpPr>
        <p:spPr/>
        <p:txBody>
          <a:bodyPr/>
          <a:lstStyle/>
          <a:p>
            <a:pPr>
              <a:lnSpc>
                <a:spcPct val="150000"/>
              </a:lnSpc>
            </a:pPr>
            <a:r>
              <a:rPr lang="en-US" sz="4000"/>
              <a:t>align-content</a:t>
            </a:r>
            <a:br>
              <a:rPr lang="en-US" sz="4000" dirty="0"/>
            </a:br>
            <a:r>
              <a:rPr lang="uk-UA" sz="2400" b="1" dirty="0"/>
              <a:t>· </a:t>
            </a:r>
            <a:r>
              <a:rPr lang="en-US" sz="2400" dirty="0">
                <a:latin typeface="Open Sans" panose="020B0604020202020204" charset="0"/>
                <a:ea typeface="Open Sans" panose="020B0604020202020204" charset="0"/>
                <a:cs typeface="Open Sans" panose="020B0604020202020204" charset="0"/>
              </a:rPr>
              <a:t>flex-start</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flex-end</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center</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space-between</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space-around</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stretch(default)</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630128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DDA3F3-37F0-4A5E-8E4F-255E121D3C10}"/>
              </a:ext>
            </a:extLst>
          </p:cNvPr>
          <p:cNvSpPr>
            <a:spLocks noGrp="1"/>
          </p:cNvSpPr>
          <p:nvPr>
            <p:ph type="title"/>
          </p:nvPr>
        </p:nvSpPr>
        <p:spPr>
          <a:xfrm>
            <a:off x="685801" y="685799"/>
            <a:ext cx="10820400" cy="4800601"/>
          </a:xfrm>
        </p:spPr>
        <p:txBody>
          <a:bodyPr/>
          <a:lstStyle/>
          <a:p>
            <a:pPr>
              <a:lnSpc>
                <a:spcPct val="100000"/>
              </a:lnSpc>
            </a:pPr>
            <a:r>
              <a:rPr lang="en-US" sz="6000" dirty="0"/>
              <a:t>Terminology </a:t>
            </a:r>
            <a:br>
              <a:rPr lang="uk-UA" sz="6000" dirty="0"/>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 container</a:t>
            </a:r>
            <a:br>
              <a:rPr lang="uk-UA" sz="2400" dirty="0">
                <a:latin typeface="Open Sans" panose="020B0604020202020204" charset="0"/>
                <a:ea typeface="Open Sans" panose="020B0604020202020204" charset="0"/>
                <a:cs typeface="Open Sans" panose="020B0604020202020204" charset="0"/>
              </a:rPr>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 items</a:t>
            </a:r>
            <a:br>
              <a:rPr lang="uk-UA" sz="2400" dirty="0">
                <a:latin typeface="Open Sans" panose="020B0604020202020204" charset="0"/>
                <a:ea typeface="Open Sans" panose="020B0604020202020204" charset="0"/>
                <a:cs typeface="Open Sans" panose="020B0604020202020204" charset="0"/>
              </a:rPr>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Main axis / Cross axis</a:t>
            </a:r>
            <a:br>
              <a:rPr lang="uk-UA" sz="2400" dirty="0">
                <a:latin typeface="Open Sans" panose="020B0604020202020204" charset="0"/>
                <a:ea typeface="Open Sans" panose="020B0604020202020204" charset="0"/>
                <a:cs typeface="Open Sans" panose="020B0604020202020204" charset="0"/>
              </a:rPr>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Start / end</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4085242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906051-5B3C-4A91-A1F8-632ACE2AD1AA}"/>
              </a:ext>
            </a:extLst>
          </p:cNvPr>
          <p:cNvSpPr>
            <a:spLocks noGrp="1"/>
          </p:cNvSpPr>
          <p:nvPr>
            <p:ph type="title"/>
          </p:nvPr>
        </p:nvSpPr>
        <p:spPr/>
        <p:txBody>
          <a:bodyPr/>
          <a:lstStyle/>
          <a:p>
            <a:pPr>
              <a:lnSpc>
                <a:spcPct val="100000"/>
              </a:lnSpc>
            </a:pPr>
            <a:r>
              <a:rPr lang="en-US" sz="4000" b="1" dirty="0"/>
              <a:t>flex-flow shorthand</a:t>
            </a:r>
            <a:br>
              <a:rPr lang="en-US" sz="4000" b="1" dirty="0"/>
            </a:br>
            <a:r>
              <a:rPr lang="en-US" sz="2000" dirty="0">
                <a:latin typeface="Open Sans" panose="020B0604020202020204" charset="0"/>
                <a:ea typeface="Open Sans" panose="020B0604020202020204" charset="0"/>
                <a:cs typeface="Open Sans" panose="020B0604020202020204" charset="0"/>
              </a:rPr>
              <a:t>At this point it is worth noting that a shorthand exists for flex-direction and flex-wrap — flex-flow. So for example, you can replace</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flex-direction: row;</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flex-wrap: wrap;</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with</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flex-flow: row wrap;</a:t>
            </a:r>
            <a:endParaRPr lang="uk-UA" sz="20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285239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1CB5FF-7E32-473E-839D-92192368970C}"/>
              </a:ext>
            </a:extLst>
          </p:cNvPr>
          <p:cNvSpPr>
            <a:spLocks noGrp="1"/>
          </p:cNvSpPr>
          <p:nvPr>
            <p:ph type="title"/>
          </p:nvPr>
        </p:nvSpPr>
        <p:spPr/>
        <p:txBody>
          <a:bodyPr/>
          <a:lstStyle/>
          <a:p>
            <a:pPr>
              <a:lnSpc>
                <a:spcPct val="100000"/>
              </a:lnSpc>
            </a:pPr>
            <a:r>
              <a:rPr lang="en-US" sz="4000" dirty="0"/>
              <a:t>flex-basis</a:t>
            </a:r>
            <a:br>
              <a:rPr lang="en-US" sz="4000" dirty="0"/>
            </a:br>
            <a:br>
              <a:rPr lang="en-US" sz="4000" dirty="0"/>
            </a:br>
            <a:r>
              <a:rPr lang="en-US" sz="2400" dirty="0">
                <a:latin typeface="Open Sans" panose="020B0604020202020204" charset="0"/>
                <a:ea typeface="Open Sans" panose="020B0604020202020204" charset="0"/>
                <a:cs typeface="Open Sans" panose="020B0604020202020204" charset="0"/>
              </a:rPr>
              <a:t>sets the initial main size of a flex item (affects the size of elements along the main axis)</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754441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1CB5FF-7E32-473E-839D-92192368970C}"/>
              </a:ext>
            </a:extLst>
          </p:cNvPr>
          <p:cNvSpPr>
            <a:spLocks noGrp="1"/>
          </p:cNvSpPr>
          <p:nvPr>
            <p:ph type="title"/>
          </p:nvPr>
        </p:nvSpPr>
        <p:spPr/>
        <p:txBody>
          <a:bodyPr/>
          <a:lstStyle/>
          <a:p>
            <a:pPr>
              <a:lnSpc>
                <a:spcPct val="100000"/>
              </a:lnSpc>
            </a:pPr>
            <a:r>
              <a:rPr lang="en-US" sz="4000" dirty="0"/>
              <a:t>flex-grow</a:t>
            </a:r>
            <a:br>
              <a:rPr lang="en-US" sz="4000" dirty="0"/>
            </a:br>
            <a:r>
              <a:rPr lang="en-US" sz="2000" dirty="0">
                <a:latin typeface="Open Sans" panose="020B0604020202020204" charset="0"/>
                <a:ea typeface="Open Sans" panose="020B0604020202020204" charset="0"/>
                <a:cs typeface="Open Sans" panose="020B0604020202020204" charset="0"/>
              </a:rPr>
              <a:t>The flex-grow CSS property sets the flex grow factor of a flex item main size. It specifies how much of the remaining space in the flex container should be assigned to the item (the flex grow factor).</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The main size is either width or height of the item which is dependent on the flex-direction value.</a:t>
            </a:r>
            <a:endParaRPr lang="uk-UA" sz="2000" dirty="0">
              <a:latin typeface="Open Sans" panose="020B0604020202020204" charset="0"/>
              <a:ea typeface="Open Sans" panose="020B0604020202020204" charset="0"/>
              <a:cs typeface="Open Sans" panose="020B0604020202020204" charset="0"/>
            </a:endParaRPr>
          </a:p>
        </p:txBody>
      </p:sp>
      <p:sp>
        <p:nvSpPr>
          <p:cNvPr id="5" name="Прямоугольник 4">
            <a:extLst>
              <a:ext uri="{FF2B5EF4-FFF2-40B4-BE49-F238E27FC236}">
                <a16:creationId xmlns:a16="http://schemas.microsoft.com/office/drawing/2014/main" id="{886175CC-11CA-40E5-88F4-78192812AF49}"/>
              </a:ext>
            </a:extLst>
          </p:cNvPr>
          <p:cNvSpPr/>
          <p:nvPr/>
        </p:nvSpPr>
        <p:spPr>
          <a:xfrm>
            <a:off x="785192" y="3546014"/>
            <a:ext cx="2161770" cy="15999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Прямоугольник 5">
            <a:extLst>
              <a:ext uri="{FF2B5EF4-FFF2-40B4-BE49-F238E27FC236}">
                <a16:creationId xmlns:a16="http://schemas.microsoft.com/office/drawing/2014/main" id="{611D37B4-8B85-4B04-8939-530C6D764CE3}"/>
              </a:ext>
            </a:extLst>
          </p:cNvPr>
          <p:cNvSpPr/>
          <p:nvPr/>
        </p:nvSpPr>
        <p:spPr>
          <a:xfrm>
            <a:off x="685799" y="3429000"/>
            <a:ext cx="10820400" cy="18287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8" name="Прямоугольник 7">
            <a:extLst>
              <a:ext uri="{FF2B5EF4-FFF2-40B4-BE49-F238E27FC236}">
                <a16:creationId xmlns:a16="http://schemas.microsoft.com/office/drawing/2014/main" id="{E2439B3A-CBE6-4C35-87B1-0CA59D07B473}"/>
              </a:ext>
            </a:extLst>
          </p:cNvPr>
          <p:cNvSpPr/>
          <p:nvPr/>
        </p:nvSpPr>
        <p:spPr>
          <a:xfrm>
            <a:off x="3138470" y="3537496"/>
            <a:ext cx="5992277"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95579283-42EC-4095-B873-84541A50C1AE}"/>
              </a:ext>
            </a:extLst>
          </p:cNvPr>
          <p:cNvSpPr/>
          <p:nvPr/>
        </p:nvSpPr>
        <p:spPr>
          <a:xfrm>
            <a:off x="9302354" y="3541323"/>
            <a:ext cx="2161770"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6DEA4B7F-8AC9-4E3F-B467-CAD23ED90EDB}"/>
              </a:ext>
            </a:extLst>
          </p:cNvPr>
          <p:cNvSpPr/>
          <p:nvPr/>
        </p:nvSpPr>
        <p:spPr>
          <a:xfrm>
            <a:off x="5402110" y="4013001"/>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flex-grow: 2;</a:t>
            </a:r>
          </a:p>
        </p:txBody>
      </p:sp>
      <p:sp>
        <p:nvSpPr>
          <p:cNvPr id="23" name="Прямоугольник 22">
            <a:extLst>
              <a:ext uri="{FF2B5EF4-FFF2-40B4-BE49-F238E27FC236}">
                <a16:creationId xmlns:a16="http://schemas.microsoft.com/office/drawing/2014/main" id="{30643BF6-2E23-4A2A-A0CB-727810EA77FD}"/>
              </a:ext>
            </a:extLst>
          </p:cNvPr>
          <p:cNvSpPr/>
          <p:nvPr/>
        </p:nvSpPr>
        <p:spPr>
          <a:xfrm>
            <a:off x="1133579" y="4013000"/>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flex-grow: 1;</a:t>
            </a:r>
          </a:p>
        </p:txBody>
      </p:sp>
      <p:sp>
        <p:nvSpPr>
          <p:cNvPr id="24" name="Прямоугольник 23">
            <a:extLst>
              <a:ext uri="{FF2B5EF4-FFF2-40B4-BE49-F238E27FC236}">
                <a16:creationId xmlns:a16="http://schemas.microsoft.com/office/drawing/2014/main" id="{3D693D91-F86B-4939-8120-2D321F07D179}"/>
              </a:ext>
            </a:extLst>
          </p:cNvPr>
          <p:cNvSpPr/>
          <p:nvPr/>
        </p:nvSpPr>
        <p:spPr>
          <a:xfrm>
            <a:off x="9650741" y="4020233"/>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flex-grow: 1;</a:t>
            </a:r>
          </a:p>
        </p:txBody>
      </p:sp>
    </p:spTree>
    <p:extLst>
      <p:ext uri="{BB962C8B-B14F-4D97-AF65-F5344CB8AC3E}">
        <p14:creationId xmlns:p14="http://schemas.microsoft.com/office/powerpoint/2010/main" val="1892175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1CB5FF-7E32-473E-839D-92192368970C}"/>
              </a:ext>
            </a:extLst>
          </p:cNvPr>
          <p:cNvSpPr>
            <a:spLocks noGrp="1"/>
          </p:cNvSpPr>
          <p:nvPr>
            <p:ph type="title"/>
          </p:nvPr>
        </p:nvSpPr>
        <p:spPr/>
        <p:txBody>
          <a:bodyPr/>
          <a:lstStyle/>
          <a:p>
            <a:pPr>
              <a:lnSpc>
                <a:spcPct val="100000"/>
              </a:lnSpc>
            </a:pPr>
            <a:r>
              <a:rPr lang="en-US" sz="4000" dirty="0"/>
              <a:t>flex</a:t>
            </a:r>
            <a:r>
              <a:rPr lang="uk-UA" sz="4000" dirty="0"/>
              <a:t>-</a:t>
            </a:r>
            <a:r>
              <a:rPr lang="en-US" sz="4000" dirty="0"/>
              <a:t>shrink</a:t>
            </a:r>
            <a:br>
              <a:rPr lang="en-US" sz="4000" dirty="0"/>
            </a:br>
            <a:r>
              <a:rPr lang="en-US" sz="2000" dirty="0">
                <a:latin typeface="Open Sans" panose="020B0604020202020204" charset="0"/>
                <a:ea typeface="Open Sans" panose="020B0604020202020204" charset="0"/>
                <a:cs typeface="Open Sans" panose="020B0604020202020204" charset="0"/>
              </a:rPr>
              <a:t>The exact opposite to flex-grow</a:t>
            </a:r>
            <a:endParaRPr lang="uk-UA" sz="2000" dirty="0">
              <a:latin typeface="Open Sans" panose="020B0604020202020204" charset="0"/>
              <a:ea typeface="Open Sans" panose="020B0604020202020204" charset="0"/>
              <a:cs typeface="Open Sans" panose="020B0604020202020204" charset="0"/>
            </a:endParaRPr>
          </a:p>
        </p:txBody>
      </p:sp>
      <p:sp>
        <p:nvSpPr>
          <p:cNvPr id="5" name="Прямоугольник 4">
            <a:extLst>
              <a:ext uri="{FF2B5EF4-FFF2-40B4-BE49-F238E27FC236}">
                <a16:creationId xmlns:a16="http://schemas.microsoft.com/office/drawing/2014/main" id="{AC5533C1-87B3-4E55-99E4-8BD782A37DB4}"/>
              </a:ext>
            </a:extLst>
          </p:cNvPr>
          <p:cNvSpPr/>
          <p:nvPr/>
        </p:nvSpPr>
        <p:spPr>
          <a:xfrm>
            <a:off x="685798" y="1696279"/>
            <a:ext cx="10332000" cy="17327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9" name="Прямоугольник 18">
            <a:extLst>
              <a:ext uri="{FF2B5EF4-FFF2-40B4-BE49-F238E27FC236}">
                <a16:creationId xmlns:a16="http://schemas.microsoft.com/office/drawing/2014/main" id="{5E0B78D1-CBE6-4345-A7F1-E7BA5E574F0A}"/>
              </a:ext>
            </a:extLst>
          </p:cNvPr>
          <p:cNvSpPr/>
          <p:nvPr/>
        </p:nvSpPr>
        <p:spPr>
          <a:xfrm>
            <a:off x="8449395" y="1771409"/>
            <a:ext cx="2531532"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9637DACD-3A51-4862-B905-BBFEFA560716}"/>
              </a:ext>
            </a:extLst>
          </p:cNvPr>
          <p:cNvSpPr/>
          <p:nvPr/>
        </p:nvSpPr>
        <p:spPr>
          <a:xfrm>
            <a:off x="5876066" y="1771410"/>
            <a:ext cx="2531532" cy="159734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3" name="Прямоугольник 22">
            <a:extLst>
              <a:ext uri="{FF2B5EF4-FFF2-40B4-BE49-F238E27FC236}">
                <a16:creationId xmlns:a16="http://schemas.microsoft.com/office/drawing/2014/main" id="{D704389D-7DB8-4663-A1E4-7FC97A12703F}"/>
              </a:ext>
            </a:extLst>
          </p:cNvPr>
          <p:cNvSpPr/>
          <p:nvPr/>
        </p:nvSpPr>
        <p:spPr>
          <a:xfrm>
            <a:off x="727599" y="1779907"/>
            <a:ext cx="2531531"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7" name="Прямоугольник 26">
            <a:extLst>
              <a:ext uri="{FF2B5EF4-FFF2-40B4-BE49-F238E27FC236}">
                <a16:creationId xmlns:a16="http://schemas.microsoft.com/office/drawing/2014/main" id="{9FC7F27F-E734-46C9-AB11-3DEDC81C45F9}"/>
              </a:ext>
            </a:extLst>
          </p:cNvPr>
          <p:cNvSpPr/>
          <p:nvPr/>
        </p:nvSpPr>
        <p:spPr>
          <a:xfrm>
            <a:off x="3301832" y="1779907"/>
            <a:ext cx="2531532"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FE827165-2A20-47DD-9D5D-77A77518F042}"/>
              </a:ext>
            </a:extLst>
          </p:cNvPr>
          <p:cNvSpPr/>
          <p:nvPr/>
        </p:nvSpPr>
        <p:spPr>
          <a:xfrm>
            <a:off x="1260867" y="2239473"/>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flex-shrink: 1;</a:t>
            </a:r>
          </a:p>
        </p:txBody>
      </p:sp>
      <p:sp>
        <p:nvSpPr>
          <p:cNvPr id="31" name="Прямоугольник 30">
            <a:extLst>
              <a:ext uri="{FF2B5EF4-FFF2-40B4-BE49-F238E27FC236}">
                <a16:creationId xmlns:a16="http://schemas.microsoft.com/office/drawing/2014/main" id="{3CB2856B-726C-4D84-ABCD-931ECEE2E555}"/>
              </a:ext>
            </a:extLst>
          </p:cNvPr>
          <p:cNvSpPr/>
          <p:nvPr/>
        </p:nvSpPr>
        <p:spPr>
          <a:xfrm>
            <a:off x="3835100" y="2239472"/>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flex-shrink: 2;</a:t>
            </a:r>
          </a:p>
        </p:txBody>
      </p:sp>
      <p:sp>
        <p:nvSpPr>
          <p:cNvPr id="32" name="Прямоугольник 31">
            <a:extLst>
              <a:ext uri="{FF2B5EF4-FFF2-40B4-BE49-F238E27FC236}">
                <a16:creationId xmlns:a16="http://schemas.microsoft.com/office/drawing/2014/main" id="{370B3333-50D6-4FF8-B71B-F0F1CA5869EA}"/>
              </a:ext>
            </a:extLst>
          </p:cNvPr>
          <p:cNvSpPr/>
          <p:nvPr/>
        </p:nvSpPr>
        <p:spPr>
          <a:xfrm>
            <a:off x="6408882" y="2239471"/>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flex-shrink: 0;</a:t>
            </a:r>
          </a:p>
        </p:txBody>
      </p:sp>
      <p:sp>
        <p:nvSpPr>
          <p:cNvPr id="33" name="Прямоугольник 32">
            <a:extLst>
              <a:ext uri="{FF2B5EF4-FFF2-40B4-BE49-F238E27FC236}">
                <a16:creationId xmlns:a16="http://schemas.microsoft.com/office/drawing/2014/main" id="{E3208C93-2F32-4882-A356-07638ABFD2AA}"/>
              </a:ext>
            </a:extLst>
          </p:cNvPr>
          <p:cNvSpPr/>
          <p:nvPr/>
        </p:nvSpPr>
        <p:spPr>
          <a:xfrm>
            <a:off x="8982663" y="2246914"/>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flex-shrink: 1;</a:t>
            </a:r>
          </a:p>
        </p:txBody>
      </p:sp>
      <p:sp>
        <p:nvSpPr>
          <p:cNvPr id="34" name="Прямоугольник 33">
            <a:extLst>
              <a:ext uri="{FF2B5EF4-FFF2-40B4-BE49-F238E27FC236}">
                <a16:creationId xmlns:a16="http://schemas.microsoft.com/office/drawing/2014/main" id="{BE3A0C59-6F2E-4D98-A0DE-1670AAB9453C}"/>
              </a:ext>
            </a:extLst>
          </p:cNvPr>
          <p:cNvSpPr/>
          <p:nvPr/>
        </p:nvSpPr>
        <p:spPr>
          <a:xfrm>
            <a:off x="685797" y="3659801"/>
            <a:ext cx="6678000" cy="17327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36" name="Прямоугольник 35">
            <a:extLst>
              <a:ext uri="{FF2B5EF4-FFF2-40B4-BE49-F238E27FC236}">
                <a16:creationId xmlns:a16="http://schemas.microsoft.com/office/drawing/2014/main" id="{44BC969E-4193-4777-A06B-5F5151ACE9DF}"/>
              </a:ext>
            </a:extLst>
          </p:cNvPr>
          <p:cNvSpPr/>
          <p:nvPr/>
        </p:nvSpPr>
        <p:spPr>
          <a:xfrm>
            <a:off x="3301832" y="3727487"/>
            <a:ext cx="2531532" cy="159734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uk-UA" dirty="0"/>
          </a:p>
        </p:txBody>
      </p:sp>
      <p:sp>
        <p:nvSpPr>
          <p:cNvPr id="37" name="Прямоугольник 36">
            <a:extLst>
              <a:ext uri="{FF2B5EF4-FFF2-40B4-BE49-F238E27FC236}">
                <a16:creationId xmlns:a16="http://schemas.microsoft.com/office/drawing/2014/main" id="{065891C0-30F2-4006-9BA6-598B3E075E5A}"/>
              </a:ext>
            </a:extLst>
          </p:cNvPr>
          <p:cNvSpPr/>
          <p:nvPr/>
        </p:nvSpPr>
        <p:spPr>
          <a:xfrm>
            <a:off x="727600" y="3743429"/>
            <a:ext cx="1464995"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uk-UA" dirty="0"/>
          </a:p>
        </p:txBody>
      </p:sp>
      <p:sp>
        <p:nvSpPr>
          <p:cNvPr id="38" name="Прямоугольник 37">
            <a:extLst>
              <a:ext uri="{FF2B5EF4-FFF2-40B4-BE49-F238E27FC236}">
                <a16:creationId xmlns:a16="http://schemas.microsoft.com/office/drawing/2014/main" id="{1EE9DF5C-7426-4CF3-8A63-083E19990448}"/>
              </a:ext>
            </a:extLst>
          </p:cNvPr>
          <p:cNvSpPr/>
          <p:nvPr/>
        </p:nvSpPr>
        <p:spPr>
          <a:xfrm>
            <a:off x="2234392" y="3727487"/>
            <a:ext cx="1024738"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uk-UA" dirty="0"/>
          </a:p>
        </p:txBody>
      </p:sp>
      <p:sp>
        <p:nvSpPr>
          <p:cNvPr id="43" name="Прямоугольник 42">
            <a:extLst>
              <a:ext uri="{FF2B5EF4-FFF2-40B4-BE49-F238E27FC236}">
                <a16:creationId xmlns:a16="http://schemas.microsoft.com/office/drawing/2014/main" id="{9A4C8420-F9C0-46B1-9E0B-83A4E6A7B7E0}"/>
              </a:ext>
            </a:extLst>
          </p:cNvPr>
          <p:cNvSpPr/>
          <p:nvPr/>
        </p:nvSpPr>
        <p:spPr>
          <a:xfrm>
            <a:off x="5876066" y="3727486"/>
            <a:ext cx="1464995"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uk-UA" dirty="0"/>
          </a:p>
        </p:txBody>
      </p:sp>
    </p:spTree>
    <p:extLst>
      <p:ext uri="{BB962C8B-B14F-4D97-AF65-F5344CB8AC3E}">
        <p14:creationId xmlns:p14="http://schemas.microsoft.com/office/powerpoint/2010/main" val="1288047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104DA2-1C82-40B9-AAE0-C36FA006B65C}"/>
              </a:ext>
            </a:extLst>
          </p:cNvPr>
          <p:cNvSpPr>
            <a:spLocks noGrp="1"/>
          </p:cNvSpPr>
          <p:nvPr>
            <p:ph type="title"/>
          </p:nvPr>
        </p:nvSpPr>
        <p:spPr>
          <a:xfrm>
            <a:off x="685801" y="685799"/>
            <a:ext cx="10820400" cy="4800601"/>
          </a:xfrm>
        </p:spPr>
        <p:txBody>
          <a:bodyPr/>
          <a:lstStyle/>
          <a:p>
            <a:pPr>
              <a:lnSpc>
                <a:spcPct val="100000"/>
              </a:lnSpc>
            </a:pPr>
            <a:r>
              <a:rPr lang="en-US" sz="6000" dirty="0"/>
              <a:t>flex</a:t>
            </a:r>
            <a:br>
              <a:rPr lang="en-US" sz="6000" dirty="0"/>
            </a:br>
            <a:r>
              <a:rPr lang="en-US" sz="2000" dirty="0">
                <a:latin typeface="Open Sans" panose="020B0604020202020204" charset="0"/>
                <a:ea typeface="Open Sans" panose="020B0604020202020204" charset="0"/>
                <a:cs typeface="Open Sans" panose="020B0604020202020204" charset="0"/>
              </a:rPr>
              <a:t>shorthand for flex-grow, flex-shrink, flex-basis (by default 0, 1, auto)</a:t>
            </a:r>
            <a:endParaRPr lang="uk-UA" sz="2000" dirty="0"/>
          </a:p>
        </p:txBody>
      </p:sp>
      <p:sp>
        <p:nvSpPr>
          <p:cNvPr id="4" name="Прямоугольник 3">
            <a:extLst>
              <a:ext uri="{FF2B5EF4-FFF2-40B4-BE49-F238E27FC236}">
                <a16:creationId xmlns:a16="http://schemas.microsoft.com/office/drawing/2014/main" id="{2154EBE0-1FEB-4513-A43C-052446BDAD9C}"/>
              </a:ext>
            </a:extLst>
          </p:cNvPr>
          <p:cNvSpPr/>
          <p:nvPr/>
        </p:nvSpPr>
        <p:spPr>
          <a:xfrm>
            <a:off x="785193" y="2483674"/>
            <a:ext cx="2930496"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023DB259-3CAF-4399-962F-54CB283A381A}"/>
              </a:ext>
            </a:extLst>
          </p:cNvPr>
          <p:cNvSpPr/>
          <p:nvPr/>
        </p:nvSpPr>
        <p:spPr>
          <a:xfrm>
            <a:off x="685799" y="2372603"/>
            <a:ext cx="6072810" cy="9806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9" name="Прямоугольник 8">
            <a:extLst>
              <a:ext uri="{FF2B5EF4-FFF2-40B4-BE49-F238E27FC236}">
                <a16:creationId xmlns:a16="http://schemas.microsoft.com/office/drawing/2014/main" id="{1CEBDFDD-738A-405D-B9FE-21FCBB97B71B}"/>
              </a:ext>
            </a:extLst>
          </p:cNvPr>
          <p:cNvSpPr/>
          <p:nvPr/>
        </p:nvSpPr>
        <p:spPr>
          <a:xfrm>
            <a:off x="1399441" y="2678267"/>
            <a:ext cx="1701999" cy="369332"/>
          </a:xfrm>
          <a:prstGeom prst="rect">
            <a:avLst/>
          </a:prstGeom>
        </p:spPr>
        <p:txBody>
          <a:bodyPr wrap="square">
            <a:spAutoFit/>
          </a:bodyPr>
          <a:lstStyle/>
          <a:p>
            <a:r>
              <a:rPr lang="en-US" dirty="0">
                <a:solidFill>
                  <a:schemeClr val="bg1"/>
                </a:solidFill>
              </a:rPr>
              <a:t>flex: 2 1 300px;</a:t>
            </a:r>
          </a:p>
        </p:txBody>
      </p:sp>
      <p:sp>
        <p:nvSpPr>
          <p:cNvPr id="11" name="Прямоугольник 10">
            <a:extLst>
              <a:ext uri="{FF2B5EF4-FFF2-40B4-BE49-F238E27FC236}">
                <a16:creationId xmlns:a16="http://schemas.microsoft.com/office/drawing/2014/main" id="{67198518-52C0-4E71-A62C-095D190856FE}"/>
              </a:ext>
            </a:extLst>
          </p:cNvPr>
          <p:cNvSpPr/>
          <p:nvPr/>
        </p:nvSpPr>
        <p:spPr>
          <a:xfrm>
            <a:off x="3771901" y="2483674"/>
            <a:ext cx="2930496"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2B4850F1-AEA7-4284-83F5-8C8E633F3F86}"/>
              </a:ext>
            </a:extLst>
          </p:cNvPr>
          <p:cNvSpPr/>
          <p:nvPr/>
        </p:nvSpPr>
        <p:spPr>
          <a:xfrm>
            <a:off x="4473619" y="2648534"/>
            <a:ext cx="1627723" cy="369332"/>
          </a:xfrm>
          <a:prstGeom prst="rect">
            <a:avLst/>
          </a:prstGeom>
        </p:spPr>
        <p:txBody>
          <a:bodyPr wrap="square">
            <a:spAutoFit/>
          </a:bodyPr>
          <a:lstStyle/>
          <a:p>
            <a:r>
              <a:rPr lang="en-US" dirty="0">
                <a:solidFill>
                  <a:schemeClr val="bg1"/>
                </a:solidFill>
              </a:rPr>
              <a:t>flex: 1 2 300px;</a:t>
            </a:r>
          </a:p>
        </p:txBody>
      </p:sp>
      <p:sp>
        <p:nvSpPr>
          <p:cNvPr id="15" name="Прямоугольник 14">
            <a:extLst>
              <a:ext uri="{FF2B5EF4-FFF2-40B4-BE49-F238E27FC236}">
                <a16:creationId xmlns:a16="http://schemas.microsoft.com/office/drawing/2014/main" id="{ED2C2313-47A2-4C67-92B8-0966F4163A2B}"/>
              </a:ext>
            </a:extLst>
          </p:cNvPr>
          <p:cNvSpPr/>
          <p:nvPr/>
        </p:nvSpPr>
        <p:spPr>
          <a:xfrm>
            <a:off x="785193" y="3555735"/>
            <a:ext cx="5917204"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Прямоугольник 15">
            <a:extLst>
              <a:ext uri="{FF2B5EF4-FFF2-40B4-BE49-F238E27FC236}">
                <a16:creationId xmlns:a16="http://schemas.microsoft.com/office/drawing/2014/main" id="{AB8B250B-A2C1-444C-99E2-DD6D9B9E50FF}"/>
              </a:ext>
            </a:extLst>
          </p:cNvPr>
          <p:cNvSpPr/>
          <p:nvPr/>
        </p:nvSpPr>
        <p:spPr>
          <a:xfrm>
            <a:off x="685799" y="3444664"/>
            <a:ext cx="10167731" cy="9806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7" name="Прямоугольник 16">
            <a:extLst>
              <a:ext uri="{FF2B5EF4-FFF2-40B4-BE49-F238E27FC236}">
                <a16:creationId xmlns:a16="http://schemas.microsoft.com/office/drawing/2014/main" id="{B2AD831D-4118-4BC0-B6E3-10179D251FFB}"/>
              </a:ext>
            </a:extLst>
          </p:cNvPr>
          <p:cNvSpPr/>
          <p:nvPr/>
        </p:nvSpPr>
        <p:spPr>
          <a:xfrm>
            <a:off x="2589333" y="3726054"/>
            <a:ext cx="1704372" cy="369332"/>
          </a:xfrm>
          <a:prstGeom prst="rect">
            <a:avLst/>
          </a:prstGeom>
        </p:spPr>
        <p:txBody>
          <a:bodyPr wrap="square">
            <a:spAutoFit/>
          </a:bodyPr>
          <a:lstStyle/>
          <a:p>
            <a:r>
              <a:rPr lang="en-US" dirty="0">
                <a:solidFill>
                  <a:schemeClr val="bg1"/>
                </a:solidFill>
              </a:rPr>
              <a:t>flex: 2 1 300px;</a:t>
            </a:r>
          </a:p>
        </p:txBody>
      </p:sp>
      <p:sp>
        <p:nvSpPr>
          <p:cNvPr id="18" name="Прямоугольник 17">
            <a:extLst>
              <a:ext uri="{FF2B5EF4-FFF2-40B4-BE49-F238E27FC236}">
                <a16:creationId xmlns:a16="http://schemas.microsoft.com/office/drawing/2014/main" id="{6E56123F-2CF5-4845-95B3-D9D1C21F9585}"/>
              </a:ext>
            </a:extLst>
          </p:cNvPr>
          <p:cNvSpPr/>
          <p:nvPr/>
        </p:nvSpPr>
        <p:spPr>
          <a:xfrm>
            <a:off x="6801790" y="3555735"/>
            <a:ext cx="3945723"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BA59D7BE-C014-4B37-92A8-4A6246DAC602}"/>
              </a:ext>
            </a:extLst>
          </p:cNvPr>
          <p:cNvSpPr/>
          <p:nvPr/>
        </p:nvSpPr>
        <p:spPr>
          <a:xfrm>
            <a:off x="7943170" y="3750328"/>
            <a:ext cx="1659497" cy="369332"/>
          </a:xfrm>
          <a:prstGeom prst="rect">
            <a:avLst/>
          </a:prstGeom>
        </p:spPr>
        <p:txBody>
          <a:bodyPr wrap="square">
            <a:spAutoFit/>
          </a:bodyPr>
          <a:lstStyle/>
          <a:p>
            <a:r>
              <a:rPr lang="en-US" dirty="0">
                <a:solidFill>
                  <a:schemeClr val="bg1"/>
                </a:solidFill>
              </a:rPr>
              <a:t>flex: 1 2 300px;</a:t>
            </a:r>
          </a:p>
        </p:txBody>
      </p:sp>
      <p:sp>
        <p:nvSpPr>
          <p:cNvPr id="20" name="Прямоугольник 19">
            <a:extLst>
              <a:ext uri="{FF2B5EF4-FFF2-40B4-BE49-F238E27FC236}">
                <a16:creationId xmlns:a16="http://schemas.microsoft.com/office/drawing/2014/main" id="{5AAA7AE6-7E94-4802-9440-5F4706ADA8A6}"/>
              </a:ext>
            </a:extLst>
          </p:cNvPr>
          <p:cNvSpPr/>
          <p:nvPr/>
        </p:nvSpPr>
        <p:spPr>
          <a:xfrm>
            <a:off x="792039" y="4650147"/>
            <a:ext cx="2136691"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5247CA32-275D-48DE-A6CE-15E06AB0D359}"/>
              </a:ext>
            </a:extLst>
          </p:cNvPr>
          <p:cNvSpPr/>
          <p:nvPr/>
        </p:nvSpPr>
        <p:spPr>
          <a:xfrm>
            <a:off x="692645" y="4539076"/>
            <a:ext cx="3672000" cy="9806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3" name="Прямоугольник 22">
            <a:extLst>
              <a:ext uri="{FF2B5EF4-FFF2-40B4-BE49-F238E27FC236}">
                <a16:creationId xmlns:a16="http://schemas.microsoft.com/office/drawing/2014/main" id="{3173A48F-BFD6-4F18-B4BF-7A583C8556C1}"/>
              </a:ext>
            </a:extLst>
          </p:cNvPr>
          <p:cNvSpPr/>
          <p:nvPr/>
        </p:nvSpPr>
        <p:spPr>
          <a:xfrm>
            <a:off x="2981737" y="4656979"/>
            <a:ext cx="1311968"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3862617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FC9899-99C5-4579-B50E-9B8C072DFE7F}"/>
              </a:ext>
            </a:extLst>
          </p:cNvPr>
          <p:cNvSpPr>
            <a:spLocks noGrp="1"/>
          </p:cNvSpPr>
          <p:nvPr>
            <p:ph type="title"/>
          </p:nvPr>
        </p:nvSpPr>
        <p:spPr/>
        <p:txBody>
          <a:bodyPr/>
          <a:lstStyle/>
          <a:p>
            <a:pPr>
              <a:lnSpc>
                <a:spcPct val="100000"/>
              </a:lnSpc>
            </a:pPr>
            <a:r>
              <a:rPr lang="en-US" sz="6000" dirty="0"/>
              <a:t>order</a:t>
            </a:r>
            <a:br>
              <a:rPr lang="en-US" sz="6000" dirty="0"/>
            </a:br>
            <a:r>
              <a:rPr lang="en-US" sz="2000" dirty="0">
                <a:latin typeface="Open Sans" panose="020B0604020202020204" charset="0"/>
                <a:ea typeface="Open Sans" panose="020B0604020202020204" charset="0"/>
                <a:cs typeface="Open Sans" panose="020B0604020202020204" charset="0"/>
              </a:rPr>
              <a:t>The order property specifies the order of the flex items.</a:t>
            </a:r>
            <a:br>
              <a:rPr lang="uk-UA"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The order value must be a number, default value is 0.</a:t>
            </a:r>
            <a:br>
              <a:rPr lang="en-US" sz="2000" dirty="0">
                <a:latin typeface="Open Sans" panose="020B0604020202020204" charset="0"/>
                <a:ea typeface="Open Sans" panose="020B0604020202020204" charset="0"/>
                <a:cs typeface="Open Sans" panose="020B0604020202020204" charset="0"/>
              </a:rPr>
            </a:br>
            <a:endParaRPr lang="uk-UA" sz="2000" dirty="0">
              <a:latin typeface="Open Sans" panose="020B0604020202020204" charset="0"/>
              <a:ea typeface="Open Sans" panose="020B0604020202020204" charset="0"/>
              <a:cs typeface="Open Sans" panose="020B0604020202020204" charset="0"/>
            </a:endParaRPr>
          </a:p>
        </p:txBody>
      </p:sp>
      <p:sp>
        <p:nvSpPr>
          <p:cNvPr id="6" name="Прямоугольник 5">
            <a:extLst>
              <a:ext uri="{FF2B5EF4-FFF2-40B4-BE49-F238E27FC236}">
                <a16:creationId xmlns:a16="http://schemas.microsoft.com/office/drawing/2014/main" id="{D1E31314-10F3-4570-B322-9143C588F3D0}"/>
              </a:ext>
            </a:extLst>
          </p:cNvPr>
          <p:cNvSpPr/>
          <p:nvPr/>
        </p:nvSpPr>
        <p:spPr>
          <a:xfrm>
            <a:off x="1623392"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Прямоугольник 6">
            <a:extLst>
              <a:ext uri="{FF2B5EF4-FFF2-40B4-BE49-F238E27FC236}">
                <a16:creationId xmlns:a16="http://schemas.microsoft.com/office/drawing/2014/main" id="{884F555B-8F01-424D-8F8F-0E3529D26465}"/>
              </a:ext>
            </a:extLst>
          </p:cNvPr>
          <p:cNvSpPr/>
          <p:nvPr/>
        </p:nvSpPr>
        <p:spPr>
          <a:xfrm>
            <a:off x="1524000" y="3780217"/>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8" name="Прямоугольник 7">
            <a:extLst>
              <a:ext uri="{FF2B5EF4-FFF2-40B4-BE49-F238E27FC236}">
                <a16:creationId xmlns:a16="http://schemas.microsoft.com/office/drawing/2014/main" id="{2E0A327E-684E-4F6C-9A33-AC1158180844}"/>
              </a:ext>
            </a:extLst>
          </p:cNvPr>
          <p:cNvSpPr/>
          <p:nvPr/>
        </p:nvSpPr>
        <p:spPr>
          <a:xfrm>
            <a:off x="2377278" y="395903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86CB300E-E176-40A0-A058-83211837656F}"/>
              </a:ext>
            </a:extLst>
          </p:cNvPr>
          <p:cNvSpPr/>
          <p:nvPr/>
        </p:nvSpPr>
        <p:spPr>
          <a:xfrm>
            <a:off x="3597965" y="3881572"/>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896E5BF8-6A18-421F-B808-0E58361D1FF3}"/>
              </a:ext>
            </a:extLst>
          </p:cNvPr>
          <p:cNvSpPr/>
          <p:nvPr/>
        </p:nvSpPr>
        <p:spPr>
          <a:xfrm>
            <a:off x="4351851" y="3960057"/>
            <a:ext cx="367408" cy="523220"/>
          </a:xfrm>
          <a:prstGeom prst="rect">
            <a:avLst/>
          </a:prstGeom>
        </p:spPr>
        <p:txBody>
          <a:bodyPr wrap="none">
            <a:spAutoFit/>
          </a:bodyPr>
          <a:lstStyle/>
          <a:p>
            <a:pPr algn="ctr"/>
            <a:r>
              <a:rPr lang="uk-UA" sz="2800" dirty="0">
                <a:solidFill>
                  <a:schemeClr val="bg1"/>
                </a:solidFill>
              </a:rPr>
              <a:t>2</a:t>
            </a:r>
          </a:p>
        </p:txBody>
      </p:sp>
      <p:sp>
        <p:nvSpPr>
          <p:cNvPr id="18" name="Прямоугольник 17">
            <a:extLst>
              <a:ext uri="{FF2B5EF4-FFF2-40B4-BE49-F238E27FC236}">
                <a16:creationId xmlns:a16="http://schemas.microsoft.com/office/drawing/2014/main" id="{5F6363D1-9AD8-4A3A-A21D-675CCB3DAF19}"/>
              </a:ext>
            </a:extLst>
          </p:cNvPr>
          <p:cNvSpPr/>
          <p:nvPr/>
        </p:nvSpPr>
        <p:spPr>
          <a:xfrm>
            <a:off x="5572538"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8A7F3CAA-0D24-46D9-8307-71FE398581F8}"/>
              </a:ext>
            </a:extLst>
          </p:cNvPr>
          <p:cNvSpPr/>
          <p:nvPr/>
        </p:nvSpPr>
        <p:spPr>
          <a:xfrm>
            <a:off x="6326424" y="3959030"/>
            <a:ext cx="367408" cy="523220"/>
          </a:xfrm>
          <a:prstGeom prst="rect">
            <a:avLst/>
          </a:prstGeom>
        </p:spPr>
        <p:txBody>
          <a:bodyPr wrap="none">
            <a:spAutoFit/>
          </a:bodyPr>
          <a:lstStyle/>
          <a:p>
            <a:pPr algn="ctr"/>
            <a:r>
              <a:rPr lang="uk-UA" sz="2800" dirty="0">
                <a:solidFill>
                  <a:schemeClr val="bg1"/>
                </a:solidFill>
              </a:rPr>
              <a:t>3</a:t>
            </a:r>
          </a:p>
        </p:txBody>
      </p:sp>
      <p:sp>
        <p:nvSpPr>
          <p:cNvPr id="20" name="Прямоугольник 19">
            <a:extLst>
              <a:ext uri="{FF2B5EF4-FFF2-40B4-BE49-F238E27FC236}">
                <a16:creationId xmlns:a16="http://schemas.microsoft.com/office/drawing/2014/main" id="{4334FD56-B1AB-4EC1-95AE-56D194B27E88}"/>
              </a:ext>
            </a:extLst>
          </p:cNvPr>
          <p:cNvSpPr/>
          <p:nvPr/>
        </p:nvSpPr>
        <p:spPr>
          <a:xfrm>
            <a:off x="7547111"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8DB062B5-B9BF-477D-AAF8-4D23425CF0B7}"/>
              </a:ext>
            </a:extLst>
          </p:cNvPr>
          <p:cNvSpPr/>
          <p:nvPr/>
        </p:nvSpPr>
        <p:spPr>
          <a:xfrm>
            <a:off x="8300997" y="3959030"/>
            <a:ext cx="367408" cy="523220"/>
          </a:xfrm>
          <a:prstGeom prst="rect">
            <a:avLst/>
          </a:prstGeom>
        </p:spPr>
        <p:txBody>
          <a:bodyPr wrap="none">
            <a:spAutoFit/>
          </a:bodyPr>
          <a:lstStyle/>
          <a:p>
            <a:pPr algn="ctr"/>
            <a:r>
              <a:rPr lang="uk-UA" sz="2800" dirty="0">
                <a:solidFill>
                  <a:schemeClr val="bg1"/>
                </a:solidFill>
              </a:rPr>
              <a:t>4</a:t>
            </a:r>
          </a:p>
        </p:txBody>
      </p:sp>
    </p:spTree>
    <p:extLst>
      <p:ext uri="{BB962C8B-B14F-4D97-AF65-F5344CB8AC3E}">
        <p14:creationId xmlns:p14="http://schemas.microsoft.com/office/powerpoint/2010/main" val="3656603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9EEFE2-0E23-40F7-9E20-8D477FC08D62}"/>
              </a:ext>
            </a:extLst>
          </p:cNvPr>
          <p:cNvSpPr>
            <a:spLocks noGrp="1"/>
          </p:cNvSpPr>
          <p:nvPr>
            <p:ph type="title"/>
          </p:nvPr>
        </p:nvSpPr>
        <p:spPr/>
        <p:txBody>
          <a:bodyPr/>
          <a:lstStyle/>
          <a:p>
            <a:pPr>
              <a:lnSpc>
                <a:spcPct val="100000"/>
              </a:lnSpc>
            </a:pPr>
            <a:r>
              <a:rPr lang="en-US" sz="4000" dirty="0">
                <a:latin typeface="Proxima Nova Black" panose="020B0604020202020204" charset="0"/>
                <a:ea typeface="Open Sans" panose="020B0604020202020204" charset="0"/>
                <a:cs typeface="Open Sans" panose="020B0604020202020204" charset="0"/>
              </a:rPr>
              <a:t>Example</a:t>
            </a:r>
            <a:endParaRPr lang="uk-UA" sz="4000" dirty="0">
              <a:latin typeface="Proxima Nova Black" panose="020B0604020202020204" charset="0"/>
              <a:ea typeface="Open Sans" panose="020B0604020202020204" charset="0"/>
              <a:cs typeface="Open Sans" panose="020B0604020202020204" charset="0"/>
            </a:endParaRPr>
          </a:p>
        </p:txBody>
      </p:sp>
      <p:sp>
        <p:nvSpPr>
          <p:cNvPr id="4" name="Прямоугольник 3">
            <a:extLst>
              <a:ext uri="{FF2B5EF4-FFF2-40B4-BE49-F238E27FC236}">
                <a16:creationId xmlns:a16="http://schemas.microsoft.com/office/drawing/2014/main" id="{6FA6ECF7-7002-4B9F-BDC4-2A71456CC132}"/>
              </a:ext>
            </a:extLst>
          </p:cNvPr>
          <p:cNvSpPr/>
          <p:nvPr/>
        </p:nvSpPr>
        <p:spPr>
          <a:xfrm>
            <a:off x="1623392"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ADC2E251-C576-46C7-86E9-D3927A953977}"/>
              </a:ext>
            </a:extLst>
          </p:cNvPr>
          <p:cNvSpPr/>
          <p:nvPr/>
        </p:nvSpPr>
        <p:spPr>
          <a:xfrm>
            <a:off x="1524000" y="3780217"/>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C36EA5D6-E943-46BB-BD1E-E06878A04864}"/>
              </a:ext>
            </a:extLst>
          </p:cNvPr>
          <p:cNvSpPr/>
          <p:nvPr/>
        </p:nvSpPr>
        <p:spPr>
          <a:xfrm>
            <a:off x="2377278" y="3959030"/>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AF0ACC87-AE6C-4465-B43C-549691F57C9A}"/>
              </a:ext>
            </a:extLst>
          </p:cNvPr>
          <p:cNvSpPr/>
          <p:nvPr/>
        </p:nvSpPr>
        <p:spPr>
          <a:xfrm>
            <a:off x="3597965" y="3881572"/>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19B461E6-D30D-40A3-9408-49362EACF1A6}"/>
              </a:ext>
            </a:extLst>
          </p:cNvPr>
          <p:cNvSpPr/>
          <p:nvPr/>
        </p:nvSpPr>
        <p:spPr>
          <a:xfrm>
            <a:off x="4351851" y="3960057"/>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2E4E918A-78A6-465B-B010-58E59D77361C}"/>
              </a:ext>
            </a:extLst>
          </p:cNvPr>
          <p:cNvSpPr/>
          <p:nvPr/>
        </p:nvSpPr>
        <p:spPr>
          <a:xfrm>
            <a:off x="5572538"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D6721C36-7C48-448E-8735-6233DB351E82}"/>
              </a:ext>
            </a:extLst>
          </p:cNvPr>
          <p:cNvSpPr/>
          <p:nvPr/>
        </p:nvSpPr>
        <p:spPr>
          <a:xfrm>
            <a:off x="6326424" y="395903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53C1E387-EE81-4F6A-A93D-5E13F71E3C38}"/>
              </a:ext>
            </a:extLst>
          </p:cNvPr>
          <p:cNvSpPr/>
          <p:nvPr/>
        </p:nvSpPr>
        <p:spPr>
          <a:xfrm>
            <a:off x="7547111"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3389C7F0-3B43-4AB6-8C75-8841E79313F6}"/>
              </a:ext>
            </a:extLst>
          </p:cNvPr>
          <p:cNvSpPr/>
          <p:nvPr/>
        </p:nvSpPr>
        <p:spPr>
          <a:xfrm>
            <a:off x="8300997" y="395903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3" name="TextBox 12">
            <a:extLst>
              <a:ext uri="{FF2B5EF4-FFF2-40B4-BE49-F238E27FC236}">
                <a16:creationId xmlns:a16="http://schemas.microsoft.com/office/drawing/2014/main" id="{D3B81E33-3791-4A97-975D-5F693E6BEDAF}"/>
              </a:ext>
            </a:extLst>
          </p:cNvPr>
          <p:cNvSpPr txBox="1"/>
          <p:nvPr/>
        </p:nvSpPr>
        <p:spPr>
          <a:xfrm>
            <a:off x="685799" y="1771343"/>
            <a:ext cx="1203961" cy="923330"/>
          </a:xfrm>
          <a:prstGeom prst="rect">
            <a:avLst/>
          </a:prstGeom>
          <a:noFill/>
        </p:spPr>
        <p:txBody>
          <a:bodyPr wrap="square" rtlCol="0">
            <a:spAutoFit/>
          </a:bodyPr>
          <a:lstStyle/>
          <a:p>
            <a:r>
              <a:rPr lang="en-US" dirty="0">
                <a:latin typeface="Open Sans" panose="020B0604020202020204" charset="0"/>
                <a:ea typeface="Open Sans" panose="020B0604020202020204" charset="0"/>
                <a:cs typeface="Open Sans" panose="020B0604020202020204" charset="0"/>
              </a:rPr>
              <a:t>.item-1 {</a:t>
            </a:r>
            <a:br>
              <a:rPr lang="en-US" dirty="0">
                <a:latin typeface="Open Sans" panose="020B0604020202020204" charset="0"/>
                <a:ea typeface="Open Sans" panose="020B0604020202020204" charset="0"/>
                <a:cs typeface="Open Sans" panose="020B0604020202020204" charset="0"/>
              </a:rPr>
            </a:br>
            <a:r>
              <a:rPr lang="en-US" dirty="0">
                <a:latin typeface="Open Sans" panose="020B0604020202020204" charset="0"/>
                <a:ea typeface="Open Sans" panose="020B0604020202020204" charset="0"/>
                <a:cs typeface="Open Sans" panose="020B0604020202020204" charset="0"/>
              </a:rPr>
              <a:t>  order: 1;</a:t>
            </a:r>
            <a:br>
              <a:rPr lang="en-US" dirty="0">
                <a:latin typeface="Open Sans" panose="020B0604020202020204" charset="0"/>
                <a:ea typeface="Open Sans" panose="020B0604020202020204" charset="0"/>
                <a:cs typeface="Open Sans" panose="020B0604020202020204" charset="0"/>
              </a:rPr>
            </a:br>
            <a:r>
              <a:rPr lang="en-US" dirty="0">
                <a:latin typeface="Open Sans" panose="020B0604020202020204" charset="0"/>
                <a:ea typeface="Open Sans" panose="020B0604020202020204" charset="0"/>
                <a:cs typeface="Open Sans" panose="020B0604020202020204" charset="0"/>
              </a:rPr>
              <a:t>}</a:t>
            </a:r>
            <a:endParaRPr lang="uk-UA" dirty="0"/>
          </a:p>
        </p:txBody>
      </p:sp>
      <p:sp>
        <p:nvSpPr>
          <p:cNvPr id="14" name="TextBox 13">
            <a:extLst>
              <a:ext uri="{FF2B5EF4-FFF2-40B4-BE49-F238E27FC236}">
                <a16:creationId xmlns:a16="http://schemas.microsoft.com/office/drawing/2014/main" id="{B5113DC9-D440-4E84-A2EE-1A19EC234F37}"/>
              </a:ext>
            </a:extLst>
          </p:cNvPr>
          <p:cNvSpPr txBox="1"/>
          <p:nvPr/>
        </p:nvSpPr>
        <p:spPr>
          <a:xfrm>
            <a:off x="2377278" y="1768536"/>
            <a:ext cx="1203961" cy="923330"/>
          </a:xfrm>
          <a:prstGeom prst="rect">
            <a:avLst/>
          </a:prstGeom>
          <a:noFill/>
        </p:spPr>
        <p:txBody>
          <a:bodyPr wrap="square" rtlCol="0">
            <a:spAutoFit/>
          </a:bodyPr>
          <a:lstStyle/>
          <a:p>
            <a:r>
              <a:rPr lang="en-US" dirty="0">
                <a:latin typeface="Open Sans" panose="020B0604020202020204" charset="0"/>
                <a:ea typeface="Open Sans" panose="020B0604020202020204" charset="0"/>
                <a:cs typeface="Open Sans" panose="020B0604020202020204" charset="0"/>
              </a:rPr>
              <a:t>.item-2 {</a:t>
            </a:r>
            <a:br>
              <a:rPr lang="en-US" dirty="0">
                <a:latin typeface="Open Sans" panose="020B0604020202020204" charset="0"/>
                <a:ea typeface="Open Sans" panose="020B0604020202020204" charset="0"/>
                <a:cs typeface="Open Sans" panose="020B0604020202020204" charset="0"/>
              </a:rPr>
            </a:br>
            <a:r>
              <a:rPr lang="en-US" dirty="0">
                <a:latin typeface="Open Sans" panose="020B0604020202020204" charset="0"/>
                <a:ea typeface="Open Sans" panose="020B0604020202020204" charset="0"/>
                <a:cs typeface="Open Sans" panose="020B0604020202020204" charset="0"/>
              </a:rPr>
              <a:t>  order: 2;</a:t>
            </a:r>
            <a:br>
              <a:rPr lang="en-US" dirty="0">
                <a:latin typeface="Open Sans" panose="020B0604020202020204" charset="0"/>
                <a:ea typeface="Open Sans" panose="020B0604020202020204" charset="0"/>
                <a:cs typeface="Open Sans" panose="020B0604020202020204" charset="0"/>
              </a:rPr>
            </a:br>
            <a:r>
              <a:rPr lang="en-US" dirty="0">
                <a:latin typeface="Open Sans" panose="020B0604020202020204" charset="0"/>
                <a:ea typeface="Open Sans" panose="020B0604020202020204" charset="0"/>
                <a:cs typeface="Open Sans" panose="020B0604020202020204" charset="0"/>
              </a:rPr>
              <a:t>}</a:t>
            </a:r>
            <a:endParaRPr lang="uk-UA" dirty="0"/>
          </a:p>
        </p:txBody>
      </p:sp>
      <p:sp>
        <p:nvSpPr>
          <p:cNvPr id="15" name="TextBox 14">
            <a:extLst>
              <a:ext uri="{FF2B5EF4-FFF2-40B4-BE49-F238E27FC236}">
                <a16:creationId xmlns:a16="http://schemas.microsoft.com/office/drawing/2014/main" id="{C2204ACD-17B1-4B29-AF0E-2D15AFB3B84F}"/>
              </a:ext>
            </a:extLst>
          </p:cNvPr>
          <p:cNvSpPr txBox="1"/>
          <p:nvPr/>
        </p:nvSpPr>
        <p:spPr>
          <a:xfrm>
            <a:off x="4062790" y="1768536"/>
            <a:ext cx="1410356" cy="923330"/>
          </a:xfrm>
          <a:prstGeom prst="rect">
            <a:avLst/>
          </a:prstGeom>
          <a:noFill/>
        </p:spPr>
        <p:txBody>
          <a:bodyPr wrap="square" rtlCol="0">
            <a:spAutoFit/>
          </a:bodyPr>
          <a:lstStyle/>
          <a:p>
            <a:r>
              <a:rPr lang="en-US" dirty="0">
                <a:latin typeface="Open Sans" panose="020B0604020202020204" charset="0"/>
                <a:ea typeface="Open Sans" panose="020B0604020202020204" charset="0"/>
                <a:cs typeface="Open Sans" panose="020B0604020202020204" charset="0"/>
              </a:rPr>
              <a:t>.item-4 {</a:t>
            </a:r>
            <a:br>
              <a:rPr lang="en-US" dirty="0">
                <a:latin typeface="Open Sans" panose="020B0604020202020204" charset="0"/>
                <a:ea typeface="Open Sans" panose="020B0604020202020204" charset="0"/>
                <a:cs typeface="Open Sans" panose="020B0604020202020204" charset="0"/>
              </a:rPr>
            </a:br>
            <a:r>
              <a:rPr lang="en-US" dirty="0">
                <a:latin typeface="Open Sans" panose="020B0604020202020204" charset="0"/>
                <a:ea typeface="Open Sans" panose="020B0604020202020204" charset="0"/>
                <a:cs typeface="Open Sans" panose="020B0604020202020204" charset="0"/>
              </a:rPr>
              <a:t>  order: -1;</a:t>
            </a:r>
            <a:br>
              <a:rPr lang="en-US" dirty="0">
                <a:latin typeface="Open Sans" panose="020B0604020202020204" charset="0"/>
                <a:ea typeface="Open Sans" panose="020B0604020202020204" charset="0"/>
                <a:cs typeface="Open Sans" panose="020B0604020202020204" charset="0"/>
              </a:rPr>
            </a:br>
            <a:r>
              <a:rPr lang="en-US" dirty="0">
                <a:latin typeface="Open Sans" panose="020B0604020202020204" charset="0"/>
                <a:ea typeface="Open Sans" panose="020B0604020202020204" charset="0"/>
                <a:cs typeface="Open Sans" panose="020B0604020202020204" charset="0"/>
              </a:rPr>
              <a:t>}</a:t>
            </a:r>
            <a:endParaRPr lang="uk-UA" dirty="0"/>
          </a:p>
        </p:txBody>
      </p:sp>
    </p:spTree>
    <p:extLst>
      <p:ext uri="{BB962C8B-B14F-4D97-AF65-F5344CB8AC3E}">
        <p14:creationId xmlns:p14="http://schemas.microsoft.com/office/powerpoint/2010/main" val="1600931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829CC8-2891-4B00-9392-DDD97C060743}"/>
              </a:ext>
            </a:extLst>
          </p:cNvPr>
          <p:cNvSpPr>
            <a:spLocks noGrp="1"/>
          </p:cNvSpPr>
          <p:nvPr>
            <p:ph type="title"/>
          </p:nvPr>
        </p:nvSpPr>
        <p:spPr/>
        <p:txBody>
          <a:bodyPr/>
          <a:lstStyle/>
          <a:p>
            <a:pPr>
              <a:lnSpc>
                <a:spcPct val="100000"/>
              </a:lnSpc>
            </a:pPr>
            <a:r>
              <a:rPr lang="en-US" sz="4000" dirty="0">
                <a:latin typeface="Proxima Nova Black" panose="020B0604020202020204" charset="0"/>
                <a:ea typeface="Open Sans" panose="020B0604020202020204" charset="0"/>
                <a:cs typeface="Open Sans" panose="020B0604020202020204" charset="0"/>
              </a:rPr>
              <a:t>Example</a:t>
            </a:r>
            <a:endParaRPr lang="uk-UA" sz="4000" dirty="0"/>
          </a:p>
        </p:txBody>
      </p:sp>
      <p:sp>
        <p:nvSpPr>
          <p:cNvPr id="13" name="Прямоугольник 12">
            <a:extLst>
              <a:ext uri="{FF2B5EF4-FFF2-40B4-BE49-F238E27FC236}">
                <a16:creationId xmlns:a16="http://schemas.microsoft.com/office/drawing/2014/main" id="{5CBF957B-5492-4285-8A93-7B2CF0CBEF4F}"/>
              </a:ext>
            </a:extLst>
          </p:cNvPr>
          <p:cNvSpPr/>
          <p:nvPr/>
        </p:nvSpPr>
        <p:spPr>
          <a:xfrm>
            <a:off x="1623393" y="2525477"/>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Прямоугольник 13">
            <a:extLst>
              <a:ext uri="{FF2B5EF4-FFF2-40B4-BE49-F238E27FC236}">
                <a16:creationId xmlns:a16="http://schemas.microsoft.com/office/drawing/2014/main" id="{A834298B-F646-4B3C-B1D7-FE96A4836BD4}"/>
              </a:ext>
            </a:extLst>
          </p:cNvPr>
          <p:cNvSpPr/>
          <p:nvPr/>
        </p:nvSpPr>
        <p:spPr>
          <a:xfrm>
            <a:off x="1623393" y="3268806"/>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7D4734B1-99FA-4C7D-8289-8DD5AD7C5D80}"/>
              </a:ext>
            </a:extLst>
          </p:cNvPr>
          <p:cNvSpPr/>
          <p:nvPr/>
        </p:nvSpPr>
        <p:spPr>
          <a:xfrm>
            <a:off x="1623393" y="3998144"/>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Прямоугольник 15">
            <a:extLst>
              <a:ext uri="{FF2B5EF4-FFF2-40B4-BE49-F238E27FC236}">
                <a16:creationId xmlns:a16="http://schemas.microsoft.com/office/drawing/2014/main" id="{5E349FAE-C430-45A0-8068-E76B0519187E}"/>
              </a:ext>
            </a:extLst>
          </p:cNvPr>
          <p:cNvSpPr/>
          <p:nvPr/>
        </p:nvSpPr>
        <p:spPr>
          <a:xfrm>
            <a:off x="1623393" y="4727482"/>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7ED4E0AC-064A-476E-A51B-B1D68FCC1DE7}"/>
              </a:ext>
            </a:extLst>
          </p:cNvPr>
          <p:cNvSpPr/>
          <p:nvPr/>
        </p:nvSpPr>
        <p:spPr>
          <a:xfrm>
            <a:off x="1524000" y="2425149"/>
            <a:ext cx="9144000" cy="306125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8" name="Прямоугольник 17">
            <a:extLst>
              <a:ext uri="{FF2B5EF4-FFF2-40B4-BE49-F238E27FC236}">
                <a16:creationId xmlns:a16="http://schemas.microsoft.com/office/drawing/2014/main" id="{87F2872E-D46B-4923-BBD3-7556CD20DA51}"/>
              </a:ext>
            </a:extLst>
          </p:cNvPr>
          <p:cNvSpPr/>
          <p:nvPr/>
        </p:nvSpPr>
        <p:spPr>
          <a:xfrm>
            <a:off x="2344151" y="2585367"/>
            <a:ext cx="367408" cy="523220"/>
          </a:xfrm>
          <a:prstGeom prst="rect">
            <a:avLst/>
          </a:prstGeom>
        </p:spPr>
        <p:txBody>
          <a:bodyPr wrap="none">
            <a:spAutoFit/>
          </a:bodyPr>
          <a:lstStyle/>
          <a:p>
            <a:pPr algn="ctr"/>
            <a:r>
              <a:rPr lang="uk-UA" sz="2800" dirty="0">
                <a:solidFill>
                  <a:schemeClr val="bg1"/>
                </a:solidFill>
              </a:rPr>
              <a:t>4</a:t>
            </a:r>
          </a:p>
        </p:txBody>
      </p:sp>
      <p:sp>
        <p:nvSpPr>
          <p:cNvPr id="19" name="Прямоугольник 18">
            <a:extLst>
              <a:ext uri="{FF2B5EF4-FFF2-40B4-BE49-F238E27FC236}">
                <a16:creationId xmlns:a16="http://schemas.microsoft.com/office/drawing/2014/main" id="{8BEDA485-4329-44B5-A07E-87BAD59AB460}"/>
              </a:ext>
            </a:extLst>
          </p:cNvPr>
          <p:cNvSpPr/>
          <p:nvPr/>
        </p:nvSpPr>
        <p:spPr>
          <a:xfrm>
            <a:off x="2358145" y="3342442"/>
            <a:ext cx="339420" cy="523220"/>
          </a:xfrm>
          <a:prstGeom prst="rect">
            <a:avLst/>
          </a:prstGeom>
        </p:spPr>
        <p:txBody>
          <a:bodyPr wrap="square">
            <a:spAutoFit/>
          </a:bodyPr>
          <a:lstStyle/>
          <a:p>
            <a:pPr algn="ctr"/>
            <a:r>
              <a:rPr lang="uk-UA" sz="2800" dirty="0">
                <a:solidFill>
                  <a:schemeClr val="bg1"/>
                </a:solidFill>
              </a:rPr>
              <a:t>3</a:t>
            </a:r>
          </a:p>
        </p:txBody>
      </p:sp>
      <p:sp>
        <p:nvSpPr>
          <p:cNvPr id="20" name="Прямоугольник 19">
            <a:extLst>
              <a:ext uri="{FF2B5EF4-FFF2-40B4-BE49-F238E27FC236}">
                <a16:creationId xmlns:a16="http://schemas.microsoft.com/office/drawing/2014/main" id="{563C5D7A-92BE-448B-8AA7-29F47B31A76B}"/>
              </a:ext>
            </a:extLst>
          </p:cNvPr>
          <p:cNvSpPr/>
          <p:nvPr/>
        </p:nvSpPr>
        <p:spPr>
          <a:xfrm>
            <a:off x="2346384" y="4059120"/>
            <a:ext cx="367408" cy="523220"/>
          </a:xfrm>
          <a:prstGeom prst="rect">
            <a:avLst/>
          </a:prstGeom>
        </p:spPr>
        <p:txBody>
          <a:bodyPr wrap="none">
            <a:spAutoFit/>
          </a:bodyPr>
          <a:lstStyle/>
          <a:p>
            <a:pPr algn="ctr"/>
            <a:r>
              <a:rPr lang="uk-UA" sz="2800" dirty="0">
                <a:solidFill>
                  <a:schemeClr val="bg1"/>
                </a:solidFill>
              </a:rPr>
              <a:t>1</a:t>
            </a:r>
          </a:p>
        </p:txBody>
      </p:sp>
      <p:sp>
        <p:nvSpPr>
          <p:cNvPr id="21" name="Прямоугольник 20">
            <a:extLst>
              <a:ext uri="{FF2B5EF4-FFF2-40B4-BE49-F238E27FC236}">
                <a16:creationId xmlns:a16="http://schemas.microsoft.com/office/drawing/2014/main" id="{41441B01-3D85-4996-A3F4-84D4A6C80233}"/>
              </a:ext>
            </a:extLst>
          </p:cNvPr>
          <p:cNvSpPr/>
          <p:nvPr/>
        </p:nvSpPr>
        <p:spPr>
          <a:xfrm>
            <a:off x="2346384" y="4808159"/>
            <a:ext cx="367408" cy="523220"/>
          </a:xfrm>
          <a:prstGeom prst="rect">
            <a:avLst/>
          </a:prstGeom>
        </p:spPr>
        <p:txBody>
          <a:bodyPr wrap="none">
            <a:spAutoFit/>
          </a:bodyPr>
          <a:lstStyle/>
          <a:p>
            <a:pPr algn="ctr"/>
            <a:r>
              <a:rPr lang="uk-UA" sz="2800" dirty="0">
                <a:solidFill>
                  <a:schemeClr val="bg1"/>
                </a:solidFill>
              </a:rPr>
              <a:t>2</a:t>
            </a:r>
          </a:p>
        </p:txBody>
      </p:sp>
    </p:spTree>
    <p:extLst>
      <p:ext uri="{BB962C8B-B14F-4D97-AF65-F5344CB8AC3E}">
        <p14:creationId xmlns:p14="http://schemas.microsoft.com/office/powerpoint/2010/main" val="2685066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DE95DC-A297-4626-9568-5C95855801E9}"/>
              </a:ext>
            </a:extLst>
          </p:cNvPr>
          <p:cNvSpPr>
            <a:spLocks noGrp="1"/>
          </p:cNvSpPr>
          <p:nvPr>
            <p:ph type="title"/>
          </p:nvPr>
        </p:nvSpPr>
        <p:spPr/>
        <p:txBody>
          <a:bodyPr/>
          <a:lstStyle/>
          <a:p>
            <a:r>
              <a:rPr lang="en-US" dirty="0"/>
              <a:t>Summary</a:t>
            </a:r>
            <a:endParaRPr lang="uk-UA" dirty="0"/>
          </a:p>
        </p:txBody>
      </p:sp>
    </p:spTree>
    <p:extLst>
      <p:ext uri="{BB962C8B-B14F-4D97-AF65-F5344CB8AC3E}">
        <p14:creationId xmlns:p14="http://schemas.microsoft.com/office/powerpoint/2010/main" val="304446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DC61EA-25AA-480B-AA00-CAA51A9CE73A}"/>
              </a:ext>
            </a:extLst>
          </p:cNvPr>
          <p:cNvSpPr>
            <a:spLocks noGrp="1"/>
          </p:cNvSpPr>
          <p:nvPr>
            <p:ph type="title"/>
          </p:nvPr>
        </p:nvSpPr>
        <p:spPr/>
        <p:txBody>
          <a:bodyPr/>
          <a:lstStyle/>
          <a:p>
            <a:pPr>
              <a:lnSpc>
                <a:spcPct val="100000"/>
              </a:lnSpc>
            </a:pPr>
            <a:r>
              <a:rPr lang="en-US" sz="4400" dirty="0"/>
              <a:t>Flex container</a:t>
            </a:r>
            <a:endParaRPr lang="uk-UA" sz="4400" dirty="0"/>
          </a:p>
        </p:txBody>
      </p:sp>
      <p:sp>
        <p:nvSpPr>
          <p:cNvPr id="4" name="Прямоугольник 3">
            <a:extLst>
              <a:ext uri="{FF2B5EF4-FFF2-40B4-BE49-F238E27FC236}">
                <a16:creationId xmlns:a16="http://schemas.microsoft.com/office/drawing/2014/main" id="{3F152757-B231-4699-969F-6ECC6E5F22CA}"/>
              </a:ext>
            </a:extLst>
          </p:cNvPr>
          <p:cNvSpPr/>
          <p:nvPr/>
        </p:nvSpPr>
        <p:spPr>
          <a:xfrm>
            <a:off x="1524000" y="2425148"/>
            <a:ext cx="9144000" cy="306125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5" name="Прямоугольник 4">
            <a:extLst>
              <a:ext uri="{FF2B5EF4-FFF2-40B4-BE49-F238E27FC236}">
                <a16:creationId xmlns:a16="http://schemas.microsoft.com/office/drawing/2014/main" id="{69E805E6-9133-49A6-A575-F3D6E7B6773E}"/>
              </a:ext>
            </a:extLst>
          </p:cNvPr>
          <p:cNvSpPr/>
          <p:nvPr/>
        </p:nvSpPr>
        <p:spPr>
          <a:xfrm>
            <a:off x="4828666" y="3771108"/>
            <a:ext cx="2534668" cy="369332"/>
          </a:xfrm>
          <a:prstGeom prst="rect">
            <a:avLst/>
          </a:prstGeom>
        </p:spPr>
        <p:txBody>
          <a:bodyPr wrap="none">
            <a:spAutoFit/>
          </a:bodyPr>
          <a:lstStyle/>
          <a:p>
            <a:pPr algn="ctr"/>
            <a:r>
              <a:rPr lang="en-US" dirty="0"/>
              <a:t>display: flex | inline-flex; </a:t>
            </a:r>
            <a:endParaRPr lang="uk-UA" dirty="0"/>
          </a:p>
        </p:txBody>
      </p:sp>
    </p:spTree>
    <p:extLst>
      <p:ext uri="{BB962C8B-B14F-4D97-AF65-F5344CB8AC3E}">
        <p14:creationId xmlns:p14="http://schemas.microsoft.com/office/powerpoint/2010/main" val="832162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E2525F-02CA-4B92-A497-D69B06954EDB}"/>
              </a:ext>
            </a:extLst>
          </p:cNvPr>
          <p:cNvSpPr>
            <a:spLocks noGrp="1"/>
          </p:cNvSpPr>
          <p:nvPr>
            <p:ph type="title"/>
          </p:nvPr>
        </p:nvSpPr>
        <p:spPr/>
        <p:txBody>
          <a:bodyPr/>
          <a:lstStyle/>
          <a:p>
            <a:pPr>
              <a:lnSpc>
                <a:spcPct val="100000"/>
              </a:lnSpc>
            </a:pPr>
            <a:r>
              <a:rPr lang="en-US" sz="4400" dirty="0"/>
              <a:t>Flex items</a:t>
            </a:r>
            <a:br>
              <a:rPr lang="en-US" sz="4400" dirty="0"/>
            </a:br>
            <a:r>
              <a:rPr lang="en-US" sz="2800" dirty="0">
                <a:latin typeface="Open Sans" panose="020B0604020202020204" charset="0"/>
                <a:ea typeface="Open Sans" panose="020B0604020202020204" charset="0"/>
                <a:cs typeface="Open Sans" panose="020B0604020202020204" charset="0"/>
              </a:rPr>
              <a:t>Items in a flex container are, by default, flex items </a:t>
            </a:r>
            <a:endParaRPr lang="uk-UA" sz="2800" dirty="0">
              <a:latin typeface="Open Sans" panose="020B0604020202020204" charset="0"/>
              <a:ea typeface="Open Sans" panose="020B0604020202020204" charset="0"/>
              <a:cs typeface="Open Sans" panose="020B0604020202020204" charset="0"/>
            </a:endParaRPr>
          </a:p>
        </p:txBody>
      </p:sp>
      <p:sp>
        <p:nvSpPr>
          <p:cNvPr id="7" name="Прямоугольник 6">
            <a:extLst>
              <a:ext uri="{FF2B5EF4-FFF2-40B4-BE49-F238E27FC236}">
                <a16:creationId xmlns:a16="http://schemas.microsoft.com/office/drawing/2014/main" id="{5D96C08B-9B16-4EAA-B67C-3CA18320E192}"/>
              </a:ext>
            </a:extLst>
          </p:cNvPr>
          <p:cNvSpPr/>
          <p:nvPr/>
        </p:nvSpPr>
        <p:spPr>
          <a:xfrm>
            <a:off x="1523999" y="2425148"/>
            <a:ext cx="9144000" cy="306125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8" name="Прямоугольник 7">
            <a:extLst>
              <a:ext uri="{FF2B5EF4-FFF2-40B4-BE49-F238E27FC236}">
                <a16:creationId xmlns:a16="http://schemas.microsoft.com/office/drawing/2014/main" id="{1B1BBE56-0B72-4F83-9A48-353AF6794C9E}"/>
              </a:ext>
            </a:extLst>
          </p:cNvPr>
          <p:cNvSpPr/>
          <p:nvPr/>
        </p:nvSpPr>
        <p:spPr>
          <a:xfrm>
            <a:off x="4828665" y="2942055"/>
            <a:ext cx="2534668" cy="369332"/>
          </a:xfrm>
          <a:prstGeom prst="rect">
            <a:avLst/>
          </a:prstGeom>
        </p:spPr>
        <p:txBody>
          <a:bodyPr wrap="none">
            <a:spAutoFit/>
          </a:bodyPr>
          <a:lstStyle/>
          <a:p>
            <a:pPr algn="ctr"/>
            <a:r>
              <a:rPr lang="en-US" dirty="0"/>
              <a:t>display: flex | inline-flex; </a:t>
            </a:r>
            <a:endParaRPr lang="uk-UA" dirty="0"/>
          </a:p>
        </p:txBody>
      </p:sp>
      <p:sp>
        <p:nvSpPr>
          <p:cNvPr id="10" name="Прямоугольник 9">
            <a:extLst>
              <a:ext uri="{FF2B5EF4-FFF2-40B4-BE49-F238E27FC236}">
                <a16:creationId xmlns:a16="http://schemas.microsoft.com/office/drawing/2014/main" id="{D61EDFF7-0FFA-4F14-AD6D-03FEFA615D53}"/>
              </a:ext>
            </a:extLst>
          </p:cNvPr>
          <p:cNvSpPr/>
          <p:nvPr/>
        </p:nvSpPr>
        <p:spPr>
          <a:xfrm>
            <a:off x="1695864" y="4197626"/>
            <a:ext cx="2476500" cy="77525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1" name="Прямоугольник 10">
            <a:extLst>
              <a:ext uri="{FF2B5EF4-FFF2-40B4-BE49-F238E27FC236}">
                <a16:creationId xmlns:a16="http://schemas.microsoft.com/office/drawing/2014/main" id="{99B906D7-8978-49C3-894B-B37614F96F66}"/>
              </a:ext>
            </a:extLst>
          </p:cNvPr>
          <p:cNvSpPr/>
          <p:nvPr/>
        </p:nvSpPr>
        <p:spPr>
          <a:xfrm>
            <a:off x="4857750" y="4197626"/>
            <a:ext cx="2476500" cy="77525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2" name="Прямоугольник 11">
            <a:extLst>
              <a:ext uri="{FF2B5EF4-FFF2-40B4-BE49-F238E27FC236}">
                <a16:creationId xmlns:a16="http://schemas.microsoft.com/office/drawing/2014/main" id="{B3C38E5F-6922-4DF6-9E76-7281E7D420A5}"/>
              </a:ext>
            </a:extLst>
          </p:cNvPr>
          <p:cNvSpPr/>
          <p:nvPr/>
        </p:nvSpPr>
        <p:spPr>
          <a:xfrm>
            <a:off x="8019636" y="4197626"/>
            <a:ext cx="2476500" cy="77525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3" name="Прямоугольник 12">
            <a:extLst>
              <a:ext uri="{FF2B5EF4-FFF2-40B4-BE49-F238E27FC236}">
                <a16:creationId xmlns:a16="http://schemas.microsoft.com/office/drawing/2014/main" id="{F752B3F3-239C-46B1-974F-67A23D1FB520}"/>
              </a:ext>
            </a:extLst>
          </p:cNvPr>
          <p:cNvSpPr/>
          <p:nvPr/>
        </p:nvSpPr>
        <p:spPr>
          <a:xfrm>
            <a:off x="2390311" y="4400586"/>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
        <p:nvSpPr>
          <p:cNvPr id="14" name="Прямоугольник 13">
            <a:extLst>
              <a:ext uri="{FF2B5EF4-FFF2-40B4-BE49-F238E27FC236}">
                <a16:creationId xmlns:a16="http://schemas.microsoft.com/office/drawing/2014/main" id="{1A8C4B4F-FECF-41EF-82D4-0D7ED6886448}"/>
              </a:ext>
            </a:extLst>
          </p:cNvPr>
          <p:cNvSpPr/>
          <p:nvPr/>
        </p:nvSpPr>
        <p:spPr>
          <a:xfrm>
            <a:off x="5552197" y="4400586"/>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
        <p:nvSpPr>
          <p:cNvPr id="15" name="Прямоугольник 14">
            <a:extLst>
              <a:ext uri="{FF2B5EF4-FFF2-40B4-BE49-F238E27FC236}">
                <a16:creationId xmlns:a16="http://schemas.microsoft.com/office/drawing/2014/main" id="{C9368CAD-40CC-4238-A691-AC3409789963}"/>
              </a:ext>
            </a:extLst>
          </p:cNvPr>
          <p:cNvSpPr/>
          <p:nvPr/>
        </p:nvSpPr>
        <p:spPr>
          <a:xfrm>
            <a:off x="8714083" y="4400586"/>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Tree>
    <p:extLst>
      <p:ext uri="{BB962C8B-B14F-4D97-AF65-F5344CB8AC3E}">
        <p14:creationId xmlns:p14="http://schemas.microsoft.com/office/powerpoint/2010/main" val="2946316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8B0465-150A-44C2-9207-61A4D034334C}"/>
              </a:ext>
            </a:extLst>
          </p:cNvPr>
          <p:cNvSpPr>
            <a:spLocks noGrp="1"/>
          </p:cNvSpPr>
          <p:nvPr>
            <p:ph type="title"/>
          </p:nvPr>
        </p:nvSpPr>
        <p:spPr>
          <a:xfrm>
            <a:off x="685801" y="685799"/>
            <a:ext cx="10820400" cy="4800601"/>
          </a:xfrm>
        </p:spPr>
        <p:txBody>
          <a:bodyPr/>
          <a:lstStyle/>
          <a:p>
            <a:pPr>
              <a:lnSpc>
                <a:spcPct val="100000"/>
              </a:lnSpc>
            </a:pPr>
            <a:r>
              <a:rPr lang="en-US" sz="2400" dirty="0"/>
              <a:t>Example</a:t>
            </a:r>
            <a:endParaRPr lang="uk-UA" sz="2400" dirty="0"/>
          </a:p>
        </p:txBody>
      </p:sp>
      <p:sp>
        <p:nvSpPr>
          <p:cNvPr id="5" name="Прямоугольник 4">
            <a:extLst>
              <a:ext uri="{FF2B5EF4-FFF2-40B4-BE49-F238E27FC236}">
                <a16:creationId xmlns:a16="http://schemas.microsoft.com/office/drawing/2014/main" id="{3BF1DBDD-0210-45DA-B768-77BBCAEBCA8C}"/>
              </a:ext>
            </a:extLst>
          </p:cNvPr>
          <p:cNvSpPr/>
          <p:nvPr/>
        </p:nvSpPr>
        <p:spPr>
          <a:xfrm>
            <a:off x="5314119" y="2048398"/>
            <a:ext cx="1563761" cy="369332"/>
          </a:xfrm>
          <a:prstGeom prst="rect">
            <a:avLst/>
          </a:prstGeom>
        </p:spPr>
        <p:txBody>
          <a:bodyPr wrap="none">
            <a:spAutoFit/>
          </a:bodyPr>
          <a:lstStyle/>
          <a:p>
            <a:pPr algn="ctr"/>
            <a:r>
              <a:rPr lang="en-US" dirty="0"/>
              <a:t>display: block; </a:t>
            </a:r>
            <a:endParaRPr lang="uk-UA" dirty="0"/>
          </a:p>
        </p:txBody>
      </p:sp>
      <p:sp>
        <p:nvSpPr>
          <p:cNvPr id="7" name="Прямоугольник 6">
            <a:extLst>
              <a:ext uri="{FF2B5EF4-FFF2-40B4-BE49-F238E27FC236}">
                <a16:creationId xmlns:a16="http://schemas.microsoft.com/office/drawing/2014/main" id="{51256C0C-C23C-4695-A6E2-A3CDA1A66A21}"/>
              </a:ext>
            </a:extLst>
          </p:cNvPr>
          <p:cNvSpPr/>
          <p:nvPr/>
        </p:nvSpPr>
        <p:spPr>
          <a:xfrm>
            <a:off x="1623393" y="2525477"/>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Прямоугольник 8">
            <a:extLst>
              <a:ext uri="{FF2B5EF4-FFF2-40B4-BE49-F238E27FC236}">
                <a16:creationId xmlns:a16="http://schemas.microsoft.com/office/drawing/2014/main" id="{2177B464-24FA-4550-A2E4-0478C390AB80}"/>
              </a:ext>
            </a:extLst>
          </p:cNvPr>
          <p:cNvSpPr/>
          <p:nvPr/>
        </p:nvSpPr>
        <p:spPr>
          <a:xfrm>
            <a:off x="1623393" y="3268806"/>
            <a:ext cx="8938590" cy="64300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1F1E219B-CA11-4867-B850-5E604E933BA4}"/>
              </a:ext>
            </a:extLst>
          </p:cNvPr>
          <p:cNvSpPr/>
          <p:nvPr/>
        </p:nvSpPr>
        <p:spPr>
          <a:xfrm>
            <a:off x="1623393" y="3998144"/>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Прямоугольник 10">
            <a:extLst>
              <a:ext uri="{FF2B5EF4-FFF2-40B4-BE49-F238E27FC236}">
                <a16:creationId xmlns:a16="http://schemas.microsoft.com/office/drawing/2014/main" id="{1D9D037A-5782-4EF3-B98C-7BD0FB8C76E1}"/>
              </a:ext>
            </a:extLst>
          </p:cNvPr>
          <p:cNvSpPr/>
          <p:nvPr/>
        </p:nvSpPr>
        <p:spPr>
          <a:xfrm>
            <a:off x="1623393" y="4727482"/>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8917EC00-C7E8-4FC0-BDE7-7C9EFD7B0E5E}"/>
              </a:ext>
            </a:extLst>
          </p:cNvPr>
          <p:cNvSpPr/>
          <p:nvPr/>
        </p:nvSpPr>
        <p:spPr>
          <a:xfrm>
            <a:off x="1524000" y="2425149"/>
            <a:ext cx="9144000" cy="306125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3" name="Прямоугольник 12">
            <a:extLst>
              <a:ext uri="{FF2B5EF4-FFF2-40B4-BE49-F238E27FC236}">
                <a16:creationId xmlns:a16="http://schemas.microsoft.com/office/drawing/2014/main" id="{FCEB5170-09D4-47B1-9B8B-757F9B26E791}"/>
              </a:ext>
            </a:extLst>
          </p:cNvPr>
          <p:cNvSpPr/>
          <p:nvPr/>
        </p:nvSpPr>
        <p:spPr>
          <a:xfrm>
            <a:off x="2344151" y="258536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00C042AF-0307-4C3D-8868-9B435A4E57C1}"/>
              </a:ext>
            </a:extLst>
          </p:cNvPr>
          <p:cNvSpPr/>
          <p:nvPr/>
        </p:nvSpPr>
        <p:spPr>
          <a:xfrm>
            <a:off x="2358145" y="3342442"/>
            <a:ext cx="339420"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15" name="Прямоугольник 14">
            <a:extLst>
              <a:ext uri="{FF2B5EF4-FFF2-40B4-BE49-F238E27FC236}">
                <a16:creationId xmlns:a16="http://schemas.microsoft.com/office/drawing/2014/main" id="{60ED7B3A-DCB5-4043-A9B1-022A09EEED14}"/>
              </a:ext>
            </a:extLst>
          </p:cNvPr>
          <p:cNvSpPr/>
          <p:nvPr/>
        </p:nvSpPr>
        <p:spPr>
          <a:xfrm>
            <a:off x="2346384" y="405912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0A550CDE-C8C4-4EDE-876F-CC06AFC5529F}"/>
              </a:ext>
            </a:extLst>
          </p:cNvPr>
          <p:cNvSpPr/>
          <p:nvPr/>
        </p:nvSpPr>
        <p:spPr>
          <a:xfrm>
            <a:off x="2346384" y="480815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Tree>
    <p:extLst>
      <p:ext uri="{BB962C8B-B14F-4D97-AF65-F5344CB8AC3E}">
        <p14:creationId xmlns:p14="http://schemas.microsoft.com/office/powerpoint/2010/main" val="299725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19EEC0-6A1D-4CDE-8FF7-3FE07826A18F}"/>
              </a:ext>
            </a:extLst>
          </p:cNvPr>
          <p:cNvSpPr>
            <a:spLocks noGrp="1"/>
          </p:cNvSpPr>
          <p:nvPr>
            <p:ph type="title"/>
          </p:nvPr>
        </p:nvSpPr>
        <p:spPr>
          <a:xfrm>
            <a:off x="685801" y="685799"/>
            <a:ext cx="10820400" cy="4800601"/>
          </a:xfrm>
        </p:spPr>
        <p:txBody>
          <a:bodyPr/>
          <a:lstStyle/>
          <a:p>
            <a:pPr>
              <a:lnSpc>
                <a:spcPct val="100000"/>
              </a:lnSpc>
            </a:pPr>
            <a:r>
              <a:rPr lang="en-US" sz="2400" dirty="0"/>
              <a:t>Example</a:t>
            </a:r>
            <a:endParaRPr lang="uk-UA" sz="2400" dirty="0"/>
          </a:p>
        </p:txBody>
      </p:sp>
      <p:sp>
        <p:nvSpPr>
          <p:cNvPr id="16" name="Прямоугольник 15">
            <a:extLst>
              <a:ext uri="{FF2B5EF4-FFF2-40B4-BE49-F238E27FC236}">
                <a16:creationId xmlns:a16="http://schemas.microsoft.com/office/drawing/2014/main" id="{F00AC93C-44EE-4AF8-A919-4952667E4921}"/>
              </a:ext>
            </a:extLst>
          </p:cNvPr>
          <p:cNvSpPr/>
          <p:nvPr/>
        </p:nvSpPr>
        <p:spPr>
          <a:xfrm>
            <a:off x="5396000" y="1149870"/>
            <a:ext cx="1399999" cy="369332"/>
          </a:xfrm>
          <a:prstGeom prst="rect">
            <a:avLst/>
          </a:prstGeom>
        </p:spPr>
        <p:txBody>
          <a:bodyPr wrap="none">
            <a:spAutoFit/>
          </a:bodyPr>
          <a:lstStyle/>
          <a:p>
            <a:pPr algn="ctr"/>
            <a:r>
              <a:rPr lang="en-US" dirty="0"/>
              <a:t>display: flex; </a:t>
            </a:r>
            <a:endParaRPr lang="uk-UA" dirty="0"/>
          </a:p>
        </p:txBody>
      </p:sp>
      <p:sp>
        <p:nvSpPr>
          <p:cNvPr id="17" name="Прямоугольник 16">
            <a:extLst>
              <a:ext uri="{FF2B5EF4-FFF2-40B4-BE49-F238E27FC236}">
                <a16:creationId xmlns:a16="http://schemas.microsoft.com/office/drawing/2014/main" id="{07216D21-A258-43EA-B6F4-D0D3637E4F8E}"/>
              </a:ext>
            </a:extLst>
          </p:cNvPr>
          <p:cNvSpPr/>
          <p:nvPr/>
        </p:nvSpPr>
        <p:spPr>
          <a:xfrm>
            <a:off x="1623393" y="1626949"/>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2458561B-1C83-4033-9823-84704727CD97}"/>
              </a:ext>
            </a:extLst>
          </p:cNvPr>
          <p:cNvSpPr/>
          <p:nvPr/>
        </p:nvSpPr>
        <p:spPr>
          <a:xfrm>
            <a:off x="1524000" y="1526621"/>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2" name="Прямоугольник 21">
            <a:extLst>
              <a:ext uri="{FF2B5EF4-FFF2-40B4-BE49-F238E27FC236}">
                <a16:creationId xmlns:a16="http://schemas.microsoft.com/office/drawing/2014/main" id="{DD6B6BE4-77A7-4572-96C4-F99BF70BD84F}"/>
              </a:ext>
            </a:extLst>
          </p:cNvPr>
          <p:cNvSpPr/>
          <p:nvPr/>
        </p:nvSpPr>
        <p:spPr>
          <a:xfrm>
            <a:off x="1990737" y="1686839"/>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23" name="Прямоугольник 22">
            <a:extLst>
              <a:ext uri="{FF2B5EF4-FFF2-40B4-BE49-F238E27FC236}">
                <a16:creationId xmlns:a16="http://schemas.microsoft.com/office/drawing/2014/main" id="{9046A3F8-1B1B-4A2B-B9AD-93EAA4B3876C}"/>
              </a:ext>
            </a:extLst>
          </p:cNvPr>
          <p:cNvSpPr/>
          <p:nvPr/>
        </p:nvSpPr>
        <p:spPr>
          <a:xfrm>
            <a:off x="2358145" y="3342442"/>
            <a:ext cx="339420"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24" name="Прямоугольник 23">
            <a:extLst>
              <a:ext uri="{FF2B5EF4-FFF2-40B4-BE49-F238E27FC236}">
                <a16:creationId xmlns:a16="http://schemas.microsoft.com/office/drawing/2014/main" id="{4A8D4D9B-6E8B-4FA7-8431-2F54381C3DD3}"/>
              </a:ext>
            </a:extLst>
          </p:cNvPr>
          <p:cNvSpPr/>
          <p:nvPr/>
        </p:nvSpPr>
        <p:spPr>
          <a:xfrm>
            <a:off x="2254694" y="4058739"/>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5" name="Прямоугольник 24">
            <a:extLst>
              <a:ext uri="{FF2B5EF4-FFF2-40B4-BE49-F238E27FC236}">
                <a16:creationId xmlns:a16="http://schemas.microsoft.com/office/drawing/2014/main" id="{AA128D07-1DCC-4A48-9BD7-55A0376C7D75}"/>
              </a:ext>
            </a:extLst>
          </p:cNvPr>
          <p:cNvSpPr/>
          <p:nvPr/>
        </p:nvSpPr>
        <p:spPr>
          <a:xfrm>
            <a:off x="2346384" y="480815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7" name="Прямоугольник 26">
            <a:extLst>
              <a:ext uri="{FF2B5EF4-FFF2-40B4-BE49-F238E27FC236}">
                <a16:creationId xmlns:a16="http://schemas.microsoft.com/office/drawing/2014/main" id="{FEDB744E-7872-4E91-B31C-ABA19F6E1814}"/>
              </a:ext>
            </a:extLst>
          </p:cNvPr>
          <p:cNvSpPr/>
          <p:nvPr/>
        </p:nvSpPr>
        <p:spPr>
          <a:xfrm>
            <a:off x="2779311" y="1629334"/>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угольник 27">
            <a:extLst>
              <a:ext uri="{FF2B5EF4-FFF2-40B4-BE49-F238E27FC236}">
                <a16:creationId xmlns:a16="http://schemas.microsoft.com/office/drawing/2014/main" id="{02FD0CD6-C635-4AD5-AA50-CE4D7EDA1AB4}"/>
              </a:ext>
            </a:extLst>
          </p:cNvPr>
          <p:cNvSpPr/>
          <p:nvPr/>
        </p:nvSpPr>
        <p:spPr>
          <a:xfrm>
            <a:off x="3146655" y="1689224"/>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29" name="Прямоугольник 28">
            <a:extLst>
              <a:ext uri="{FF2B5EF4-FFF2-40B4-BE49-F238E27FC236}">
                <a16:creationId xmlns:a16="http://schemas.microsoft.com/office/drawing/2014/main" id="{9ACE3ED4-5B73-4506-B67E-D3396EF2C59C}"/>
              </a:ext>
            </a:extLst>
          </p:cNvPr>
          <p:cNvSpPr/>
          <p:nvPr/>
        </p:nvSpPr>
        <p:spPr>
          <a:xfrm>
            <a:off x="3935229" y="1628562"/>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59D8E94D-69D7-4A09-BF3D-0684183FFB88}"/>
              </a:ext>
            </a:extLst>
          </p:cNvPr>
          <p:cNvSpPr/>
          <p:nvPr/>
        </p:nvSpPr>
        <p:spPr>
          <a:xfrm>
            <a:off x="4302573" y="1688452"/>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31" name="Прямоугольник 30">
            <a:extLst>
              <a:ext uri="{FF2B5EF4-FFF2-40B4-BE49-F238E27FC236}">
                <a16:creationId xmlns:a16="http://schemas.microsoft.com/office/drawing/2014/main" id="{1FEB63C1-9431-4242-805C-D54D08240F56}"/>
              </a:ext>
            </a:extLst>
          </p:cNvPr>
          <p:cNvSpPr/>
          <p:nvPr/>
        </p:nvSpPr>
        <p:spPr>
          <a:xfrm>
            <a:off x="5122788" y="1632011"/>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2" name="Прямоугольник 31">
            <a:extLst>
              <a:ext uri="{FF2B5EF4-FFF2-40B4-BE49-F238E27FC236}">
                <a16:creationId xmlns:a16="http://schemas.microsoft.com/office/drawing/2014/main" id="{A8797D31-2D4A-42A1-B9C5-3B136025BCBB}"/>
              </a:ext>
            </a:extLst>
          </p:cNvPr>
          <p:cNvSpPr/>
          <p:nvPr/>
        </p:nvSpPr>
        <p:spPr>
          <a:xfrm>
            <a:off x="5490132" y="1691901"/>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33" name="Прямоугольник 32">
            <a:extLst>
              <a:ext uri="{FF2B5EF4-FFF2-40B4-BE49-F238E27FC236}">
                <a16:creationId xmlns:a16="http://schemas.microsoft.com/office/drawing/2014/main" id="{A6566BC8-F45D-4697-981F-3077FCA36E56}"/>
              </a:ext>
            </a:extLst>
          </p:cNvPr>
          <p:cNvSpPr/>
          <p:nvPr/>
        </p:nvSpPr>
        <p:spPr>
          <a:xfrm>
            <a:off x="2944196" y="3407182"/>
            <a:ext cx="1988301" cy="369332"/>
          </a:xfrm>
          <a:prstGeom prst="rect">
            <a:avLst/>
          </a:prstGeom>
        </p:spPr>
        <p:txBody>
          <a:bodyPr wrap="none">
            <a:spAutoFit/>
          </a:bodyPr>
          <a:lstStyle/>
          <a:p>
            <a:pPr algn="ctr"/>
            <a:r>
              <a:rPr lang="en-US" dirty="0"/>
              <a:t>display: inline-flex; </a:t>
            </a:r>
            <a:endParaRPr lang="uk-UA" dirty="0"/>
          </a:p>
        </p:txBody>
      </p:sp>
      <p:sp>
        <p:nvSpPr>
          <p:cNvPr id="34" name="Прямоугольник 33">
            <a:extLst>
              <a:ext uri="{FF2B5EF4-FFF2-40B4-BE49-F238E27FC236}">
                <a16:creationId xmlns:a16="http://schemas.microsoft.com/office/drawing/2014/main" id="{7AAE5B5D-E23E-4F60-B16B-DCF913D9D1E1}"/>
              </a:ext>
            </a:extLst>
          </p:cNvPr>
          <p:cNvSpPr/>
          <p:nvPr/>
        </p:nvSpPr>
        <p:spPr>
          <a:xfrm>
            <a:off x="1623393" y="3995627"/>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5" name="Прямоугольник 34">
            <a:extLst>
              <a:ext uri="{FF2B5EF4-FFF2-40B4-BE49-F238E27FC236}">
                <a16:creationId xmlns:a16="http://schemas.microsoft.com/office/drawing/2014/main" id="{FA8E0E5E-3EFE-4A8A-A9BA-0DCE8C01F49B}"/>
              </a:ext>
            </a:extLst>
          </p:cNvPr>
          <p:cNvSpPr/>
          <p:nvPr/>
        </p:nvSpPr>
        <p:spPr>
          <a:xfrm>
            <a:off x="1524000" y="3895299"/>
            <a:ext cx="478511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36" name="Прямоугольник 35">
            <a:extLst>
              <a:ext uri="{FF2B5EF4-FFF2-40B4-BE49-F238E27FC236}">
                <a16:creationId xmlns:a16="http://schemas.microsoft.com/office/drawing/2014/main" id="{2D9DE496-4C65-46B3-9880-DFCC44B9A3F8}"/>
              </a:ext>
            </a:extLst>
          </p:cNvPr>
          <p:cNvSpPr/>
          <p:nvPr/>
        </p:nvSpPr>
        <p:spPr>
          <a:xfrm>
            <a:off x="1990737" y="405551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37" name="Прямоугольник 36">
            <a:extLst>
              <a:ext uri="{FF2B5EF4-FFF2-40B4-BE49-F238E27FC236}">
                <a16:creationId xmlns:a16="http://schemas.microsoft.com/office/drawing/2014/main" id="{765CFC46-8B3D-4DE7-A5F9-BB82CBE9133F}"/>
              </a:ext>
            </a:extLst>
          </p:cNvPr>
          <p:cNvSpPr/>
          <p:nvPr/>
        </p:nvSpPr>
        <p:spPr>
          <a:xfrm>
            <a:off x="2779311" y="3998012"/>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8" name="Прямоугольник 37">
            <a:extLst>
              <a:ext uri="{FF2B5EF4-FFF2-40B4-BE49-F238E27FC236}">
                <a16:creationId xmlns:a16="http://schemas.microsoft.com/office/drawing/2014/main" id="{6B0ECF8C-F8BD-4478-9611-294A36E108C3}"/>
              </a:ext>
            </a:extLst>
          </p:cNvPr>
          <p:cNvSpPr/>
          <p:nvPr/>
        </p:nvSpPr>
        <p:spPr>
          <a:xfrm>
            <a:off x="3146655" y="4057902"/>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39" name="Прямоугольник 38">
            <a:extLst>
              <a:ext uri="{FF2B5EF4-FFF2-40B4-BE49-F238E27FC236}">
                <a16:creationId xmlns:a16="http://schemas.microsoft.com/office/drawing/2014/main" id="{E396764E-2F65-4035-B4FB-094587571E1A}"/>
              </a:ext>
            </a:extLst>
          </p:cNvPr>
          <p:cNvSpPr/>
          <p:nvPr/>
        </p:nvSpPr>
        <p:spPr>
          <a:xfrm>
            <a:off x="3935229" y="399724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0" name="Прямоугольник 39">
            <a:extLst>
              <a:ext uri="{FF2B5EF4-FFF2-40B4-BE49-F238E27FC236}">
                <a16:creationId xmlns:a16="http://schemas.microsoft.com/office/drawing/2014/main" id="{164FF5D0-F2DC-4E81-8CAC-D9D9E845C622}"/>
              </a:ext>
            </a:extLst>
          </p:cNvPr>
          <p:cNvSpPr/>
          <p:nvPr/>
        </p:nvSpPr>
        <p:spPr>
          <a:xfrm>
            <a:off x="4302573" y="405713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41" name="Прямоугольник 40">
            <a:extLst>
              <a:ext uri="{FF2B5EF4-FFF2-40B4-BE49-F238E27FC236}">
                <a16:creationId xmlns:a16="http://schemas.microsoft.com/office/drawing/2014/main" id="{A0BF5360-FD8B-4F75-96A9-6CC24F996401}"/>
              </a:ext>
            </a:extLst>
          </p:cNvPr>
          <p:cNvSpPr/>
          <p:nvPr/>
        </p:nvSpPr>
        <p:spPr>
          <a:xfrm>
            <a:off x="5122788" y="4000689"/>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2" name="Прямоугольник 41">
            <a:extLst>
              <a:ext uri="{FF2B5EF4-FFF2-40B4-BE49-F238E27FC236}">
                <a16:creationId xmlns:a16="http://schemas.microsoft.com/office/drawing/2014/main" id="{54B2B345-943E-4A60-8861-1E7156AE2C42}"/>
              </a:ext>
            </a:extLst>
          </p:cNvPr>
          <p:cNvSpPr/>
          <p:nvPr/>
        </p:nvSpPr>
        <p:spPr>
          <a:xfrm>
            <a:off x="5490132" y="406057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Tree>
    <p:extLst>
      <p:ext uri="{BB962C8B-B14F-4D97-AF65-F5344CB8AC3E}">
        <p14:creationId xmlns:p14="http://schemas.microsoft.com/office/powerpoint/2010/main" val="2678150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4BD6CD-49BA-48E2-876D-19BC719F8800}"/>
              </a:ext>
            </a:extLst>
          </p:cNvPr>
          <p:cNvSpPr>
            <a:spLocks noGrp="1"/>
          </p:cNvSpPr>
          <p:nvPr>
            <p:ph type="title"/>
          </p:nvPr>
        </p:nvSpPr>
        <p:spPr/>
        <p:txBody>
          <a:bodyPr/>
          <a:lstStyle/>
          <a:p>
            <a:pPr>
              <a:lnSpc>
                <a:spcPct val="100000"/>
              </a:lnSpc>
            </a:pPr>
            <a:r>
              <a:rPr lang="en-US" sz="4400" dirty="0"/>
              <a:t>Main axis / cross axis</a:t>
            </a:r>
            <a:endParaRPr lang="uk-UA" sz="4400" dirty="0"/>
          </a:p>
        </p:txBody>
      </p:sp>
      <p:sp>
        <p:nvSpPr>
          <p:cNvPr id="4" name="Прямоугольник 3">
            <a:extLst>
              <a:ext uri="{FF2B5EF4-FFF2-40B4-BE49-F238E27FC236}">
                <a16:creationId xmlns:a16="http://schemas.microsoft.com/office/drawing/2014/main" id="{86612079-62A2-49C1-AE5D-AD6903EC63EB}"/>
              </a:ext>
            </a:extLst>
          </p:cNvPr>
          <p:cNvSpPr/>
          <p:nvPr/>
        </p:nvSpPr>
        <p:spPr>
          <a:xfrm>
            <a:off x="3019238" y="2366508"/>
            <a:ext cx="6389370" cy="306125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cxnSp>
        <p:nvCxnSpPr>
          <p:cNvPr id="10" name="Прямая соединительная линия 9">
            <a:extLst>
              <a:ext uri="{FF2B5EF4-FFF2-40B4-BE49-F238E27FC236}">
                <a16:creationId xmlns:a16="http://schemas.microsoft.com/office/drawing/2014/main" id="{27941694-3A06-435E-95E9-1283FFEF374D}"/>
              </a:ext>
            </a:extLst>
          </p:cNvPr>
          <p:cNvCxnSpPr>
            <a:cxnSpLocks/>
          </p:cNvCxnSpPr>
          <p:nvPr/>
        </p:nvCxnSpPr>
        <p:spPr>
          <a:xfrm>
            <a:off x="2583147" y="2116877"/>
            <a:ext cx="6825461" cy="0"/>
          </a:xfrm>
          <a:prstGeom prst="line">
            <a:avLst/>
          </a:prstGeom>
          <a:ln w="57150">
            <a:solidFill>
              <a:srgbClr val="0070C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4" name="Прямоугольник 13">
            <a:extLst>
              <a:ext uri="{FF2B5EF4-FFF2-40B4-BE49-F238E27FC236}">
                <a16:creationId xmlns:a16="http://schemas.microsoft.com/office/drawing/2014/main" id="{C1FA456D-EE4D-4BA8-8685-B7DA9E33EE93}"/>
              </a:ext>
            </a:extLst>
          </p:cNvPr>
          <p:cNvSpPr/>
          <p:nvPr/>
        </p:nvSpPr>
        <p:spPr>
          <a:xfrm>
            <a:off x="5657919" y="1790607"/>
            <a:ext cx="1057790" cy="369332"/>
          </a:xfrm>
          <a:prstGeom prst="rect">
            <a:avLst/>
          </a:prstGeom>
        </p:spPr>
        <p:txBody>
          <a:bodyPr wrap="none">
            <a:spAutoFit/>
          </a:bodyPr>
          <a:lstStyle/>
          <a:p>
            <a:pPr algn="ctr"/>
            <a:r>
              <a:rPr lang="en-US" dirty="0">
                <a:solidFill>
                  <a:srgbClr val="0070C0"/>
                </a:solidFill>
              </a:rPr>
              <a:t>main axis</a:t>
            </a:r>
            <a:endParaRPr lang="uk-UA" dirty="0">
              <a:solidFill>
                <a:srgbClr val="0070C0"/>
              </a:solidFill>
            </a:endParaRPr>
          </a:p>
        </p:txBody>
      </p:sp>
      <p:sp>
        <p:nvSpPr>
          <p:cNvPr id="15" name="Прямоугольник 14">
            <a:extLst>
              <a:ext uri="{FF2B5EF4-FFF2-40B4-BE49-F238E27FC236}">
                <a16:creationId xmlns:a16="http://schemas.microsoft.com/office/drawing/2014/main" id="{9AFBEDA0-A9ED-4D96-8BA7-5B56B34D8870}"/>
              </a:ext>
            </a:extLst>
          </p:cNvPr>
          <p:cNvSpPr/>
          <p:nvPr/>
        </p:nvSpPr>
        <p:spPr>
          <a:xfrm>
            <a:off x="1419240" y="3469635"/>
            <a:ext cx="1063689" cy="369332"/>
          </a:xfrm>
          <a:prstGeom prst="rect">
            <a:avLst/>
          </a:prstGeom>
        </p:spPr>
        <p:txBody>
          <a:bodyPr vert="horz" wrap="none">
            <a:spAutoFit/>
          </a:bodyPr>
          <a:lstStyle/>
          <a:p>
            <a:pPr algn="ctr"/>
            <a:r>
              <a:rPr lang="en-US" dirty="0">
                <a:solidFill>
                  <a:srgbClr val="E13A19"/>
                </a:solidFill>
              </a:rPr>
              <a:t>cross axis</a:t>
            </a:r>
            <a:endParaRPr lang="uk-UA" dirty="0">
              <a:solidFill>
                <a:srgbClr val="E13A19"/>
              </a:solidFill>
            </a:endParaRPr>
          </a:p>
        </p:txBody>
      </p:sp>
      <p:sp>
        <p:nvSpPr>
          <p:cNvPr id="22" name="Прямоугольник 21">
            <a:extLst>
              <a:ext uri="{FF2B5EF4-FFF2-40B4-BE49-F238E27FC236}">
                <a16:creationId xmlns:a16="http://schemas.microsoft.com/office/drawing/2014/main" id="{A80E0D8A-CD5F-47E1-8AA5-CF5979E3A901}"/>
              </a:ext>
            </a:extLst>
          </p:cNvPr>
          <p:cNvSpPr/>
          <p:nvPr/>
        </p:nvSpPr>
        <p:spPr>
          <a:xfrm>
            <a:off x="2451101" y="1785381"/>
            <a:ext cx="1136273" cy="369332"/>
          </a:xfrm>
          <a:prstGeom prst="rect">
            <a:avLst/>
          </a:prstGeom>
        </p:spPr>
        <p:txBody>
          <a:bodyPr wrap="none">
            <a:spAutoFit/>
          </a:bodyPr>
          <a:lstStyle/>
          <a:p>
            <a:pPr algn="ctr"/>
            <a:r>
              <a:rPr lang="en-US" dirty="0">
                <a:solidFill>
                  <a:srgbClr val="0070C0"/>
                </a:solidFill>
              </a:rPr>
              <a:t>main start</a:t>
            </a:r>
            <a:endParaRPr lang="uk-UA" dirty="0">
              <a:solidFill>
                <a:srgbClr val="0070C0"/>
              </a:solidFill>
            </a:endParaRPr>
          </a:p>
        </p:txBody>
      </p:sp>
      <p:sp>
        <p:nvSpPr>
          <p:cNvPr id="23" name="Прямоугольник 22">
            <a:extLst>
              <a:ext uri="{FF2B5EF4-FFF2-40B4-BE49-F238E27FC236}">
                <a16:creationId xmlns:a16="http://schemas.microsoft.com/office/drawing/2014/main" id="{8CEB7A61-A4AC-4B4D-A537-A5A5692F5636}"/>
              </a:ext>
            </a:extLst>
          </p:cNvPr>
          <p:cNvSpPr/>
          <p:nvPr/>
        </p:nvSpPr>
        <p:spPr>
          <a:xfrm>
            <a:off x="8090061" y="1782344"/>
            <a:ext cx="1066319" cy="369332"/>
          </a:xfrm>
          <a:prstGeom prst="rect">
            <a:avLst/>
          </a:prstGeom>
        </p:spPr>
        <p:txBody>
          <a:bodyPr wrap="none">
            <a:spAutoFit/>
          </a:bodyPr>
          <a:lstStyle/>
          <a:p>
            <a:pPr algn="ctr"/>
            <a:r>
              <a:rPr lang="en-US" dirty="0">
                <a:solidFill>
                  <a:srgbClr val="0070C0"/>
                </a:solidFill>
              </a:rPr>
              <a:t>main end</a:t>
            </a:r>
            <a:endParaRPr lang="uk-UA" dirty="0">
              <a:solidFill>
                <a:srgbClr val="0070C0"/>
              </a:solidFill>
            </a:endParaRPr>
          </a:p>
        </p:txBody>
      </p:sp>
      <p:sp>
        <p:nvSpPr>
          <p:cNvPr id="27" name="Прямоугольник 26">
            <a:extLst>
              <a:ext uri="{FF2B5EF4-FFF2-40B4-BE49-F238E27FC236}">
                <a16:creationId xmlns:a16="http://schemas.microsoft.com/office/drawing/2014/main" id="{AF42A5D6-07CF-4C34-8425-9F214A6665BB}"/>
              </a:ext>
            </a:extLst>
          </p:cNvPr>
          <p:cNvSpPr/>
          <p:nvPr/>
        </p:nvSpPr>
        <p:spPr>
          <a:xfrm>
            <a:off x="1419240" y="1985384"/>
            <a:ext cx="1142172" cy="369332"/>
          </a:xfrm>
          <a:prstGeom prst="rect">
            <a:avLst/>
          </a:prstGeom>
        </p:spPr>
        <p:txBody>
          <a:bodyPr vert="horz" wrap="none">
            <a:spAutoFit/>
          </a:bodyPr>
          <a:lstStyle/>
          <a:p>
            <a:pPr algn="ctr"/>
            <a:r>
              <a:rPr lang="en-US" dirty="0">
                <a:solidFill>
                  <a:srgbClr val="E13A19"/>
                </a:solidFill>
              </a:rPr>
              <a:t>cross start</a:t>
            </a:r>
            <a:endParaRPr lang="uk-UA" dirty="0">
              <a:solidFill>
                <a:srgbClr val="E13A19"/>
              </a:solidFill>
            </a:endParaRPr>
          </a:p>
        </p:txBody>
      </p:sp>
      <p:sp>
        <p:nvSpPr>
          <p:cNvPr id="29" name="Прямоугольник 28">
            <a:extLst>
              <a:ext uri="{FF2B5EF4-FFF2-40B4-BE49-F238E27FC236}">
                <a16:creationId xmlns:a16="http://schemas.microsoft.com/office/drawing/2014/main" id="{6261C27D-0340-48FC-B5D5-483F04A94678}"/>
              </a:ext>
            </a:extLst>
          </p:cNvPr>
          <p:cNvSpPr/>
          <p:nvPr/>
        </p:nvSpPr>
        <p:spPr>
          <a:xfrm>
            <a:off x="1347133" y="5113166"/>
            <a:ext cx="1072217" cy="369332"/>
          </a:xfrm>
          <a:prstGeom prst="rect">
            <a:avLst/>
          </a:prstGeom>
        </p:spPr>
        <p:txBody>
          <a:bodyPr vert="horz" wrap="none">
            <a:spAutoFit/>
          </a:bodyPr>
          <a:lstStyle/>
          <a:p>
            <a:pPr algn="ctr"/>
            <a:r>
              <a:rPr lang="en-US" dirty="0">
                <a:solidFill>
                  <a:srgbClr val="E13A19"/>
                </a:solidFill>
              </a:rPr>
              <a:t>cross end</a:t>
            </a:r>
            <a:endParaRPr lang="uk-UA" dirty="0">
              <a:solidFill>
                <a:srgbClr val="E13A19"/>
              </a:solidFill>
            </a:endParaRPr>
          </a:p>
        </p:txBody>
      </p:sp>
      <p:sp>
        <p:nvSpPr>
          <p:cNvPr id="31" name="Прямоугольник 30">
            <a:extLst>
              <a:ext uri="{FF2B5EF4-FFF2-40B4-BE49-F238E27FC236}">
                <a16:creationId xmlns:a16="http://schemas.microsoft.com/office/drawing/2014/main" id="{628179C1-7A72-47CF-A6AF-8D49FFC13B42}"/>
              </a:ext>
            </a:extLst>
          </p:cNvPr>
          <p:cNvSpPr/>
          <p:nvPr/>
        </p:nvSpPr>
        <p:spPr>
          <a:xfrm>
            <a:off x="3226997" y="2342053"/>
            <a:ext cx="1500027" cy="369332"/>
          </a:xfrm>
          <a:prstGeom prst="rect">
            <a:avLst/>
          </a:prstGeom>
        </p:spPr>
        <p:txBody>
          <a:bodyPr wrap="none">
            <a:spAutoFit/>
          </a:bodyPr>
          <a:lstStyle/>
          <a:p>
            <a:pPr algn="ctr"/>
            <a:r>
              <a:rPr lang="en-US" dirty="0"/>
              <a:t>Flex container</a:t>
            </a:r>
            <a:endParaRPr lang="uk-UA" dirty="0"/>
          </a:p>
        </p:txBody>
      </p:sp>
      <p:sp>
        <p:nvSpPr>
          <p:cNvPr id="32" name="Прямоугольник 31">
            <a:extLst>
              <a:ext uri="{FF2B5EF4-FFF2-40B4-BE49-F238E27FC236}">
                <a16:creationId xmlns:a16="http://schemas.microsoft.com/office/drawing/2014/main" id="{4109F310-0D1F-470B-9276-1AC7AE67F5CB}"/>
              </a:ext>
            </a:extLst>
          </p:cNvPr>
          <p:cNvSpPr/>
          <p:nvPr/>
        </p:nvSpPr>
        <p:spPr>
          <a:xfrm>
            <a:off x="5324896" y="2701297"/>
            <a:ext cx="1826270" cy="2490769"/>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33" name="Прямоугольник 32">
            <a:extLst>
              <a:ext uri="{FF2B5EF4-FFF2-40B4-BE49-F238E27FC236}">
                <a16:creationId xmlns:a16="http://schemas.microsoft.com/office/drawing/2014/main" id="{9D6080D4-9E44-4C78-BB40-3C038273B275}"/>
              </a:ext>
            </a:extLst>
          </p:cNvPr>
          <p:cNvSpPr/>
          <p:nvPr/>
        </p:nvSpPr>
        <p:spPr>
          <a:xfrm>
            <a:off x="5643012" y="3762015"/>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cxnSp>
        <p:nvCxnSpPr>
          <p:cNvPr id="40" name="Прямая соединительная линия 39">
            <a:extLst>
              <a:ext uri="{FF2B5EF4-FFF2-40B4-BE49-F238E27FC236}">
                <a16:creationId xmlns:a16="http://schemas.microsoft.com/office/drawing/2014/main" id="{D814F5C4-BB2C-4EED-8E8B-F600C7B47BA5}"/>
              </a:ext>
            </a:extLst>
          </p:cNvPr>
          <p:cNvCxnSpPr>
            <a:cxnSpLocks/>
          </p:cNvCxnSpPr>
          <p:nvPr/>
        </p:nvCxnSpPr>
        <p:spPr>
          <a:xfrm>
            <a:off x="2583147" y="2116877"/>
            <a:ext cx="0" cy="3369523"/>
          </a:xfrm>
          <a:prstGeom prst="line">
            <a:avLst/>
          </a:prstGeom>
          <a:ln w="57150">
            <a:solidFill>
              <a:srgbClr val="E13A19"/>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49" name="Прямоугольник 48">
            <a:extLst>
              <a:ext uri="{FF2B5EF4-FFF2-40B4-BE49-F238E27FC236}">
                <a16:creationId xmlns:a16="http://schemas.microsoft.com/office/drawing/2014/main" id="{1820B74F-7F7B-43B7-BFC0-B2C0193D30F3}"/>
              </a:ext>
            </a:extLst>
          </p:cNvPr>
          <p:cNvSpPr/>
          <p:nvPr/>
        </p:nvSpPr>
        <p:spPr>
          <a:xfrm>
            <a:off x="7335832" y="2686929"/>
            <a:ext cx="1826270" cy="2490769"/>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50" name="Прямоугольник 49">
            <a:extLst>
              <a:ext uri="{FF2B5EF4-FFF2-40B4-BE49-F238E27FC236}">
                <a16:creationId xmlns:a16="http://schemas.microsoft.com/office/drawing/2014/main" id="{F683E98C-47BA-40A6-A8D9-E2624819ED91}"/>
              </a:ext>
            </a:extLst>
          </p:cNvPr>
          <p:cNvSpPr/>
          <p:nvPr/>
        </p:nvSpPr>
        <p:spPr>
          <a:xfrm>
            <a:off x="7705164" y="3747647"/>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
        <p:nvSpPr>
          <p:cNvPr id="51" name="Прямоугольник 50">
            <a:extLst>
              <a:ext uri="{FF2B5EF4-FFF2-40B4-BE49-F238E27FC236}">
                <a16:creationId xmlns:a16="http://schemas.microsoft.com/office/drawing/2014/main" id="{2FC46350-E8D2-46DA-8693-EAE3AB546C1D}"/>
              </a:ext>
            </a:extLst>
          </p:cNvPr>
          <p:cNvSpPr/>
          <p:nvPr/>
        </p:nvSpPr>
        <p:spPr>
          <a:xfrm>
            <a:off x="3313960" y="2686929"/>
            <a:ext cx="1826270" cy="2490769"/>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52" name="Прямоугольник 51">
            <a:extLst>
              <a:ext uri="{FF2B5EF4-FFF2-40B4-BE49-F238E27FC236}">
                <a16:creationId xmlns:a16="http://schemas.microsoft.com/office/drawing/2014/main" id="{AB3DA3B0-73DA-4B09-93B7-C5CEF1D6F99F}"/>
              </a:ext>
            </a:extLst>
          </p:cNvPr>
          <p:cNvSpPr/>
          <p:nvPr/>
        </p:nvSpPr>
        <p:spPr>
          <a:xfrm>
            <a:off x="3683292" y="3747647"/>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Tree>
    <p:extLst>
      <p:ext uri="{BB962C8B-B14F-4D97-AF65-F5344CB8AC3E}">
        <p14:creationId xmlns:p14="http://schemas.microsoft.com/office/powerpoint/2010/main" val="2065012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1B50C6-C215-4525-84CE-7206BA26406B}"/>
              </a:ext>
            </a:extLst>
          </p:cNvPr>
          <p:cNvSpPr>
            <a:spLocks noGrp="1"/>
          </p:cNvSpPr>
          <p:nvPr>
            <p:ph type="title"/>
          </p:nvPr>
        </p:nvSpPr>
        <p:spPr>
          <a:xfrm>
            <a:off x="685801" y="685799"/>
            <a:ext cx="10820400" cy="4800601"/>
          </a:xfrm>
        </p:spPr>
        <p:txBody>
          <a:bodyPr/>
          <a:lstStyle/>
          <a:p>
            <a:pPr>
              <a:lnSpc>
                <a:spcPct val="100000"/>
              </a:lnSpc>
            </a:pPr>
            <a:r>
              <a:rPr lang="en-US" sz="4000" b="1" dirty="0"/>
              <a:t>Columns or rows? Flex direction</a:t>
            </a:r>
            <a:br>
              <a:rPr lang="en-US" b="1" dirty="0"/>
            </a:br>
            <a:endParaRPr lang="uk-UA" dirty="0"/>
          </a:p>
        </p:txBody>
      </p:sp>
      <p:sp>
        <p:nvSpPr>
          <p:cNvPr id="4" name="Прямоугольник 3">
            <a:extLst>
              <a:ext uri="{FF2B5EF4-FFF2-40B4-BE49-F238E27FC236}">
                <a16:creationId xmlns:a16="http://schemas.microsoft.com/office/drawing/2014/main" id="{185D1781-50C7-43F0-804D-87ED44C26BA0}"/>
              </a:ext>
            </a:extLst>
          </p:cNvPr>
          <p:cNvSpPr/>
          <p:nvPr/>
        </p:nvSpPr>
        <p:spPr>
          <a:xfrm>
            <a:off x="1623393" y="1719715"/>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D1DCE4B2-47EF-4A54-9976-818C119DBC77}"/>
              </a:ext>
            </a:extLst>
          </p:cNvPr>
          <p:cNvSpPr/>
          <p:nvPr/>
        </p:nvSpPr>
        <p:spPr>
          <a:xfrm>
            <a:off x="1524000" y="1619387"/>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29F076CB-84DA-4C75-8D78-87505F67BCD4}"/>
              </a:ext>
            </a:extLst>
          </p:cNvPr>
          <p:cNvSpPr/>
          <p:nvPr/>
        </p:nvSpPr>
        <p:spPr>
          <a:xfrm>
            <a:off x="1990737" y="1779605"/>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9C145164-A76D-4964-AB6A-FF02DEDFC467}"/>
              </a:ext>
            </a:extLst>
          </p:cNvPr>
          <p:cNvSpPr/>
          <p:nvPr/>
        </p:nvSpPr>
        <p:spPr>
          <a:xfrm>
            <a:off x="2779311" y="172210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98876321-A18D-459B-AB84-1384047A19F6}"/>
              </a:ext>
            </a:extLst>
          </p:cNvPr>
          <p:cNvSpPr/>
          <p:nvPr/>
        </p:nvSpPr>
        <p:spPr>
          <a:xfrm>
            <a:off x="3146655" y="17819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00DFE180-0DED-4562-9EC6-53A59838D30F}"/>
              </a:ext>
            </a:extLst>
          </p:cNvPr>
          <p:cNvSpPr/>
          <p:nvPr/>
        </p:nvSpPr>
        <p:spPr>
          <a:xfrm>
            <a:off x="3935229" y="1721328"/>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47A2CB64-08E1-40AF-8667-1A093397AA00}"/>
              </a:ext>
            </a:extLst>
          </p:cNvPr>
          <p:cNvSpPr/>
          <p:nvPr/>
        </p:nvSpPr>
        <p:spPr>
          <a:xfrm>
            <a:off x="4302573" y="1781218"/>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F32B2627-9056-486E-AF20-34B76BCBA7FB}"/>
              </a:ext>
            </a:extLst>
          </p:cNvPr>
          <p:cNvSpPr/>
          <p:nvPr/>
        </p:nvSpPr>
        <p:spPr>
          <a:xfrm>
            <a:off x="5122788" y="1724777"/>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02D63D7D-C379-4740-8F75-C3D5104BA9F5}"/>
              </a:ext>
            </a:extLst>
          </p:cNvPr>
          <p:cNvSpPr/>
          <p:nvPr/>
        </p:nvSpPr>
        <p:spPr>
          <a:xfrm>
            <a:off x="5490132" y="1784667"/>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2" name="Прямоугольник 21">
            <a:extLst>
              <a:ext uri="{FF2B5EF4-FFF2-40B4-BE49-F238E27FC236}">
                <a16:creationId xmlns:a16="http://schemas.microsoft.com/office/drawing/2014/main" id="{6828C264-9FBB-4115-8B71-F670C318D1C4}"/>
              </a:ext>
            </a:extLst>
          </p:cNvPr>
          <p:cNvSpPr/>
          <p:nvPr/>
        </p:nvSpPr>
        <p:spPr>
          <a:xfrm>
            <a:off x="1641449" y="2799667"/>
            <a:ext cx="8920534"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3" name="Прямоугольник 22">
            <a:extLst>
              <a:ext uri="{FF2B5EF4-FFF2-40B4-BE49-F238E27FC236}">
                <a16:creationId xmlns:a16="http://schemas.microsoft.com/office/drawing/2014/main" id="{73574514-4365-4977-B04A-FF0CC408C929}"/>
              </a:ext>
            </a:extLst>
          </p:cNvPr>
          <p:cNvSpPr/>
          <p:nvPr/>
        </p:nvSpPr>
        <p:spPr>
          <a:xfrm>
            <a:off x="1524000" y="2731451"/>
            <a:ext cx="9144000" cy="27549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4" name="Прямоугольник 23">
            <a:extLst>
              <a:ext uri="{FF2B5EF4-FFF2-40B4-BE49-F238E27FC236}">
                <a16:creationId xmlns:a16="http://schemas.microsoft.com/office/drawing/2014/main" id="{1A79D8E1-1746-4B09-882B-9A21CCAC3006}"/>
              </a:ext>
            </a:extLst>
          </p:cNvPr>
          <p:cNvSpPr/>
          <p:nvPr/>
        </p:nvSpPr>
        <p:spPr>
          <a:xfrm>
            <a:off x="1990737" y="2939809"/>
            <a:ext cx="367408" cy="523220"/>
          </a:xfrm>
          <a:prstGeom prst="rect">
            <a:avLst/>
          </a:prstGeom>
        </p:spPr>
        <p:txBody>
          <a:bodyPr wrap="square">
            <a:spAutoFit/>
          </a:bodyPr>
          <a:lstStyle/>
          <a:p>
            <a:pPr algn="ctr"/>
            <a:r>
              <a:rPr lang="en-US" sz="2800" dirty="0">
                <a:solidFill>
                  <a:schemeClr val="bg1"/>
                </a:solidFill>
              </a:rPr>
              <a:t>1</a:t>
            </a:r>
            <a:endParaRPr lang="uk-UA" sz="2800" dirty="0">
              <a:solidFill>
                <a:schemeClr val="bg1"/>
              </a:solidFill>
            </a:endParaRPr>
          </a:p>
        </p:txBody>
      </p:sp>
      <p:sp>
        <p:nvSpPr>
          <p:cNvPr id="25" name="Прямоугольник 24">
            <a:extLst>
              <a:ext uri="{FF2B5EF4-FFF2-40B4-BE49-F238E27FC236}">
                <a16:creationId xmlns:a16="http://schemas.microsoft.com/office/drawing/2014/main" id="{AEC7EE0D-DA2C-4F2D-B181-80DDD53664BB}"/>
              </a:ext>
            </a:extLst>
          </p:cNvPr>
          <p:cNvSpPr/>
          <p:nvPr/>
        </p:nvSpPr>
        <p:spPr>
          <a:xfrm>
            <a:off x="1630357" y="3476663"/>
            <a:ext cx="893162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6" name="Прямоугольник 25">
            <a:extLst>
              <a:ext uri="{FF2B5EF4-FFF2-40B4-BE49-F238E27FC236}">
                <a16:creationId xmlns:a16="http://schemas.microsoft.com/office/drawing/2014/main" id="{8E8FDFCB-AEB5-4653-9E9F-A013D627DECD}"/>
              </a:ext>
            </a:extLst>
          </p:cNvPr>
          <p:cNvSpPr/>
          <p:nvPr/>
        </p:nvSpPr>
        <p:spPr>
          <a:xfrm>
            <a:off x="1990737" y="3602886"/>
            <a:ext cx="367408"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27" name="Прямоугольник 26">
            <a:extLst>
              <a:ext uri="{FF2B5EF4-FFF2-40B4-BE49-F238E27FC236}">
                <a16:creationId xmlns:a16="http://schemas.microsoft.com/office/drawing/2014/main" id="{0A306470-C448-4D8A-8D4B-3959AA0054F7}"/>
              </a:ext>
            </a:extLst>
          </p:cNvPr>
          <p:cNvSpPr/>
          <p:nvPr/>
        </p:nvSpPr>
        <p:spPr>
          <a:xfrm>
            <a:off x="1641448" y="4146567"/>
            <a:ext cx="893162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угольник 27">
            <a:extLst>
              <a:ext uri="{FF2B5EF4-FFF2-40B4-BE49-F238E27FC236}">
                <a16:creationId xmlns:a16="http://schemas.microsoft.com/office/drawing/2014/main" id="{1A083E85-6DA4-475D-BA12-0A3419C88347}"/>
              </a:ext>
            </a:extLst>
          </p:cNvPr>
          <p:cNvSpPr/>
          <p:nvPr/>
        </p:nvSpPr>
        <p:spPr>
          <a:xfrm>
            <a:off x="2001828" y="4239445"/>
            <a:ext cx="367408" cy="523220"/>
          </a:xfrm>
          <a:prstGeom prst="rect">
            <a:avLst/>
          </a:prstGeom>
        </p:spPr>
        <p:txBody>
          <a:bodyPr wrap="square">
            <a:spAutoFit/>
          </a:bodyPr>
          <a:lstStyle/>
          <a:p>
            <a:pPr algn="ctr"/>
            <a:r>
              <a:rPr lang="en-US" sz="2800" dirty="0">
                <a:solidFill>
                  <a:schemeClr val="bg1"/>
                </a:solidFill>
              </a:rPr>
              <a:t>3</a:t>
            </a:r>
            <a:endParaRPr lang="uk-UA" sz="2800" dirty="0">
              <a:solidFill>
                <a:schemeClr val="bg1"/>
              </a:solidFill>
            </a:endParaRPr>
          </a:p>
        </p:txBody>
      </p:sp>
      <p:sp>
        <p:nvSpPr>
          <p:cNvPr id="29" name="Прямоугольник 28">
            <a:extLst>
              <a:ext uri="{FF2B5EF4-FFF2-40B4-BE49-F238E27FC236}">
                <a16:creationId xmlns:a16="http://schemas.microsoft.com/office/drawing/2014/main" id="{DBCFF126-D309-47DC-A9FC-E4DF2E70C06B}"/>
              </a:ext>
            </a:extLst>
          </p:cNvPr>
          <p:cNvSpPr/>
          <p:nvPr/>
        </p:nvSpPr>
        <p:spPr>
          <a:xfrm>
            <a:off x="1641448" y="4810029"/>
            <a:ext cx="8920533"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28470D99-B585-4D88-AC02-66E5B76AC25F}"/>
              </a:ext>
            </a:extLst>
          </p:cNvPr>
          <p:cNvSpPr/>
          <p:nvPr/>
        </p:nvSpPr>
        <p:spPr>
          <a:xfrm>
            <a:off x="1983772" y="4868668"/>
            <a:ext cx="367408" cy="523220"/>
          </a:xfrm>
          <a:prstGeom prst="rect">
            <a:avLst/>
          </a:prstGeom>
        </p:spPr>
        <p:txBody>
          <a:bodyPr wrap="square">
            <a:spAutoFit/>
          </a:bodyPr>
          <a:lstStyle/>
          <a:p>
            <a:pPr algn="ctr"/>
            <a:r>
              <a:rPr lang="en-US" sz="2800" dirty="0">
                <a:solidFill>
                  <a:schemeClr val="bg1"/>
                </a:solidFill>
              </a:rPr>
              <a:t>4</a:t>
            </a:r>
            <a:endParaRPr lang="uk-UA" sz="2800" dirty="0">
              <a:solidFill>
                <a:schemeClr val="bg1"/>
              </a:solidFill>
            </a:endParaRPr>
          </a:p>
        </p:txBody>
      </p:sp>
      <p:sp>
        <p:nvSpPr>
          <p:cNvPr id="31" name="Прямоугольник 30">
            <a:extLst>
              <a:ext uri="{FF2B5EF4-FFF2-40B4-BE49-F238E27FC236}">
                <a16:creationId xmlns:a16="http://schemas.microsoft.com/office/drawing/2014/main" id="{5DB61DC6-FCB6-45EE-A850-BB5ADB7E9326}"/>
              </a:ext>
            </a:extLst>
          </p:cNvPr>
          <p:cNvSpPr/>
          <p:nvPr/>
        </p:nvSpPr>
        <p:spPr>
          <a:xfrm>
            <a:off x="8354761" y="1876332"/>
            <a:ext cx="1957716" cy="369332"/>
          </a:xfrm>
          <a:prstGeom prst="rect">
            <a:avLst/>
          </a:prstGeom>
        </p:spPr>
        <p:txBody>
          <a:bodyPr wrap="none">
            <a:spAutoFit/>
          </a:bodyPr>
          <a:lstStyle/>
          <a:p>
            <a:pPr algn="ctr"/>
            <a:r>
              <a:rPr lang="en-US" dirty="0"/>
              <a:t>flex-direction: row;</a:t>
            </a:r>
            <a:endParaRPr lang="uk-UA" dirty="0"/>
          </a:p>
        </p:txBody>
      </p:sp>
      <p:sp>
        <p:nvSpPr>
          <p:cNvPr id="32" name="Прямоугольник 31">
            <a:extLst>
              <a:ext uri="{FF2B5EF4-FFF2-40B4-BE49-F238E27FC236}">
                <a16:creationId xmlns:a16="http://schemas.microsoft.com/office/drawing/2014/main" id="{B50A8FA3-6047-4F44-8AE0-668E341662C3}"/>
              </a:ext>
            </a:extLst>
          </p:cNvPr>
          <p:cNvSpPr/>
          <p:nvPr/>
        </p:nvSpPr>
        <p:spPr>
          <a:xfrm>
            <a:off x="8181091" y="2939809"/>
            <a:ext cx="2305055" cy="369332"/>
          </a:xfrm>
          <a:prstGeom prst="rect">
            <a:avLst/>
          </a:prstGeom>
        </p:spPr>
        <p:txBody>
          <a:bodyPr wrap="none">
            <a:spAutoFit/>
          </a:bodyPr>
          <a:lstStyle/>
          <a:p>
            <a:pPr algn="ctr"/>
            <a:r>
              <a:rPr lang="en-US" dirty="0">
                <a:solidFill>
                  <a:schemeClr val="bg1"/>
                </a:solidFill>
              </a:rPr>
              <a:t>flex-direction: column;</a:t>
            </a:r>
            <a:endParaRPr lang="uk-UA" dirty="0">
              <a:solidFill>
                <a:schemeClr val="bg1"/>
              </a:solidFill>
            </a:endParaRPr>
          </a:p>
        </p:txBody>
      </p:sp>
    </p:spTree>
    <p:extLst>
      <p:ext uri="{BB962C8B-B14F-4D97-AF65-F5344CB8AC3E}">
        <p14:creationId xmlns:p14="http://schemas.microsoft.com/office/powerpoint/2010/main" val="219376646"/>
      </p:ext>
    </p:extLst>
  </p:cSld>
  <p:clrMapOvr>
    <a:masterClrMapping/>
  </p:clrMapOvr>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A1340B-3A1B-4156-ADE3-51DF6C2C795D}">
  <ds:schemaRef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 ds:uri="341e6018-ac0a-4dfb-8409-db9e0d25502e"/>
    <ds:schemaRef ds:uri="http://purl.org/dc/elements/1.1/"/>
    <ds:schemaRef ds:uri="835f28f2-30f1-4728-84d2-86d96e143488"/>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775</TotalTime>
  <Words>1311</Words>
  <Application>Microsoft Office PowerPoint</Application>
  <PresentationFormat>Широкоэкранный</PresentationFormat>
  <Paragraphs>233</Paragraphs>
  <Slides>38</Slides>
  <Notes>12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38</vt:i4>
      </vt:variant>
    </vt:vector>
  </HeadingPairs>
  <TitlesOfParts>
    <vt:vector size="43" baseType="lpstr">
      <vt:lpstr>Proxima Nova Black</vt:lpstr>
      <vt:lpstr>Arial</vt:lpstr>
      <vt:lpstr>Calibri</vt:lpstr>
      <vt:lpstr>Open Sans</vt:lpstr>
      <vt:lpstr>LIGHT-THEME</vt:lpstr>
      <vt:lpstr>ABOUT FLEXBOX</vt:lpstr>
      <vt:lpstr>WHY FLEXBOX · Semantic · Responsive · Vertical align · Order</vt:lpstr>
      <vt:lpstr>Terminology   · Flex container  · Flex items  · Main axis / Cross axis  · Start / end</vt:lpstr>
      <vt:lpstr>Flex container</vt:lpstr>
      <vt:lpstr>Flex items Items in a flex container are, by default, flex items </vt:lpstr>
      <vt:lpstr>Example</vt:lpstr>
      <vt:lpstr>Example</vt:lpstr>
      <vt:lpstr>Main axis / cross axis</vt:lpstr>
      <vt:lpstr>Columns or rows? Flex direction </vt:lpstr>
      <vt:lpstr>row-reverse / column-reverse </vt:lpstr>
      <vt:lpstr>Flex container properties · align-items · align-content · flex-direction · flex-wrap · justify-content · flex-flow (shorthand for flex-direction and flex-wrap)      </vt:lpstr>
      <vt:lpstr>Flex items properties  · align-self · flex-basis · flex-grow · flex-shrink · flex(shorthand for flex-grow, flex-shrink, flex-basis) · order      </vt:lpstr>
      <vt:lpstr>Horizontal and vertical alignment  · justify-content · align-items</vt:lpstr>
      <vt:lpstr>justify-content  · flex-start · flex-end · center · space-between · space-around</vt:lpstr>
      <vt:lpstr>justify-content</vt:lpstr>
      <vt:lpstr>justify-content</vt:lpstr>
      <vt:lpstr>align-items  · flex-start · flex-end · center · stretch · baseline</vt:lpstr>
      <vt:lpstr>align-items </vt:lpstr>
      <vt:lpstr>align-items</vt:lpstr>
      <vt:lpstr>align-self You can override the align-items behavior for individual flex items by applying the align-self property to them.  </vt:lpstr>
      <vt:lpstr>Perfect Centering </vt:lpstr>
      <vt:lpstr>Wrapping  One issue that arises when you have a fixed amount of width or height in your layout is that eventually your flexbox children will overflow their container, breaking the layout  </vt:lpstr>
      <vt:lpstr>flex-wrap: wrap | nowrap | wrap-reverse;  </vt:lpstr>
      <vt:lpstr>align-item vs align-content</vt:lpstr>
      <vt:lpstr>Презентация PowerPoint</vt:lpstr>
      <vt:lpstr>/</vt:lpstr>
      <vt:lpstr>Презентация PowerPoint</vt:lpstr>
      <vt:lpstr>align-content  It helps to align a flex container's lines within it when there is extra space in the cross-axis, similar to how justify-content aligns individual items within the main-axis.  Note, this property has no effect when the flexbox has only a single line.</vt:lpstr>
      <vt:lpstr>align-content · flex-start · flex-end · center · space-between · space-around · stretch(default) </vt:lpstr>
      <vt:lpstr>flex-flow shorthand At this point it is worth noting that a shorthand exists for flex-direction and flex-wrap — flex-flow. So for example, you can replace  flex-direction: row; flex-wrap: wrap;  with  flex-flow: row wrap;</vt:lpstr>
      <vt:lpstr>flex-basis  sets the initial main size of a flex item (affects the size of elements along the main axis) </vt:lpstr>
      <vt:lpstr>flex-grow The flex-grow CSS property sets the flex grow factor of a flex item main size. It specifies how much of the remaining space in the flex container should be assigned to the item (the flex grow factor).  The main size is either width or height of the item which is dependent on the flex-direction value.</vt:lpstr>
      <vt:lpstr>flex-shrink The exact opposite to flex-grow</vt:lpstr>
      <vt:lpstr>flex shorthand for flex-grow, flex-shrink, flex-basis (by default 0, 1, auto)</vt:lpstr>
      <vt:lpstr>order The order property specifies the order of the flex items. The order value must be a number, default value is 0. </vt:lpstr>
      <vt:lpstr>Example</vt:lpstr>
      <vt:lpstr>Example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RSynenko</cp:lastModifiedBy>
  <cp:revision>74</cp:revision>
  <dcterms:created xsi:type="dcterms:W3CDTF">2018-12-11T16:43:22Z</dcterms:created>
  <dcterms:modified xsi:type="dcterms:W3CDTF">2020-01-01T16:56:12Z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