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45"/>
  </p:notesMasterIdLst>
  <p:sldIdLst>
    <p:sldId id="258" r:id="rId5"/>
    <p:sldId id="263" r:id="rId6"/>
    <p:sldId id="260" r:id="rId7"/>
    <p:sldId id="264" r:id="rId8"/>
    <p:sldId id="261" r:id="rId9"/>
    <p:sldId id="265" r:id="rId10"/>
    <p:sldId id="266" r:id="rId11"/>
    <p:sldId id="267" r:id="rId12"/>
    <p:sldId id="268" r:id="rId13"/>
    <p:sldId id="269" r:id="rId14"/>
    <p:sldId id="270" r:id="rId15"/>
    <p:sldId id="271" r:id="rId16"/>
    <p:sldId id="281" r:id="rId17"/>
    <p:sldId id="282" r:id="rId18"/>
    <p:sldId id="283" r:id="rId19"/>
    <p:sldId id="285" r:id="rId20"/>
    <p:sldId id="280" r:id="rId21"/>
    <p:sldId id="284" r:id="rId22"/>
    <p:sldId id="278" r:id="rId23"/>
    <p:sldId id="286" r:id="rId24"/>
    <p:sldId id="287" r:id="rId25"/>
    <p:sldId id="288" r:id="rId26"/>
    <p:sldId id="289" r:id="rId27"/>
    <p:sldId id="290" r:id="rId28"/>
    <p:sldId id="272" r:id="rId29"/>
    <p:sldId id="273" r:id="rId30"/>
    <p:sldId id="274" r:id="rId31"/>
    <p:sldId id="275" r:id="rId32"/>
    <p:sldId id="276" r:id="rId33"/>
    <p:sldId id="259" r:id="rId34"/>
    <p:sldId id="291" r:id="rId35"/>
    <p:sldId id="292" r:id="rId36"/>
    <p:sldId id="293" r:id="rId37"/>
    <p:sldId id="294" r:id="rId38"/>
    <p:sldId id="295" r:id="rId39"/>
    <p:sldId id="296" r:id="rId40"/>
    <p:sldId id="297" r:id="rId41"/>
    <p:sldId id="298" r:id="rId42"/>
    <p:sldId id="299" r:id="rId43"/>
    <p:sldId id="262"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Open Sans" panose="020B0604020202020204" charset="0"/>
      <p:regular r:id="rId50"/>
      <p:bold r:id="rId51"/>
      <p:italic r:id="rId52"/>
      <p:boldItalic r:id="rId53"/>
    </p:embeddedFont>
    <p:embeddedFont>
      <p:font typeface="Proxima Nova Black" panose="020B0604020202020204" charset="0"/>
      <p:bold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ED83C5E-90E6-472D-AD42-CB1E323BB8D9}">
          <p14:sldIdLst>
            <p14:sldId id="258"/>
            <p14:sldId id="263"/>
            <p14:sldId id="260"/>
            <p14:sldId id="264"/>
            <p14:sldId id="261"/>
            <p14:sldId id="265"/>
            <p14:sldId id="266"/>
            <p14:sldId id="267"/>
            <p14:sldId id="268"/>
            <p14:sldId id="269"/>
            <p14:sldId id="270"/>
            <p14:sldId id="271"/>
            <p14:sldId id="281"/>
            <p14:sldId id="282"/>
            <p14:sldId id="283"/>
            <p14:sldId id="285"/>
            <p14:sldId id="280"/>
            <p14:sldId id="284"/>
            <p14:sldId id="278"/>
            <p14:sldId id="286"/>
            <p14:sldId id="287"/>
            <p14:sldId id="288"/>
            <p14:sldId id="289"/>
            <p14:sldId id="290"/>
            <p14:sldId id="272"/>
            <p14:sldId id="273"/>
            <p14:sldId id="274"/>
            <p14:sldId id="275"/>
            <p14:sldId id="276"/>
            <p14:sldId id="259"/>
            <p14:sldId id="291"/>
            <p14:sldId id="292"/>
            <p14:sldId id="293"/>
            <p14:sldId id="294"/>
            <p14:sldId id="295"/>
            <p14:sldId id="296"/>
            <p14:sldId id="297"/>
            <p14:sldId id="298"/>
            <p14:sldId id="29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64088" autoAdjust="0"/>
  </p:normalViewPr>
  <p:slideViewPr>
    <p:cSldViewPr snapToGrid="0">
      <p:cViewPr varScale="1">
        <p:scale>
          <a:sx n="46" d="100"/>
          <a:sy n="46" d="100"/>
        </p:scale>
        <p:origin x="1812"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98AA2-1685-42F9-B308-E0EDFDECAB3C}" type="datetimeFigureOut">
              <a:rPr lang="uk-UA" smtClean="0"/>
              <a:t>19.02.2020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9B3CE-BC21-41F4-8896-5AF0EBA9693C}" type="slidenum">
              <a:rPr lang="uk-UA" smtClean="0"/>
              <a:t>‹#›</a:t>
            </a:fld>
            <a:endParaRPr lang="uk-UA"/>
          </a:p>
        </p:txBody>
      </p:sp>
    </p:spTree>
    <p:extLst>
      <p:ext uri="{BB962C8B-B14F-4D97-AF65-F5344CB8AC3E}">
        <p14:creationId xmlns:p14="http://schemas.microsoft.com/office/powerpoint/2010/main" val="105025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In </a:t>
            </a:r>
            <a:r>
              <a:rPr lang="en-US" dirty="0" err="1"/>
              <a:t>javascript</a:t>
            </a:r>
            <a:r>
              <a:rPr lang="en-US" dirty="0"/>
              <a:t> there are collections that has numeric indices and these called indexed collections, collection that has associative indices and these called keyed collections that have a key of any type.</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a:t>
            </a:fld>
            <a:endParaRPr lang="uk-UA"/>
          </a:p>
        </p:txBody>
      </p:sp>
    </p:spTree>
    <p:extLst>
      <p:ext uri="{BB962C8B-B14F-4D97-AF65-F5344CB8AC3E}">
        <p14:creationId xmlns:p14="http://schemas.microsoft.com/office/powerpoint/2010/main" val="345711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dirty="0">
                <a:latin typeface="Open Sans" panose="020B0604020202020204" charset="0"/>
                <a:ea typeface="Open Sans" panose="020B0604020202020204" charset="0"/>
                <a:cs typeface="Open Sans" panose="020B0604020202020204" charset="0"/>
              </a:rPr>
              <a:t>The </a:t>
            </a:r>
            <a:r>
              <a:rPr lang="en-US" sz="1200" dirty="0" err="1">
                <a:latin typeface="Open Sans" panose="020B0604020202020204" charset="0"/>
                <a:ea typeface="Open Sans" panose="020B0604020202020204" charset="0"/>
                <a:cs typeface="Open Sans" panose="020B0604020202020204" charset="0"/>
              </a:rPr>
              <a:t>arr.forEach</a:t>
            </a:r>
            <a:r>
              <a:rPr lang="en-US" sz="1200" dirty="0">
                <a:latin typeface="Open Sans" panose="020B0604020202020204" charset="0"/>
                <a:ea typeface="Open Sans" panose="020B0604020202020204" charset="0"/>
                <a:cs typeface="Open Sans" panose="020B0604020202020204" charset="0"/>
              </a:rPr>
              <a:t> method allows to run a function for every element of the array.</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14</a:t>
            </a:fld>
            <a:endParaRPr lang="uk-UA"/>
          </a:p>
        </p:txBody>
      </p:sp>
    </p:spTree>
    <p:extLst>
      <p:ext uri="{BB962C8B-B14F-4D97-AF65-F5344CB8AC3E}">
        <p14:creationId xmlns:p14="http://schemas.microsoft.com/office/powerpoint/2010/main" val="346986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15</a:t>
            </a:fld>
            <a:endParaRPr lang="uk-UA"/>
          </a:p>
        </p:txBody>
      </p:sp>
    </p:spTree>
    <p:extLst>
      <p:ext uri="{BB962C8B-B14F-4D97-AF65-F5344CB8AC3E}">
        <p14:creationId xmlns:p14="http://schemas.microsoft.com/office/powerpoint/2010/main" val="3724441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function is applied to all array elements one after another and “carries on” its result to the next call.</a:t>
            </a:r>
          </a:p>
          <a:p>
            <a:r>
              <a:rPr lang="en-US" sz="1200" b="0" i="0" kern="1200" dirty="0">
                <a:solidFill>
                  <a:schemeClr val="tx1"/>
                </a:solidFill>
                <a:effectLst/>
                <a:latin typeface="+mn-lt"/>
                <a:ea typeface="+mn-ea"/>
                <a:cs typeface="+mn-cs"/>
              </a:rPr>
              <a:t>Arguments:</a:t>
            </a:r>
          </a:p>
          <a:p>
            <a:r>
              <a:rPr lang="en-US" sz="1200" b="0" i="0" kern="1200" dirty="0">
                <a:solidFill>
                  <a:schemeClr val="tx1"/>
                </a:solidFill>
                <a:effectLst/>
                <a:latin typeface="+mn-lt"/>
                <a:ea typeface="+mn-ea"/>
                <a:cs typeface="+mn-cs"/>
              </a:rPr>
              <a:t>accumulator – is the result of the previous function call, equals initial the first time (if initial is provided).</a:t>
            </a:r>
          </a:p>
          <a:p>
            <a:r>
              <a:rPr lang="en-US" sz="1200" b="0" i="0" kern="1200" dirty="0">
                <a:solidFill>
                  <a:schemeClr val="tx1"/>
                </a:solidFill>
                <a:effectLst/>
                <a:latin typeface="+mn-lt"/>
                <a:ea typeface="+mn-ea"/>
                <a:cs typeface="+mn-cs"/>
              </a:rPr>
              <a:t>item – is the current array item.</a:t>
            </a:r>
          </a:p>
          <a:p>
            <a:r>
              <a:rPr lang="en-US" sz="1200" b="0" i="0" kern="1200" dirty="0">
                <a:solidFill>
                  <a:schemeClr val="tx1"/>
                </a:solidFill>
                <a:effectLst/>
                <a:latin typeface="+mn-lt"/>
                <a:ea typeface="+mn-ea"/>
                <a:cs typeface="+mn-cs"/>
              </a:rPr>
              <a:t>index – is its position.</a:t>
            </a:r>
          </a:p>
          <a:p>
            <a:r>
              <a:rPr lang="en-US" sz="1200" b="0" i="0" kern="1200" dirty="0">
                <a:solidFill>
                  <a:schemeClr val="tx1"/>
                </a:solidFill>
                <a:effectLst/>
                <a:latin typeface="+mn-lt"/>
                <a:ea typeface="+mn-ea"/>
                <a:cs typeface="+mn-cs"/>
              </a:rPr>
              <a:t>array – is the array.</a:t>
            </a:r>
          </a:p>
          <a:p>
            <a:r>
              <a:rPr lang="en-US" sz="1200" b="0" i="0" kern="1200" dirty="0">
                <a:solidFill>
                  <a:schemeClr val="tx1"/>
                </a:solidFill>
                <a:effectLst/>
                <a:latin typeface="+mn-lt"/>
                <a:ea typeface="+mn-ea"/>
                <a:cs typeface="+mn-cs"/>
              </a:rPr>
              <a:t>As function is applied, the result of the previous function call is passed to the next one as the first argument.</a:t>
            </a:r>
          </a:p>
          <a:p>
            <a:r>
              <a:rPr lang="en-US" sz="1200" b="0" i="0" kern="1200" dirty="0">
                <a:solidFill>
                  <a:schemeClr val="tx1"/>
                </a:solidFill>
                <a:effectLst/>
                <a:latin typeface="+mn-lt"/>
                <a:ea typeface="+mn-ea"/>
                <a:cs typeface="+mn-cs"/>
              </a:rPr>
              <a:t>So, the first argument is essentially the accumulator that stores the combined result of all previous executions. And at the end it becomes the result of reduce.</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16</a:t>
            </a:fld>
            <a:endParaRPr lang="uk-UA"/>
          </a:p>
        </p:txBody>
      </p:sp>
    </p:spTree>
    <p:extLst>
      <p:ext uri="{BB962C8B-B14F-4D97-AF65-F5344CB8AC3E}">
        <p14:creationId xmlns:p14="http://schemas.microsoft.com/office/powerpoint/2010/main" val="3127431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17</a:t>
            </a:fld>
            <a:endParaRPr lang="uk-UA"/>
          </a:p>
        </p:txBody>
      </p:sp>
    </p:spTree>
    <p:extLst>
      <p:ext uri="{BB962C8B-B14F-4D97-AF65-F5344CB8AC3E}">
        <p14:creationId xmlns:p14="http://schemas.microsoft.com/office/powerpoint/2010/main" val="173108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18</a:t>
            </a:fld>
            <a:endParaRPr lang="uk-UA"/>
          </a:p>
        </p:txBody>
      </p:sp>
    </p:spTree>
    <p:extLst>
      <p:ext uri="{BB962C8B-B14F-4D97-AF65-F5344CB8AC3E}">
        <p14:creationId xmlns:p14="http://schemas.microsoft.com/office/powerpoint/2010/main" val="633813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19</a:t>
            </a:fld>
            <a:endParaRPr lang="uk-UA"/>
          </a:p>
        </p:txBody>
      </p:sp>
    </p:spTree>
    <p:extLst>
      <p:ext uri="{BB962C8B-B14F-4D97-AF65-F5344CB8AC3E}">
        <p14:creationId xmlns:p14="http://schemas.microsoft.com/office/powerpoint/2010/main" val="2397447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20</a:t>
            </a:fld>
            <a:endParaRPr lang="uk-UA"/>
          </a:p>
        </p:txBody>
      </p:sp>
    </p:spTree>
    <p:extLst>
      <p:ext uri="{BB962C8B-B14F-4D97-AF65-F5344CB8AC3E}">
        <p14:creationId xmlns:p14="http://schemas.microsoft.com/office/powerpoint/2010/main" val="304342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Array already have </a:t>
            </a:r>
            <a:r>
              <a:rPr lang="en-US" dirty="0" err="1"/>
              <a:t>symbol.iterator</a:t>
            </a:r>
            <a:r>
              <a:rPr lang="en-US" dirty="0"/>
              <a:t> key as a function in them and in above example </a:t>
            </a:r>
            <a:r>
              <a:rPr lang="en-US" dirty="0" err="1"/>
              <a:t>Symbol.iterator</a:t>
            </a:r>
            <a:r>
              <a:rPr lang="en-US" dirty="0"/>
              <a:t> represents the property of </a:t>
            </a:r>
            <a:r>
              <a:rPr lang="en-US" dirty="0" err="1"/>
              <a:t>iter</a:t>
            </a:r>
            <a:r>
              <a:rPr lang="en-US" dirty="0"/>
              <a:t> object which when we call, construct an iterator instance for consuming that object’s values through next.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22</a:t>
            </a:fld>
            <a:endParaRPr lang="uk-UA"/>
          </a:p>
        </p:txBody>
      </p:sp>
    </p:spTree>
    <p:extLst>
      <p:ext uri="{BB962C8B-B14F-4D97-AF65-F5344CB8AC3E}">
        <p14:creationId xmlns:p14="http://schemas.microsoft.com/office/powerpoint/2010/main" val="3623786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24</a:t>
            </a:fld>
            <a:endParaRPr lang="uk-UA"/>
          </a:p>
        </p:txBody>
      </p:sp>
    </p:spTree>
    <p:extLst>
      <p:ext uri="{BB962C8B-B14F-4D97-AF65-F5344CB8AC3E}">
        <p14:creationId xmlns:p14="http://schemas.microsoft.com/office/powerpoint/2010/main" val="88171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There is no global property named </a:t>
            </a:r>
            <a:r>
              <a:rPr lang="en-US" dirty="0" err="1"/>
              <a:t>TypedArray</a:t>
            </a:r>
            <a:r>
              <a:rPr lang="en-US" dirty="0"/>
              <a:t>, nor is there a directly visible </a:t>
            </a:r>
            <a:r>
              <a:rPr lang="en-US" dirty="0" err="1"/>
              <a:t>TypedArray</a:t>
            </a:r>
            <a:r>
              <a:rPr lang="en-US" dirty="0"/>
              <a:t> constructor.  Instead, there are a number of different global properties, whose values are typed array constructors for specific element types</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25</a:t>
            </a:fld>
            <a:endParaRPr lang="uk-UA"/>
          </a:p>
        </p:txBody>
      </p:sp>
    </p:spTree>
    <p:extLst>
      <p:ext uri="{BB962C8B-B14F-4D97-AF65-F5344CB8AC3E}">
        <p14:creationId xmlns:p14="http://schemas.microsoft.com/office/powerpoint/2010/main" val="1120383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a:t>
            </a:fld>
            <a:endParaRPr lang="uk-UA"/>
          </a:p>
        </p:txBody>
      </p:sp>
    </p:spTree>
    <p:extLst>
      <p:ext uri="{BB962C8B-B14F-4D97-AF65-F5344CB8AC3E}">
        <p14:creationId xmlns:p14="http://schemas.microsoft.com/office/powerpoint/2010/main" val="543083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dirty="0">
                <a:solidFill>
                  <a:schemeClr val="tx1"/>
                </a:solidFill>
                <a:effectLst/>
                <a:latin typeface="+mn-lt"/>
                <a:ea typeface="+mn-ea"/>
                <a:cs typeface="+mn-cs"/>
              </a:rPr>
              <a:t>Щоб досягти максимальної гнучкості та ефективності</a:t>
            </a:r>
            <a:r>
              <a:rPr lang="en-US" sz="1200" b="0" i="0" kern="1200" dirty="0">
                <a:solidFill>
                  <a:schemeClr val="tx1"/>
                </a:solidFill>
                <a:effectLst/>
                <a:latin typeface="+mn-lt"/>
                <a:ea typeface="+mn-ea"/>
                <a:cs typeface="+mn-cs"/>
              </a:rPr>
              <a:t> typed array</a:t>
            </a:r>
            <a:r>
              <a:rPr lang="uk-UA" sz="1200" b="0" i="0" kern="1200" dirty="0">
                <a:solidFill>
                  <a:schemeClr val="tx1"/>
                </a:solidFill>
                <a:effectLst/>
                <a:latin typeface="+mn-lt"/>
                <a:ea typeface="+mn-ea"/>
                <a:cs typeface="+mn-cs"/>
              </a:rPr>
              <a:t> розділили на буфери та представлення.</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Буфер (реалізований об'єктом </a:t>
            </a:r>
            <a:r>
              <a:rPr lang="en-US" sz="1200" b="0" i="0" kern="1200" dirty="0" err="1">
                <a:solidFill>
                  <a:schemeClr val="tx1"/>
                </a:solidFill>
                <a:effectLst/>
                <a:latin typeface="+mn-lt"/>
                <a:ea typeface="+mn-ea"/>
                <a:cs typeface="+mn-cs"/>
              </a:rPr>
              <a:t>ArrayBuffer</a:t>
            </a:r>
            <a:r>
              <a:rPr lang="en-US" sz="1200" b="0" i="0" kern="1200" dirty="0">
                <a:solidFill>
                  <a:schemeClr val="tx1"/>
                </a:solidFill>
                <a:effectLst/>
                <a:latin typeface="+mn-lt"/>
                <a:ea typeface="+mn-ea"/>
                <a:cs typeface="+mn-cs"/>
              </a:rPr>
              <a:t>) - </a:t>
            </a:r>
            <a:r>
              <a:rPr lang="uk-UA" sz="1200" b="0" i="0" kern="1200" dirty="0">
                <a:solidFill>
                  <a:schemeClr val="tx1"/>
                </a:solidFill>
                <a:effectLst/>
                <a:latin typeface="+mn-lt"/>
                <a:ea typeface="+mn-ea"/>
                <a:cs typeface="+mn-cs"/>
              </a:rPr>
              <a:t>це об'єкт, що представляє собою фрагмент даних; він не має формату, про який можна говорити, і не пропонує механізму доступу до його вмісту. Для доступу до пам'яті, що міститься в буфері, вам потрібно скористатися </a:t>
            </a:r>
            <a:r>
              <a:rPr lang="en-US" sz="1200" b="0" i="0" kern="1200" dirty="0">
                <a:solidFill>
                  <a:schemeClr val="tx1"/>
                </a:solidFill>
                <a:effectLst/>
                <a:latin typeface="+mn-lt"/>
                <a:ea typeface="+mn-ea"/>
                <a:cs typeface="+mn-cs"/>
              </a:rPr>
              <a:t>view(</a:t>
            </a:r>
            <a:r>
              <a:rPr lang="uk-UA" sz="1200" b="0" i="0" kern="1200" dirty="0">
                <a:solidFill>
                  <a:schemeClr val="tx1"/>
                </a:solidFill>
                <a:effectLst/>
                <a:latin typeface="+mn-lt"/>
                <a:ea typeface="+mn-ea"/>
                <a:cs typeface="+mn-cs"/>
              </a:rPr>
              <a:t>представлення</a:t>
            </a:r>
            <a:r>
              <a:rPr lang="en-US" sz="1200" b="0" i="0" kern="1200" dirty="0">
                <a:solidFill>
                  <a:schemeClr val="tx1"/>
                </a:solidFill>
                <a:effectLst/>
                <a:latin typeface="+mn-lt"/>
                <a:ea typeface="+mn-ea"/>
                <a:cs typeface="+mn-cs"/>
              </a:rPr>
              <a:t>)</a:t>
            </a:r>
            <a:r>
              <a:rPr lang="uk-UA"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View </a:t>
            </a:r>
            <a:r>
              <a:rPr lang="uk-UA" sz="1200" b="0" i="0" kern="1200" dirty="0">
                <a:solidFill>
                  <a:schemeClr val="tx1"/>
                </a:solidFill>
                <a:effectLst/>
                <a:latin typeface="+mn-lt"/>
                <a:ea typeface="+mn-ea"/>
                <a:cs typeface="+mn-cs"/>
              </a:rPr>
              <a:t>забезпечує контекст - тобто тип даних, початкове зміщення та кількість елементів - який перетворює дані у </a:t>
            </a:r>
            <a:r>
              <a:rPr lang="en-US" sz="1200" b="0" i="0" kern="1200" dirty="0">
                <a:solidFill>
                  <a:schemeClr val="tx1"/>
                </a:solidFill>
                <a:effectLst/>
                <a:latin typeface="+mn-lt"/>
                <a:ea typeface="+mn-ea"/>
                <a:cs typeface="+mn-cs"/>
              </a:rPr>
              <a:t>typed array</a:t>
            </a:r>
            <a:r>
              <a:rPr lang="uk-UA" sz="1200" b="0" i="0" kern="1200" dirty="0">
                <a:solidFill>
                  <a:schemeClr val="tx1"/>
                </a:solidFill>
                <a:effectLst/>
                <a:latin typeface="+mn-lt"/>
                <a:ea typeface="+mn-ea"/>
                <a:cs typeface="+mn-cs"/>
              </a:rPr>
              <a:t>.</a:t>
            </a:r>
          </a:p>
          <a:p>
            <a:endParaRPr lang="uk-UA"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C6B9B3CE-BC21-41F4-8896-5AF0EBA9693C}" type="slidenum">
              <a:rPr lang="uk-UA" smtClean="0"/>
              <a:t>26</a:t>
            </a:fld>
            <a:endParaRPr lang="uk-UA"/>
          </a:p>
        </p:txBody>
      </p:sp>
    </p:spTree>
    <p:extLst>
      <p:ext uri="{BB962C8B-B14F-4D97-AF65-F5344CB8AC3E}">
        <p14:creationId xmlns:p14="http://schemas.microsoft.com/office/powerpoint/2010/main" val="743223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Об'єкт </a:t>
            </a:r>
            <a:r>
              <a:rPr lang="en-US" dirty="0" err="1"/>
              <a:t>ArrayBuffer</a:t>
            </a:r>
            <a:r>
              <a:rPr lang="en-US" dirty="0"/>
              <a:t> </a:t>
            </a:r>
            <a:r>
              <a:rPr lang="uk-UA" dirty="0"/>
              <a:t>використовується для роботи з бінарними даними. Він являє собою посилання на потік "сирих" бінарних даних, проте працювати з ними безпосередньо можливості не дає. Замість цього, ви можете створити </a:t>
            </a:r>
            <a:r>
              <a:rPr lang="en-US" sz="1200" dirty="0">
                <a:latin typeface="Open Sans" panose="020B0604020202020204" charset="0"/>
                <a:ea typeface="Open Sans" panose="020B0604020202020204" charset="0"/>
                <a:cs typeface="Open Sans" panose="020B0604020202020204" charset="0"/>
              </a:rPr>
              <a:t>typed array  </a:t>
            </a:r>
            <a:r>
              <a:rPr lang="uk-UA" dirty="0"/>
              <a:t>або об'єкт </a:t>
            </a:r>
            <a:r>
              <a:rPr lang="en-US" dirty="0" err="1"/>
              <a:t>DataView</a:t>
            </a:r>
            <a:r>
              <a:rPr lang="en-US" dirty="0"/>
              <a:t>, </a:t>
            </a:r>
            <a:r>
              <a:rPr lang="uk-UA" dirty="0"/>
              <a:t>який представляє буфер в </a:t>
            </a:r>
            <a:r>
              <a:rPr lang="uk-UA" dirty="0" err="1"/>
              <a:t>конкрентому</a:t>
            </a:r>
            <a:r>
              <a:rPr lang="uk-UA" dirty="0"/>
              <a:t> форматі і використовувати для читання і запису даних буферу</a:t>
            </a:r>
            <a:r>
              <a:rPr lang="en-US" dirty="0"/>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27</a:t>
            </a:fld>
            <a:endParaRPr lang="uk-UA"/>
          </a:p>
        </p:txBody>
      </p:sp>
    </p:spTree>
    <p:extLst>
      <p:ext uri="{BB962C8B-B14F-4D97-AF65-F5344CB8AC3E}">
        <p14:creationId xmlns:p14="http://schemas.microsoft.com/office/powerpoint/2010/main" val="2412424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Typed arrays </a:t>
            </a:r>
            <a:r>
              <a:rPr lang="uk-UA" dirty="0"/>
              <a:t>мають описові назви та надають представлення для всіх звичайних числових типів, таких як </a:t>
            </a:r>
            <a:r>
              <a:rPr lang="en-US" dirty="0"/>
              <a:t>Int8, Uint32, Float64 </a:t>
            </a:r>
            <a:r>
              <a:rPr lang="uk-UA" dirty="0"/>
              <a:t>тощо. Існує один спеціальний вид набраного масиву - </a:t>
            </a:r>
            <a:r>
              <a:rPr lang="en-US" dirty="0"/>
              <a:t>Uint8ClampedArray. </a:t>
            </a:r>
            <a:r>
              <a:rPr lang="uk-UA" dirty="0"/>
              <a:t>Він має значення між 0 і 255. Це корисно, наприклад, для обробки даних </a:t>
            </a:r>
            <a:r>
              <a:rPr lang="en-US" dirty="0"/>
              <a:t>Canvas</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28</a:t>
            </a:fld>
            <a:endParaRPr lang="uk-UA"/>
          </a:p>
        </p:txBody>
      </p:sp>
    </p:spTree>
    <p:extLst>
      <p:ext uri="{BB962C8B-B14F-4D97-AF65-F5344CB8AC3E}">
        <p14:creationId xmlns:p14="http://schemas.microsoft.com/office/powerpoint/2010/main" val="1653061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30</a:t>
            </a:fld>
            <a:endParaRPr lang="uk-UA"/>
          </a:p>
        </p:txBody>
      </p:sp>
    </p:spTree>
    <p:extLst>
      <p:ext uri="{BB962C8B-B14F-4D97-AF65-F5344CB8AC3E}">
        <p14:creationId xmlns:p14="http://schemas.microsoft.com/office/powerpoint/2010/main" val="2811063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33</a:t>
            </a:fld>
            <a:endParaRPr lang="uk-UA"/>
          </a:p>
        </p:txBody>
      </p:sp>
    </p:spTree>
    <p:extLst>
      <p:ext uri="{BB962C8B-B14F-4D97-AF65-F5344CB8AC3E}">
        <p14:creationId xmlns:p14="http://schemas.microsoft.com/office/powerpoint/2010/main" val="1396061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35</a:t>
            </a:fld>
            <a:endParaRPr lang="uk-UA"/>
          </a:p>
        </p:txBody>
      </p:sp>
    </p:spTree>
    <p:extLst>
      <p:ext uri="{BB962C8B-B14F-4D97-AF65-F5344CB8AC3E}">
        <p14:creationId xmlns:p14="http://schemas.microsoft.com/office/powerpoint/2010/main" val="3667781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37</a:t>
            </a:fld>
            <a:endParaRPr lang="uk-UA"/>
          </a:p>
        </p:txBody>
      </p:sp>
    </p:spTree>
    <p:extLst>
      <p:ext uri="{BB962C8B-B14F-4D97-AF65-F5344CB8AC3E}">
        <p14:creationId xmlns:p14="http://schemas.microsoft.com/office/powerpoint/2010/main" val="20450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38</a:t>
            </a:fld>
            <a:endParaRPr lang="uk-UA"/>
          </a:p>
        </p:txBody>
      </p:sp>
    </p:spTree>
    <p:extLst>
      <p:ext uri="{BB962C8B-B14F-4D97-AF65-F5344CB8AC3E}">
        <p14:creationId xmlns:p14="http://schemas.microsoft.com/office/powerpoint/2010/main" val="227432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However, you can use the predefined Array object and its methods to work with arrays in your applications. The Array object has methods for manipulating arrays in various ways, such as joining, reversing, and sorting them. It has a property for determining the array length and other properties for use with regular expressions.</a:t>
            </a:r>
          </a:p>
          <a:p>
            <a:endParaRPr lang="en-US" dirty="0"/>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a:t>
            </a:fld>
            <a:endParaRPr lang="uk-UA"/>
          </a:p>
        </p:txBody>
      </p:sp>
    </p:spTree>
    <p:extLst>
      <p:ext uri="{BB962C8B-B14F-4D97-AF65-F5344CB8AC3E}">
        <p14:creationId xmlns:p14="http://schemas.microsoft.com/office/powerpoint/2010/main" val="190084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i="1" dirty="0">
                <a:effectLst/>
              </a:rPr>
              <a:t>element0</a:t>
            </a:r>
            <a:r>
              <a:rPr lang="en-US" dirty="0"/>
              <a:t>, </a:t>
            </a:r>
            <a:r>
              <a:rPr lang="en-US" i="1" dirty="0">
                <a:effectLst/>
              </a:rPr>
              <a:t>element1</a:t>
            </a:r>
            <a:r>
              <a:rPr lang="en-US" dirty="0"/>
              <a:t>, ..., </a:t>
            </a:r>
            <a:r>
              <a:rPr lang="en-US" i="1" dirty="0" err="1">
                <a:effectLst/>
              </a:rPr>
              <a:t>elementN</a:t>
            </a:r>
            <a:r>
              <a:rPr lang="en-US" sz="1200" b="0" i="0" kern="1200" dirty="0">
                <a:solidFill>
                  <a:schemeClr val="tx1"/>
                </a:solidFill>
                <a:effectLst/>
                <a:latin typeface="+mn-lt"/>
                <a:ea typeface="+mn-ea"/>
                <a:cs typeface="+mn-cs"/>
              </a:rPr>
              <a:t> is a list of values for the array's elements. When these values are specified, the array is initialized with them as the array's elements. The array's </a:t>
            </a:r>
            <a:r>
              <a:rPr lang="en-US" dirty="0"/>
              <a:t>length</a:t>
            </a:r>
            <a:r>
              <a:rPr lang="en-US" sz="1200" b="0" i="0" kern="1200" dirty="0">
                <a:solidFill>
                  <a:schemeClr val="tx1"/>
                </a:solidFill>
                <a:effectLst/>
                <a:latin typeface="+mn-lt"/>
                <a:ea typeface="+mn-ea"/>
                <a:cs typeface="+mn-cs"/>
              </a:rPr>
              <a:t> property is set to the number of arguments.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bracket syntax is called an "array literal" or "array initializer." It's shorter than other forms of array creation, and so is generally preferred.</a:t>
            </a:r>
          </a:p>
          <a:p>
            <a:endParaRPr lang="en-US" sz="1200" b="0" i="0" kern="1200" dirty="0">
              <a:solidFill>
                <a:schemeClr val="tx1"/>
              </a:solidFill>
              <a:effectLst/>
              <a:latin typeface="+mn-lt"/>
              <a:ea typeface="+mn-ea"/>
              <a:cs typeface="+mn-cs"/>
            </a:endParaRP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a:t>
            </a:fld>
            <a:endParaRPr lang="uk-UA"/>
          </a:p>
        </p:txBody>
      </p:sp>
    </p:spTree>
    <p:extLst>
      <p:ext uri="{BB962C8B-B14F-4D97-AF65-F5344CB8AC3E}">
        <p14:creationId xmlns:p14="http://schemas.microsoft.com/office/powerpoint/2010/main" val="365271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i="1" dirty="0" err="1">
                <a:effectLst/>
              </a:rPr>
              <a:t>arrayLength</a:t>
            </a:r>
            <a:r>
              <a:rPr lang="en-US" sz="1200" b="0" i="0" kern="1200" dirty="0">
                <a:solidFill>
                  <a:schemeClr val="tx1"/>
                </a:solidFill>
                <a:effectLst/>
                <a:latin typeface="+mn-lt"/>
                <a:ea typeface="+mn-ea"/>
                <a:cs typeface="+mn-cs"/>
              </a:rPr>
              <a:t> must be a </a:t>
            </a:r>
            <a:r>
              <a:rPr lang="en-US" dirty="0"/>
              <a:t>Number</a:t>
            </a:r>
            <a:r>
              <a:rPr lang="en-US" sz="1200" b="0" i="0" kern="1200" dirty="0">
                <a:solidFill>
                  <a:schemeClr val="tx1"/>
                </a:solidFill>
                <a:effectLst/>
                <a:latin typeface="+mn-lt"/>
                <a:ea typeface="+mn-ea"/>
                <a:cs typeface="+mn-cs"/>
              </a:rPr>
              <a:t>. Otherwise, an array with a single element (the provided value) will be created. Calling </a:t>
            </a:r>
            <a:r>
              <a:rPr lang="en-US" dirty="0" err="1"/>
              <a:t>arr.length</a:t>
            </a:r>
            <a:r>
              <a:rPr lang="en-US" sz="1200" b="0" i="0" kern="1200" dirty="0">
                <a:solidFill>
                  <a:schemeClr val="tx1"/>
                </a:solidFill>
                <a:effectLst/>
                <a:latin typeface="+mn-lt"/>
                <a:ea typeface="+mn-ea"/>
                <a:cs typeface="+mn-cs"/>
              </a:rPr>
              <a:t> will return </a:t>
            </a:r>
            <a:r>
              <a:rPr lang="en-US" i="1" dirty="0" err="1">
                <a:effectLst/>
              </a:rPr>
              <a:t>arrayLength</a:t>
            </a:r>
            <a:r>
              <a:rPr lang="en-US" sz="1200" b="0" i="0" kern="1200" dirty="0">
                <a:solidFill>
                  <a:schemeClr val="tx1"/>
                </a:solidFill>
                <a:effectLst/>
                <a:latin typeface="+mn-lt"/>
                <a:ea typeface="+mn-ea"/>
                <a:cs typeface="+mn-cs"/>
              </a:rPr>
              <a:t>, but the array actually contains empty (undefined) elements. </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5</a:t>
            </a:fld>
            <a:endParaRPr lang="uk-UA"/>
          </a:p>
        </p:txBody>
      </p:sp>
    </p:spTree>
    <p:extLst>
      <p:ext uri="{BB962C8B-B14F-4D97-AF65-F5344CB8AC3E}">
        <p14:creationId xmlns:p14="http://schemas.microsoft.com/office/powerpoint/2010/main" val="37423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7</a:t>
            </a:fld>
            <a:endParaRPr lang="uk-UA"/>
          </a:p>
        </p:txBody>
      </p:sp>
    </p:spTree>
    <p:extLst>
      <p:ext uri="{BB962C8B-B14F-4D97-AF65-F5344CB8AC3E}">
        <p14:creationId xmlns:p14="http://schemas.microsoft.com/office/powerpoint/2010/main" val="164659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At the implementation level, JavaScript's arrays actually store their elements as standard object properties, using the array index as the property name.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dirty="0"/>
              <a:t>length</a:t>
            </a:r>
            <a:r>
              <a:rPr lang="en-US" sz="1200" b="0" i="0" kern="1200" dirty="0">
                <a:solidFill>
                  <a:schemeClr val="tx1"/>
                </a:solidFill>
                <a:effectLst/>
                <a:latin typeface="+mn-lt"/>
                <a:ea typeface="+mn-ea"/>
                <a:cs typeface="+mn-cs"/>
              </a:rPr>
              <a:t> property is special. It always returns the index of the last element plus one.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JavaScript Array indexes are 0-based: they start at </a:t>
            </a:r>
            <a:r>
              <a:rPr lang="en-US" dirty="0"/>
              <a:t>0</a:t>
            </a:r>
            <a:r>
              <a:rPr lang="en-US" sz="1200" b="0" i="0" kern="1200" dirty="0">
                <a:solidFill>
                  <a:schemeClr val="tx1"/>
                </a:solidFill>
                <a:effectLst/>
                <a:latin typeface="+mn-lt"/>
                <a:ea typeface="+mn-ea"/>
                <a:cs typeface="+mn-cs"/>
              </a:rPr>
              <a:t>, not </a:t>
            </a:r>
            <a:r>
              <a:rPr lang="en-US" dirty="0"/>
              <a:t>1</a:t>
            </a:r>
            <a:r>
              <a:rPr lang="en-US" sz="1200" b="0" i="0" kern="1200" dirty="0">
                <a:solidFill>
                  <a:schemeClr val="tx1"/>
                </a:solidFill>
                <a:effectLst/>
                <a:latin typeface="+mn-lt"/>
                <a:ea typeface="+mn-ea"/>
                <a:cs typeface="+mn-cs"/>
              </a:rPr>
              <a:t>. This means that the </a:t>
            </a:r>
            <a:r>
              <a:rPr lang="en-US" dirty="0"/>
              <a:t>length</a:t>
            </a:r>
            <a:r>
              <a:rPr lang="en-US" sz="1200" b="0" i="0" kern="1200" dirty="0">
                <a:solidFill>
                  <a:schemeClr val="tx1"/>
                </a:solidFill>
                <a:effectLst/>
                <a:latin typeface="+mn-lt"/>
                <a:ea typeface="+mn-ea"/>
                <a:cs typeface="+mn-cs"/>
              </a:rPr>
              <a:t> property will be one more than the highest index stored in the array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assign to the length property.</a:t>
            </a:r>
          </a:p>
          <a:p>
            <a:r>
              <a:rPr lang="en-US" sz="1200" b="0" i="0" kern="1200" dirty="0">
                <a:solidFill>
                  <a:schemeClr val="tx1"/>
                </a:solidFill>
                <a:effectLst/>
                <a:latin typeface="+mn-lt"/>
                <a:ea typeface="+mn-ea"/>
                <a:cs typeface="+mn-cs"/>
              </a:rPr>
              <a:t>Writing a value that is shorter than the number of stored items truncates the array. Writing 0 empties it entirely:</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10</a:t>
            </a:fld>
            <a:endParaRPr lang="uk-UA"/>
          </a:p>
        </p:txBody>
      </p:sp>
    </p:spTree>
    <p:extLst>
      <p:ext uri="{BB962C8B-B14F-4D97-AF65-F5344CB8AC3E}">
        <p14:creationId xmlns:p14="http://schemas.microsoft.com/office/powerpoint/2010/main" val="548972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 common operation is to iterate over the values of an array, processing each one in some way.</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11</a:t>
            </a:fld>
            <a:endParaRPr lang="uk-UA"/>
          </a:p>
        </p:txBody>
      </p:sp>
    </p:spTree>
    <p:extLst>
      <p:ext uri="{BB962C8B-B14F-4D97-AF65-F5344CB8AC3E}">
        <p14:creationId xmlns:p14="http://schemas.microsoft.com/office/powerpoint/2010/main" val="372958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12</a:t>
            </a:fld>
            <a:endParaRPr lang="uk-UA"/>
          </a:p>
        </p:txBody>
      </p:sp>
    </p:spTree>
    <p:extLst>
      <p:ext uri="{BB962C8B-B14F-4D97-AF65-F5344CB8AC3E}">
        <p14:creationId xmlns:p14="http://schemas.microsoft.com/office/powerpoint/2010/main" val="3677139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mozilla.org/en-US/docs/Web/JavaScript/Guide/Keyed_collections" TargetMode="External"/><Relationship Id="rId2" Type="http://schemas.openxmlformats.org/officeDocument/2006/relationships/hyperlink" Target="https://developer.mozilla.org/en-US/docs/Web/JavaScript/Guide/Indexed_collec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Built-in Collections</a:t>
            </a:r>
            <a:endParaRPr lang="uk-UA" sz="110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2F4688-F7F5-4BEE-A254-7DDE03A718FC}"/>
              </a:ext>
            </a:extLst>
          </p:cNvPr>
          <p:cNvSpPr>
            <a:spLocks noGrp="1"/>
          </p:cNvSpPr>
          <p:nvPr>
            <p:ph type="title"/>
          </p:nvPr>
        </p:nvSpPr>
        <p:spPr/>
        <p:txBody>
          <a:bodyPr/>
          <a:lstStyle/>
          <a:p>
            <a:pPr>
              <a:lnSpc>
                <a:spcPct val="100000"/>
              </a:lnSpc>
            </a:pPr>
            <a:r>
              <a:rPr lang="en-US" sz="4000" dirty="0"/>
              <a:t>Understanding length</a:t>
            </a:r>
            <a:endParaRPr lang="uk-UA" sz="4000" dirty="0"/>
          </a:p>
        </p:txBody>
      </p:sp>
      <p:pic>
        <p:nvPicPr>
          <p:cNvPr id="5" name="Рисунок 4">
            <a:extLst>
              <a:ext uri="{FF2B5EF4-FFF2-40B4-BE49-F238E27FC236}">
                <a16:creationId xmlns:a16="http://schemas.microsoft.com/office/drawing/2014/main" id="{1E410015-D829-4B2A-B511-59A861BB4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436" y="1819194"/>
            <a:ext cx="7785128" cy="3219612"/>
          </a:xfrm>
          <a:prstGeom prst="rect">
            <a:avLst/>
          </a:prstGeom>
        </p:spPr>
      </p:pic>
    </p:spTree>
    <p:extLst>
      <p:ext uri="{BB962C8B-B14F-4D97-AF65-F5344CB8AC3E}">
        <p14:creationId xmlns:p14="http://schemas.microsoft.com/office/powerpoint/2010/main" val="162921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4E85A0-15BF-414B-905A-3251FF59880A}"/>
              </a:ext>
            </a:extLst>
          </p:cNvPr>
          <p:cNvSpPr>
            <a:spLocks noGrp="1"/>
          </p:cNvSpPr>
          <p:nvPr>
            <p:ph type="title"/>
          </p:nvPr>
        </p:nvSpPr>
        <p:spPr/>
        <p:txBody>
          <a:bodyPr/>
          <a:lstStyle/>
          <a:p>
            <a:pPr>
              <a:lnSpc>
                <a:spcPct val="100000"/>
              </a:lnSpc>
            </a:pPr>
            <a:r>
              <a:rPr lang="en-US" sz="4000" dirty="0"/>
              <a:t>Iterating over arrays</a:t>
            </a:r>
            <a:br>
              <a:rPr lang="en-US" sz="4000" dirty="0"/>
            </a:br>
            <a:r>
              <a:rPr lang="en-US" sz="2400" dirty="0">
                <a:latin typeface="Open Sans" panose="020B0604020202020204" charset="0"/>
                <a:ea typeface="Open Sans" panose="020B0604020202020204" charset="0"/>
                <a:cs typeface="Open Sans" panose="020B0604020202020204" charset="0"/>
              </a:rPr>
              <a:t>One of the oldest ways to cycle array items is the for loop over indexes: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But for arrays there is another form of loop, </a:t>
            </a:r>
            <a:r>
              <a:rPr lang="en-US" sz="2400" dirty="0" err="1">
                <a:latin typeface="Open Sans" panose="020B0604020202020204" charset="0"/>
                <a:ea typeface="Open Sans" panose="020B0604020202020204" charset="0"/>
                <a:cs typeface="Open Sans" panose="020B0604020202020204" charset="0"/>
              </a:rPr>
              <a:t>for..of</a:t>
            </a:r>
            <a:r>
              <a:rPr lang="en-US" sz="2400" dirty="0">
                <a:latin typeface="Open Sans" panose="020B0604020202020204" charset="0"/>
                <a:ea typeface="Open Sans" panose="020B0604020202020204" charset="0"/>
                <a:cs typeface="Open Sans" panose="020B0604020202020204" charset="0"/>
              </a:rPr>
              <a:t>:</a:t>
            </a:r>
            <a:br>
              <a:rPr lang="en-US" sz="2400" dirty="0">
                <a:latin typeface="Open Sans" panose="020B0604020202020204" charset="0"/>
                <a:ea typeface="Open Sans" panose="020B0604020202020204" charset="0"/>
                <a:cs typeface="Open Sans" panose="020B0604020202020204" charset="0"/>
              </a:rPr>
            </a:br>
            <a:br>
              <a:rPr lang="en-US" sz="40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2C30E450-12F7-4FAD-BCB5-5D33A113F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629" y="1777563"/>
            <a:ext cx="5026741" cy="1651437"/>
          </a:xfrm>
          <a:prstGeom prst="rect">
            <a:avLst/>
          </a:prstGeom>
        </p:spPr>
      </p:pic>
      <p:pic>
        <p:nvPicPr>
          <p:cNvPr id="7" name="Рисунок 6">
            <a:extLst>
              <a:ext uri="{FF2B5EF4-FFF2-40B4-BE49-F238E27FC236}">
                <a16:creationId xmlns:a16="http://schemas.microsoft.com/office/drawing/2014/main" id="{84B0EE2C-32BF-4316-94D8-82447AA9C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4984" y="4037944"/>
            <a:ext cx="4422029" cy="1651437"/>
          </a:xfrm>
          <a:prstGeom prst="rect">
            <a:avLst/>
          </a:prstGeom>
        </p:spPr>
      </p:pic>
    </p:spTree>
    <p:extLst>
      <p:ext uri="{BB962C8B-B14F-4D97-AF65-F5344CB8AC3E}">
        <p14:creationId xmlns:p14="http://schemas.microsoft.com/office/powerpoint/2010/main" val="93296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997B11-483E-44BA-9F2F-AF5417676FFC}"/>
              </a:ext>
            </a:extLst>
          </p:cNvPr>
          <p:cNvSpPr>
            <a:spLocks noGrp="1"/>
          </p:cNvSpPr>
          <p:nvPr>
            <p:ph type="title"/>
          </p:nvPr>
        </p:nvSpPr>
        <p:spPr/>
        <p:txBody>
          <a:bodyPr/>
          <a:lstStyle/>
          <a:p>
            <a:pPr>
              <a:lnSpc>
                <a:spcPct val="100000"/>
              </a:lnSpc>
            </a:pPr>
            <a:r>
              <a:rPr lang="en-US" sz="4000" dirty="0"/>
              <a:t>Array methods</a:t>
            </a:r>
            <a:br>
              <a:rPr lang="en-US" sz="4000" dirty="0"/>
            </a:br>
            <a:r>
              <a:rPr lang="en-US" sz="2200" b="1" dirty="0">
                <a:latin typeface="Open Sans" panose="020B0604020202020204" charset="0"/>
                <a:ea typeface="Open Sans" panose="020B0604020202020204" charset="0"/>
                <a:cs typeface="Open Sans" panose="020B0604020202020204" charset="0"/>
              </a:rPr>
              <a:t>Add/remove elements</a:t>
            </a:r>
            <a:br>
              <a:rPr lang="en-US" sz="2200" dirty="0"/>
            </a:br>
            <a:r>
              <a:rPr lang="en-US" sz="2200" b="1" dirty="0">
                <a:latin typeface="Open Sans" panose="020B0604020202020204" charset="0"/>
                <a:ea typeface="Open Sans" panose="020B0604020202020204" charset="0"/>
                <a:cs typeface="Open Sans" panose="020B0604020202020204" charset="0"/>
              </a:rPr>
              <a:t>push(...items)</a:t>
            </a:r>
            <a:r>
              <a:rPr lang="en-US" sz="2200" dirty="0">
                <a:latin typeface="Open Sans" panose="020B0604020202020204" charset="0"/>
                <a:ea typeface="Open Sans" panose="020B0604020202020204" charset="0"/>
                <a:cs typeface="Open Sans" panose="020B0604020202020204" charset="0"/>
              </a:rPr>
              <a:t> – adds items to the end,</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pop() </a:t>
            </a:r>
            <a:r>
              <a:rPr lang="en-US" sz="2200" dirty="0">
                <a:latin typeface="Open Sans" panose="020B0604020202020204" charset="0"/>
                <a:ea typeface="Open Sans" panose="020B0604020202020204" charset="0"/>
                <a:cs typeface="Open Sans" panose="020B0604020202020204" charset="0"/>
              </a:rPr>
              <a:t>– extracts an item from the end,</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shift() </a:t>
            </a:r>
            <a:r>
              <a:rPr lang="en-US" sz="2200" dirty="0">
                <a:latin typeface="Open Sans" panose="020B0604020202020204" charset="0"/>
                <a:ea typeface="Open Sans" panose="020B0604020202020204" charset="0"/>
                <a:cs typeface="Open Sans" panose="020B0604020202020204" charset="0"/>
              </a:rPr>
              <a:t>– extracts an item from the beginning,</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unshift(...items) </a:t>
            </a:r>
            <a:r>
              <a:rPr lang="en-US" sz="2200" dirty="0">
                <a:latin typeface="Open Sans" panose="020B0604020202020204" charset="0"/>
                <a:ea typeface="Open Sans" panose="020B0604020202020204" charset="0"/>
                <a:cs typeface="Open Sans" panose="020B0604020202020204" charset="0"/>
              </a:rPr>
              <a:t>– adds items to the beginning.</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splice(pos, </a:t>
            </a:r>
            <a:r>
              <a:rPr lang="en-US" sz="2200" b="1" dirty="0" err="1">
                <a:latin typeface="Open Sans" panose="020B0604020202020204" charset="0"/>
                <a:ea typeface="Open Sans" panose="020B0604020202020204" charset="0"/>
                <a:cs typeface="Open Sans" panose="020B0604020202020204" charset="0"/>
              </a:rPr>
              <a:t>deleteCount</a:t>
            </a:r>
            <a:r>
              <a:rPr lang="en-US" sz="2200" b="1" dirty="0">
                <a:latin typeface="Open Sans" panose="020B0604020202020204" charset="0"/>
                <a:ea typeface="Open Sans" panose="020B0604020202020204" charset="0"/>
                <a:cs typeface="Open Sans" panose="020B0604020202020204" charset="0"/>
              </a:rPr>
              <a:t>, ...items) </a:t>
            </a:r>
            <a:r>
              <a:rPr lang="en-US" sz="2200" dirty="0">
                <a:latin typeface="Open Sans" panose="020B0604020202020204" charset="0"/>
                <a:ea typeface="Open Sans" panose="020B0604020202020204" charset="0"/>
                <a:cs typeface="Open Sans" panose="020B0604020202020204" charset="0"/>
              </a:rPr>
              <a:t>– at index pos delete </a:t>
            </a:r>
            <a:r>
              <a:rPr lang="en-US" sz="2200" dirty="0" err="1">
                <a:latin typeface="Open Sans" panose="020B0604020202020204" charset="0"/>
                <a:ea typeface="Open Sans" panose="020B0604020202020204" charset="0"/>
                <a:cs typeface="Open Sans" panose="020B0604020202020204" charset="0"/>
              </a:rPr>
              <a:t>deleteCount</a:t>
            </a:r>
            <a:r>
              <a:rPr lang="en-US" sz="2200" dirty="0">
                <a:latin typeface="Open Sans" panose="020B0604020202020204" charset="0"/>
                <a:ea typeface="Open Sans" panose="020B0604020202020204" charset="0"/>
                <a:cs typeface="Open Sans" panose="020B0604020202020204" charset="0"/>
              </a:rPr>
              <a:t> elements and insert items (modify the array itself)</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slice(start, end) </a:t>
            </a:r>
            <a:r>
              <a:rPr lang="en-US" sz="2200" dirty="0">
                <a:latin typeface="Open Sans" panose="020B0604020202020204" charset="0"/>
                <a:ea typeface="Open Sans" panose="020B0604020202020204" charset="0"/>
                <a:cs typeface="Open Sans" panose="020B0604020202020204" charset="0"/>
              </a:rPr>
              <a:t>– creates a new array, copies elements from position start till end (not inclusive) into it.</a:t>
            </a:r>
            <a:br>
              <a:rPr lang="en-US" sz="2200" dirty="0">
                <a:latin typeface="Open Sans" panose="020B0604020202020204" charset="0"/>
                <a:ea typeface="Open Sans" panose="020B0604020202020204" charset="0"/>
                <a:cs typeface="Open Sans" panose="020B0604020202020204" charset="0"/>
              </a:rPr>
            </a:br>
            <a:r>
              <a:rPr lang="en-US" sz="2200" b="1" dirty="0" err="1">
                <a:latin typeface="Open Sans" panose="020B0604020202020204" charset="0"/>
                <a:ea typeface="Open Sans" panose="020B0604020202020204" charset="0"/>
                <a:cs typeface="Open Sans" panose="020B0604020202020204" charset="0"/>
              </a:rPr>
              <a:t>concat</a:t>
            </a:r>
            <a:r>
              <a:rPr lang="en-US" sz="2200" b="1" dirty="0">
                <a:latin typeface="Open Sans" panose="020B0604020202020204" charset="0"/>
                <a:ea typeface="Open Sans" panose="020B0604020202020204" charset="0"/>
                <a:cs typeface="Open Sans" panose="020B0604020202020204" charset="0"/>
              </a:rPr>
              <a:t>(...items) </a:t>
            </a:r>
            <a:r>
              <a:rPr lang="en-US" sz="2200" dirty="0">
                <a:latin typeface="Open Sans" panose="020B0604020202020204" charset="0"/>
                <a:ea typeface="Open Sans" panose="020B0604020202020204" charset="0"/>
                <a:cs typeface="Open Sans" panose="020B0604020202020204" charset="0"/>
              </a:rPr>
              <a:t>– returns a new array: copies all members of the current one and adds items to it. If any of items is an array, then its elements are taken</a:t>
            </a:r>
            <a:endParaRPr lang="uk-UA" sz="22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7531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2A5D80-A123-4DE7-80FF-504C0A47B7C5}"/>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Search among elements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b="1" dirty="0" err="1">
                <a:latin typeface="Open Sans" panose="020B0604020202020204" charset="0"/>
                <a:ea typeface="Open Sans" panose="020B0604020202020204" charset="0"/>
                <a:cs typeface="Open Sans" panose="020B0604020202020204" charset="0"/>
              </a:rPr>
              <a:t>indexOf</a:t>
            </a:r>
            <a:r>
              <a:rPr lang="en-US" sz="2400" b="1" dirty="0">
                <a:latin typeface="Open Sans" panose="020B0604020202020204" charset="0"/>
                <a:ea typeface="Open Sans" panose="020B0604020202020204" charset="0"/>
                <a:cs typeface="Open Sans" panose="020B0604020202020204" charset="0"/>
              </a:rPr>
              <a:t>/</a:t>
            </a:r>
            <a:r>
              <a:rPr lang="en-US" sz="2400" b="1" dirty="0" err="1">
                <a:latin typeface="Open Sans" panose="020B0604020202020204" charset="0"/>
                <a:ea typeface="Open Sans" panose="020B0604020202020204" charset="0"/>
                <a:cs typeface="Open Sans" panose="020B0604020202020204" charset="0"/>
              </a:rPr>
              <a:t>lastIndexOf</a:t>
            </a:r>
            <a:r>
              <a:rPr lang="en-US" sz="2400" b="1" dirty="0">
                <a:latin typeface="Open Sans" panose="020B0604020202020204" charset="0"/>
                <a:ea typeface="Open Sans" panose="020B0604020202020204" charset="0"/>
                <a:cs typeface="Open Sans" panose="020B0604020202020204" charset="0"/>
              </a:rPr>
              <a:t>(item, pos) </a:t>
            </a:r>
            <a:r>
              <a:rPr lang="en-US" sz="2400" dirty="0">
                <a:latin typeface="Open Sans" panose="020B0604020202020204" charset="0"/>
                <a:ea typeface="Open Sans" panose="020B0604020202020204" charset="0"/>
                <a:cs typeface="Open Sans" panose="020B0604020202020204" charset="0"/>
              </a:rPr>
              <a:t>– look for item starting from position pos, return the index or -1 if not found.</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includes(value) </a:t>
            </a:r>
            <a:r>
              <a:rPr lang="en-US" sz="2400" dirty="0">
                <a:latin typeface="Open Sans" panose="020B0604020202020204" charset="0"/>
                <a:ea typeface="Open Sans" panose="020B0604020202020204" charset="0"/>
                <a:cs typeface="Open Sans" panose="020B0604020202020204" charset="0"/>
              </a:rPr>
              <a:t>– returns true if the array has value, otherwise false.</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find/filter(</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 filter elements through the function, return first/all values that make it return true.</a:t>
            </a:r>
            <a:br>
              <a:rPr lang="en-US" sz="2400" dirty="0">
                <a:latin typeface="Open Sans" panose="020B0604020202020204" charset="0"/>
                <a:ea typeface="Open Sans" panose="020B0604020202020204" charset="0"/>
                <a:cs typeface="Open Sans" panose="020B0604020202020204" charset="0"/>
              </a:rPr>
            </a:br>
            <a:r>
              <a:rPr lang="en-US" sz="2400" b="1" dirty="0" err="1">
                <a:latin typeface="Open Sans" panose="020B0604020202020204" charset="0"/>
                <a:ea typeface="Open Sans" panose="020B0604020202020204" charset="0"/>
                <a:cs typeface="Open Sans" panose="020B0604020202020204" charset="0"/>
              </a:rPr>
              <a:t>findIndex</a:t>
            </a:r>
            <a:r>
              <a:rPr lang="en-US" sz="2400" dirty="0">
                <a:latin typeface="Open Sans" panose="020B0604020202020204" charset="0"/>
                <a:ea typeface="Open Sans" panose="020B0604020202020204" charset="0"/>
                <a:cs typeface="Open Sans" panose="020B0604020202020204" charset="0"/>
              </a:rPr>
              <a:t> is like find, but returns the index instead of a value.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6919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2A5D80-A123-4DE7-80FF-504C0A47B7C5}"/>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Iterate over elements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b="1" dirty="0" err="1">
                <a:latin typeface="Open Sans" panose="020B0604020202020204" charset="0"/>
                <a:ea typeface="Open Sans" panose="020B0604020202020204" charset="0"/>
                <a:cs typeface="Open Sans" panose="020B0604020202020204" charset="0"/>
              </a:rPr>
              <a:t>forEach</a:t>
            </a:r>
            <a:r>
              <a:rPr lang="en-US" sz="2400" b="1" dirty="0">
                <a:latin typeface="Open Sans" panose="020B0604020202020204" charset="0"/>
                <a:ea typeface="Open Sans" panose="020B0604020202020204" charset="0"/>
                <a:cs typeface="Open Sans" panose="020B0604020202020204" charset="0"/>
              </a:rPr>
              <a:t>(</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 calls </a:t>
            </a:r>
            <a:r>
              <a:rPr lang="en-US" sz="2400" dirty="0" err="1">
                <a:latin typeface="Open Sans" panose="020B0604020202020204" charset="0"/>
                <a:ea typeface="Open Sans" panose="020B0604020202020204" charset="0"/>
                <a:cs typeface="Open Sans" panose="020B0604020202020204" charset="0"/>
              </a:rPr>
              <a:t>func</a:t>
            </a:r>
            <a:r>
              <a:rPr lang="en-US" sz="2400" dirty="0">
                <a:latin typeface="Open Sans" panose="020B0604020202020204" charset="0"/>
                <a:ea typeface="Open Sans" panose="020B0604020202020204" charset="0"/>
                <a:cs typeface="Open Sans" panose="020B0604020202020204" charset="0"/>
              </a:rPr>
              <a:t> for every element, does not return anything.</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815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2A5D80-A123-4DE7-80FF-504C0A47B7C5}"/>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Transform the array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map(</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 creates a new array from results of calling </a:t>
            </a:r>
            <a:r>
              <a:rPr lang="en-US" sz="2400" dirty="0" err="1">
                <a:latin typeface="Open Sans" panose="020B0604020202020204" charset="0"/>
                <a:ea typeface="Open Sans" panose="020B0604020202020204" charset="0"/>
                <a:cs typeface="Open Sans" panose="020B0604020202020204" charset="0"/>
              </a:rPr>
              <a:t>func</a:t>
            </a:r>
            <a:r>
              <a:rPr lang="en-US" sz="2400" dirty="0">
                <a:latin typeface="Open Sans" panose="020B0604020202020204" charset="0"/>
                <a:ea typeface="Open Sans" panose="020B0604020202020204" charset="0"/>
                <a:cs typeface="Open Sans" panose="020B0604020202020204" charset="0"/>
              </a:rPr>
              <a:t> for every element.</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sort(</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 sorts the array in-place, then returns it (modify the array itself)</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reverse() </a:t>
            </a:r>
            <a:r>
              <a:rPr lang="en-US" sz="2400" dirty="0">
                <a:latin typeface="Open Sans" panose="020B0604020202020204" charset="0"/>
                <a:ea typeface="Open Sans" panose="020B0604020202020204" charset="0"/>
                <a:cs typeface="Open Sans" panose="020B0604020202020204" charset="0"/>
              </a:rPr>
              <a:t>– reverses the array in-place, then returns it (modify the array itself)</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split/join </a:t>
            </a:r>
            <a:r>
              <a:rPr lang="en-US" sz="2400" dirty="0">
                <a:latin typeface="Open Sans" panose="020B0604020202020204" charset="0"/>
                <a:ea typeface="Open Sans" panose="020B0604020202020204" charset="0"/>
                <a:cs typeface="Open Sans" panose="020B0604020202020204" charset="0"/>
              </a:rPr>
              <a:t>– convert a string to array and back.</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reduce(</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initial) </a:t>
            </a:r>
            <a:r>
              <a:rPr lang="en-US" sz="2400" dirty="0">
                <a:latin typeface="Open Sans" panose="020B0604020202020204" charset="0"/>
                <a:ea typeface="Open Sans" panose="020B0604020202020204" charset="0"/>
                <a:cs typeface="Open Sans" panose="020B0604020202020204" charset="0"/>
              </a:rPr>
              <a:t>– calculate a single value over the array by calling </a:t>
            </a:r>
            <a:r>
              <a:rPr lang="en-US" sz="2400" dirty="0" err="1">
                <a:latin typeface="Open Sans" panose="020B0604020202020204" charset="0"/>
                <a:ea typeface="Open Sans" panose="020B0604020202020204" charset="0"/>
                <a:cs typeface="Open Sans" panose="020B0604020202020204" charset="0"/>
              </a:rPr>
              <a:t>func</a:t>
            </a:r>
            <a:r>
              <a:rPr lang="en-US" sz="2400" dirty="0">
                <a:latin typeface="Open Sans" panose="020B0604020202020204" charset="0"/>
                <a:ea typeface="Open Sans" panose="020B0604020202020204" charset="0"/>
                <a:cs typeface="Open Sans" panose="020B0604020202020204" charset="0"/>
              </a:rPr>
              <a:t> for each element and passing an intermediate result between the calls.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17013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E08FE-15B5-46D7-B22D-3B72BB022B64}"/>
              </a:ext>
            </a:extLst>
          </p:cNvPr>
          <p:cNvSpPr>
            <a:spLocks noGrp="1"/>
          </p:cNvSpPr>
          <p:nvPr>
            <p:ph type="title"/>
          </p:nvPr>
        </p:nvSpPr>
        <p:spPr/>
        <p:txBody>
          <a:bodyPr/>
          <a:lstStyle/>
          <a:p>
            <a:pPr>
              <a:lnSpc>
                <a:spcPct val="100000"/>
              </a:lnSpc>
            </a:pPr>
            <a:r>
              <a:rPr lang="en-US" sz="2400" dirty="0"/>
              <a:t>reduce/</a:t>
            </a:r>
            <a:r>
              <a:rPr lang="en-US" sz="2400" dirty="0" err="1"/>
              <a:t>reduceRight</a:t>
            </a:r>
            <a:br>
              <a:rPr lang="en-US" sz="2400" dirty="0"/>
            </a:br>
            <a:r>
              <a:rPr lang="en-US" sz="2400" dirty="0">
                <a:latin typeface="Open Sans" panose="020B0604020202020204" charset="0"/>
                <a:ea typeface="Open Sans" panose="020B0604020202020204" charset="0"/>
                <a:cs typeface="Open Sans" panose="020B0604020202020204" charset="0"/>
              </a:rPr>
              <a:t>Are used to calculate a single value based on the array.</a:t>
            </a:r>
            <a:endParaRPr lang="uk-UA" sz="2400" dirty="0">
              <a:latin typeface="Open Sans" panose="020B0604020202020204" charset="0"/>
              <a:ea typeface="Open Sans" panose="020B0604020202020204" charset="0"/>
              <a:cs typeface="Open Sans" panose="020B0604020202020204" charset="0"/>
            </a:endParaRPr>
          </a:p>
        </p:txBody>
      </p:sp>
      <p:pic>
        <p:nvPicPr>
          <p:cNvPr id="8" name="Рисунок 7">
            <a:extLst>
              <a:ext uri="{FF2B5EF4-FFF2-40B4-BE49-F238E27FC236}">
                <a16:creationId xmlns:a16="http://schemas.microsoft.com/office/drawing/2014/main" id="{02157784-3AD9-4DA9-B958-D5B1138B4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519" y="3962788"/>
            <a:ext cx="7564534" cy="1648303"/>
          </a:xfrm>
          <a:prstGeom prst="rect">
            <a:avLst/>
          </a:prstGeom>
        </p:spPr>
      </p:pic>
      <p:pic>
        <p:nvPicPr>
          <p:cNvPr id="10" name="Рисунок 9">
            <a:extLst>
              <a:ext uri="{FF2B5EF4-FFF2-40B4-BE49-F238E27FC236}">
                <a16:creationId xmlns:a16="http://schemas.microsoft.com/office/drawing/2014/main" id="{4A08FBF3-FF40-4ED0-AAF6-54BC6DE7D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656" y="1780698"/>
            <a:ext cx="8008259" cy="1648302"/>
          </a:xfrm>
          <a:prstGeom prst="rect">
            <a:avLst/>
          </a:prstGeom>
        </p:spPr>
      </p:pic>
    </p:spTree>
    <p:extLst>
      <p:ext uri="{BB962C8B-B14F-4D97-AF65-F5344CB8AC3E}">
        <p14:creationId xmlns:p14="http://schemas.microsoft.com/office/powerpoint/2010/main" val="250317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00F9E-4711-426F-B1F3-0F2FC0B48776}"/>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Additionally:</a:t>
            </a:r>
            <a:br>
              <a:rPr lang="en-US" sz="2400" dirty="0">
                <a:latin typeface="Open Sans" panose="020B0604020202020204" charset="0"/>
                <a:ea typeface="Open Sans" panose="020B0604020202020204" charset="0"/>
                <a:cs typeface="Open Sans" panose="020B0604020202020204" charset="0"/>
              </a:rPr>
            </a:br>
            <a:r>
              <a:rPr lang="en-US" sz="2400" dirty="0" err="1">
                <a:latin typeface="Open Sans" panose="020B0604020202020204" charset="0"/>
                <a:ea typeface="Open Sans" panose="020B0604020202020204" charset="0"/>
                <a:cs typeface="Open Sans" panose="020B0604020202020204" charset="0"/>
              </a:rPr>
              <a:t>Array.isArray</a:t>
            </a:r>
            <a:r>
              <a:rPr lang="en-US" sz="2400" dirty="0">
                <a:latin typeface="Open Sans" panose="020B0604020202020204" charset="0"/>
                <a:ea typeface="Open Sans" panose="020B0604020202020204" charset="0"/>
                <a:cs typeface="Open Sans" panose="020B0604020202020204" charset="0"/>
              </a:rPr>
              <a:t>(</a:t>
            </a:r>
            <a:r>
              <a:rPr lang="en-US" sz="2400" dirty="0" err="1">
                <a:latin typeface="Open Sans" panose="020B0604020202020204" charset="0"/>
                <a:ea typeface="Open Sans" panose="020B0604020202020204" charset="0"/>
                <a:cs typeface="Open Sans" panose="020B0604020202020204" charset="0"/>
              </a:rPr>
              <a:t>arr</a:t>
            </a:r>
            <a:r>
              <a:rPr lang="en-US" sz="2400" dirty="0">
                <a:latin typeface="Open Sans" panose="020B0604020202020204" charset="0"/>
                <a:ea typeface="Open Sans" panose="020B0604020202020204" charset="0"/>
                <a:cs typeface="Open Sans" panose="020B0604020202020204" charset="0"/>
              </a:rPr>
              <a:t>) checks </a:t>
            </a:r>
            <a:r>
              <a:rPr lang="en-US" sz="2400" dirty="0" err="1">
                <a:latin typeface="Open Sans" panose="020B0604020202020204" charset="0"/>
                <a:ea typeface="Open Sans" panose="020B0604020202020204" charset="0"/>
                <a:cs typeface="Open Sans" panose="020B0604020202020204" charset="0"/>
              </a:rPr>
              <a:t>arr</a:t>
            </a:r>
            <a:r>
              <a:rPr lang="en-US" sz="2400" dirty="0">
                <a:latin typeface="Open Sans" panose="020B0604020202020204" charset="0"/>
                <a:ea typeface="Open Sans" panose="020B0604020202020204" charset="0"/>
                <a:cs typeface="Open Sans" panose="020B0604020202020204" charset="0"/>
              </a:rPr>
              <a:t> for being an array.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It returns true if the value is an array, and false otherwise.</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17535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6DB4CE-72D1-46CB-A743-80DFA60AFACD}"/>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These methods are the most used ones, they cover 99% of use cases. But there are few others: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err="1">
                <a:latin typeface="Open Sans" panose="020B0604020202020204" charset="0"/>
                <a:ea typeface="Open Sans" panose="020B0604020202020204" charset="0"/>
                <a:cs typeface="Open Sans" panose="020B0604020202020204" charset="0"/>
              </a:rPr>
              <a:t>arr.</a:t>
            </a:r>
            <a:r>
              <a:rPr lang="en-US" sz="2400" b="1" dirty="0" err="1">
                <a:latin typeface="Open Sans" panose="020B0604020202020204" charset="0"/>
                <a:ea typeface="Open Sans" panose="020B0604020202020204" charset="0"/>
                <a:cs typeface="Open Sans" panose="020B0604020202020204" charset="0"/>
              </a:rPr>
              <a:t>some</a:t>
            </a:r>
            <a:r>
              <a:rPr lang="en-US" sz="2400" b="1" dirty="0">
                <a:latin typeface="Open Sans" panose="020B0604020202020204" charset="0"/>
                <a:ea typeface="Open Sans" panose="020B0604020202020204" charset="0"/>
                <a:cs typeface="Open Sans" panose="020B0604020202020204" charset="0"/>
              </a:rPr>
              <a:t>(</a:t>
            </a:r>
            <a:r>
              <a:rPr lang="en-US" sz="2400" b="1" dirty="0" err="1">
                <a:latin typeface="Open Sans" panose="020B0604020202020204" charset="0"/>
                <a:ea typeface="Open Sans" panose="020B0604020202020204" charset="0"/>
                <a:cs typeface="Open Sans" panose="020B0604020202020204" charset="0"/>
              </a:rPr>
              <a:t>fn</a:t>
            </a:r>
            <a:r>
              <a:rPr lang="en-US" sz="2400" b="1" dirty="0">
                <a:latin typeface="Open Sans" panose="020B0604020202020204" charset="0"/>
                <a:ea typeface="Open Sans" panose="020B0604020202020204" charset="0"/>
                <a:cs typeface="Open Sans" panose="020B0604020202020204" charset="0"/>
              </a:rPr>
              <a:t>)</a:t>
            </a:r>
            <a:r>
              <a:rPr lang="en-US" sz="2400" dirty="0">
                <a:latin typeface="Open Sans" panose="020B0604020202020204" charset="0"/>
                <a:ea typeface="Open Sans" panose="020B0604020202020204" charset="0"/>
                <a:cs typeface="Open Sans" panose="020B0604020202020204" charset="0"/>
              </a:rPr>
              <a:t>/</a:t>
            </a:r>
            <a:r>
              <a:rPr lang="en-US" sz="2400" dirty="0" err="1">
                <a:latin typeface="Open Sans" panose="020B0604020202020204" charset="0"/>
                <a:ea typeface="Open Sans" panose="020B0604020202020204" charset="0"/>
                <a:cs typeface="Open Sans" panose="020B0604020202020204" charset="0"/>
              </a:rPr>
              <a:t>arr.</a:t>
            </a:r>
            <a:r>
              <a:rPr lang="en-US" sz="2400" b="1" dirty="0" err="1">
                <a:latin typeface="Open Sans" panose="020B0604020202020204" charset="0"/>
                <a:ea typeface="Open Sans" panose="020B0604020202020204" charset="0"/>
                <a:cs typeface="Open Sans" panose="020B0604020202020204" charset="0"/>
              </a:rPr>
              <a:t>every</a:t>
            </a:r>
            <a:r>
              <a:rPr lang="en-US" sz="2400" b="1" dirty="0">
                <a:latin typeface="Open Sans" panose="020B0604020202020204" charset="0"/>
                <a:ea typeface="Open Sans" panose="020B0604020202020204" charset="0"/>
                <a:cs typeface="Open Sans" panose="020B0604020202020204" charset="0"/>
              </a:rPr>
              <a:t>(</a:t>
            </a:r>
            <a:r>
              <a:rPr lang="en-US" sz="2400" b="1" dirty="0" err="1">
                <a:latin typeface="Open Sans" panose="020B0604020202020204" charset="0"/>
                <a:ea typeface="Open Sans" panose="020B0604020202020204" charset="0"/>
                <a:cs typeface="Open Sans" panose="020B0604020202020204" charset="0"/>
              </a:rPr>
              <a:t>fn</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checks the array.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function </a:t>
            </a:r>
            <a:r>
              <a:rPr lang="en-US" sz="2400" dirty="0" err="1">
                <a:latin typeface="Open Sans" panose="020B0604020202020204" charset="0"/>
                <a:ea typeface="Open Sans" panose="020B0604020202020204" charset="0"/>
                <a:cs typeface="Open Sans" panose="020B0604020202020204" charset="0"/>
              </a:rPr>
              <a:t>fn</a:t>
            </a:r>
            <a:r>
              <a:rPr lang="en-US" sz="2400" dirty="0">
                <a:latin typeface="Open Sans" panose="020B0604020202020204" charset="0"/>
                <a:ea typeface="Open Sans" panose="020B0604020202020204" charset="0"/>
                <a:cs typeface="Open Sans" panose="020B0604020202020204" charset="0"/>
              </a:rPr>
              <a:t> is called on each element of the array similar to map. If any/all results are true, returns true, otherwise false.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err="1">
                <a:latin typeface="Open Sans" panose="020B0604020202020204" charset="0"/>
                <a:ea typeface="Open Sans" panose="020B0604020202020204" charset="0"/>
                <a:cs typeface="Open Sans" panose="020B0604020202020204" charset="0"/>
              </a:rPr>
              <a:t>arr.</a:t>
            </a:r>
            <a:r>
              <a:rPr lang="en-US" sz="2400" b="1" dirty="0" err="1">
                <a:latin typeface="Open Sans" panose="020B0604020202020204" charset="0"/>
                <a:ea typeface="Open Sans" panose="020B0604020202020204" charset="0"/>
                <a:cs typeface="Open Sans" panose="020B0604020202020204" charset="0"/>
              </a:rPr>
              <a:t>fill</a:t>
            </a:r>
            <a:r>
              <a:rPr lang="en-US" sz="2400" b="1" dirty="0">
                <a:latin typeface="Open Sans" panose="020B0604020202020204" charset="0"/>
                <a:ea typeface="Open Sans" panose="020B0604020202020204" charset="0"/>
                <a:cs typeface="Open Sans" panose="020B0604020202020204" charset="0"/>
              </a:rPr>
              <a:t>(value, start, end) </a:t>
            </a:r>
            <a:r>
              <a:rPr lang="en-US" sz="2400" dirty="0">
                <a:latin typeface="Open Sans" panose="020B0604020202020204" charset="0"/>
                <a:ea typeface="Open Sans" panose="020B0604020202020204" charset="0"/>
                <a:cs typeface="Open Sans" panose="020B0604020202020204" charset="0"/>
              </a:rPr>
              <a:t>– fills the array with repeating value from index start to end.</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err="1">
                <a:latin typeface="Open Sans" panose="020B0604020202020204" charset="0"/>
                <a:ea typeface="Open Sans" panose="020B0604020202020204" charset="0"/>
                <a:cs typeface="Open Sans" panose="020B0604020202020204" charset="0"/>
              </a:rPr>
              <a:t>arr.</a:t>
            </a:r>
            <a:r>
              <a:rPr lang="en-US" sz="2400" b="1" dirty="0" err="1">
                <a:latin typeface="Open Sans" panose="020B0604020202020204" charset="0"/>
                <a:ea typeface="Open Sans" panose="020B0604020202020204" charset="0"/>
                <a:cs typeface="Open Sans" panose="020B0604020202020204" charset="0"/>
              </a:rPr>
              <a:t>copyWithin</a:t>
            </a:r>
            <a:r>
              <a:rPr lang="en-US" sz="2400" b="1" dirty="0">
                <a:latin typeface="Open Sans" panose="020B0604020202020204" charset="0"/>
                <a:ea typeface="Open Sans" panose="020B0604020202020204" charset="0"/>
                <a:cs typeface="Open Sans" panose="020B0604020202020204" charset="0"/>
              </a:rPr>
              <a:t>(target, start, end) </a:t>
            </a:r>
            <a:r>
              <a:rPr lang="en-US" sz="2400" dirty="0">
                <a:latin typeface="Open Sans" panose="020B0604020202020204" charset="0"/>
                <a:ea typeface="Open Sans" panose="020B0604020202020204" charset="0"/>
                <a:cs typeface="Open Sans" panose="020B0604020202020204" charset="0"/>
              </a:rPr>
              <a:t>– copies its elements from position start till position end into itself, at position target (overwrites existing).</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445503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49851C-2A36-42CF-ADC9-DE07C26B307A}"/>
              </a:ext>
            </a:extLst>
          </p:cNvPr>
          <p:cNvSpPr>
            <a:spLocks noGrp="1"/>
          </p:cNvSpPr>
          <p:nvPr>
            <p:ph type="title"/>
          </p:nvPr>
        </p:nvSpPr>
        <p:spPr/>
        <p:txBody>
          <a:bodyPr/>
          <a:lstStyle/>
          <a:p>
            <a:pPr>
              <a:lnSpc>
                <a:spcPct val="100000"/>
              </a:lnSpc>
            </a:pPr>
            <a:r>
              <a:rPr lang="en-US" sz="4000" dirty="0"/>
              <a:t>Iterator</a:t>
            </a:r>
            <a:br>
              <a:rPr lang="en-US" sz="4000" dirty="0"/>
            </a:br>
            <a:r>
              <a:rPr lang="en-US" sz="2400" dirty="0">
                <a:latin typeface="Open Sans" panose="020B0604020202020204" charset="0"/>
                <a:ea typeface="Open Sans" panose="020B0604020202020204" charset="0"/>
                <a:cs typeface="Open Sans" panose="020B0604020202020204" charset="0"/>
              </a:rPr>
              <a:t>Iterators are a new way to loop over any collection in JavaScript. They were introduced in ES6</a:t>
            </a:r>
            <a:r>
              <a:rPr lang="uk-UA" sz="2400" dirty="0">
                <a:latin typeface="Open Sans" panose="020B0604020202020204" charset="0"/>
                <a:ea typeface="Open Sans" panose="020B0604020202020204" charset="0"/>
                <a:cs typeface="Open Sans" panose="020B0604020202020204" charset="0"/>
              </a:rPr>
              <a:t>.</a:t>
            </a:r>
            <a:br>
              <a:rPr lang="uk-UA" sz="2400" dirty="0">
                <a:latin typeface="Open Sans" panose="020B0604020202020204" charset="0"/>
                <a:ea typeface="Open Sans" panose="020B0604020202020204" charset="0"/>
                <a:cs typeface="Open Sans" panose="020B0604020202020204" charset="0"/>
              </a:rPr>
            </a:br>
            <a:br>
              <a:rPr lang="uk-UA" sz="2400" dirty="0">
                <a:latin typeface="Open Sans" panose="020B0604020202020204" charset="0"/>
                <a:ea typeface="Open Sans" panose="020B0604020202020204" charset="0"/>
                <a:cs typeface="Open Sans" panose="020B0604020202020204" charset="0"/>
              </a:rPr>
            </a:br>
            <a:r>
              <a:rPr lang="uk-UA" sz="2400" dirty="0">
                <a:latin typeface="Open Sans" panose="020B0604020202020204" charset="0"/>
                <a:ea typeface="Open Sans" panose="020B0604020202020204" charset="0"/>
                <a:cs typeface="Open Sans" panose="020B0604020202020204" charset="0"/>
              </a:rPr>
              <a:t>І</a:t>
            </a:r>
            <a:r>
              <a:rPr lang="en-US" sz="2400" dirty="0" err="1">
                <a:latin typeface="Open Sans" panose="020B0604020202020204" charset="0"/>
                <a:ea typeface="Open Sans" panose="020B0604020202020204" charset="0"/>
                <a:cs typeface="Open Sans" panose="020B0604020202020204" charset="0"/>
              </a:rPr>
              <a:t>terator</a:t>
            </a:r>
            <a:r>
              <a:rPr lang="en-US" sz="2400" dirty="0">
                <a:latin typeface="Open Sans" panose="020B0604020202020204" charset="0"/>
                <a:ea typeface="Open Sans" panose="020B0604020202020204" charset="0"/>
                <a:cs typeface="Open Sans" panose="020B0604020202020204" charset="0"/>
              </a:rPr>
              <a:t> is an object which defines a sequence and potentially a return value upon its termination.</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0327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A59B27-1E90-4126-8ED7-8719B6C1CC9E}"/>
              </a:ext>
            </a:extLst>
          </p:cNvPr>
          <p:cNvSpPr>
            <a:spLocks noGrp="1"/>
          </p:cNvSpPr>
          <p:nvPr>
            <p:ph type="title"/>
          </p:nvPr>
        </p:nvSpPr>
        <p:spPr/>
        <p:txBody>
          <a:bodyPr/>
          <a:lstStyle/>
          <a:p>
            <a:pPr>
              <a:lnSpc>
                <a:spcPct val="100000"/>
              </a:lnSpc>
            </a:pPr>
            <a:r>
              <a:rPr lang="en-US" sz="5400" dirty="0"/>
              <a:t>Indexed collections </a:t>
            </a:r>
            <a:br>
              <a:rPr lang="en-US" sz="5400" dirty="0"/>
            </a:br>
            <a:br>
              <a:rPr lang="uk-UA" sz="5400" dirty="0"/>
            </a:br>
            <a:r>
              <a:rPr lang="en-US" sz="5400" dirty="0">
                <a:latin typeface="Open Sans" panose="020B0604020202020204" charset="0"/>
                <a:ea typeface="Open Sans" panose="020B0604020202020204" charset="0"/>
                <a:cs typeface="Open Sans" panose="020B0604020202020204" charset="0"/>
              </a:rPr>
              <a:t>Array</a:t>
            </a:r>
            <a:br>
              <a:rPr lang="en-US" sz="5400" dirty="0">
                <a:latin typeface="Open Sans" panose="020B0604020202020204" charset="0"/>
                <a:ea typeface="Open Sans" panose="020B0604020202020204" charset="0"/>
                <a:cs typeface="Open Sans" panose="020B0604020202020204" charset="0"/>
              </a:rPr>
            </a:br>
            <a:r>
              <a:rPr lang="en-US" sz="5400" dirty="0">
                <a:latin typeface="Open Sans" panose="020B0604020202020204" charset="0"/>
                <a:ea typeface="Open Sans" panose="020B0604020202020204" charset="0"/>
                <a:cs typeface="Open Sans" panose="020B0604020202020204" charset="0"/>
              </a:rPr>
              <a:t>Iterators</a:t>
            </a:r>
            <a:br>
              <a:rPr lang="en-US" sz="5400" dirty="0">
                <a:latin typeface="Open Sans" panose="020B0604020202020204" charset="0"/>
                <a:ea typeface="Open Sans" panose="020B0604020202020204" charset="0"/>
                <a:cs typeface="Open Sans" panose="020B0604020202020204" charset="0"/>
              </a:rPr>
            </a:br>
            <a:r>
              <a:rPr lang="en-US" sz="5400" dirty="0">
                <a:latin typeface="Open Sans" panose="020B0604020202020204" charset="0"/>
                <a:ea typeface="Open Sans" panose="020B0604020202020204" charset="0"/>
                <a:cs typeface="Open Sans" panose="020B0604020202020204" charset="0"/>
              </a:rPr>
              <a:t>Typed Array</a:t>
            </a:r>
            <a:endParaRPr lang="uk-UA" sz="5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23982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CCEBB3-06A4-46C9-B104-D6E0E6E9DCE3}"/>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Specifically, an iterator is any object which implements the Iterator protocol by having a </a:t>
            </a:r>
            <a:r>
              <a:rPr lang="en-US" sz="2400" b="1" dirty="0">
                <a:latin typeface="Open Sans" panose="020B0604020202020204" charset="0"/>
                <a:ea typeface="Open Sans" panose="020B0604020202020204" charset="0"/>
                <a:cs typeface="Open Sans" panose="020B0604020202020204" charset="0"/>
              </a:rPr>
              <a:t>next() </a:t>
            </a:r>
            <a:r>
              <a:rPr lang="en-US" sz="2400" dirty="0">
                <a:latin typeface="Open Sans" panose="020B0604020202020204" charset="0"/>
                <a:ea typeface="Open Sans" panose="020B0604020202020204" charset="0"/>
                <a:cs typeface="Open Sans" panose="020B0604020202020204" charset="0"/>
              </a:rPr>
              <a:t>method returns an object with two properties:</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value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The next value in the iteration sequence.</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done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This is true if the last value in the sequence has already been consumed. If value is present alongside done, it is the iterator's return value.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0908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E617A2-8396-47D2-A27A-28F3C8BDCDA8}"/>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The most common iterator in </a:t>
            </a:r>
            <a:r>
              <a:rPr lang="en-US" sz="2400" dirty="0" err="1">
                <a:latin typeface="Open Sans" panose="020B0604020202020204" charset="0"/>
                <a:ea typeface="Open Sans" panose="020B0604020202020204" charset="0"/>
                <a:cs typeface="Open Sans" panose="020B0604020202020204" charset="0"/>
              </a:rPr>
              <a:t>Javascript</a:t>
            </a:r>
            <a:r>
              <a:rPr lang="en-US" sz="2400" dirty="0">
                <a:latin typeface="Open Sans" panose="020B0604020202020204" charset="0"/>
                <a:ea typeface="Open Sans" panose="020B0604020202020204" charset="0"/>
                <a:cs typeface="Open Sans" panose="020B0604020202020204" charset="0"/>
              </a:rPr>
              <a:t> is the Array iterator, which simply returns each value in the associated array in sequence.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85607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F3BF43-64CF-4AD7-A3FC-55A79F0A48ED}"/>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44C3B0C5-6C21-4606-86CA-95180457E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865" y="673126"/>
            <a:ext cx="6054270" cy="5499075"/>
          </a:xfrm>
          <a:prstGeom prst="rect">
            <a:avLst/>
          </a:prstGeom>
        </p:spPr>
      </p:pic>
    </p:spTree>
    <p:extLst>
      <p:ext uri="{BB962C8B-B14F-4D97-AF65-F5344CB8AC3E}">
        <p14:creationId xmlns:p14="http://schemas.microsoft.com/office/powerpoint/2010/main" val="564474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026C6B-3ED3-4DD6-A421-C03F1E578185}"/>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Iterators are consumed only as necessary. Because of this, iterators can express sequences of unlimited size, such as the range of integers between 0 and Infinity.</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499660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30F038-DBE7-4D7E-B62A-CF9631F60322}"/>
              </a:ext>
            </a:extLst>
          </p:cNvPr>
          <p:cNvSpPr>
            <a:spLocks noGrp="1"/>
          </p:cNvSpPr>
          <p:nvPr>
            <p:ph type="title"/>
          </p:nvPr>
        </p:nvSpPr>
        <p:spPr/>
        <p:txBody>
          <a:bodyPr/>
          <a:lstStyle/>
          <a:p>
            <a:pPr>
              <a:lnSpc>
                <a:spcPct val="100000"/>
              </a:lnSpc>
            </a:pPr>
            <a:r>
              <a:rPr lang="en-US" sz="3000" dirty="0"/>
              <a:t>Custom iterators object example</a:t>
            </a:r>
            <a:endParaRPr lang="uk-UA" sz="3000" dirty="0"/>
          </a:p>
        </p:txBody>
      </p:sp>
      <p:pic>
        <p:nvPicPr>
          <p:cNvPr id="9" name="Рисунок 8">
            <a:extLst>
              <a:ext uri="{FF2B5EF4-FFF2-40B4-BE49-F238E27FC236}">
                <a16:creationId xmlns:a16="http://schemas.microsoft.com/office/drawing/2014/main" id="{46078F94-8A53-414C-9512-14F68E9EF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674" y="1371600"/>
            <a:ext cx="6088065" cy="5117303"/>
          </a:xfrm>
          <a:prstGeom prst="rect">
            <a:avLst/>
          </a:prstGeom>
        </p:spPr>
      </p:pic>
    </p:spTree>
    <p:extLst>
      <p:ext uri="{BB962C8B-B14F-4D97-AF65-F5344CB8AC3E}">
        <p14:creationId xmlns:p14="http://schemas.microsoft.com/office/powerpoint/2010/main" val="113700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3670FE-5626-4BA0-AEDB-374CFCEC5C18}"/>
              </a:ext>
            </a:extLst>
          </p:cNvPr>
          <p:cNvSpPr>
            <a:spLocks noGrp="1"/>
          </p:cNvSpPr>
          <p:nvPr>
            <p:ph type="title"/>
          </p:nvPr>
        </p:nvSpPr>
        <p:spPr/>
        <p:txBody>
          <a:bodyPr/>
          <a:lstStyle/>
          <a:p>
            <a:pPr>
              <a:lnSpc>
                <a:spcPct val="100000"/>
              </a:lnSpc>
            </a:pPr>
            <a:r>
              <a:rPr lang="en-US" sz="4000" dirty="0"/>
              <a:t>Typed Array</a:t>
            </a:r>
            <a:br>
              <a:rPr lang="en-US" sz="4000" dirty="0"/>
            </a:br>
            <a:r>
              <a:rPr lang="en-US" sz="2400" dirty="0">
                <a:latin typeface="Open Sans" panose="020B0604020202020204" charset="0"/>
                <a:ea typeface="Open Sans" panose="020B0604020202020204" charset="0"/>
                <a:cs typeface="Open Sans" panose="020B0604020202020204" charset="0"/>
              </a:rPr>
              <a:t>Array-like objects that provide a mechanism for reading and writing raw binary data in memory buffers.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Each entry in a JavaScript typed array is a raw binary value in one of a number of supported formats, from 8-bit integers to 64-bit floating-point numbers.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28711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CEE46D-C04F-46EB-958E-E31D063CF813}"/>
              </a:ext>
            </a:extLst>
          </p:cNvPr>
          <p:cNvSpPr>
            <a:spLocks noGrp="1"/>
          </p:cNvSpPr>
          <p:nvPr>
            <p:ph type="title"/>
          </p:nvPr>
        </p:nvSpPr>
        <p:spPr/>
        <p:txBody>
          <a:bodyPr/>
          <a:lstStyle/>
          <a:p>
            <a:pPr>
              <a:lnSpc>
                <a:spcPct val="100000"/>
              </a:lnSpc>
            </a:pPr>
            <a:r>
              <a:rPr lang="en-US" sz="4000" dirty="0"/>
              <a:t>Buffers and views: typed array architecture</a:t>
            </a:r>
            <a:br>
              <a:rPr lang="en-US" sz="4000" dirty="0"/>
            </a:br>
            <a:br>
              <a:rPr lang="en-US" sz="4000" dirty="0"/>
            </a:br>
            <a:r>
              <a:rPr lang="en-US" sz="4000" dirty="0"/>
              <a:t> </a:t>
            </a:r>
            <a:r>
              <a:rPr lang="en-US" sz="2400" dirty="0">
                <a:latin typeface="Open Sans" panose="020B0604020202020204" charset="0"/>
                <a:ea typeface="Open Sans" panose="020B0604020202020204" charset="0"/>
                <a:cs typeface="Open Sans" panose="020B0604020202020204" charset="0"/>
              </a:rPr>
              <a:t>A buffer (implemented by the </a:t>
            </a:r>
            <a:r>
              <a:rPr lang="en-US" sz="2400" dirty="0" err="1">
                <a:latin typeface="Open Sans" panose="020B0604020202020204" charset="0"/>
                <a:ea typeface="Open Sans" panose="020B0604020202020204" charset="0"/>
                <a:cs typeface="Open Sans" panose="020B0604020202020204" charset="0"/>
              </a:rPr>
              <a:t>ArrayBuffer</a:t>
            </a:r>
            <a:r>
              <a:rPr lang="en-US" sz="2400" dirty="0">
                <a:latin typeface="Open Sans" panose="020B0604020202020204" charset="0"/>
                <a:ea typeface="Open Sans" panose="020B0604020202020204" charset="0"/>
                <a:cs typeface="Open Sans" panose="020B0604020202020204" charset="0"/>
              </a:rPr>
              <a:t> object) is an object representing a chunk of data; it has no format to speak of, and offers no mechanism for accessing its contents. In order to access the memory contained in a buffer, you need to use a view. </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 view provides a context — that is, a data type, starting offset, and number of elements — that turns the data into an actual typed array.</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641264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64F21-4CA9-417F-A12B-21420B7D3956}"/>
              </a:ext>
            </a:extLst>
          </p:cNvPr>
          <p:cNvSpPr>
            <a:spLocks noGrp="1"/>
          </p:cNvSpPr>
          <p:nvPr>
            <p:ph type="title"/>
          </p:nvPr>
        </p:nvSpPr>
        <p:spPr/>
        <p:txBody>
          <a:bodyPr/>
          <a:lstStyle/>
          <a:p>
            <a:pPr>
              <a:lnSpc>
                <a:spcPct val="100000"/>
              </a:lnSpc>
            </a:pPr>
            <a:r>
              <a:rPr lang="en-US" sz="4000" dirty="0" err="1"/>
              <a:t>ArrayBuffer</a:t>
            </a:r>
            <a:br>
              <a:rPr lang="en-US" sz="4000" dirty="0"/>
            </a:br>
            <a:r>
              <a:rPr lang="en-US" sz="2400" dirty="0">
                <a:latin typeface="Open Sans" panose="020B0604020202020204" charset="0"/>
                <a:ea typeface="Open Sans" panose="020B0604020202020204" charset="0"/>
                <a:cs typeface="Open Sans" panose="020B0604020202020204" charset="0"/>
              </a:rPr>
              <a:t>is a data type that is used to represent a generic, fixed-length binary data buffer. You can't directly manipulate the contents of an </a:t>
            </a:r>
            <a:r>
              <a:rPr lang="en-US" sz="2400" dirty="0" err="1">
                <a:latin typeface="Open Sans" panose="020B0604020202020204" charset="0"/>
                <a:ea typeface="Open Sans" panose="020B0604020202020204" charset="0"/>
                <a:cs typeface="Open Sans" panose="020B0604020202020204" charset="0"/>
              </a:rPr>
              <a:t>ArrayBuffer</a:t>
            </a:r>
            <a:r>
              <a:rPr lang="en-US" sz="2400" dirty="0">
                <a:latin typeface="Open Sans" panose="020B0604020202020204" charset="0"/>
                <a:ea typeface="Open Sans" panose="020B0604020202020204" charset="0"/>
                <a:cs typeface="Open Sans" panose="020B0604020202020204" charset="0"/>
              </a:rPr>
              <a:t>; instead, you create a typed array view or a </a:t>
            </a:r>
            <a:r>
              <a:rPr lang="en-US" sz="2400" dirty="0" err="1">
                <a:latin typeface="Open Sans" panose="020B0604020202020204" charset="0"/>
                <a:ea typeface="Open Sans" panose="020B0604020202020204" charset="0"/>
                <a:cs typeface="Open Sans" panose="020B0604020202020204" charset="0"/>
              </a:rPr>
              <a:t>DataView</a:t>
            </a:r>
            <a:r>
              <a:rPr lang="en-US" sz="2400" dirty="0">
                <a:latin typeface="Open Sans" panose="020B0604020202020204" charset="0"/>
                <a:ea typeface="Open Sans" panose="020B0604020202020204" charset="0"/>
                <a:cs typeface="Open Sans" panose="020B0604020202020204" charset="0"/>
              </a:rPr>
              <a:t> which represents the buffer in a specific format, and use that to read and write the contents of the buffer.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351399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54A9D-CCCA-43E1-AFD8-8233FEDC0E32}"/>
              </a:ext>
            </a:extLst>
          </p:cNvPr>
          <p:cNvSpPr>
            <a:spLocks noGrp="1"/>
          </p:cNvSpPr>
          <p:nvPr>
            <p:ph type="title"/>
          </p:nvPr>
        </p:nvSpPr>
        <p:spPr/>
        <p:txBody>
          <a:bodyPr/>
          <a:lstStyle/>
          <a:p>
            <a:pPr>
              <a:lnSpc>
                <a:spcPct val="100000"/>
              </a:lnSpc>
            </a:pPr>
            <a:r>
              <a:rPr lang="en-US" sz="4000" dirty="0"/>
              <a:t>Typed array views</a:t>
            </a:r>
            <a:br>
              <a:rPr lang="en-US" sz="4000" dirty="0"/>
            </a:br>
            <a:r>
              <a:rPr lang="en-US" sz="2400" dirty="0">
                <a:latin typeface="Open Sans" panose="020B0604020202020204" charset="0"/>
                <a:ea typeface="Open Sans" panose="020B0604020202020204" charset="0"/>
                <a:cs typeface="Open Sans" panose="020B0604020202020204" charset="0"/>
              </a:rPr>
              <a:t>Typed array views have self descriptive names and provide views for all the usual numeric types like Int8, Uint32, Float64 and so forth. There is one special typed array view, the Uint8ClampedArray. It clamps the values between 0 and 255. This is useful for Canvas data processing, for example.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647132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38B49920-4D68-460A-B098-98DC12082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346590"/>
            <a:ext cx="7943850" cy="5307539"/>
          </a:xfrm>
          <a:prstGeom prst="rect">
            <a:avLst/>
          </a:prstGeom>
        </p:spPr>
      </p:pic>
    </p:spTree>
    <p:extLst>
      <p:ext uri="{BB962C8B-B14F-4D97-AF65-F5344CB8AC3E}">
        <p14:creationId xmlns:p14="http://schemas.microsoft.com/office/powerpoint/2010/main" val="405078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63CF3F-A30A-40CD-ABED-92870229DAE2}"/>
              </a:ext>
            </a:extLst>
          </p:cNvPr>
          <p:cNvSpPr>
            <a:spLocks noGrp="1"/>
          </p:cNvSpPr>
          <p:nvPr>
            <p:ph type="title"/>
          </p:nvPr>
        </p:nvSpPr>
        <p:spPr/>
        <p:txBody>
          <a:bodyPr/>
          <a:lstStyle/>
          <a:p>
            <a:pPr>
              <a:lnSpc>
                <a:spcPct val="100000"/>
              </a:lnSpc>
            </a:pPr>
            <a:r>
              <a:rPr lang="en-US" sz="4000" dirty="0"/>
              <a:t>Array object</a:t>
            </a:r>
            <a:br>
              <a:rPr lang="en-US" sz="4000" dirty="0"/>
            </a:br>
            <a:r>
              <a:rPr lang="en-US" sz="2400" dirty="0">
                <a:latin typeface="Open Sans" panose="020B0604020202020204" charset="0"/>
                <a:ea typeface="Open Sans" panose="020B0604020202020204" charset="0"/>
                <a:cs typeface="Open Sans" panose="020B0604020202020204" charset="0"/>
              </a:rPr>
              <a:t>An array is an ordered set of values that you refer to with a name and an index.</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JavaScript does not have an explicit array data type. </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154041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211CB4-80F8-481B-A7B2-B0040E865CCA}"/>
              </a:ext>
            </a:extLst>
          </p:cNvPr>
          <p:cNvSpPr>
            <a:spLocks noGrp="1"/>
          </p:cNvSpPr>
          <p:nvPr>
            <p:ph type="title"/>
          </p:nvPr>
        </p:nvSpPr>
        <p:spPr/>
        <p:txBody>
          <a:bodyPr/>
          <a:lstStyle/>
          <a:p>
            <a:pPr>
              <a:lnSpc>
                <a:spcPct val="100000"/>
              </a:lnSpc>
            </a:pPr>
            <a:r>
              <a:rPr lang="en-US" sz="5400" dirty="0"/>
              <a:t>Keyed collections </a:t>
            </a:r>
            <a:br>
              <a:rPr lang="en-US" sz="5400" dirty="0"/>
            </a:br>
            <a:br>
              <a:rPr lang="uk-UA" sz="5400" dirty="0"/>
            </a:br>
            <a:r>
              <a:rPr lang="en-US" sz="5400" dirty="0">
                <a:latin typeface="Open Sans" panose="020B0604020202020204" charset="0"/>
                <a:ea typeface="Open Sans" panose="020B0604020202020204" charset="0"/>
                <a:cs typeface="Open Sans" panose="020B0604020202020204" charset="0"/>
              </a:rPr>
              <a:t>Map</a:t>
            </a:r>
            <a:br>
              <a:rPr lang="en-US" sz="5400" dirty="0">
                <a:latin typeface="Open Sans" panose="020B0604020202020204" charset="0"/>
                <a:ea typeface="Open Sans" panose="020B0604020202020204" charset="0"/>
                <a:cs typeface="Open Sans" panose="020B0604020202020204" charset="0"/>
              </a:rPr>
            </a:br>
            <a:r>
              <a:rPr lang="en-US" sz="5400" dirty="0">
                <a:latin typeface="Open Sans" panose="020B0604020202020204" charset="0"/>
                <a:ea typeface="Open Sans" panose="020B0604020202020204" charset="0"/>
                <a:cs typeface="Open Sans" panose="020B0604020202020204" charset="0"/>
              </a:rPr>
              <a:t>Set</a:t>
            </a:r>
            <a:br>
              <a:rPr lang="en-US" sz="5400" dirty="0">
                <a:latin typeface="Open Sans" panose="020B0604020202020204" charset="0"/>
                <a:ea typeface="Open Sans" panose="020B0604020202020204" charset="0"/>
                <a:cs typeface="Open Sans" panose="020B0604020202020204" charset="0"/>
              </a:rPr>
            </a:br>
            <a:r>
              <a:rPr lang="en-US" sz="5400" dirty="0" err="1">
                <a:latin typeface="Open Sans" panose="020B0604020202020204" charset="0"/>
                <a:ea typeface="Open Sans" panose="020B0604020202020204" charset="0"/>
                <a:cs typeface="Open Sans" panose="020B0604020202020204" charset="0"/>
              </a:rPr>
              <a:t>WeakMap</a:t>
            </a:r>
            <a:br>
              <a:rPr lang="en-US" sz="5400" dirty="0">
                <a:latin typeface="Open Sans" panose="020B0604020202020204" charset="0"/>
                <a:ea typeface="Open Sans" panose="020B0604020202020204" charset="0"/>
                <a:cs typeface="Open Sans" panose="020B0604020202020204" charset="0"/>
              </a:rPr>
            </a:br>
            <a:r>
              <a:rPr lang="en-US" sz="5400" dirty="0" err="1">
                <a:latin typeface="Open Sans" panose="020B0604020202020204" charset="0"/>
                <a:ea typeface="Open Sans" panose="020B0604020202020204" charset="0"/>
                <a:cs typeface="Open Sans" panose="020B0604020202020204" charset="0"/>
              </a:rPr>
              <a:t>WeakSet</a:t>
            </a:r>
            <a:endParaRPr lang="uk-UA" sz="5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902874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8F4E5C-2A7F-4CE2-BDA3-CE68D90F714C}"/>
              </a:ext>
            </a:extLst>
          </p:cNvPr>
          <p:cNvSpPr>
            <a:spLocks noGrp="1"/>
          </p:cNvSpPr>
          <p:nvPr>
            <p:ph type="title"/>
          </p:nvPr>
        </p:nvSpPr>
        <p:spPr/>
        <p:txBody>
          <a:bodyPr/>
          <a:lstStyle/>
          <a:p>
            <a:pPr>
              <a:lnSpc>
                <a:spcPct val="100000"/>
              </a:lnSpc>
            </a:pPr>
            <a:r>
              <a:rPr lang="en-US" sz="3600" dirty="0"/>
              <a:t>Map</a:t>
            </a:r>
            <a:br>
              <a:rPr lang="uk-UA" sz="3600" dirty="0"/>
            </a:br>
            <a:r>
              <a:rPr lang="en-US" sz="2400" dirty="0">
                <a:latin typeface="Open Sans" panose="020B0604020202020204" charset="0"/>
                <a:ea typeface="Open Sans" panose="020B0604020202020204" charset="0"/>
                <a:cs typeface="Open Sans" panose="020B0604020202020204" charset="0"/>
              </a:rPr>
              <a:t>The Map object holds key-value pairs and remembers the original insertion order of the keys. Any value (both objects and primitive values) may be used as either a key or a value.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774251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A5BEE0-0617-4334-B2F7-987965F14B84}"/>
              </a:ext>
            </a:extLst>
          </p:cNvPr>
          <p:cNvSpPr>
            <a:spLocks noGrp="1"/>
          </p:cNvSpPr>
          <p:nvPr>
            <p:ph type="title"/>
          </p:nvPr>
        </p:nvSpPr>
        <p:spPr/>
        <p:txBody>
          <a:bodyPr/>
          <a:lstStyle/>
          <a:p>
            <a:pPr>
              <a:lnSpc>
                <a:spcPct val="100000"/>
              </a:lnSpc>
            </a:pPr>
            <a:r>
              <a:rPr lang="en-US" sz="3400" dirty="0"/>
              <a:t>Methods and properties</a:t>
            </a:r>
            <a:br>
              <a:rPr lang="en-US" sz="3400" dirty="0"/>
            </a:br>
            <a:br>
              <a:rPr lang="en-US" sz="3400" dirty="0"/>
            </a:br>
            <a:endParaRPr lang="uk-UA" sz="3400" dirty="0"/>
          </a:p>
        </p:txBody>
      </p:sp>
      <p:pic>
        <p:nvPicPr>
          <p:cNvPr id="5" name="Рисунок 4">
            <a:extLst>
              <a:ext uri="{FF2B5EF4-FFF2-40B4-BE49-F238E27FC236}">
                <a16:creationId xmlns:a16="http://schemas.microsoft.com/office/drawing/2014/main" id="{C797E4C2-1C07-4E02-B8B7-11272ED77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59" y="1723836"/>
            <a:ext cx="10834740" cy="2724526"/>
          </a:xfrm>
          <a:prstGeom prst="rect">
            <a:avLst/>
          </a:prstGeom>
        </p:spPr>
      </p:pic>
    </p:spTree>
    <p:extLst>
      <p:ext uri="{BB962C8B-B14F-4D97-AF65-F5344CB8AC3E}">
        <p14:creationId xmlns:p14="http://schemas.microsoft.com/office/powerpoint/2010/main" val="2496550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A3724-D038-4526-A964-721E9977C847}"/>
              </a:ext>
            </a:extLst>
          </p:cNvPr>
          <p:cNvSpPr>
            <a:spLocks noGrp="1"/>
          </p:cNvSpPr>
          <p:nvPr>
            <p:ph type="title"/>
          </p:nvPr>
        </p:nvSpPr>
        <p:spPr/>
        <p:txBody>
          <a:bodyPr/>
          <a:lstStyle/>
          <a:p>
            <a:pPr>
              <a:lnSpc>
                <a:spcPct val="100000"/>
              </a:lnSpc>
            </a:pPr>
            <a:r>
              <a:rPr lang="en-US" sz="4000" dirty="0"/>
              <a:t>Example</a:t>
            </a:r>
            <a:endParaRPr lang="uk-UA" sz="4000" dirty="0"/>
          </a:p>
        </p:txBody>
      </p:sp>
      <p:pic>
        <p:nvPicPr>
          <p:cNvPr id="5" name="Рисунок 4">
            <a:extLst>
              <a:ext uri="{FF2B5EF4-FFF2-40B4-BE49-F238E27FC236}">
                <a16:creationId xmlns:a16="http://schemas.microsoft.com/office/drawing/2014/main" id="{387FE797-B0B8-4405-85E7-A8104990C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164" y="1371600"/>
            <a:ext cx="7463643" cy="5020031"/>
          </a:xfrm>
          <a:prstGeom prst="rect">
            <a:avLst/>
          </a:prstGeom>
        </p:spPr>
      </p:pic>
    </p:spTree>
    <p:extLst>
      <p:ext uri="{BB962C8B-B14F-4D97-AF65-F5344CB8AC3E}">
        <p14:creationId xmlns:p14="http://schemas.microsoft.com/office/powerpoint/2010/main" val="964043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B05396-D6C0-44CF-A98D-D491A303CA3F}"/>
              </a:ext>
            </a:extLst>
          </p:cNvPr>
          <p:cNvSpPr>
            <a:spLocks noGrp="1"/>
          </p:cNvSpPr>
          <p:nvPr>
            <p:ph type="title"/>
          </p:nvPr>
        </p:nvSpPr>
        <p:spPr/>
        <p:txBody>
          <a:bodyPr/>
          <a:lstStyle/>
          <a:p>
            <a:pPr>
              <a:lnSpc>
                <a:spcPct val="100000"/>
              </a:lnSpc>
            </a:pPr>
            <a:r>
              <a:rPr lang="en-US" sz="4000" dirty="0"/>
              <a:t>Iteration over Map</a:t>
            </a:r>
            <a:br>
              <a:rPr lang="en-US" sz="4000" dirty="0"/>
            </a:br>
            <a:r>
              <a:rPr lang="en-US" sz="2400" dirty="0">
                <a:latin typeface="Open Sans" panose="020B0604020202020204" charset="0"/>
                <a:ea typeface="Open Sans" panose="020B0604020202020204" charset="0"/>
                <a:cs typeface="Open Sans" panose="020B0604020202020204" charset="0"/>
              </a:rPr>
              <a:t>For looping over a map, there are 3 methods: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keys() – returns an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 for keys,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values() – returns an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 for values,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entries() – returns an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 for entries [key, value], it’s used by default in </a:t>
            </a:r>
            <a:r>
              <a:rPr lang="en-US" sz="2400" dirty="0" err="1">
                <a:latin typeface="Open Sans" panose="020B0604020202020204" charset="0"/>
                <a:ea typeface="Open Sans" panose="020B0604020202020204" charset="0"/>
                <a:cs typeface="Open Sans" panose="020B0604020202020204" charset="0"/>
              </a:rPr>
              <a:t>for..of</a:t>
            </a:r>
            <a:r>
              <a:rPr lang="en-US" sz="2400" dirty="0">
                <a:latin typeface="Open Sans" panose="020B0604020202020204" charset="0"/>
                <a:ea typeface="Open Sans" panose="020B0604020202020204" charset="0"/>
                <a:cs typeface="Open Sans" panose="020B0604020202020204" charset="0"/>
              </a:rPr>
              <a:t>.</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97167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7ED007-DEEA-4CAF-B8F6-71ED5B2B7D43}"/>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543B68E7-AF97-4087-987B-07A5FA1A1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946" y="782228"/>
            <a:ext cx="6020108" cy="5293543"/>
          </a:xfrm>
          <a:prstGeom prst="rect">
            <a:avLst/>
          </a:prstGeom>
        </p:spPr>
      </p:pic>
    </p:spTree>
    <p:extLst>
      <p:ext uri="{BB962C8B-B14F-4D97-AF65-F5344CB8AC3E}">
        <p14:creationId xmlns:p14="http://schemas.microsoft.com/office/powerpoint/2010/main" val="1663850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FFADB6-BEBB-473A-A0D0-2CF45DB85789}"/>
              </a:ext>
            </a:extLst>
          </p:cNvPr>
          <p:cNvSpPr>
            <a:spLocks noGrp="1"/>
          </p:cNvSpPr>
          <p:nvPr>
            <p:ph type="title"/>
          </p:nvPr>
        </p:nvSpPr>
        <p:spPr/>
        <p:txBody>
          <a:bodyPr/>
          <a:lstStyle/>
          <a:p>
            <a:pPr>
              <a:lnSpc>
                <a:spcPct val="100000"/>
              </a:lnSpc>
            </a:pPr>
            <a:r>
              <a:rPr lang="en-US" sz="3600" dirty="0"/>
              <a:t>Set</a:t>
            </a:r>
            <a:br>
              <a:rPr lang="en-US" sz="3600" dirty="0"/>
            </a:br>
            <a:r>
              <a:rPr lang="en-US" sz="2400" dirty="0">
                <a:latin typeface="Open Sans" panose="020B0604020202020204" charset="0"/>
                <a:ea typeface="Open Sans" panose="020B0604020202020204" charset="0"/>
                <a:cs typeface="Open Sans" panose="020B0604020202020204" charset="0"/>
              </a:rPr>
              <a:t>The Set object lets you store unique values of any type, whether primitive values or object references.</a:t>
            </a:r>
            <a:br>
              <a:rPr lang="en-US" sz="3600" dirty="0"/>
            </a:br>
            <a:endParaRPr lang="uk-UA" sz="3600" dirty="0"/>
          </a:p>
        </p:txBody>
      </p:sp>
    </p:spTree>
    <p:extLst>
      <p:ext uri="{BB962C8B-B14F-4D97-AF65-F5344CB8AC3E}">
        <p14:creationId xmlns:p14="http://schemas.microsoft.com/office/powerpoint/2010/main" val="2821282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EBCC66-46DC-4B2C-BC21-04168D85531D}"/>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4BC52864-B236-4D4B-B2B9-2C8E0D394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6" y="1882859"/>
            <a:ext cx="12221671" cy="2406480"/>
          </a:xfrm>
          <a:prstGeom prst="rect">
            <a:avLst/>
          </a:prstGeom>
        </p:spPr>
      </p:pic>
    </p:spTree>
    <p:extLst>
      <p:ext uri="{BB962C8B-B14F-4D97-AF65-F5344CB8AC3E}">
        <p14:creationId xmlns:p14="http://schemas.microsoft.com/office/powerpoint/2010/main" val="609451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941F03-ED4E-441D-998F-B061BBCB507E}"/>
              </a:ext>
            </a:extLst>
          </p:cNvPr>
          <p:cNvSpPr>
            <a:spLocks noGrp="1"/>
          </p:cNvSpPr>
          <p:nvPr>
            <p:ph type="title"/>
          </p:nvPr>
        </p:nvSpPr>
        <p:spPr/>
        <p:txBody>
          <a:bodyPr/>
          <a:lstStyle/>
          <a:p>
            <a:pPr>
              <a:lnSpc>
                <a:spcPct val="100000"/>
              </a:lnSpc>
            </a:pPr>
            <a:r>
              <a:rPr lang="en-US" sz="3600" dirty="0" err="1"/>
              <a:t>WeakMap</a:t>
            </a:r>
            <a:r>
              <a:rPr lang="en-US" sz="3600" dirty="0"/>
              <a:t> and </a:t>
            </a:r>
            <a:r>
              <a:rPr lang="en-US" sz="3600" dirty="0" err="1"/>
              <a:t>WeakSet</a:t>
            </a:r>
            <a:br>
              <a:rPr lang="en-US" sz="3600" dirty="0"/>
            </a:br>
            <a:r>
              <a:rPr lang="en-US" sz="2400" dirty="0" err="1">
                <a:latin typeface="Open Sans" panose="020B0604020202020204" charset="0"/>
                <a:ea typeface="Open Sans" panose="020B0604020202020204" charset="0"/>
                <a:cs typeface="Open Sans" panose="020B0604020202020204" charset="0"/>
              </a:rPr>
              <a:t>WeakMap</a:t>
            </a:r>
            <a:r>
              <a:rPr lang="en-US" sz="2400" dirty="0">
                <a:latin typeface="Open Sans" panose="020B0604020202020204" charset="0"/>
                <a:ea typeface="Open Sans" panose="020B0604020202020204" charset="0"/>
                <a:cs typeface="Open Sans" panose="020B0604020202020204" charset="0"/>
              </a:rPr>
              <a:t> is Map-like collection that allows only objects as keys and removes them together with associated value once they become inaccessible by other means.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err="1">
                <a:latin typeface="Open Sans" panose="020B0604020202020204" charset="0"/>
                <a:ea typeface="Open Sans" panose="020B0604020202020204" charset="0"/>
                <a:cs typeface="Open Sans" panose="020B0604020202020204" charset="0"/>
              </a:rPr>
              <a:t>WeakSet</a:t>
            </a:r>
            <a:r>
              <a:rPr lang="en-US" sz="2400" dirty="0">
                <a:latin typeface="Open Sans" panose="020B0604020202020204" charset="0"/>
                <a:ea typeface="Open Sans" panose="020B0604020202020204" charset="0"/>
                <a:cs typeface="Open Sans" panose="020B0604020202020204" charset="0"/>
              </a:rPr>
              <a:t> is Set-like collection that stores only objects and removes them once they become inaccessible by other means.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Both of them do not support methods and properties that refer to all keys or their count. Only individual operations are allowed.</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491166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140268-8E06-4FB4-8915-6296B303C13A}"/>
              </a:ext>
            </a:extLst>
          </p:cNvPr>
          <p:cNvSpPr>
            <a:spLocks noGrp="1"/>
          </p:cNvSpPr>
          <p:nvPr>
            <p:ph type="title"/>
          </p:nvPr>
        </p:nvSpPr>
        <p:spPr/>
        <p:txBody>
          <a:bodyPr/>
          <a:lstStyle/>
          <a:p>
            <a:pPr>
              <a:lnSpc>
                <a:spcPct val="100000"/>
              </a:lnSpc>
            </a:pPr>
            <a:r>
              <a:rPr lang="en-US" sz="2400" dirty="0" err="1">
                <a:latin typeface="Open Sans" panose="020B0604020202020204" charset="0"/>
                <a:ea typeface="Open Sans" panose="020B0604020202020204" charset="0"/>
                <a:cs typeface="Open Sans" panose="020B0604020202020204" charset="0"/>
              </a:rPr>
              <a:t>WeakMap</a:t>
            </a:r>
            <a:r>
              <a:rPr lang="en-US" sz="2400" dirty="0">
                <a:latin typeface="Open Sans" panose="020B0604020202020204" charset="0"/>
                <a:ea typeface="Open Sans" panose="020B0604020202020204" charset="0"/>
                <a:cs typeface="Open Sans" panose="020B0604020202020204" charset="0"/>
              </a:rPr>
              <a:t> and </a:t>
            </a:r>
            <a:r>
              <a:rPr lang="en-US" sz="2400" dirty="0" err="1">
                <a:latin typeface="Open Sans" panose="020B0604020202020204" charset="0"/>
                <a:ea typeface="Open Sans" panose="020B0604020202020204" charset="0"/>
                <a:cs typeface="Open Sans" panose="020B0604020202020204" charset="0"/>
              </a:rPr>
              <a:t>WeakSet</a:t>
            </a:r>
            <a:r>
              <a:rPr lang="en-US" sz="2400" dirty="0">
                <a:latin typeface="Open Sans" panose="020B0604020202020204" charset="0"/>
                <a:ea typeface="Open Sans" panose="020B0604020202020204" charset="0"/>
                <a:cs typeface="Open Sans" panose="020B0604020202020204" charset="0"/>
              </a:rPr>
              <a:t> are used as “secondary” data structures in addition to the “main” object storage. Once the object is removed from the main storage, if it is only found as the key of </a:t>
            </a:r>
            <a:r>
              <a:rPr lang="en-US" sz="2400" dirty="0" err="1">
                <a:latin typeface="Open Sans" panose="020B0604020202020204" charset="0"/>
                <a:ea typeface="Open Sans" panose="020B0604020202020204" charset="0"/>
                <a:cs typeface="Open Sans" panose="020B0604020202020204" charset="0"/>
              </a:rPr>
              <a:t>WeakMap</a:t>
            </a:r>
            <a:r>
              <a:rPr lang="en-US" sz="2400" dirty="0">
                <a:latin typeface="Open Sans" panose="020B0604020202020204" charset="0"/>
                <a:ea typeface="Open Sans" panose="020B0604020202020204" charset="0"/>
                <a:cs typeface="Open Sans" panose="020B0604020202020204" charset="0"/>
              </a:rPr>
              <a:t> or in a </a:t>
            </a:r>
            <a:r>
              <a:rPr lang="en-US" sz="2400" dirty="0" err="1">
                <a:latin typeface="Open Sans" panose="020B0604020202020204" charset="0"/>
                <a:ea typeface="Open Sans" panose="020B0604020202020204" charset="0"/>
                <a:cs typeface="Open Sans" panose="020B0604020202020204" charset="0"/>
              </a:rPr>
              <a:t>WeakSet</a:t>
            </a:r>
            <a:r>
              <a:rPr lang="en-US" sz="2400" dirty="0">
                <a:latin typeface="Open Sans" panose="020B0604020202020204" charset="0"/>
                <a:ea typeface="Open Sans" panose="020B0604020202020204" charset="0"/>
                <a:cs typeface="Open Sans" panose="020B0604020202020204" charset="0"/>
              </a:rPr>
              <a:t>, it will be cleaned up automatically.</a:t>
            </a:r>
            <a:endParaRPr lang="uk-UA" sz="2400" dirty="0"/>
          </a:p>
        </p:txBody>
      </p:sp>
    </p:spTree>
    <p:extLst>
      <p:ext uri="{BB962C8B-B14F-4D97-AF65-F5344CB8AC3E}">
        <p14:creationId xmlns:p14="http://schemas.microsoft.com/office/powerpoint/2010/main" val="355860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F955F6-9258-4D79-BD30-92EB2F0C043D}"/>
              </a:ext>
            </a:extLst>
          </p:cNvPr>
          <p:cNvSpPr>
            <a:spLocks noGrp="1"/>
          </p:cNvSpPr>
          <p:nvPr>
            <p:ph type="title"/>
          </p:nvPr>
        </p:nvSpPr>
        <p:spPr/>
        <p:txBody>
          <a:bodyPr/>
          <a:lstStyle/>
          <a:p>
            <a:pPr>
              <a:lnSpc>
                <a:spcPct val="100000"/>
              </a:lnSpc>
            </a:pPr>
            <a:r>
              <a:rPr lang="en-US" sz="4000" dirty="0"/>
              <a:t>Creating an array</a:t>
            </a:r>
            <a:br>
              <a:rPr lang="en-US" sz="4000" dirty="0"/>
            </a:br>
            <a:endParaRPr lang="uk-UA" sz="4000" dirty="0"/>
          </a:p>
        </p:txBody>
      </p:sp>
      <p:pic>
        <p:nvPicPr>
          <p:cNvPr id="6" name="Рисунок 5">
            <a:extLst>
              <a:ext uri="{FF2B5EF4-FFF2-40B4-BE49-F238E27FC236}">
                <a16:creationId xmlns:a16="http://schemas.microsoft.com/office/drawing/2014/main" id="{F87854F0-32FE-47D8-B5CA-506387652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46" y="2395088"/>
            <a:ext cx="10769908" cy="2067823"/>
          </a:xfrm>
          <a:prstGeom prst="rect">
            <a:avLst/>
          </a:prstGeom>
        </p:spPr>
      </p:pic>
    </p:spTree>
    <p:extLst>
      <p:ext uri="{BB962C8B-B14F-4D97-AF65-F5344CB8AC3E}">
        <p14:creationId xmlns:p14="http://schemas.microsoft.com/office/powerpoint/2010/main" val="3817965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C39E6-A4C3-40E0-93D6-11AEB330067F}"/>
              </a:ext>
            </a:extLst>
          </p:cNvPr>
          <p:cNvSpPr>
            <a:spLocks noGrp="1"/>
          </p:cNvSpPr>
          <p:nvPr>
            <p:ph type="title"/>
          </p:nvPr>
        </p:nvSpPr>
        <p:spPr/>
        <p:txBody>
          <a:bodyPr/>
          <a:lstStyle/>
          <a:p>
            <a:pPr>
              <a:lnSpc>
                <a:spcPct val="100000"/>
              </a:lnSpc>
            </a:pPr>
            <a:r>
              <a:rPr lang="en-US" sz="4000" dirty="0"/>
              <a:t>Links</a:t>
            </a:r>
            <a:br>
              <a:rPr lang="en-US" sz="4000" dirty="0"/>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https://developer.mozilla.org/en-US/docs/Web/JavaScript/Guide/Indexed_collections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a:t>
            </a:r>
            <a:r>
              <a:rPr lang="en-US" sz="2400" dirty="0">
                <a:latin typeface="Open Sans" panose="020B0604020202020204" charset="0"/>
                <a:ea typeface="Open Sans" panose="020B0604020202020204" charset="0"/>
                <a:cs typeface="Open Sans" panose="020B0604020202020204" charset="0"/>
                <a:hlinkClick r:id="rId3"/>
              </a:rPr>
              <a:t>https://developer.mozilla.org/en-US/docs/Web/JavaScript/Guide/Keyed_collections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4.</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5.</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3133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D8939C-047D-4C1F-99FD-EEA5AE37F11C}"/>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Create an array with non-zero length, but without any items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43F2D389-1A14-4652-9F97-A85B171CC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701" y="1542734"/>
            <a:ext cx="7040597" cy="3772532"/>
          </a:xfrm>
          <a:prstGeom prst="rect">
            <a:avLst/>
          </a:prstGeom>
        </p:spPr>
      </p:pic>
    </p:spTree>
    <p:extLst>
      <p:ext uri="{BB962C8B-B14F-4D97-AF65-F5344CB8AC3E}">
        <p14:creationId xmlns:p14="http://schemas.microsoft.com/office/powerpoint/2010/main" val="415394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099C20-66EF-497F-BEC8-3C6A0544116C}"/>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Arrays can also be assigned as a property of a new or an existing object.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57D64B65-944A-4A8B-90C1-8060A09D2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007" y="2129904"/>
            <a:ext cx="6953985" cy="2598192"/>
          </a:xfrm>
          <a:prstGeom prst="rect">
            <a:avLst/>
          </a:prstGeom>
        </p:spPr>
      </p:pic>
    </p:spTree>
    <p:extLst>
      <p:ext uri="{BB962C8B-B14F-4D97-AF65-F5344CB8AC3E}">
        <p14:creationId xmlns:p14="http://schemas.microsoft.com/office/powerpoint/2010/main" val="210382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74E17F-436F-4116-AA2B-CEF77F5F277C}"/>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Array elements are numbered, starting with zero.</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We can get an element by its number in square brackets:</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A0866753-C9E9-4036-BA58-DB551CA3A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298" y="2241794"/>
            <a:ext cx="6871404" cy="2374411"/>
          </a:xfrm>
          <a:prstGeom prst="rect">
            <a:avLst/>
          </a:prstGeom>
        </p:spPr>
      </p:pic>
    </p:spTree>
    <p:extLst>
      <p:ext uri="{BB962C8B-B14F-4D97-AF65-F5344CB8AC3E}">
        <p14:creationId xmlns:p14="http://schemas.microsoft.com/office/powerpoint/2010/main" val="3177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388ACB-25C3-4A31-AC7C-24E46525F4AE}"/>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B8C15912-8FDC-44CA-A5A0-626203DF0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51" y="685799"/>
            <a:ext cx="8348498" cy="2209896"/>
          </a:xfrm>
          <a:prstGeom prst="rect">
            <a:avLst/>
          </a:prstGeom>
        </p:spPr>
      </p:pic>
      <p:pic>
        <p:nvPicPr>
          <p:cNvPr id="11" name="Рисунок 10">
            <a:extLst>
              <a:ext uri="{FF2B5EF4-FFF2-40B4-BE49-F238E27FC236}">
                <a16:creationId xmlns:a16="http://schemas.microsoft.com/office/drawing/2014/main" id="{C944A1B6-9F60-40D8-A630-38EB5CF6B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752" y="4089867"/>
            <a:ext cx="8348498" cy="1396532"/>
          </a:xfrm>
          <a:prstGeom prst="rect">
            <a:avLst/>
          </a:prstGeom>
        </p:spPr>
      </p:pic>
    </p:spTree>
    <p:extLst>
      <p:ext uri="{BB962C8B-B14F-4D97-AF65-F5344CB8AC3E}">
        <p14:creationId xmlns:p14="http://schemas.microsoft.com/office/powerpoint/2010/main" val="279640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4455EC-FE27-494B-A1DB-88405931900B}"/>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730BCC95-DB10-4E1E-906F-3CD6DBC93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525" y="519481"/>
            <a:ext cx="6838950" cy="4966919"/>
          </a:xfrm>
          <a:prstGeom prst="rect">
            <a:avLst/>
          </a:prstGeom>
        </p:spPr>
      </p:pic>
    </p:spTree>
    <p:extLst>
      <p:ext uri="{BB962C8B-B14F-4D97-AF65-F5344CB8AC3E}">
        <p14:creationId xmlns:p14="http://schemas.microsoft.com/office/powerpoint/2010/main" val="66937847"/>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1151</TotalTime>
  <Words>2237</Words>
  <Application>Microsoft Office PowerPoint</Application>
  <PresentationFormat>Широкоэкранный</PresentationFormat>
  <Paragraphs>98</Paragraphs>
  <Slides>40</Slides>
  <Notes>27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40</vt:i4>
      </vt:variant>
    </vt:vector>
  </HeadingPairs>
  <TitlesOfParts>
    <vt:vector size="45" baseType="lpstr">
      <vt:lpstr>Proxima Nova Black</vt:lpstr>
      <vt:lpstr>Calibri</vt:lpstr>
      <vt:lpstr>Arial</vt:lpstr>
      <vt:lpstr>Open Sans</vt:lpstr>
      <vt:lpstr>LIGHT-THEME</vt:lpstr>
      <vt:lpstr>Built-in Collections</vt:lpstr>
      <vt:lpstr>Indexed collections   Array Iterators Typed Array</vt:lpstr>
      <vt:lpstr>Array object An array is an ordered set of values that you refer to with a name and an index.   JavaScript does not have an explicit array data type. </vt:lpstr>
      <vt:lpstr>Creating an array </vt:lpstr>
      <vt:lpstr>Create an array with non-zero length, but without any items   </vt:lpstr>
      <vt:lpstr>Arrays can also be assigned as a property of a new or an existing object.</vt:lpstr>
      <vt:lpstr>Array elements are numbered, starting with zero. We can get an element by its number in square brackets: </vt:lpstr>
      <vt:lpstr>.</vt:lpstr>
      <vt:lpstr>.</vt:lpstr>
      <vt:lpstr>Understanding length</vt:lpstr>
      <vt:lpstr>Iterating over arrays One of the oldest ways to cycle array items is the for loop over indexes:      But for arrays there is another form of loop, for..of:    </vt:lpstr>
      <vt:lpstr>Array methods Add/remove elements push(...items) – adds items to the end, pop() – extracts an item from the end, shift() – extracts an item from the beginning, unshift(...items) – adds items to the beginning. splice(pos, deleteCount, ...items) – at index pos delete deleteCount elements and insert items (modify the array itself) slice(start, end) – creates a new array, copies elements from position start till end (not inclusive) into it. concat(...items) – returns a new array: copies all members of the current one and adds items to it. If any of items is an array, then its elements are taken</vt:lpstr>
      <vt:lpstr>Search among elements  indexOf/lastIndexOf(item, pos) – look for item starting from position pos, return the index or -1 if not found. includes(value) – returns true if the array has value, otherwise false. find/filter(func) – filter elements through the function, return first/all values that make it return true. findIndex is like find, but returns the index instead of a value.</vt:lpstr>
      <vt:lpstr>Iterate over elements  forEach(func) – calls func for every element, does not return anything.</vt:lpstr>
      <vt:lpstr>Transform the array  map(func) – creates a new array from results of calling func for every element. sort(func) – sorts the array in-place, then returns it (modify the array itself) reverse() – reverses the array in-place, then returns it (modify the array itself) split/join – convert a string to array and back. reduce(func, initial) – calculate a single value over the array by calling func for each element and passing an intermediate result between the calls.</vt:lpstr>
      <vt:lpstr>reduce/reduceRight Are used to calculate a single value based on the array.</vt:lpstr>
      <vt:lpstr>Additionally: Array.isArray(arr) checks arr for being an array.   It returns true if the value is an array, and false otherwise. </vt:lpstr>
      <vt:lpstr>These methods are the most used ones, they cover 99% of use cases. But there are few others:  arr.some(fn)/arr.every(fn) checks the array.  The function fn is called on each element of the array similar to map. If any/all results are true, returns true, otherwise false.  arr.fill(value, start, end) – fills the array with repeating value from index start to end.  arr.copyWithin(target, start, end) – copies its elements from position start till position end into itself, at position target (overwrites existing).</vt:lpstr>
      <vt:lpstr>Iterator Iterators are a new way to loop over any collection in JavaScript. They were introduced in ES6.  Іterator is an object which defines a sequence and potentially a return value upon its termination.</vt:lpstr>
      <vt:lpstr>Specifically, an iterator is any object which implements the Iterator protocol by having a next() method returns an object with two properties: value   The next value in the iteration sequence. done   This is true if the last value in the sequence has already been consumed. If value is present alongside done, it is the iterator's return value.</vt:lpstr>
      <vt:lpstr>The most common iterator in Javascript is the Array iterator, which simply returns each value in the associated array in sequence.</vt:lpstr>
      <vt:lpstr>.</vt:lpstr>
      <vt:lpstr>Iterators are consumed only as necessary. Because of this, iterators can express sequences of unlimited size, such as the range of integers between 0 and Infinity.</vt:lpstr>
      <vt:lpstr>Custom iterators object example</vt:lpstr>
      <vt:lpstr>Typed Array Array-like objects that provide a mechanism for reading and writing raw binary data in memory buffers.  Each entry in a JavaScript typed array is a raw binary value in one of a number of supported formats, from 8-bit integers to 64-bit floating-point numbers.  </vt:lpstr>
      <vt:lpstr>Buffers and views: typed array architecture   A buffer (implemented by the ArrayBuffer object) is an object representing a chunk of data; it has no format to speak of, and offers no mechanism for accessing its contents. In order to access the memory contained in a buffer, you need to use a view.    A view provides a context — that is, a data type, starting offset, and number of elements — that turns the data into an actual typed array.</vt:lpstr>
      <vt:lpstr>ArrayBuffer is a data type that is used to represent a generic, fixed-length binary data buffer. You can't directly manipulate the contents of an ArrayBuffer; instead, you create a typed array view or a DataView which represents the buffer in a specific format, and use that to read and write the contents of the buffer.</vt:lpstr>
      <vt:lpstr>Typed array views Typed array views have self descriptive names and provide views for all the usual numeric types like Int8, Uint32, Float64 and so forth. There is one special typed array view, the Uint8ClampedArray. It clamps the values between 0 and 255. This is useful for Canvas data processing, for example.</vt:lpstr>
      <vt:lpstr>Презентация PowerPoint</vt:lpstr>
      <vt:lpstr>Keyed collections   Map Set WeakMap WeakSet</vt:lpstr>
      <vt:lpstr>Map The Map object holds key-value pairs and remembers the original insertion order of the keys. Any value (both objects and primitive values) may be used as either a key or a value.</vt:lpstr>
      <vt:lpstr>Methods and properties  </vt:lpstr>
      <vt:lpstr>Example</vt:lpstr>
      <vt:lpstr>Iteration over Map For looping over a map, there are 3 methods:  keys() – returns an iterable for keys, values() – returns an iterable for values, entries() – returns an iterable for entries [key, value], it’s used by default in for..of.</vt:lpstr>
      <vt:lpstr>Example</vt:lpstr>
      <vt:lpstr>Set The Set object lets you store unique values of any type, whether primitive values or object references. </vt:lpstr>
      <vt:lpstr>Example</vt:lpstr>
      <vt:lpstr>WeakMap and WeakSet WeakMap is Map-like collection that allows only objects as keys and removes them together with associated value once they become inaccessible by other means.  WeakSet is Set-like collection that stores only objects and removes them once they become inaccessible by other means.  Both of them do not support methods and properties that refer to all keys or their count. Only individual operations are allowed.  </vt:lpstr>
      <vt:lpstr>WeakMap and WeakSet are used as “secondary” data structures in addition to the “main” object storage. Once the object is removed from the main storage, if it is only found as the key of WeakMap or in a WeakSet, it will be cleaned up automatically.</vt:lpstr>
      <vt:lpstr>Links 1. https://developer.mozilla.org/en-US/docs/Web/JavaScript/Guide/Indexed_collections 2. https://developer.mozilla.org/en-US/docs/Web/JavaScript/Guide/Keyed_collections 3. 4.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155</cp:revision>
  <dcterms:created xsi:type="dcterms:W3CDTF">2018-12-11T16:43:22Z</dcterms:created>
  <dcterms:modified xsi:type="dcterms:W3CDTF">2020-02-19T18:53:17Z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