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21"/>
  </p:notesMasterIdLst>
  <p:sldIdLst>
    <p:sldId id="258" r:id="rId5"/>
    <p:sldId id="263" r:id="rId6"/>
    <p:sldId id="264"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62"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Open Sans" panose="020B0604020202020204" charset="0"/>
      <p:regular r:id="rId26"/>
      <p:bold r:id="rId27"/>
      <p:italic r:id="rId28"/>
      <p:boldItalic r:id="rId29"/>
    </p:embeddedFont>
    <p:embeddedFont>
      <p:font typeface="Proxima Nova Black" panose="020B060402020202020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63"/>
            <p14:sldId id="264"/>
            <p14:sldId id="265"/>
            <p14:sldId id="266"/>
            <p14:sldId id="267"/>
            <p14:sldId id="268"/>
            <p14:sldId id="269"/>
            <p14:sldId id="270"/>
            <p14:sldId id="271"/>
            <p14:sldId id="272"/>
            <p14:sldId id="274"/>
            <p14:sldId id="273"/>
            <p14:sldId id="275"/>
            <p14:sldId id="276"/>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64088" autoAdjust="0"/>
  </p:normalViewPr>
  <p:slideViewPr>
    <p:cSldViewPr snapToGrid="0">
      <p:cViewPr varScale="1">
        <p:scale>
          <a:sx n="46" d="100"/>
          <a:sy n="46" d="100"/>
        </p:scale>
        <p:origin x="181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08.03.2020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uk/docs/Web/JavaScript/Reference/Classes/constructor"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eloper.mozilla.org/uk/docs/Web/JavaScript/Reference/Global_Objects/SyntaxErro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Класи </a:t>
            </a:r>
            <a:r>
              <a:rPr lang="en-US" sz="1200" b="0" i="0" kern="1200" dirty="0">
                <a:solidFill>
                  <a:schemeClr val="tx1"/>
                </a:solidFill>
                <a:effectLst/>
                <a:latin typeface="+mn-lt"/>
                <a:ea typeface="+mn-ea"/>
                <a:cs typeface="+mn-cs"/>
              </a:rPr>
              <a:t>JavaScript, </a:t>
            </a:r>
            <a:r>
              <a:rPr lang="uk-UA" sz="1200" b="0" i="0" kern="1200" dirty="0">
                <a:solidFill>
                  <a:schemeClr val="tx1"/>
                </a:solidFill>
                <a:effectLst/>
                <a:latin typeface="+mn-lt"/>
                <a:ea typeface="+mn-ea"/>
                <a:cs typeface="+mn-cs"/>
              </a:rPr>
              <a:t>запроваджені в </a:t>
            </a:r>
            <a:r>
              <a:rPr lang="en-US" sz="1200" b="0" i="0" kern="1200" dirty="0">
                <a:solidFill>
                  <a:schemeClr val="tx1"/>
                </a:solidFill>
                <a:effectLst/>
                <a:latin typeface="+mn-lt"/>
                <a:ea typeface="+mn-ea"/>
                <a:cs typeface="+mn-cs"/>
              </a:rPr>
              <a:t>ECMAScript 2015, - </a:t>
            </a:r>
            <a:r>
              <a:rPr lang="uk-UA" sz="1200" b="0" i="0" kern="1200" dirty="0">
                <a:solidFill>
                  <a:schemeClr val="tx1"/>
                </a:solidFill>
                <a:effectLst/>
                <a:latin typeface="+mn-lt"/>
                <a:ea typeface="+mn-ea"/>
                <a:cs typeface="+mn-cs"/>
              </a:rPr>
              <a:t>це головним чином синтаксичний цукор над існуючим </a:t>
            </a:r>
            <a:r>
              <a:rPr lang="en-US" sz="1200" b="0" i="0" kern="1200" dirty="0">
                <a:solidFill>
                  <a:schemeClr val="tx1"/>
                </a:solidFill>
                <a:effectLst/>
                <a:latin typeface="+mn-lt"/>
                <a:ea typeface="+mn-ea"/>
                <a:cs typeface="+mn-cs"/>
              </a:rPr>
              <a:t>JavaScript</a:t>
            </a:r>
            <a:r>
              <a:rPr lang="uk-UA" sz="1200" b="0" i="0" kern="1200" dirty="0">
                <a:solidFill>
                  <a:schemeClr val="tx1"/>
                </a:solidFill>
                <a:effectLst/>
                <a:latin typeface="+mn-lt"/>
                <a:ea typeface="+mn-ea"/>
                <a:cs typeface="+mn-cs"/>
              </a:rPr>
              <a:t> прототипним наслідуванням</a:t>
            </a:r>
            <a:r>
              <a:rPr lang="en-US" sz="1200" b="0" i="0" kern="1200" dirty="0">
                <a:solidFill>
                  <a:schemeClr val="tx1"/>
                </a:solidFill>
                <a:effectLst/>
                <a:latin typeface="+mn-lt"/>
                <a:ea typeface="+mn-ea"/>
                <a:cs typeface="+mn-cs"/>
              </a:rPr>
              <a:t>.</a:t>
            </a:r>
            <a:r>
              <a:rPr lang="uk-UA" sz="1200" b="0" i="0" kern="1200" dirty="0">
                <a:solidFill>
                  <a:schemeClr val="tx1"/>
                </a:solidFill>
                <a:effectLst/>
                <a:latin typeface="+mn-lt"/>
                <a:ea typeface="+mn-ea"/>
                <a:cs typeface="+mn-cs"/>
              </a:rPr>
              <a:t> Синтаксис </a:t>
            </a:r>
            <a:r>
              <a:rPr lang="en-US" sz="1200" b="0" i="0" kern="1200" dirty="0">
                <a:solidFill>
                  <a:schemeClr val="tx1"/>
                </a:solidFill>
                <a:effectLst/>
                <a:latin typeface="+mn-lt"/>
                <a:ea typeface="+mn-ea"/>
                <a:cs typeface="+mn-cs"/>
              </a:rPr>
              <a:t>class</a:t>
            </a:r>
            <a:r>
              <a:rPr lang="uk-UA" sz="1200" b="0" i="0" kern="1200" dirty="0">
                <a:solidFill>
                  <a:schemeClr val="tx1"/>
                </a:solidFill>
                <a:effectLst/>
                <a:latin typeface="+mn-lt"/>
                <a:ea typeface="+mn-ea"/>
                <a:cs typeface="+mn-cs"/>
              </a:rPr>
              <a:t> не вводить нову об'єктно-орієнтовану модель успадкування в </a:t>
            </a:r>
            <a:r>
              <a:rPr lang="en-US" sz="1200" b="0" i="0" kern="1200" dirty="0">
                <a:solidFill>
                  <a:schemeClr val="tx1"/>
                </a:solidFill>
                <a:effectLst/>
                <a:latin typeface="+mn-lt"/>
                <a:ea typeface="+mn-ea"/>
                <a:cs typeface="+mn-cs"/>
              </a:rPr>
              <a:t>JavaScript.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a:t>
            </a:fld>
            <a:endParaRPr lang="uk-UA" dirty="0"/>
          </a:p>
        </p:txBody>
      </p:sp>
    </p:spTree>
    <p:extLst>
      <p:ext uri="{BB962C8B-B14F-4D97-AF65-F5344CB8AC3E}">
        <p14:creationId xmlns:p14="http://schemas.microsoft.com/office/powerpoint/2010/main" val="345711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Властивості екземпляра повинні визначатися всередині методів класу</a:t>
            </a:r>
          </a:p>
          <a:p>
            <a:endParaRPr lang="uk-UA" sz="1200" b="0" i="0" kern="1200" noProof="0" dirty="0">
              <a:solidFill>
                <a:schemeClr val="tx1"/>
              </a:solidFill>
              <a:effectLst/>
              <a:latin typeface="+mn-lt"/>
              <a:ea typeface="+mn-ea"/>
              <a:cs typeface="+mn-cs"/>
            </a:endParaRPr>
          </a:p>
          <a:p>
            <a:r>
              <a:rPr lang="uk-UA" sz="1200" b="0" i="0" kern="1200" noProof="0" dirty="0">
                <a:solidFill>
                  <a:schemeClr val="tx1"/>
                </a:solidFill>
                <a:effectLst/>
                <a:latin typeface="+mn-lt"/>
                <a:ea typeface="+mn-ea"/>
                <a:cs typeface="+mn-cs"/>
              </a:rPr>
              <a:t>Статичні (на боці класу) властивості-значення та прототипні властивості-значення повинні визначатися за межами оголошення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15</a:t>
            </a:fld>
            <a:endParaRPr lang="uk-UA"/>
          </a:p>
        </p:txBody>
      </p:sp>
    </p:spTree>
    <p:extLst>
      <p:ext uri="{BB962C8B-B14F-4D97-AF65-F5344CB8AC3E}">
        <p14:creationId xmlns:p14="http://schemas.microsoft.com/office/powerpoint/2010/main" val="329674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Одним зі способів визначення класу є </a:t>
            </a:r>
            <a:r>
              <a:rPr lang="en-US" sz="1200" b="1" i="0" kern="1200" dirty="0">
                <a:solidFill>
                  <a:schemeClr val="tx1"/>
                </a:solidFill>
                <a:effectLst/>
                <a:latin typeface="+mn-lt"/>
                <a:ea typeface="+mn-ea"/>
                <a:cs typeface="+mn-cs"/>
              </a:rPr>
              <a:t>class declaration</a:t>
            </a:r>
            <a:r>
              <a:rPr lang="uk-UA" sz="1200" b="0" i="0" kern="1200" dirty="0">
                <a:solidFill>
                  <a:schemeClr val="tx1"/>
                </a:solidFill>
                <a:effectLst/>
                <a:latin typeface="+mn-lt"/>
                <a:ea typeface="+mn-ea"/>
                <a:cs typeface="+mn-cs"/>
              </a:rPr>
              <a:t>. Для оголошення класу використовується ключове слово </a:t>
            </a:r>
            <a:r>
              <a:rPr lang="en-US" dirty="0"/>
              <a:t>class</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з назвою класу (у прикладі нижче "</a:t>
            </a:r>
            <a:r>
              <a:rPr lang="en-US" sz="1200" b="0" i="0" kern="1200" dirty="0">
                <a:solidFill>
                  <a:schemeClr val="tx1"/>
                </a:solidFill>
                <a:effectLst/>
                <a:latin typeface="+mn-lt"/>
                <a:ea typeface="+mn-ea"/>
                <a:cs typeface="+mn-cs"/>
              </a:rPr>
              <a:t>Rectangle").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a:t>
            </a:fld>
            <a:endParaRPr lang="uk-UA"/>
          </a:p>
        </p:txBody>
      </p:sp>
    </p:spTree>
    <p:extLst>
      <p:ext uri="{BB962C8B-B14F-4D97-AF65-F5344CB8AC3E}">
        <p14:creationId xmlns:p14="http://schemas.microsoft.com/office/powerpoint/2010/main" val="380659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Важлива відмінність між </a:t>
            </a:r>
            <a:r>
              <a:rPr lang="en-US" sz="1200" b="1" i="0" kern="1200" dirty="0">
                <a:solidFill>
                  <a:schemeClr val="tx1"/>
                </a:solidFill>
                <a:effectLst/>
                <a:latin typeface="+mn-lt"/>
                <a:ea typeface="+mn-ea"/>
                <a:cs typeface="+mn-cs"/>
              </a:rPr>
              <a:t>function declarations</a:t>
            </a:r>
            <a:r>
              <a:rPr lang="uk-UA" sz="1200" b="0" i="0" kern="1200" dirty="0">
                <a:solidFill>
                  <a:schemeClr val="tx1"/>
                </a:solidFill>
                <a:effectLst/>
                <a:latin typeface="+mn-lt"/>
                <a:ea typeface="+mn-ea"/>
                <a:cs typeface="+mn-cs"/>
              </a:rPr>
              <a:t>та </a:t>
            </a:r>
            <a:r>
              <a:rPr lang="en-US" sz="1200" b="1" i="0" kern="1200" dirty="0">
                <a:solidFill>
                  <a:schemeClr val="tx1"/>
                </a:solidFill>
                <a:effectLst/>
                <a:latin typeface="+mn-lt"/>
                <a:ea typeface="+mn-ea"/>
                <a:cs typeface="+mn-cs"/>
              </a:rPr>
              <a:t>class declarations</a:t>
            </a:r>
            <a:r>
              <a:rPr lang="uk-UA" sz="1200" b="0" i="0" kern="1200" dirty="0">
                <a:solidFill>
                  <a:schemeClr val="tx1"/>
                </a:solidFill>
                <a:effectLst/>
                <a:latin typeface="+mn-lt"/>
                <a:ea typeface="+mn-ea"/>
                <a:cs typeface="+mn-cs"/>
              </a:rPr>
              <a:t> полягає в тому, що оголошення функції </a:t>
            </a:r>
            <a:r>
              <a:rPr lang="uk-UA" sz="1200" b="0" i="0" u="none" strike="noStrike" kern="1200" dirty="0">
                <a:solidFill>
                  <a:schemeClr val="tx1"/>
                </a:solidFill>
                <a:effectLst/>
                <a:latin typeface="+mn-lt"/>
                <a:ea typeface="+mn-ea"/>
                <a:cs typeface="+mn-cs"/>
              </a:rPr>
              <a:t>піднімається (хойститься)</a:t>
            </a:r>
            <a:r>
              <a:rPr lang="uk-UA" sz="1200" b="0" i="0" kern="1200" dirty="0">
                <a:solidFill>
                  <a:schemeClr val="tx1"/>
                </a:solidFill>
                <a:effectLst/>
                <a:latin typeface="+mn-lt"/>
                <a:ea typeface="+mn-ea"/>
                <a:cs typeface="+mn-cs"/>
              </a:rPr>
              <a:t>, а оголошення класу ні. Спочатку необхідно оголосити клас, і тільки потім звертатись до нього, інакше подібний код викине помилку </a:t>
            </a:r>
            <a:r>
              <a:rPr lang="en-US" sz="1200" b="0" i="0" u="none" strike="noStrike" kern="1200" dirty="0">
                <a:solidFill>
                  <a:schemeClr val="tx1"/>
                </a:solidFill>
                <a:effectLst/>
                <a:latin typeface="+mn-lt"/>
                <a:ea typeface="+mn-ea"/>
                <a:cs typeface="+mn-cs"/>
              </a:rPr>
              <a:t>ReferenceError</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a:t>
            </a:fld>
            <a:endParaRPr lang="uk-UA"/>
          </a:p>
        </p:txBody>
      </p:sp>
    </p:spTree>
    <p:extLst>
      <p:ext uri="{BB962C8B-B14F-4D97-AF65-F5344CB8AC3E}">
        <p14:creationId xmlns:p14="http://schemas.microsoft.com/office/powerpoint/2010/main" val="417807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 це інший спосіб визначення класу. </a:t>
            </a:r>
            <a:r>
              <a:rPr lang="en-US" sz="1200" b="0" i="0" kern="1200" dirty="0">
                <a:solidFill>
                  <a:schemeClr val="tx1"/>
                </a:solidFill>
                <a:effectLst/>
                <a:latin typeface="+mn-lt"/>
                <a:ea typeface="+mn-ea"/>
                <a:cs typeface="+mn-cs"/>
              </a:rPr>
              <a:t>Class expressions </a:t>
            </a:r>
            <a:r>
              <a:rPr lang="uk-UA" sz="1200" b="0" i="0" kern="1200" dirty="0">
                <a:solidFill>
                  <a:schemeClr val="tx1"/>
                </a:solidFill>
                <a:effectLst/>
                <a:latin typeface="+mn-lt"/>
                <a:ea typeface="+mn-ea"/>
                <a:cs typeface="+mn-cs"/>
              </a:rPr>
              <a:t>може бути іменованим або неіменованим. Ім'я, надане іменованому виразу класу, є локальним для тіла класу. (Хоча його можна отримати через властивість класу </a:t>
            </a:r>
            <a:r>
              <a:rPr lang="en-US" sz="1200" b="0" i="0" u="none" strike="noStrike"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426285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noProof="0" dirty="0"/>
              <a:t>Тіло</a:t>
            </a:r>
            <a:r>
              <a:rPr lang="uk-UA" dirty="0"/>
              <a:t> </a:t>
            </a:r>
            <a:r>
              <a:rPr lang="uk-UA" noProof="0" dirty="0"/>
              <a:t>класу</a:t>
            </a:r>
            <a:r>
              <a:rPr lang="uk-UA" dirty="0"/>
              <a:t> - це та частина, що знаходиться у фігурних дужках {}. Тут ви визначаєте складові класу, такі як методи або конструктор.</a:t>
            </a:r>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2486931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Код у </a:t>
            </a:r>
            <a:r>
              <a:rPr lang="ru-RU" dirty="0" err="1"/>
              <a:t>тілі</a:t>
            </a:r>
            <a:r>
              <a:rPr lang="ru-RU" dirty="0"/>
              <a:t> </a:t>
            </a:r>
            <a:r>
              <a:rPr lang="ru-RU" dirty="0" err="1"/>
              <a:t>класу</a:t>
            </a:r>
            <a:r>
              <a:rPr lang="ru-RU" dirty="0"/>
              <a:t> </a:t>
            </a:r>
            <a:r>
              <a:rPr lang="ru-RU" dirty="0" err="1"/>
              <a:t>виконується</a:t>
            </a:r>
            <a:r>
              <a:rPr lang="ru-RU" dirty="0"/>
              <a:t> у строгому </a:t>
            </a:r>
            <a:r>
              <a:rPr lang="ru-RU" dirty="0" err="1"/>
              <a:t>режимі</a:t>
            </a:r>
            <a:r>
              <a:rPr lang="ru-RU" dirty="0"/>
              <a:t>, </a:t>
            </a:r>
            <a:r>
              <a:rPr lang="ru-RU" dirty="0" err="1"/>
              <a:t>тобто</a:t>
            </a:r>
            <a:r>
              <a:rPr lang="ru-RU" dirty="0"/>
              <a:t>, код, </a:t>
            </a:r>
            <a:r>
              <a:rPr lang="ru-RU" dirty="0" err="1"/>
              <a:t>записаний</a:t>
            </a:r>
            <a:r>
              <a:rPr lang="ru-RU" dirty="0"/>
              <a:t> тут, є предметом </a:t>
            </a:r>
            <a:r>
              <a:rPr lang="ru-RU" dirty="0" err="1"/>
              <a:t>більш</a:t>
            </a:r>
            <a:r>
              <a:rPr lang="ru-RU" dirty="0"/>
              <a:t> строгого синтаксису </a:t>
            </a:r>
            <a:r>
              <a:rPr lang="ru-RU" dirty="0" err="1"/>
              <a:t>заради</a:t>
            </a:r>
            <a:r>
              <a:rPr lang="ru-RU" dirty="0"/>
              <a:t> </a:t>
            </a:r>
            <a:r>
              <a:rPr lang="ru-RU" dirty="0" err="1"/>
              <a:t>підвищення</a:t>
            </a:r>
            <a:r>
              <a:rPr lang="ru-RU" dirty="0"/>
              <a:t> </a:t>
            </a:r>
            <a:r>
              <a:rPr lang="ru-RU" dirty="0" err="1"/>
              <a:t>продуктивності</a:t>
            </a:r>
            <a:r>
              <a:rPr lang="ru-RU" dirty="0"/>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8</a:t>
            </a:fld>
            <a:endParaRPr lang="uk-UA"/>
          </a:p>
        </p:txBody>
      </p:sp>
    </p:spTree>
    <p:extLst>
      <p:ext uri="{BB962C8B-B14F-4D97-AF65-F5344CB8AC3E}">
        <p14:creationId xmlns:p14="http://schemas.microsoft.com/office/powerpoint/2010/main" val="255307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Метод </a:t>
            </a:r>
            <a:r>
              <a:rPr lang="en-US" sz="1200" b="0" i="0" u="none" strike="noStrike" kern="1200" dirty="0">
                <a:solidFill>
                  <a:schemeClr val="tx1"/>
                </a:solidFill>
                <a:effectLst/>
                <a:latin typeface="+mn-lt"/>
                <a:ea typeface="+mn-ea"/>
                <a:cs typeface="+mn-cs"/>
                <a:hlinkClick r:id="rId3"/>
              </a:rPr>
              <a:t>constructor</a:t>
            </a:r>
            <a:r>
              <a:rPr lang="en-US" sz="1200" b="0" i="0" kern="1200" dirty="0">
                <a:solidFill>
                  <a:schemeClr val="tx1"/>
                </a:solidFill>
                <a:effectLst/>
                <a:latin typeface="+mn-lt"/>
                <a:ea typeface="+mn-ea"/>
                <a:cs typeface="+mn-cs"/>
              </a:rPr>
              <a:t> - </a:t>
            </a:r>
            <a:r>
              <a:rPr lang="uk-UA" sz="1200" b="0" i="0" kern="1200" dirty="0">
                <a:solidFill>
                  <a:schemeClr val="tx1"/>
                </a:solidFill>
                <a:effectLst/>
                <a:latin typeface="+mn-lt"/>
                <a:ea typeface="+mn-ea"/>
                <a:cs typeface="+mn-cs"/>
              </a:rPr>
              <a:t>це спеціальний метод для створення та ініціалізації об'єктів, створених ключовим словом </a:t>
            </a:r>
            <a:r>
              <a:rPr lang="en-US" sz="1200" b="0" i="0" kern="1200" dirty="0">
                <a:solidFill>
                  <a:schemeClr val="tx1"/>
                </a:solidFill>
                <a:effectLst/>
                <a:latin typeface="+mn-lt"/>
                <a:ea typeface="+mn-ea"/>
                <a:cs typeface="+mn-cs"/>
              </a:rPr>
              <a:t>class. </a:t>
            </a:r>
            <a:r>
              <a:rPr lang="uk-UA" sz="1200" b="0" i="0" kern="1200" dirty="0">
                <a:solidFill>
                  <a:schemeClr val="tx1"/>
                </a:solidFill>
                <a:effectLst/>
                <a:latin typeface="+mn-lt"/>
                <a:ea typeface="+mn-ea"/>
                <a:cs typeface="+mn-cs"/>
              </a:rPr>
              <a:t>У класі може бути лише один спеціальний метод з ім'ям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Якщо клас містить більше одного метода </a:t>
            </a:r>
            <a:r>
              <a:rPr lang="en-US" sz="1200" b="0" i="0" kern="1200" dirty="0">
                <a:solidFill>
                  <a:schemeClr val="tx1"/>
                </a:solidFill>
                <a:effectLst/>
                <a:latin typeface="+mn-lt"/>
                <a:ea typeface="+mn-ea"/>
                <a:cs typeface="+mn-cs"/>
              </a:rPr>
              <a:t>constructor, </a:t>
            </a:r>
            <a:r>
              <a:rPr lang="uk-UA" sz="1200" b="0" i="0" kern="1200" dirty="0">
                <a:solidFill>
                  <a:schemeClr val="tx1"/>
                </a:solidFill>
                <a:effectLst/>
                <a:latin typeface="+mn-lt"/>
                <a:ea typeface="+mn-ea"/>
                <a:cs typeface="+mn-cs"/>
              </a:rPr>
              <a:t>виникне помилка </a:t>
            </a:r>
            <a:r>
              <a:rPr lang="en-US" sz="1200" b="0" i="0" u="none" strike="noStrike" kern="1200" dirty="0">
                <a:solidFill>
                  <a:schemeClr val="tx1"/>
                </a:solidFill>
                <a:effectLst/>
                <a:latin typeface="+mn-lt"/>
                <a:ea typeface="+mn-ea"/>
                <a:cs typeface="+mn-cs"/>
                <a:hlinkClick r:id="rId4"/>
              </a:rPr>
              <a:t>SyntaxError</a:t>
            </a:r>
            <a:r>
              <a:rPr lang="en-US" sz="1200" b="0" i="0" kern="1200" dirty="0">
                <a:solidFill>
                  <a:schemeClr val="tx1"/>
                </a:solidFill>
                <a:effectLst/>
                <a:latin typeface="+mn-lt"/>
                <a:ea typeface="+mn-ea"/>
                <a:cs typeface="+mn-cs"/>
              </a:rPr>
              <a:t>.</a:t>
            </a:r>
          </a:p>
          <a:p>
            <a:r>
              <a:rPr lang="uk-UA" sz="1200" b="0" i="0" kern="1200" dirty="0">
                <a:solidFill>
                  <a:schemeClr val="tx1"/>
                </a:solidFill>
                <a:effectLst/>
                <a:latin typeface="+mn-lt"/>
                <a:ea typeface="+mn-ea"/>
                <a:cs typeface="+mn-cs"/>
              </a:rPr>
              <a:t>Конструктор може звертатися до конструктора батьківського класу за допомогою ключового слова </a:t>
            </a:r>
            <a:r>
              <a:rPr lang="en-US" sz="1200" b="0" i="0" kern="1200" dirty="0">
                <a:solidFill>
                  <a:schemeClr val="tx1"/>
                </a:solidFill>
                <a:effectLst/>
                <a:latin typeface="+mn-lt"/>
                <a:ea typeface="+mn-ea"/>
                <a:cs typeface="+mn-cs"/>
              </a:rPr>
              <a:t>super.</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9</a:t>
            </a:fld>
            <a:endParaRPr lang="uk-UA"/>
          </a:p>
        </p:txBody>
      </p:sp>
    </p:spTree>
    <p:extLst>
      <p:ext uri="{BB962C8B-B14F-4D97-AF65-F5344CB8AC3E}">
        <p14:creationId xmlns:p14="http://schemas.microsoft.com/office/powerpoint/2010/main" val="179807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126395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noProof="0" dirty="0">
                <a:solidFill>
                  <a:schemeClr val="tx1"/>
                </a:solidFill>
                <a:effectLst/>
                <a:latin typeface="+mn-lt"/>
                <a:ea typeface="+mn-ea"/>
                <a:cs typeface="+mn-cs"/>
              </a:rPr>
              <a:t>Ключове слово </a:t>
            </a:r>
            <a:r>
              <a:rPr lang="uk-UA" sz="1200" b="1" u="none" strike="noStrike" kern="1200" noProof="0" dirty="0" err="1">
                <a:solidFill>
                  <a:schemeClr val="tx1"/>
                </a:solidFill>
                <a:effectLst/>
                <a:latin typeface="+mn-lt"/>
                <a:ea typeface="+mn-ea"/>
                <a:cs typeface="+mn-cs"/>
              </a:rPr>
              <a:t>static</a:t>
            </a:r>
            <a:r>
              <a:rPr lang="uk-UA" sz="1200" b="0" i="0" kern="1200" noProof="0" dirty="0">
                <a:solidFill>
                  <a:schemeClr val="tx1"/>
                </a:solidFill>
                <a:effectLst/>
                <a:latin typeface="+mn-lt"/>
                <a:ea typeface="+mn-ea"/>
                <a:cs typeface="+mn-cs"/>
              </a:rPr>
              <a:t> визначає статичний метод класу. Статичні методи класу викликаються без </a:t>
            </a:r>
            <a:r>
              <a:rPr lang="uk-UA" sz="1200" b="0" i="0" u="none" strike="noStrike" kern="1200" noProof="0" dirty="0">
                <a:solidFill>
                  <a:schemeClr val="tx1"/>
                </a:solidFill>
                <a:effectLst/>
                <a:latin typeface="+mn-lt"/>
                <a:ea typeface="+mn-ea"/>
                <a:cs typeface="+mn-cs"/>
              </a:rPr>
              <a:t>створення екземпляра </a:t>
            </a:r>
            <a:r>
              <a:rPr lang="uk-UA" sz="1200" b="0" i="0" kern="1200" noProof="0" dirty="0">
                <a:solidFill>
                  <a:schemeClr val="tx1"/>
                </a:solidFill>
                <a:effectLst/>
                <a:latin typeface="+mn-lt"/>
                <a:ea typeface="+mn-ea"/>
                <a:cs typeface="+mn-cs"/>
              </a:rPr>
              <a:t>свого класу і </a:t>
            </a:r>
            <a:r>
              <a:rPr lang="uk-UA" sz="1200" b="1" i="0" kern="1200" noProof="0" dirty="0">
                <a:solidFill>
                  <a:schemeClr val="tx1"/>
                </a:solidFill>
                <a:effectLst/>
                <a:latin typeface="+mn-lt"/>
                <a:ea typeface="+mn-ea"/>
                <a:cs typeface="+mn-cs"/>
              </a:rPr>
              <a:t>не можуть</a:t>
            </a:r>
            <a:r>
              <a:rPr lang="uk-UA" sz="1200" b="0" i="0" kern="1200" noProof="0" dirty="0">
                <a:solidFill>
                  <a:schemeClr val="tx1"/>
                </a:solidFill>
                <a:effectLst/>
                <a:latin typeface="+mn-lt"/>
                <a:ea typeface="+mn-ea"/>
                <a:cs typeface="+mn-cs"/>
              </a:rPr>
              <a:t> бути викликані через екземпляр класу.</a:t>
            </a:r>
            <a:endParaRPr lang="uk-UA" noProof="0"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382217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javascript.info/class" TargetMode="External"/><Relationship Id="rId2" Type="http://schemas.openxmlformats.org/officeDocument/2006/relationships/hyperlink" Target="https://developer.mozilla.org/en-US/docs/Web/JavaScript/Reference/Clas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6200" dirty="0"/>
              <a:t>Classes</a:t>
            </a:r>
            <a:br>
              <a:rPr lang="en-US" sz="6200" dirty="0"/>
            </a:br>
            <a:r>
              <a:rPr lang="en-US" sz="6200" dirty="0"/>
              <a:t>class inheritance</a:t>
            </a:r>
            <a:br>
              <a:rPr lang="en-US" sz="6200" dirty="0"/>
            </a:br>
            <a:r>
              <a:rPr lang="en-US" sz="6200" dirty="0"/>
              <a:t>super</a:t>
            </a:r>
            <a:br>
              <a:rPr lang="en-US" sz="6200" dirty="0"/>
            </a:br>
            <a:r>
              <a:rPr lang="en-US" sz="6200" dirty="0"/>
              <a:t>static</a:t>
            </a:r>
            <a:br>
              <a:rPr lang="en-US" sz="6200" dirty="0"/>
            </a:br>
            <a:r>
              <a:rPr lang="en-US" sz="6200" dirty="0"/>
              <a:t>getters &amp; setters</a:t>
            </a:r>
            <a:endParaRPr lang="uk-UA" sz="62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AF5A3D-E905-42E2-A44D-8BCD1A7565A4}"/>
              </a:ext>
            </a:extLst>
          </p:cNvPr>
          <p:cNvSpPr>
            <a:spLocks noGrp="1"/>
          </p:cNvSpPr>
          <p:nvPr>
            <p:ph type="title"/>
          </p:nvPr>
        </p:nvSpPr>
        <p:spPr/>
        <p:txBody>
          <a:bodyPr/>
          <a:lstStyle/>
          <a:p>
            <a:pPr>
              <a:lnSpc>
                <a:spcPct val="100000"/>
              </a:lnSpc>
            </a:pPr>
            <a:r>
              <a:rPr lang="en-US" sz="3000" dirty="0"/>
              <a:t>Prototype methods</a:t>
            </a:r>
            <a:br>
              <a:rPr lang="en-US" sz="3000" dirty="0"/>
            </a:br>
            <a:endParaRPr lang="uk-UA" sz="3000" dirty="0"/>
          </a:p>
        </p:txBody>
      </p:sp>
      <p:pic>
        <p:nvPicPr>
          <p:cNvPr id="5" name="Рисунок 4">
            <a:extLst>
              <a:ext uri="{FF2B5EF4-FFF2-40B4-BE49-F238E27FC236}">
                <a16:creationId xmlns:a16="http://schemas.microsoft.com/office/drawing/2014/main" id="{CC221738-C3FF-4DCE-A354-3115570F5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868" y="1479430"/>
            <a:ext cx="8538263" cy="3899139"/>
          </a:xfrm>
          <a:prstGeom prst="rect">
            <a:avLst/>
          </a:prstGeom>
        </p:spPr>
      </p:pic>
    </p:spTree>
    <p:extLst>
      <p:ext uri="{BB962C8B-B14F-4D97-AF65-F5344CB8AC3E}">
        <p14:creationId xmlns:p14="http://schemas.microsoft.com/office/powerpoint/2010/main" val="329777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C3770C-495D-45FF-958D-4EAA3283412E}"/>
              </a:ext>
            </a:extLst>
          </p:cNvPr>
          <p:cNvSpPr>
            <a:spLocks noGrp="1"/>
          </p:cNvSpPr>
          <p:nvPr>
            <p:ph type="title"/>
          </p:nvPr>
        </p:nvSpPr>
        <p:spPr/>
        <p:txBody>
          <a:bodyPr/>
          <a:lstStyle/>
          <a:p>
            <a:pPr>
              <a:lnSpc>
                <a:spcPct val="100000"/>
              </a:lnSpc>
            </a:pPr>
            <a:r>
              <a:rPr lang="en-US" sz="3000" dirty="0"/>
              <a:t>Static methods</a:t>
            </a:r>
            <a:br>
              <a:rPr lang="en-US" sz="3000" dirty="0"/>
            </a:br>
            <a:r>
              <a:rPr lang="en-US" sz="2400" dirty="0">
                <a:latin typeface="Open Sans" panose="020B0604020202020204" charset="0"/>
                <a:ea typeface="Open Sans" panose="020B0604020202020204" charset="0"/>
                <a:cs typeface="Open Sans" panose="020B0604020202020204" charset="0"/>
              </a:rPr>
              <a:t>The </a:t>
            </a:r>
            <a:r>
              <a:rPr lang="en-US" sz="2400" b="1" dirty="0">
                <a:latin typeface="Open Sans" panose="020B0604020202020204" charset="0"/>
                <a:ea typeface="Open Sans" panose="020B0604020202020204" charset="0"/>
                <a:cs typeface="Open Sans" panose="020B0604020202020204" charset="0"/>
              </a:rPr>
              <a:t>static</a:t>
            </a:r>
            <a:r>
              <a:rPr lang="en-US" sz="2400" dirty="0">
                <a:latin typeface="Open Sans" panose="020B0604020202020204" charset="0"/>
                <a:ea typeface="Open Sans" panose="020B0604020202020204" charset="0"/>
                <a:cs typeface="Open Sans" panose="020B0604020202020204" charset="0"/>
              </a:rPr>
              <a:t> keyword defines a static method for a class. Static methods are called without instantiating their class and cannot be called through a class instance.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76850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FBEDC6-F863-45C4-9E52-A2AA24C8C245}"/>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AE67909D-B572-4D65-994C-2524F745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239" y="1054987"/>
            <a:ext cx="7515522" cy="4860038"/>
          </a:xfrm>
          <a:prstGeom prst="rect">
            <a:avLst/>
          </a:prstGeom>
        </p:spPr>
      </p:pic>
    </p:spTree>
    <p:extLst>
      <p:ext uri="{BB962C8B-B14F-4D97-AF65-F5344CB8AC3E}">
        <p14:creationId xmlns:p14="http://schemas.microsoft.com/office/powerpoint/2010/main" val="21656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EBCD23-4FD0-4BD6-AFE8-21E45751C9DF}"/>
              </a:ext>
            </a:extLst>
          </p:cNvPr>
          <p:cNvSpPr>
            <a:spLocks noGrp="1"/>
          </p:cNvSpPr>
          <p:nvPr>
            <p:ph type="title"/>
          </p:nvPr>
        </p:nvSpPr>
        <p:spPr/>
        <p:txBody>
          <a:bodyPr/>
          <a:lstStyle/>
          <a:p>
            <a:pPr>
              <a:lnSpc>
                <a:spcPct val="100000"/>
              </a:lnSpc>
            </a:pPr>
            <a:r>
              <a:rPr lang="en-US" sz="3000" dirty="0"/>
              <a:t>Boxing with prototype and static methods</a:t>
            </a:r>
            <a:br>
              <a:rPr lang="en-US" sz="3000" dirty="0"/>
            </a:br>
            <a:r>
              <a:rPr lang="en-US" sz="2400" dirty="0">
                <a:latin typeface="Open Sans" panose="020B0604020202020204" charset="0"/>
                <a:ea typeface="Open Sans" panose="020B0604020202020204" charset="0"/>
                <a:cs typeface="Open Sans" panose="020B0604020202020204" charset="0"/>
              </a:rPr>
              <a:t>When a static or prototype method is called without a value for this, the this value will be undefined inside the method.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583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BC44A-4C28-4787-8BBF-9F88DE04664A}"/>
              </a:ext>
            </a:extLst>
          </p:cNvPr>
          <p:cNvSpPr>
            <a:spLocks noGrp="1"/>
          </p:cNvSpPr>
          <p:nvPr>
            <p:ph type="title"/>
          </p:nvPr>
        </p:nvSpPr>
        <p:spPr/>
        <p:txBody>
          <a:bodyPr/>
          <a:lstStyle/>
          <a:p>
            <a:pPr>
              <a:lnSpc>
                <a:spcPct val="100000"/>
              </a:lnSpc>
            </a:pPr>
            <a:r>
              <a:rPr lang="en-US" sz="3000" dirty="0"/>
              <a:t>Example</a:t>
            </a:r>
            <a:endParaRPr lang="uk-UA" sz="3000" dirty="0"/>
          </a:p>
        </p:txBody>
      </p:sp>
      <p:pic>
        <p:nvPicPr>
          <p:cNvPr id="5" name="Рисунок 4">
            <a:extLst>
              <a:ext uri="{FF2B5EF4-FFF2-40B4-BE49-F238E27FC236}">
                <a16:creationId xmlns:a16="http://schemas.microsoft.com/office/drawing/2014/main" id="{0C5D60FE-2CFF-4130-BD66-53AD2A4EC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48" y="1295331"/>
            <a:ext cx="7597103" cy="4191069"/>
          </a:xfrm>
          <a:prstGeom prst="rect">
            <a:avLst/>
          </a:prstGeom>
        </p:spPr>
      </p:pic>
    </p:spTree>
    <p:extLst>
      <p:ext uri="{BB962C8B-B14F-4D97-AF65-F5344CB8AC3E}">
        <p14:creationId xmlns:p14="http://schemas.microsoft.com/office/powerpoint/2010/main" val="400179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0C6AC-D6DC-495A-B9A9-29272D96E22C}"/>
              </a:ext>
            </a:extLst>
          </p:cNvPr>
          <p:cNvSpPr>
            <a:spLocks noGrp="1"/>
          </p:cNvSpPr>
          <p:nvPr>
            <p:ph type="title"/>
          </p:nvPr>
        </p:nvSpPr>
        <p:spPr/>
        <p:txBody>
          <a:bodyPr/>
          <a:lstStyle/>
          <a:p>
            <a:pPr>
              <a:lnSpc>
                <a:spcPct val="100000"/>
              </a:lnSpc>
            </a:pPr>
            <a:r>
              <a:rPr lang="en-US" sz="3000" dirty="0"/>
              <a:t>Instance properties</a:t>
            </a:r>
            <a:br>
              <a:rPr lang="en-US" sz="3000" dirty="0"/>
            </a:br>
            <a:r>
              <a:rPr lang="en-US" sz="2400" dirty="0">
                <a:latin typeface="Open Sans" panose="020B0604020202020204" charset="0"/>
                <a:ea typeface="Open Sans" panose="020B0604020202020204" charset="0"/>
                <a:cs typeface="Open Sans" panose="020B0604020202020204" charset="0"/>
              </a:rPr>
              <a:t>Instance properties must be defined inside of class methods: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Static (class-side) data properties and prototype data properties must be defined outside of the </a:t>
            </a:r>
            <a:r>
              <a:rPr lang="en-US" sz="2400" dirty="0" err="1">
                <a:latin typeface="Open Sans" panose="020B0604020202020204" charset="0"/>
                <a:ea typeface="Open Sans" panose="020B0604020202020204" charset="0"/>
                <a:cs typeface="Open Sans" panose="020B0604020202020204" charset="0"/>
              </a:rPr>
              <a:t>ClassBody</a:t>
            </a:r>
            <a:r>
              <a:rPr lang="en-US" sz="2400" dirty="0">
                <a:latin typeface="Open Sans" panose="020B0604020202020204" charset="0"/>
                <a:ea typeface="Open Sans" panose="020B0604020202020204" charset="0"/>
                <a:cs typeface="Open Sans" panose="020B0604020202020204" charset="0"/>
              </a:rPr>
              <a:t> declaration:</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5A14784-5426-4DC8-975A-8F71F1506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853" y="1746351"/>
            <a:ext cx="9216292" cy="1858620"/>
          </a:xfrm>
          <a:prstGeom prst="rect">
            <a:avLst/>
          </a:prstGeom>
        </p:spPr>
      </p:pic>
      <p:pic>
        <p:nvPicPr>
          <p:cNvPr id="7" name="Рисунок 6">
            <a:extLst>
              <a:ext uri="{FF2B5EF4-FFF2-40B4-BE49-F238E27FC236}">
                <a16:creationId xmlns:a16="http://schemas.microsoft.com/office/drawing/2014/main" id="{860CE701-C439-4711-91B5-7898ABCB3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854" y="4779818"/>
            <a:ext cx="9216291" cy="706582"/>
          </a:xfrm>
          <a:prstGeom prst="rect">
            <a:avLst/>
          </a:prstGeom>
        </p:spPr>
      </p:pic>
    </p:spTree>
    <p:extLst>
      <p:ext uri="{BB962C8B-B14F-4D97-AF65-F5344CB8AC3E}">
        <p14:creationId xmlns:p14="http://schemas.microsoft.com/office/powerpoint/2010/main" val="176592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C39E6-A4C3-40E0-93D6-11AEB330067F}"/>
              </a:ext>
            </a:extLst>
          </p:cNvPr>
          <p:cNvSpPr>
            <a:spLocks noGrp="1"/>
          </p:cNvSpPr>
          <p:nvPr>
            <p:ph type="title"/>
          </p:nvPr>
        </p:nvSpPr>
        <p:spPr/>
        <p:txBody>
          <a:bodyPr/>
          <a:lstStyle/>
          <a:p>
            <a:pPr>
              <a:lnSpc>
                <a:spcPct val="100000"/>
              </a:lnSpc>
            </a:pPr>
            <a:r>
              <a:rPr lang="en-US" sz="4000" dirty="0"/>
              <a:t>Links</a:t>
            </a:r>
            <a:br>
              <a:rPr lang="en-US" sz="4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https://developer.mozilla.org/en-US/docs/Web/JavaScript/Reference/Classes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a:t>
            </a:r>
            <a:r>
              <a:rPr lang="en-US" sz="2400" dirty="0">
                <a:latin typeface="Open Sans" panose="020B0604020202020204" charset="0"/>
                <a:ea typeface="Open Sans" panose="020B0604020202020204" charset="0"/>
                <a:cs typeface="Open Sans" panose="020B0604020202020204" charset="0"/>
                <a:hlinkClick r:id="rId3"/>
              </a:rPr>
              <a:t>https://javascript.info/class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133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9AE9D0-374F-4157-8EDF-9F95C1FE700E}"/>
              </a:ext>
            </a:extLst>
          </p:cNvPr>
          <p:cNvSpPr>
            <a:spLocks noGrp="1"/>
          </p:cNvSpPr>
          <p:nvPr>
            <p:ph type="title"/>
          </p:nvPr>
        </p:nvSpPr>
        <p:spPr/>
        <p:txBody>
          <a:bodyPr/>
          <a:lstStyle/>
          <a:p>
            <a:pPr>
              <a:lnSpc>
                <a:spcPct val="100000"/>
              </a:lnSpc>
            </a:pPr>
            <a:r>
              <a:rPr lang="en-US" sz="4000" dirty="0"/>
              <a:t>Defining classes</a:t>
            </a:r>
            <a:br>
              <a:rPr lang="en-US" b="1" dirty="0"/>
            </a:br>
            <a:r>
              <a:rPr lang="en-US" sz="2400" dirty="0" err="1">
                <a:latin typeface="Open Sans" panose="020B0604020202020204" charset="0"/>
                <a:ea typeface="Open Sans" panose="020B0604020202020204" charset="0"/>
                <a:cs typeface="Open Sans" panose="020B0604020202020204" charset="0"/>
              </a:rPr>
              <a:t>Classes</a:t>
            </a:r>
            <a:r>
              <a:rPr lang="en-US" sz="2400" dirty="0">
                <a:latin typeface="Open Sans" panose="020B0604020202020204" charset="0"/>
                <a:ea typeface="Open Sans" panose="020B0604020202020204" charset="0"/>
                <a:cs typeface="Open Sans" panose="020B0604020202020204" charset="0"/>
              </a:rPr>
              <a:t> are in fact "special functions", and just as you can define function expressions and function declarations, the class syntax has two components: class expressions and class declarations.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4428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5E9B3-8D70-4B5D-9EB0-FCB6FAC683FC}"/>
              </a:ext>
            </a:extLst>
          </p:cNvPr>
          <p:cNvSpPr>
            <a:spLocks noGrp="1"/>
          </p:cNvSpPr>
          <p:nvPr>
            <p:ph type="title"/>
          </p:nvPr>
        </p:nvSpPr>
        <p:spPr/>
        <p:txBody>
          <a:bodyPr/>
          <a:lstStyle/>
          <a:p>
            <a:pPr>
              <a:lnSpc>
                <a:spcPct val="100000"/>
              </a:lnSpc>
            </a:pPr>
            <a:r>
              <a:rPr lang="en-US" sz="4000" dirty="0"/>
              <a:t>Class declarations</a:t>
            </a:r>
            <a:br>
              <a:rPr lang="en-US" sz="4000" dirty="0"/>
            </a:br>
            <a:br>
              <a:rPr lang="en-US" sz="4000" dirty="0"/>
            </a:br>
            <a:endParaRPr lang="uk-UA" sz="4000" dirty="0"/>
          </a:p>
        </p:txBody>
      </p:sp>
      <p:pic>
        <p:nvPicPr>
          <p:cNvPr id="5" name="Рисунок 4">
            <a:extLst>
              <a:ext uri="{FF2B5EF4-FFF2-40B4-BE49-F238E27FC236}">
                <a16:creationId xmlns:a16="http://schemas.microsoft.com/office/drawing/2014/main" id="{0666FCEA-F306-46EF-86C7-CC7740158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673" y="2494210"/>
            <a:ext cx="9194653" cy="1869579"/>
          </a:xfrm>
          <a:prstGeom prst="rect">
            <a:avLst/>
          </a:prstGeom>
        </p:spPr>
      </p:pic>
    </p:spTree>
    <p:extLst>
      <p:ext uri="{BB962C8B-B14F-4D97-AF65-F5344CB8AC3E}">
        <p14:creationId xmlns:p14="http://schemas.microsoft.com/office/powerpoint/2010/main" val="247671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4BFD5-8EE2-40A3-8DC4-2C42E893B03D}"/>
              </a:ext>
            </a:extLst>
          </p:cNvPr>
          <p:cNvSpPr>
            <a:spLocks noGrp="1"/>
          </p:cNvSpPr>
          <p:nvPr>
            <p:ph type="title"/>
          </p:nvPr>
        </p:nvSpPr>
        <p:spPr/>
        <p:txBody>
          <a:bodyPr/>
          <a:lstStyle/>
          <a:p>
            <a:pPr>
              <a:lnSpc>
                <a:spcPct val="100000"/>
              </a:lnSpc>
            </a:pPr>
            <a:r>
              <a:rPr lang="en-US" sz="3000" b="1" dirty="0"/>
              <a:t>Hoisting</a:t>
            </a:r>
            <a:br>
              <a:rPr lang="en-US" b="1" dirty="0"/>
            </a:br>
            <a:r>
              <a:rPr lang="en-US" sz="2400" dirty="0">
                <a:latin typeface="Open Sans" panose="020B0604020202020204" charset="0"/>
                <a:ea typeface="Open Sans" panose="020B0604020202020204" charset="0"/>
                <a:cs typeface="Open Sans" panose="020B0604020202020204" charset="0"/>
              </a:rPr>
              <a:t>An important difference between function declarations and class declarations is that function declarations are hoisted and class declarations are not. You first need to declare your class and then access it, otherwise code like the following will throw a </a:t>
            </a:r>
            <a:r>
              <a:rPr lang="en-US" sz="2400" dirty="0">
                <a:solidFill>
                  <a:srgbClr val="FF0000"/>
                </a:solidFill>
                <a:latin typeface="Open Sans" panose="020B0604020202020204" charset="0"/>
                <a:ea typeface="Open Sans" panose="020B0604020202020204" charset="0"/>
                <a:cs typeface="Open Sans" panose="020B0604020202020204" charset="0"/>
              </a:rPr>
              <a:t>ReferenceError</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7F0FC6F-FB10-4010-92D1-039898CE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68" y="3429000"/>
            <a:ext cx="9299863" cy="976485"/>
          </a:xfrm>
          <a:prstGeom prst="rect">
            <a:avLst/>
          </a:prstGeom>
        </p:spPr>
      </p:pic>
    </p:spTree>
    <p:extLst>
      <p:ext uri="{BB962C8B-B14F-4D97-AF65-F5344CB8AC3E}">
        <p14:creationId xmlns:p14="http://schemas.microsoft.com/office/powerpoint/2010/main" val="221840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9764BA-FE17-476A-BDB7-494F3C724AC2}"/>
              </a:ext>
            </a:extLst>
          </p:cNvPr>
          <p:cNvSpPr>
            <a:spLocks noGrp="1"/>
          </p:cNvSpPr>
          <p:nvPr>
            <p:ph type="title"/>
          </p:nvPr>
        </p:nvSpPr>
        <p:spPr/>
        <p:txBody>
          <a:bodyPr/>
          <a:lstStyle/>
          <a:p>
            <a:pPr>
              <a:lnSpc>
                <a:spcPct val="100000"/>
              </a:lnSpc>
            </a:pPr>
            <a:r>
              <a:rPr lang="en-US" sz="4000" dirty="0"/>
              <a:t>Class expressions</a:t>
            </a:r>
            <a:br>
              <a:rPr lang="uk-UA" sz="4000" dirty="0"/>
            </a:br>
            <a:r>
              <a:rPr lang="en-US" sz="2400" dirty="0">
                <a:latin typeface="Open Sans" panose="020B0604020202020204" charset="0"/>
                <a:ea typeface="Open Sans" panose="020B0604020202020204" charset="0"/>
                <a:cs typeface="Open Sans" panose="020B0604020202020204" charset="0"/>
              </a:rPr>
              <a:t>Class expressions can be named or unnamed. The name given to a named class expression is local to the class's body. (it can be retrieved through the class’s name property, though).</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3811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48E350-1FED-408D-8648-D5B797898FB0}"/>
              </a:ext>
            </a:extLst>
          </p:cNvPr>
          <p:cNvSpPr>
            <a:spLocks noGrp="1"/>
          </p:cNvSpPr>
          <p:nvPr>
            <p:ph type="title"/>
          </p:nvPr>
        </p:nvSpPr>
        <p:spPr/>
        <p:txBody>
          <a:bodyPr/>
          <a:lstStyle/>
          <a:p>
            <a:pPr>
              <a:lnSpc>
                <a:spcPct val="100000"/>
              </a:lnSpc>
            </a:pPr>
            <a:r>
              <a:rPr lang="en-US" sz="3000" dirty="0"/>
              <a:t>Example</a:t>
            </a:r>
            <a:br>
              <a:rPr lang="en-US" sz="3000" dirty="0"/>
            </a:br>
            <a:endParaRPr lang="uk-UA" sz="3000" dirty="0"/>
          </a:p>
        </p:txBody>
      </p:sp>
      <p:pic>
        <p:nvPicPr>
          <p:cNvPr id="5" name="Рисунок 4">
            <a:extLst>
              <a:ext uri="{FF2B5EF4-FFF2-40B4-BE49-F238E27FC236}">
                <a16:creationId xmlns:a16="http://schemas.microsoft.com/office/drawing/2014/main" id="{22341107-740A-4A05-8895-F3F407F41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632" y="1338996"/>
            <a:ext cx="7540735" cy="4147404"/>
          </a:xfrm>
          <a:prstGeom prst="rect">
            <a:avLst/>
          </a:prstGeom>
        </p:spPr>
      </p:pic>
    </p:spTree>
    <p:extLst>
      <p:ext uri="{BB962C8B-B14F-4D97-AF65-F5344CB8AC3E}">
        <p14:creationId xmlns:p14="http://schemas.microsoft.com/office/powerpoint/2010/main" val="379135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FA1C96-46D8-40FB-951B-A0BD5E0B7187}"/>
              </a:ext>
            </a:extLst>
          </p:cNvPr>
          <p:cNvSpPr>
            <a:spLocks noGrp="1"/>
          </p:cNvSpPr>
          <p:nvPr>
            <p:ph type="title"/>
          </p:nvPr>
        </p:nvSpPr>
        <p:spPr/>
        <p:txBody>
          <a:bodyPr/>
          <a:lstStyle/>
          <a:p>
            <a:pPr>
              <a:lnSpc>
                <a:spcPct val="100000"/>
              </a:lnSpc>
            </a:pPr>
            <a:r>
              <a:rPr lang="en-US" sz="4000" b="1" dirty="0"/>
              <a:t>Class body and method definitions</a:t>
            </a:r>
            <a:br>
              <a:rPr lang="en-US" sz="4000" b="1" dirty="0"/>
            </a:br>
            <a:r>
              <a:rPr lang="en-US" sz="2400" dirty="0">
                <a:latin typeface="Open Sans" panose="020B0604020202020204" charset="0"/>
                <a:ea typeface="Open Sans" panose="020B0604020202020204" charset="0"/>
                <a:cs typeface="Open Sans" panose="020B0604020202020204" charset="0"/>
              </a:rPr>
              <a:t>The body of a class is the part that is in curly brackets {}. This is where you define class members, such as methods or constructor.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1360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B76B-065D-4D0F-A898-53A263A946E0}"/>
              </a:ext>
            </a:extLst>
          </p:cNvPr>
          <p:cNvSpPr>
            <a:spLocks noGrp="1"/>
          </p:cNvSpPr>
          <p:nvPr>
            <p:ph type="title"/>
          </p:nvPr>
        </p:nvSpPr>
        <p:spPr/>
        <p:txBody>
          <a:bodyPr/>
          <a:lstStyle/>
          <a:p>
            <a:pPr>
              <a:lnSpc>
                <a:spcPct val="100000"/>
              </a:lnSpc>
            </a:pPr>
            <a:r>
              <a:rPr lang="en-US" sz="3000" dirty="0"/>
              <a:t>Strict mode</a:t>
            </a:r>
            <a:br>
              <a:rPr lang="en-US" sz="3000" dirty="0"/>
            </a:br>
            <a:r>
              <a:rPr lang="en-US" sz="2400" dirty="0">
                <a:latin typeface="Open Sans" panose="020B0604020202020204" charset="0"/>
                <a:ea typeface="Open Sans" panose="020B0604020202020204" charset="0"/>
                <a:cs typeface="Open Sans" panose="020B0604020202020204" charset="0"/>
              </a:rPr>
              <a:t>The body of a class is executed in strict mode, i.e., code written here is subject to stricter syntax for increased performance.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26905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ED87CA-3DEB-410E-800F-FAB6FEFC6430}"/>
              </a:ext>
            </a:extLst>
          </p:cNvPr>
          <p:cNvSpPr>
            <a:spLocks noGrp="1"/>
          </p:cNvSpPr>
          <p:nvPr>
            <p:ph type="title"/>
          </p:nvPr>
        </p:nvSpPr>
        <p:spPr/>
        <p:txBody>
          <a:bodyPr/>
          <a:lstStyle/>
          <a:p>
            <a:pPr>
              <a:lnSpc>
                <a:spcPct val="100000"/>
              </a:lnSpc>
            </a:pPr>
            <a:r>
              <a:rPr lang="en-US" sz="3000" dirty="0"/>
              <a:t>Constructor</a:t>
            </a:r>
            <a:br>
              <a:rPr lang="en-US" sz="3000" dirty="0"/>
            </a:br>
            <a:r>
              <a:rPr lang="en-US" sz="2400" dirty="0">
                <a:latin typeface="Open Sans" panose="020B0604020202020204" charset="0"/>
                <a:ea typeface="Open Sans" panose="020B0604020202020204" charset="0"/>
                <a:cs typeface="Open Sans" panose="020B0604020202020204" charset="0"/>
              </a:rPr>
              <a:t>The constructor method is a special method for creating and initializing an object created with a class. There can only be one special method with the name "constructor" in a class. A </a:t>
            </a:r>
            <a:r>
              <a:rPr lang="en-US" sz="2400" dirty="0">
                <a:solidFill>
                  <a:srgbClr val="FF0000"/>
                </a:solidFill>
                <a:latin typeface="Open Sans" panose="020B0604020202020204" charset="0"/>
                <a:ea typeface="Open Sans" panose="020B0604020202020204" charset="0"/>
                <a:cs typeface="Open Sans" panose="020B0604020202020204" charset="0"/>
              </a:rPr>
              <a:t>SyntaxError</a:t>
            </a:r>
            <a:r>
              <a:rPr lang="en-US" sz="2400" dirty="0">
                <a:latin typeface="Open Sans" panose="020B0604020202020204" charset="0"/>
                <a:ea typeface="Open Sans" panose="020B0604020202020204" charset="0"/>
                <a:cs typeface="Open Sans" panose="020B0604020202020204" charset="0"/>
              </a:rPr>
              <a:t> will be thrown if the class contains more than one occurrence of a constructor method.</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A constructor can use the </a:t>
            </a:r>
            <a:r>
              <a:rPr lang="en-US" sz="2400" b="1" dirty="0">
                <a:latin typeface="Open Sans" panose="020B0604020202020204" charset="0"/>
                <a:ea typeface="Open Sans" panose="020B0604020202020204" charset="0"/>
                <a:cs typeface="Open Sans" panose="020B0604020202020204" charset="0"/>
              </a:rPr>
              <a:t>super</a:t>
            </a:r>
            <a:r>
              <a:rPr lang="en-US" sz="2400" dirty="0">
                <a:latin typeface="Open Sans" panose="020B0604020202020204" charset="0"/>
                <a:ea typeface="Open Sans" panose="020B0604020202020204" charset="0"/>
                <a:cs typeface="Open Sans" panose="020B0604020202020204" charset="0"/>
              </a:rPr>
              <a:t> keyword to call the constructor of the super class.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83978474"/>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1280</TotalTime>
  <Words>724</Words>
  <Application>Microsoft Office PowerPoint</Application>
  <PresentationFormat>Широкоэкранный</PresentationFormat>
  <Paragraphs>39</Paragraphs>
  <Slides>16</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Open Sans</vt:lpstr>
      <vt:lpstr>Proxima Nova Black</vt:lpstr>
      <vt:lpstr>Calibri</vt:lpstr>
      <vt:lpstr>Arial</vt:lpstr>
      <vt:lpstr>LIGHT-THEME</vt:lpstr>
      <vt:lpstr>Classes class inheritance super static getters &amp; setters</vt:lpstr>
      <vt:lpstr>Defining classes Classes are in fact "special functions", and just as you can define function expressions and function declarations, the class syntax has two components: class expressions and class declarations.</vt:lpstr>
      <vt:lpstr>Class declarations  </vt:lpstr>
      <vt:lpstr>Hoisting An important difference between function declarations and class declarations is that function declarations are hoisted and class declarations are not. You first need to declare your class and then access it, otherwise code like the following will throw a ReferenceError:</vt:lpstr>
      <vt:lpstr>Class expressions Class expressions can be named or unnamed. The name given to a named class expression is local to the class's body. (it can be retrieved through the class’s name property, though).</vt:lpstr>
      <vt:lpstr>Example </vt:lpstr>
      <vt:lpstr>Class body and method definitions The body of a class is the part that is in curly brackets {}. This is where you define class members, such as methods or constructor.</vt:lpstr>
      <vt:lpstr>Strict mode The body of a class is executed in strict mode, i.e., code written here is subject to stricter syntax for increased performance.</vt:lpstr>
      <vt:lpstr>Constructor The constructor method is a special method for creating and initializing an object created with a class. There can only be one special method with the name "constructor" in a class. A SyntaxError will be thrown if the class contains more than one occurrence of a constructor method.  A constructor can use the super keyword to call the constructor of the super class.</vt:lpstr>
      <vt:lpstr>Prototype methods </vt:lpstr>
      <vt:lpstr>Static methods The static keyword defines a static method for a class. Static methods are called without instantiating their class and cannot be called through a class instance.</vt:lpstr>
      <vt:lpstr>Example</vt:lpstr>
      <vt:lpstr>Boxing with prototype and static methods When a static or prototype method is called without a value for this, the this value will be undefined inside the method.</vt:lpstr>
      <vt:lpstr>Example</vt:lpstr>
      <vt:lpstr>Instance properties Instance properties must be defined inside of class methods:       Static (class-side) data properties and prototype data properties must be defined outside of the ClassBody declaration:    </vt:lpstr>
      <vt:lpstr>Links 1. https://developer.mozilla.org/en-US/docs/Web/JavaScript/Reference/Classes 2. https://javascript.info/class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178</cp:revision>
  <dcterms:created xsi:type="dcterms:W3CDTF">2018-12-11T16:43:22Z</dcterms:created>
  <dcterms:modified xsi:type="dcterms:W3CDTF">2020-03-08T18:48:22Z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