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1"/>
  </p:notesMasterIdLst>
  <p:sldIdLst>
    <p:sldId id="258" r:id="rId5"/>
    <p:sldId id="290" r:id="rId6"/>
    <p:sldId id="291" r:id="rId7"/>
    <p:sldId id="263" r:id="rId8"/>
    <p:sldId id="264" r:id="rId9"/>
    <p:sldId id="265" r:id="rId10"/>
    <p:sldId id="266" r:id="rId11"/>
    <p:sldId id="267" r:id="rId12"/>
    <p:sldId id="268" r:id="rId13"/>
    <p:sldId id="269" r:id="rId14"/>
    <p:sldId id="270" r:id="rId15"/>
    <p:sldId id="271" r:id="rId16"/>
    <p:sldId id="272" r:id="rId17"/>
    <p:sldId id="274" r:id="rId18"/>
    <p:sldId id="294" r:id="rId19"/>
    <p:sldId id="295" r:id="rId20"/>
    <p:sldId id="296" r:id="rId21"/>
    <p:sldId id="273" r:id="rId22"/>
    <p:sldId id="275" r:id="rId23"/>
    <p:sldId id="276" r:id="rId24"/>
    <p:sldId id="277" r:id="rId25"/>
    <p:sldId id="278" r:id="rId26"/>
    <p:sldId id="279" r:id="rId27"/>
    <p:sldId id="280" r:id="rId28"/>
    <p:sldId id="289" r:id="rId29"/>
    <p:sldId id="286" r:id="rId30"/>
    <p:sldId id="287" r:id="rId31"/>
    <p:sldId id="281" r:id="rId32"/>
    <p:sldId id="282" r:id="rId33"/>
    <p:sldId id="292" r:id="rId34"/>
    <p:sldId id="283" r:id="rId35"/>
    <p:sldId id="284" r:id="rId36"/>
    <p:sldId id="285" r:id="rId37"/>
    <p:sldId id="293" r:id="rId38"/>
    <p:sldId id="288" r:id="rId39"/>
    <p:sldId id="262"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Open Sans" panose="020B0604020202020204" charset="0"/>
      <p:regular r:id="rId46"/>
      <p:bold r:id="rId47"/>
      <p:italic r:id="rId48"/>
      <p:boldItalic r:id="rId49"/>
    </p:embeddedFont>
    <p:embeddedFont>
      <p:font typeface="Proxima Nova Black" panose="020B0604020202020204" charset="0"/>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90"/>
            <p14:sldId id="291"/>
            <p14:sldId id="263"/>
            <p14:sldId id="264"/>
            <p14:sldId id="265"/>
            <p14:sldId id="266"/>
            <p14:sldId id="267"/>
            <p14:sldId id="268"/>
            <p14:sldId id="269"/>
            <p14:sldId id="270"/>
            <p14:sldId id="271"/>
            <p14:sldId id="272"/>
            <p14:sldId id="274"/>
            <p14:sldId id="294"/>
            <p14:sldId id="295"/>
            <p14:sldId id="296"/>
            <p14:sldId id="273"/>
            <p14:sldId id="275"/>
            <p14:sldId id="276"/>
            <p14:sldId id="277"/>
            <p14:sldId id="278"/>
            <p14:sldId id="279"/>
            <p14:sldId id="280"/>
            <p14:sldId id="289"/>
            <p14:sldId id="286"/>
            <p14:sldId id="287"/>
            <p14:sldId id="281"/>
            <p14:sldId id="282"/>
            <p14:sldId id="292"/>
            <p14:sldId id="283"/>
            <p14:sldId id="284"/>
            <p14:sldId id="285"/>
            <p14:sldId id="293"/>
            <p14:sldId id="28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64088" autoAdjust="0"/>
  </p:normalViewPr>
  <p:slideViewPr>
    <p:cSldViewPr snapToGrid="0">
      <p:cViewPr>
        <p:scale>
          <a:sx n="50" d="100"/>
          <a:sy n="50" d="100"/>
        </p:scale>
        <p:origin x="1650"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23.03.2020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tc39/proposal-class-field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babeljs.io/" TargetMode="External"/><Relationship Id="rId4" Type="http://schemas.openxmlformats.org/officeDocument/2006/relationships/hyperlink" Target="https://tc39.github.io/beta/"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uk/docs/Web/JavaScript/Reference/Classes/extend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uk/docs/Web/JavaScript/Reference/Classes/constructor"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mozilla.org/uk/docs/Web/JavaScript/Reference/Global_Objects/SyntaxErro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Класи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запроваджені в </a:t>
            </a:r>
            <a:r>
              <a:rPr lang="en-US" sz="1200" b="0" i="0" kern="1200" dirty="0">
                <a:solidFill>
                  <a:schemeClr val="tx1"/>
                </a:solidFill>
                <a:effectLst/>
                <a:latin typeface="+mn-lt"/>
                <a:ea typeface="+mn-ea"/>
                <a:cs typeface="+mn-cs"/>
              </a:rPr>
              <a:t>ECMAScript 2015, - </a:t>
            </a:r>
            <a:r>
              <a:rPr lang="uk-UA" sz="1200" b="0" i="0" kern="1200" dirty="0">
                <a:solidFill>
                  <a:schemeClr val="tx1"/>
                </a:solidFill>
                <a:effectLst/>
                <a:latin typeface="+mn-lt"/>
                <a:ea typeface="+mn-ea"/>
                <a:cs typeface="+mn-cs"/>
              </a:rPr>
              <a:t>це головним чином синтаксичний цукор над існуючим </a:t>
            </a:r>
            <a:r>
              <a:rPr lang="en-US" sz="1200" b="0" i="0" kern="1200" dirty="0">
                <a:solidFill>
                  <a:schemeClr val="tx1"/>
                </a:solidFill>
                <a:effectLst/>
                <a:latin typeface="+mn-lt"/>
                <a:ea typeface="+mn-ea"/>
                <a:cs typeface="+mn-cs"/>
              </a:rPr>
              <a:t>JavaScript</a:t>
            </a:r>
            <a:r>
              <a:rPr lang="uk-UA" sz="1200" b="0" i="0" kern="1200" dirty="0">
                <a:solidFill>
                  <a:schemeClr val="tx1"/>
                </a:solidFill>
                <a:effectLst/>
                <a:latin typeface="+mn-lt"/>
                <a:ea typeface="+mn-ea"/>
                <a:cs typeface="+mn-cs"/>
              </a:rPr>
              <a:t> прототипним наслідуванням</a:t>
            </a:r>
            <a:r>
              <a:rPr lang="en-US" sz="1200" b="0" i="0" kern="1200" dirty="0">
                <a:solidFill>
                  <a:schemeClr val="tx1"/>
                </a:solidFill>
                <a:effectLst/>
                <a:latin typeface="+mn-lt"/>
                <a:ea typeface="+mn-ea"/>
                <a:cs typeface="+mn-cs"/>
              </a:rPr>
              <a:t>.</a:t>
            </a:r>
            <a:r>
              <a:rPr lang="uk-UA" sz="1200" b="0" i="0" kern="1200" dirty="0">
                <a:solidFill>
                  <a:schemeClr val="tx1"/>
                </a:solidFill>
                <a:effectLst/>
                <a:latin typeface="+mn-lt"/>
                <a:ea typeface="+mn-ea"/>
                <a:cs typeface="+mn-cs"/>
              </a:rPr>
              <a:t> Синтаксис </a:t>
            </a:r>
            <a:r>
              <a:rPr lang="en-US" sz="1200" b="0" i="0" kern="1200" dirty="0">
                <a:solidFill>
                  <a:schemeClr val="tx1"/>
                </a:solidFill>
                <a:effectLst/>
                <a:latin typeface="+mn-lt"/>
                <a:ea typeface="+mn-ea"/>
                <a:cs typeface="+mn-cs"/>
              </a:rPr>
              <a:t>class</a:t>
            </a:r>
            <a:r>
              <a:rPr lang="uk-UA" sz="1200" b="0" i="0" kern="1200" dirty="0">
                <a:solidFill>
                  <a:schemeClr val="tx1"/>
                </a:solidFill>
                <a:effectLst/>
                <a:latin typeface="+mn-lt"/>
                <a:ea typeface="+mn-ea"/>
                <a:cs typeface="+mn-cs"/>
              </a:rPr>
              <a:t> не вводить нову об'єктно-орієнтовану модель успадкування в </a:t>
            </a:r>
            <a:r>
              <a:rPr lang="en-US" sz="1200" b="0" i="0" kern="1200" dirty="0">
                <a:solidFill>
                  <a:schemeClr val="tx1"/>
                </a:solidFill>
                <a:effectLst/>
                <a:latin typeface="+mn-lt"/>
                <a:ea typeface="+mn-ea"/>
                <a:cs typeface="+mn-cs"/>
              </a:rPr>
              <a:t>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dirty="0"/>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b="1" u="none" strike="noStrike" kern="1200" noProof="0" dirty="0" err="1">
                <a:solidFill>
                  <a:schemeClr val="tx1"/>
                </a:solidFill>
                <a:effectLst/>
                <a:latin typeface="+mn-lt"/>
                <a:ea typeface="+mn-ea"/>
                <a:cs typeface="+mn-cs"/>
              </a:rPr>
              <a:t>static</a:t>
            </a:r>
            <a:r>
              <a:rPr lang="uk-UA" sz="1200" b="0" i="0" kern="1200" noProof="0" dirty="0">
                <a:solidFill>
                  <a:schemeClr val="tx1"/>
                </a:solidFill>
                <a:effectLst/>
                <a:latin typeface="+mn-lt"/>
                <a:ea typeface="+mn-ea"/>
                <a:cs typeface="+mn-cs"/>
              </a:rPr>
              <a:t> визначає статичний метод класу. Статичні методи класу викликаються без </a:t>
            </a:r>
            <a:r>
              <a:rPr lang="uk-UA" sz="1200" b="0" i="0" u="none" strike="noStrike" kern="1200" noProof="0" dirty="0">
                <a:solidFill>
                  <a:schemeClr val="tx1"/>
                </a:solidFill>
                <a:effectLst/>
                <a:latin typeface="+mn-lt"/>
                <a:ea typeface="+mn-ea"/>
                <a:cs typeface="+mn-cs"/>
              </a:rPr>
              <a:t>створення екземпляра </a:t>
            </a:r>
            <a:r>
              <a:rPr lang="uk-UA" sz="1200" b="0" i="0" kern="1200" noProof="0" dirty="0">
                <a:solidFill>
                  <a:schemeClr val="tx1"/>
                </a:solidFill>
                <a:effectLst/>
                <a:latin typeface="+mn-lt"/>
                <a:ea typeface="+mn-ea"/>
                <a:cs typeface="+mn-cs"/>
              </a:rPr>
              <a:t>свого класу і </a:t>
            </a:r>
            <a:r>
              <a:rPr lang="uk-UA" sz="1200" b="1" i="0" kern="1200" noProof="0" dirty="0">
                <a:solidFill>
                  <a:schemeClr val="tx1"/>
                </a:solidFill>
                <a:effectLst/>
                <a:latin typeface="+mn-lt"/>
                <a:ea typeface="+mn-ea"/>
                <a:cs typeface="+mn-cs"/>
              </a:rPr>
              <a:t>не можуть</a:t>
            </a:r>
            <a:r>
              <a:rPr lang="uk-UA" sz="1200" b="0" i="0" kern="1200" noProof="0" dirty="0">
                <a:solidFill>
                  <a:schemeClr val="tx1"/>
                </a:solidFill>
                <a:effectLst/>
                <a:latin typeface="+mn-lt"/>
                <a:ea typeface="+mn-ea"/>
                <a:cs typeface="+mn-cs"/>
              </a:rPr>
              <a:t> бути викликані через екземпляр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13</a:t>
            </a:fld>
            <a:endParaRPr lang="uk-UA"/>
          </a:p>
        </p:txBody>
      </p:sp>
    </p:spTree>
    <p:extLst>
      <p:ext uri="{BB962C8B-B14F-4D97-AF65-F5344CB8AC3E}">
        <p14:creationId xmlns:p14="http://schemas.microsoft.com/office/powerpoint/2010/main" val="382217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Rabbit extends Animal creates two [[Prototype]] references:</a:t>
            </a:r>
          </a:p>
          <a:p>
            <a:r>
              <a:rPr lang="en-US" sz="1200" b="0" i="0" kern="1200" dirty="0">
                <a:solidFill>
                  <a:schemeClr val="tx1"/>
                </a:solidFill>
                <a:effectLst/>
                <a:latin typeface="+mn-lt"/>
                <a:ea typeface="+mn-ea"/>
                <a:cs typeface="+mn-cs"/>
              </a:rPr>
              <a:t>Rabbit function </a:t>
            </a:r>
            <a:r>
              <a:rPr lang="en-US" sz="1200" b="0" i="0" kern="1200" dirty="0" err="1">
                <a:solidFill>
                  <a:schemeClr val="tx1"/>
                </a:solidFill>
                <a:effectLst/>
                <a:latin typeface="+mn-lt"/>
                <a:ea typeface="+mn-ea"/>
                <a:cs typeface="+mn-cs"/>
              </a:rPr>
              <a:t>prototypally</a:t>
            </a:r>
            <a:r>
              <a:rPr lang="en-US" sz="1200" b="0" i="0" kern="1200" dirty="0">
                <a:solidFill>
                  <a:schemeClr val="tx1"/>
                </a:solidFill>
                <a:effectLst/>
                <a:latin typeface="+mn-lt"/>
                <a:ea typeface="+mn-ea"/>
                <a:cs typeface="+mn-cs"/>
              </a:rPr>
              <a:t> inherits from Animal function.</a:t>
            </a:r>
          </a:p>
          <a:p>
            <a:r>
              <a:rPr lang="en-US" sz="1200" b="0" i="0" kern="1200" dirty="0" err="1">
                <a:solidFill>
                  <a:schemeClr val="tx1"/>
                </a:solidFill>
                <a:effectLst/>
                <a:latin typeface="+mn-lt"/>
                <a:ea typeface="+mn-ea"/>
                <a:cs typeface="+mn-cs"/>
              </a:rPr>
              <a:t>Rabbit.prototype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prototypally</a:t>
            </a:r>
            <a:r>
              <a:rPr lang="en-US" sz="1200" b="0" i="0" kern="1200" dirty="0">
                <a:solidFill>
                  <a:schemeClr val="tx1"/>
                </a:solidFill>
                <a:effectLst/>
                <a:latin typeface="+mn-lt"/>
                <a:ea typeface="+mn-ea"/>
                <a:cs typeface="+mn-cs"/>
              </a:rPr>
              <a:t> inherits from </a:t>
            </a:r>
            <a:r>
              <a:rPr lang="en-US" sz="1200" b="0" i="0" kern="1200" dirty="0" err="1">
                <a:solidFill>
                  <a:schemeClr val="tx1"/>
                </a:solidFill>
                <a:effectLst/>
                <a:latin typeface="+mn-lt"/>
                <a:ea typeface="+mn-ea"/>
                <a:cs typeface="+mn-cs"/>
              </a:rPr>
              <a:t>Animal.prototype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result, inheritance works both for regular and static methods.</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913605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Властивості екземпляра повинні визначатися всередині методів класу</a:t>
            </a: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Статичні (на боці класу) властивості-значення та прототипні властивості-значення повинні визначатися за межами оголошення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20</a:t>
            </a:fld>
            <a:endParaRPr lang="uk-UA"/>
          </a:p>
        </p:txBody>
      </p:sp>
    </p:spTree>
    <p:extLst>
      <p:ext uri="{BB962C8B-B14F-4D97-AF65-F5344CB8AC3E}">
        <p14:creationId xmlns:p14="http://schemas.microsoft.com/office/powerpoint/2010/main" val="329674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Оголошення публічних та приватних полів є </a:t>
            </a:r>
            <a:r>
              <a:rPr lang="uk-UA" sz="1200" b="0" i="0" u="none" strike="noStrike" kern="1200" dirty="0">
                <a:solidFill>
                  <a:schemeClr val="tx1"/>
                </a:solidFill>
                <a:effectLst/>
                <a:latin typeface="+mn-lt"/>
                <a:ea typeface="+mn-ea"/>
                <a:cs typeface="+mn-cs"/>
                <a:hlinkClick r:id="rId3"/>
              </a:rPr>
              <a:t>експериментальною функціональністю (</a:t>
            </a:r>
            <a:r>
              <a:rPr lang="en-US" sz="1200" b="0" i="0" u="none" strike="noStrike" kern="1200" dirty="0">
                <a:solidFill>
                  <a:schemeClr val="tx1"/>
                </a:solidFill>
                <a:effectLst/>
                <a:latin typeface="+mn-lt"/>
                <a:ea typeface="+mn-ea"/>
                <a:cs typeface="+mn-cs"/>
                <a:hlinkClick r:id="rId3"/>
              </a:rPr>
              <a:t>stage 3)</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запропонованою на </a:t>
            </a:r>
            <a:r>
              <a:rPr lang="en-US" sz="1200" b="0" i="0" u="none" strike="noStrike" kern="1200" dirty="0">
                <a:solidFill>
                  <a:schemeClr val="tx1"/>
                </a:solidFill>
                <a:effectLst/>
                <a:latin typeface="+mn-lt"/>
                <a:ea typeface="+mn-ea"/>
                <a:cs typeface="+mn-cs"/>
                <a:hlinkClick r:id="rId4"/>
              </a:rPr>
              <a:t>TC39</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комітеті стандартів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Підтримка у переглядачах є обмеженою, але функціональність можна використовувати через збирачі пакетів з системами на кшталт </a:t>
            </a:r>
            <a:r>
              <a:rPr lang="en-US" sz="1200" b="0" i="0" u="none" strike="noStrike" kern="1200" dirty="0">
                <a:solidFill>
                  <a:schemeClr val="tx1"/>
                </a:solidFill>
                <a:effectLst/>
                <a:latin typeface="+mn-lt"/>
                <a:ea typeface="+mn-ea"/>
                <a:cs typeface="+mn-cs"/>
                <a:hlinkClick r:id="rId5"/>
              </a:rPr>
              <a:t>Babel</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260073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З оголошенням полів заздалегідь оголошення класу стає більш </a:t>
            </a:r>
            <a:r>
              <a:rPr lang="uk-UA" sz="1200" b="0" i="0" kern="1200" noProof="0" dirty="0" err="1">
                <a:solidFill>
                  <a:schemeClr val="tx1"/>
                </a:solidFill>
                <a:effectLst/>
                <a:latin typeface="+mn-lt"/>
                <a:ea typeface="+mn-ea"/>
                <a:cs typeface="+mn-cs"/>
              </a:rPr>
              <a:t>самозадокументованим</a:t>
            </a:r>
            <a:r>
              <a:rPr lang="uk-UA" sz="1200" b="0" i="0" kern="1200" noProof="0" dirty="0">
                <a:solidFill>
                  <a:schemeClr val="tx1"/>
                </a:solidFill>
                <a:effectLst/>
                <a:latin typeface="+mn-lt"/>
                <a:ea typeface="+mn-ea"/>
                <a:cs typeface="+mn-cs"/>
              </a:rPr>
              <a:t>, а поля завжди присутні.</a:t>
            </a:r>
          </a:p>
          <a:p>
            <a:r>
              <a:rPr lang="uk-UA" sz="1200" b="0" i="0" kern="1200" noProof="0" dirty="0">
                <a:solidFill>
                  <a:schemeClr val="tx1"/>
                </a:solidFill>
                <a:effectLst/>
                <a:latin typeface="+mn-lt"/>
                <a:ea typeface="+mn-ea"/>
                <a:cs typeface="+mn-cs"/>
              </a:rPr>
              <a:t>Як бачимо, оголошені поля можуть мати або не мати значення за замовчуванням.</a:t>
            </a:r>
          </a:p>
          <a:p>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22</a:t>
            </a:fld>
            <a:endParaRPr lang="uk-UA"/>
          </a:p>
        </p:txBody>
      </p:sp>
    </p:spTree>
    <p:extLst>
      <p:ext uri="{BB962C8B-B14F-4D97-AF65-F5344CB8AC3E}">
        <p14:creationId xmlns:p14="http://schemas.microsoft.com/office/powerpoint/2010/main" val="4118397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Буде помилкою посилатися на приватні поля поза межами класу; вони доступні для читання або запису тільки всередині тіла класу. Визначаючи щось, невидиме за межами класу, ви забезпечуєте умови, за яких користувачі ваших класів не зможуть покладатися на внутрішні властивості, які можуть змінюватись між версіями.</a:t>
            </a:r>
            <a:endParaRPr lang="en-US" sz="1200" b="0" i="0" kern="1200" noProof="0" dirty="0">
              <a:solidFill>
                <a:schemeClr val="tx1"/>
              </a:solidFill>
              <a:effectLst/>
              <a:latin typeface="+mn-lt"/>
              <a:ea typeface="+mn-ea"/>
              <a:cs typeface="+mn-cs"/>
            </a:endParaRP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Приватні поля можуть оголошуватися лише одразу при оголошенні полів.</a:t>
            </a:r>
          </a:p>
          <a:p>
            <a:r>
              <a:rPr lang="uk-UA" sz="1200" b="0" i="0" kern="1200" noProof="0" dirty="0">
                <a:solidFill>
                  <a:schemeClr val="tx1"/>
                </a:solidFill>
                <a:effectLst/>
                <a:latin typeface="+mn-lt"/>
                <a:ea typeface="+mn-ea"/>
                <a:cs typeface="+mn-cs"/>
              </a:rPr>
              <a:t>Приватні поля не можуть створюватись пізніше через присвоювання, як це роблять нормальні властивості.</a:t>
            </a:r>
          </a:p>
        </p:txBody>
      </p:sp>
      <p:sp>
        <p:nvSpPr>
          <p:cNvPr id="4" name="Номер слайда 3"/>
          <p:cNvSpPr>
            <a:spLocks noGrp="1"/>
          </p:cNvSpPr>
          <p:nvPr>
            <p:ph type="sldNum" sz="quarter" idx="5"/>
          </p:nvPr>
        </p:nvSpPr>
        <p:spPr/>
        <p:txBody>
          <a:bodyPr/>
          <a:lstStyle/>
          <a:p>
            <a:fld id="{C6B9B3CE-BC21-41F4-8896-5AF0EBA9693C}" type="slidenum">
              <a:rPr lang="uk-UA" smtClean="0"/>
              <a:t>24</a:t>
            </a:fld>
            <a:endParaRPr lang="uk-UA"/>
          </a:p>
        </p:txBody>
      </p:sp>
    </p:spTree>
    <p:extLst>
      <p:ext uri="{BB962C8B-B14F-4D97-AF65-F5344CB8AC3E}">
        <p14:creationId xmlns:p14="http://schemas.microsoft.com/office/powerpoint/2010/main" val="294887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u="none" strike="noStrike" kern="1200" noProof="0" dirty="0" err="1">
                <a:solidFill>
                  <a:schemeClr val="tx1"/>
                </a:solidFill>
                <a:effectLst/>
                <a:latin typeface="+mn-lt"/>
                <a:ea typeface="+mn-ea"/>
                <a:cs typeface="+mn-cs"/>
                <a:hlinkClick r:id="rId3"/>
              </a:rPr>
              <a:t>extends</a:t>
            </a:r>
            <a:r>
              <a:rPr lang="uk-UA" sz="1200" b="0" i="0" kern="1200" noProof="0" dirty="0">
                <a:solidFill>
                  <a:schemeClr val="tx1"/>
                </a:solidFill>
                <a:effectLst/>
                <a:latin typeface="+mn-lt"/>
                <a:ea typeface="+mn-ea"/>
                <a:cs typeface="+mn-cs"/>
              </a:rPr>
              <a:t> використовують у </a:t>
            </a:r>
            <a:r>
              <a:rPr lang="en-US" sz="1200" dirty="0">
                <a:latin typeface="Open Sans" panose="020B0604020202020204" charset="0"/>
                <a:ea typeface="Open Sans" panose="020B0604020202020204" charset="0"/>
                <a:cs typeface="Open Sans" panose="020B0604020202020204" charset="0"/>
              </a:rPr>
              <a:t>class declarations a</a:t>
            </a:r>
            <a:r>
              <a:rPr lang="uk-UA" sz="1200">
                <a:latin typeface="Open Sans" panose="020B0604020202020204" charset="0"/>
                <a:ea typeface="Open Sans" panose="020B0604020202020204" charset="0"/>
                <a:cs typeface="Open Sans" panose="020B0604020202020204" charset="0"/>
              </a:rPr>
              <a:t>бо</a:t>
            </a:r>
            <a:r>
              <a:rPr lang="en-US" sz="1200">
                <a:latin typeface="Open Sans" panose="020B0604020202020204" charset="0"/>
                <a:ea typeface="Open Sans" panose="020B0604020202020204" charset="0"/>
                <a:cs typeface="Open Sans" panose="020B0604020202020204" charset="0"/>
              </a:rPr>
              <a:t> class expressions</a:t>
            </a:r>
            <a:r>
              <a:rPr lang="uk-UA" sz="1200" b="0" i="0" kern="1200" noProof="0" dirty="0">
                <a:solidFill>
                  <a:schemeClr val="tx1"/>
                </a:solidFill>
                <a:effectLst/>
                <a:latin typeface="+mn-lt"/>
                <a:ea typeface="+mn-ea"/>
                <a:cs typeface="+mn-cs"/>
              </a:rPr>
              <a:t>, щоб створити клас, як дочірній від іншого класу.</a:t>
            </a:r>
          </a:p>
          <a:p>
            <a:r>
              <a:rPr lang="uk-UA" sz="1200" b="0" i="0" kern="1200" noProof="0" dirty="0">
                <a:solidFill>
                  <a:schemeClr val="tx1"/>
                </a:solidFill>
                <a:effectLst/>
                <a:latin typeface="+mn-lt"/>
                <a:ea typeface="+mn-ea"/>
                <a:cs typeface="+mn-cs"/>
              </a:rPr>
              <a:t>Якщо у підкласі присутній конструктор, він має спочатку викликати </a:t>
            </a:r>
            <a:r>
              <a:rPr lang="uk-UA" sz="1200" b="0" i="0" kern="1200" noProof="0" dirty="0" err="1">
                <a:solidFill>
                  <a:schemeClr val="tx1"/>
                </a:solidFill>
                <a:effectLst/>
                <a:latin typeface="+mn-lt"/>
                <a:ea typeface="+mn-ea"/>
                <a:cs typeface="+mn-cs"/>
              </a:rPr>
              <a:t>super</a:t>
            </a:r>
            <a:r>
              <a:rPr lang="uk-UA" sz="1200" b="0" i="0" kern="1200" noProof="0" dirty="0">
                <a:solidFill>
                  <a:schemeClr val="tx1"/>
                </a:solidFill>
                <a:effectLst/>
                <a:latin typeface="+mn-lt"/>
                <a:ea typeface="+mn-ea"/>
                <a:cs typeface="+mn-cs"/>
              </a:rPr>
              <a:t>(), перед використанням "</a:t>
            </a:r>
            <a:r>
              <a:rPr lang="uk-UA" sz="1200" b="0" i="0" kern="1200" noProof="0" dirty="0" err="1">
                <a:solidFill>
                  <a:schemeClr val="tx1"/>
                </a:solidFill>
                <a:effectLst/>
                <a:latin typeface="+mn-lt"/>
                <a:ea typeface="+mn-ea"/>
                <a:cs typeface="+mn-cs"/>
              </a:rPr>
              <a:t>this</a:t>
            </a:r>
            <a:r>
              <a:rPr lang="uk-UA" sz="1200" b="0" i="0" kern="1200" noProof="0" dirty="0">
                <a:solidFill>
                  <a:schemeClr val="tx1"/>
                </a:solidFill>
                <a:effectLst/>
                <a:latin typeface="+mn-lt"/>
                <a:ea typeface="+mn-ea"/>
                <a:cs typeface="+mn-cs"/>
              </a:rPr>
              <a:t>".</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28</a:t>
            </a:fld>
            <a:endParaRPr lang="uk-UA"/>
          </a:p>
        </p:txBody>
      </p:sp>
    </p:spTree>
    <p:extLst>
      <p:ext uri="{BB962C8B-B14F-4D97-AF65-F5344CB8AC3E}">
        <p14:creationId xmlns:p14="http://schemas.microsoft.com/office/powerpoint/2010/main" val="214565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29</a:t>
            </a:fld>
            <a:endParaRPr lang="uk-UA"/>
          </a:p>
        </p:txBody>
      </p:sp>
    </p:spTree>
    <p:extLst>
      <p:ext uri="{BB962C8B-B14F-4D97-AF65-F5344CB8AC3E}">
        <p14:creationId xmlns:p14="http://schemas.microsoft.com/office/powerpoint/2010/main" val="186471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rabbit object (has no run).</a:t>
            </a:r>
            <a:endParaRPr lang="uk-UA"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prototype, that is </a:t>
            </a:r>
            <a:r>
              <a:rPr lang="en-US" sz="1200" b="0" i="0" kern="1200" dirty="0" err="1">
                <a:solidFill>
                  <a:schemeClr val="tx1"/>
                </a:solidFill>
                <a:effectLst/>
                <a:latin typeface="+mn-lt"/>
                <a:ea typeface="+mn-ea"/>
                <a:cs typeface="+mn-cs"/>
              </a:rPr>
              <a:t>Rabbit.prototype</a:t>
            </a:r>
            <a:r>
              <a:rPr lang="en-US" sz="1200" b="0" i="0" kern="1200" dirty="0">
                <a:solidFill>
                  <a:schemeClr val="tx1"/>
                </a:solidFill>
                <a:effectLst/>
                <a:latin typeface="+mn-lt"/>
                <a:ea typeface="+mn-ea"/>
                <a:cs typeface="+mn-cs"/>
              </a:rPr>
              <a:t> (has hide, but not run).</a:t>
            </a:r>
            <a:endParaRPr lang="uk-UA"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prototype, that is (due to extends) </a:t>
            </a:r>
            <a:r>
              <a:rPr lang="en-US" sz="1200" b="0" i="0" kern="1200" dirty="0" err="1">
                <a:solidFill>
                  <a:schemeClr val="tx1"/>
                </a:solidFill>
                <a:effectLst/>
                <a:latin typeface="+mn-lt"/>
                <a:ea typeface="+mn-ea"/>
                <a:cs typeface="+mn-cs"/>
              </a:rPr>
              <a:t>Animal.prototype</a:t>
            </a:r>
            <a:r>
              <a:rPr lang="en-US" sz="1200" b="0" i="0" kern="1200" dirty="0">
                <a:solidFill>
                  <a:schemeClr val="tx1"/>
                </a:solidFill>
                <a:effectLst/>
                <a:latin typeface="+mn-lt"/>
                <a:ea typeface="+mn-ea"/>
                <a:cs typeface="+mn-cs"/>
              </a:rPr>
              <a:t>, that finally has the run method.</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30</a:t>
            </a:fld>
            <a:endParaRPr lang="uk-UA"/>
          </a:p>
        </p:txBody>
      </p:sp>
    </p:spTree>
    <p:extLst>
      <p:ext uri="{BB962C8B-B14F-4D97-AF65-F5344CB8AC3E}">
        <p14:creationId xmlns:p14="http://schemas.microsoft.com/office/powerpoint/2010/main" val="183087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Визначення класу встановлює прапор </a:t>
            </a:r>
            <a:r>
              <a:rPr lang="en-US" dirty="0"/>
              <a:t>enumerable </a:t>
            </a:r>
            <a:r>
              <a:rPr lang="uk-UA" dirty="0"/>
              <a:t>в </a:t>
            </a:r>
            <a:r>
              <a:rPr lang="en-US" dirty="0"/>
              <a:t>false </a:t>
            </a:r>
            <a:r>
              <a:rPr lang="uk-UA" dirty="0"/>
              <a:t>для всіх методів в "</a:t>
            </a:r>
            <a:r>
              <a:rPr lang="en-US" dirty="0"/>
              <a:t>prototype".</a:t>
            </a:r>
          </a:p>
          <a:p>
            <a:r>
              <a:rPr lang="uk-UA" dirty="0"/>
              <a:t>І це добре, тому що якщо ми проходимся циклом </a:t>
            </a:r>
            <a:r>
              <a:rPr lang="en-US" dirty="0" err="1"/>
              <a:t>for..in</a:t>
            </a:r>
            <a:r>
              <a:rPr lang="en-US" dirty="0"/>
              <a:t> </a:t>
            </a:r>
            <a:r>
              <a:rPr lang="uk-UA" dirty="0"/>
              <a:t>по об'єкту, то зазвичай ми не хочемо при цьому отримувати методи класу.</a:t>
            </a:r>
          </a:p>
        </p:txBody>
      </p:sp>
      <p:sp>
        <p:nvSpPr>
          <p:cNvPr id="4" name="Номер слайда 3"/>
          <p:cNvSpPr>
            <a:spLocks noGrp="1"/>
          </p:cNvSpPr>
          <p:nvPr>
            <p:ph type="sldNum" sz="quarter" idx="5"/>
          </p:nvPr>
        </p:nvSpPr>
        <p:spPr/>
        <p:txBody>
          <a:bodyPr/>
          <a:lstStyle/>
          <a:p>
            <a:fld id="{C6B9B3CE-BC21-41F4-8896-5AF0EBA9693C}" type="slidenum">
              <a:rPr lang="uk-UA" smtClean="0"/>
              <a:t>2</a:t>
            </a:fld>
            <a:endParaRPr lang="uk-UA"/>
          </a:p>
        </p:txBody>
      </p:sp>
    </p:spTree>
    <p:extLst>
      <p:ext uri="{BB962C8B-B14F-4D97-AF65-F5344CB8AC3E}">
        <p14:creationId xmlns:p14="http://schemas.microsoft.com/office/powerpoint/2010/main" val="358006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Одним зі способів визначення класу є </a:t>
            </a:r>
            <a:r>
              <a:rPr lang="en-US" sz="1200" b="1" i="0" kern="1200" dirty="0">
                <a:solidFill>
                  <a:schemeClr val="tx1"/>
                </a:solidFill>
                <a:effectLst/>
                <a:latin typeface="+mn-lt"/>
                <a:ea typeface="+mn-ea"/>
                <a:cs typeface="+mn-cs"/>
              </a:rPr>
              <a:t>class declaration</a:t>
            </a:r>
            <a:r>
              <a:rPr lang="uk-UA" sz="1200" b="0" i="0" kern="1200" dirty="0">
                <a:solidFill>
                  <a:schemeClr val="tx1"/>
                </a:solidFill>
                <a:effectLst/>
                <a:latin typeface="+mn-lt"/>
                <a:ea typeface="+mn-ea"/>
                <a:cs typeface="+mn-cs"/>
              </a:rPr>
              <a:t>. Для оголошення класу використовується ключове слово </a:t>
            </a:r>
            <a:r>
              <a:rPr lang="en-US" dirty="0"/>
              <a:t>class</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 назвою класу (у прикладі нижче "</a:t>
            </a:r>
            <a:r>
              <a:rPr lang="en-US" sz="1200" b="0" i="0" kern="1200" dirty="0">
                <a:solidFill>
                  <a:schemeClr val="tx1"/>
                </a:solidFill>
                <a:effectLst/>
                <a:latin typeface="+mn-lt"/>
                <a:ea typeface="+mn-ea"/>
                <a:cs typeface="+mn-cs"/>
              </a:rPr>
              <a:t>Rectangle").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380659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Важлива відмінність між </a:t>
            </a:r>
            <a:r>
              <a:rPr lang="en-US" sz="1200" b="1" i="0" kern="1200" dirty="0">
                <a:solidFill>
                  <a:schemeClr val="tx1"/>
                </a:solidFill>
                <a:effectLst/>
                <a:latin typeface="+mn-lt"/>
                <a:ea typeface="+mn-ea"/>
                <a:cs typeface="+mn-cs"/>
              </a:rPr>
              <a:t>function declarations </a:t>
            </a:r>
            <a:r>
              <a:rPr lang="uk-UA" sz="1200" b="0" i="0" kern="1200" dirty="0">
                <a:solidFill>
                  <a:schemeClr val="tx1"/>
                </a:solidFill>
                <a:effectLst/>
                <a:latin typeface="+mn-lt"/>
                <a:ea typeface="+mn-ea"/>
                <a:cs typeface="+mn-cs"/>
              </a:rPr>
              <a:t>та </a:t>
            </a:r>
            <a:r>
              <a:rPr lang="en-US" sz="1200" b="1" i="0" kern="1200" dirty="0">
                <a:solidFill>
                  <a:schemeClr val="tx1"/>
                </a:solidFill>
                <a:effectLst/>
                <a:latin typeface="+mn-lt"/>
                <a:ea typeface="+mn-ea"/>
                <a:cs typeface="+mn-cs"/>
              </a:rPr>
              <a:t>class declarations</a:t>
            </a:r>
            <a:r>
              <a:rPr lang="uk-UA" sz="1200" b="0" i="0" kern="1200" dirty="0">
                <a:solidFill>
                  <a:schemeClr val="tx1"/>
                </a:solidFill>
                <a:effectLst/>
                <a:latin typeface="+mn-lt"/>
                <a:ea typeface="+mn-ea"/>
                <a:cs typeface="+mn-cs"/>
              </a:rPr>
              <a:t> полягає в тому, що оголошення функції </a:t>
            </a:r>
            <a:r>
              <a:rPr lang="uk-UA" sz="1200" b="0" i="0" u="none" strike="noStrike" kern="1200" dirty="0">
                <a:solidFill>
                  <a:schemeClr val="tx1"/>
                </a:solidFill>
                <a:effectLst/>
                <a:latin typeface="+mn-lt"/>
                <a:ea typeface="+mn-ea"/>
                <a:cs typeface="+mn-cs"/>
              </a:rPr>
              <a:t>піднімається (хойститься)</a:t>
            </a:r>
            <a:r>
              <a:rPr lang="uk-UA" sz="1200" b="0" i="0" kern="1200" dirty="0">
                <a:solidFill>
                  <a:schemeClr val="tx1"/>
                </a:solidFill>
                <a:effectLst/>
                <a:latin typeface="+mn-lt"/>
                <a:ea typeface="+mn-ea"/>
                <a:cs typeface="+mn-cs"/>
              </a:rPr>
              <a:t>, а оголошення класу ні. Спочатку необхідно оголосити клас, і тільки потім звертатись до нього, інакше подібний код викине помилку </a:t>
            </a:r>
            <a:r>
              <a:rPr lang="en-US" sz="1200" b="0" i="0" u="none" strike="noStrike" kern="1200" dirty="0">
                <a:solidFill>
                  <a:schemeClr val="tx1"/>
                </a:solidFill>
                <a:effectLst/>
                <a:latin typeface="+mn-lt"/>
                <a:ea typeface="+mn-ea"/>
                <a:cs typeface="+mn-cs"/>
              </a:rPr>
              <a:t>ReferenceError</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6</a:t>
            </a:fld>
            <a:endParaRPr lang="uk-UA"/>
          </a:p>
        </p:txBody>
      </p:sp>
    </p:spTree>
    <p:extLst>
      <p:ext uri="{BB962C8B-B14F-4D97-AF65-F5344CB8AC3E}">
        <p14:creationId xmlns:p14="http://schemas.microsoft.com/office/powerpoint/2010/main" val="417807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 це інший спосіб визначення класу. </a:t>
            </a:r>
            <a:r>
              <a:rPr lang="en-US" sz="1200" b="0"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може бути іменованим або неіменованим. Ім'я, надане іменованому виразу класу, є локальним для тіла класу. (Хоча його можна отримати через властивість класу </a:t>
            </a:r>
            <a:r>
              <a:rPr lang="en-US" sz="1200" b="0" i="0" u="none" strike="noStrike"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426285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noProof="0" dirty="0"/>
              <a:t>Тіло</a:t>
            </a:r>
            <a:r>
              <a:rPr lang="uk-UA" dirty="0"/>
              <a:t> </a:t>
            </a:r>
            <a:r>
              <a:rPr lang="uk-UA" noProof="0" dirty="0"/>
              <a:t>класу</a:t>
            </a:r>
            <a:r>
              <a:rPr lang="uk-UA" dirty="0"/>
              <a:t> - це та частина, що знаходиться у фігурних дужках {}. Тут ви визначаєте складові класу, такі як методи або конструктор.</a:t>
            </a:r>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248693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Код у </a:t>
            </a:r>
            <a:r>
              <a:rPr lang="ru-RU" dirty="0" err="1"/>
              <a:t>тілі</a:t>
            </a:r>
            <a:r>
              <a:rPr lang="ru-RU" dirty="0"/>
              <a:t> </a:t>
            </a:r>
            <a:r>
              <a:rPr lang="ru-RU" dirty="0" err="1"/>
              <a:t>класу</a:t>
            </a:r>
            <a:r>
              <a:rPr lang="ru-RU" dirty="0"/>
              <a:t> </a:t>
            </a:r>
            <a:r>
              <a:rPr lang="ru-RU" dirty="0" err="1"/>
              <a:t>виконується</a:t>
            </a:r>
            <a:r>
              <a:rPr lang="ru-RU" dirty="0"/>
              <a:t> у строгому </a:t>
            </a:r>
            <a:r>
              <a:rPr lang="ru-RU" dirty="0" err="1"/>
              <a:t>режимі</a:t>
            </a:r>
            <a:r>
              <a:rPr lang="ru-RU" dirty="0"/>
              <a:t>, </a:t>
            </a:r>
            <a:r>
              <a:rPr lang="ru-RU" dirty="0" err="1"/>
              <a:t>тобто</a:t>
            </a:r>
            <a:r>
              <a:rPr lang="ru-RU" dirty="0"/>
              <a:t>, код, </a:t>
            </a:r>
            <a:r>
              <a:rPr lang="ru-RU" dirty="0" err="1"/>
              <a:t>записаний</a:t>
            </a:r>
            <a:r>
              <a:rPr lang="ru-RU" dirty="0"/>
              <a:t> тут, є предметом </a:t>
            </a:r>
            <a:r>
              <a:rPr lang="ru-RU" dirty="0" err="1"/>
              <a:t>більш</a:t>
            </a:r>
            <a:r>
              <a:rPr lang="ru-RU" dirty="0"/>
              <a:t> строгого синтаксису </a:t>
            </a:r>
            <a:r>
              <a:rPr lang="ru-RU" dirty="0" err="1"/>
              <a:t>заради</a:t>
            </a:r>
            <a:r>
              <a:rPr lang="ru-RU" dirty="0"/>
              <a:t> </a:t>
            </a:r>
            <a:r>
              <a:rPr lang="ru-RU" dirty="0" err="1"/>
              <a:t>підвищення</a:t>
            </a:r>
            <a:r>
              <a:rPr lang="ru-RU" dirty="0"/>
              <a:t> </a:t>
            </a:r>
            <a:r>
              <a:rPr lang="ru-RU" dirty="0" err="1"/>
              <a:t>продуктивності</a:t>
            </a:r>
            <a:r>
              <a:rPr lang="ru-RU" dirty="0"/>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255307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Метод </a:t>
            </a:r>
            <a:r>
              <a:rPr lang="en-US" sz="1200" b="0" i="0" u="none" strike="noStrike" kern="1200" dirty="0">
                <a:solidFill>
                  <a:schemeClr val="tx1"/>
                </a:solidFill>
                <a:effectLst/>
                <a:latin typeface="+mn-lt"/>
                <a:ea typeface="+mn-ea"/>
                <a:cs typeface="+mn-cs"/>
                <a:hlinkClick r:id="rId3"/>
              </a:rPr>
              <a:t>constructor</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спеціальний метод для створення та ініціалізації об'єктів, створених ключовим словом </a:t>
            </a:r>
            <a:r>
              <a:rPr lang="en-US" sz="1200" b="0" i="0" kern="1200" dirty="0">
                <a:solidFill>
                  <a:schemeClr val="tx1"/>
                </a:solidFill>
                <a:effectLst/>
                <a:latin typeface="+mn-lt"/>
                <a:ea typeface="+mn-ea"/>
                <a:cs typeface="+mn-cs"/>
              </a:rPr>
              <a:t>class. </a:t>
            </a:r>
            <a:r>
              <a:rPr lang="uk-UA" sz="1200" b="0" i="0" kern="1200" dirty="0">
                <a:solidFill>
                  <a:schemeClr val="tx1"/>
                </a:solidFill>
                <a:effectLst/>
                <a:latin typeface="+mn-lt"/>
                <a:ea typeface="+mn-ea"/>
                <a:cs typeface="+mn-cs"/>
              </a:rPr>
              <a:t>У класі може бути лише один спеціальний метод з ім'ям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Якщо клас містить більше одного метода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виникне помилка </a:t>
            </a:r>
            <a:r>
              <a:rPr lang="en-US" sz="1200" b="0" i="0" u="none" strike="noStrike" kern="1200" dirty="0">
                <a:solidFill>
                  <a:schemeClr val="tx1"/>
                </a:solidFill>
                <a:effectLst/>
                <a:latin typeface="+mn-lt"/>
                <a:ea typeface="+mn-ea"/>
                <a:cs typeface="+mn-cs"/>
                <a:hlinkClick r:id="rId4"/>
              </a:rPr>
              <a:t>SyntaxError</a:t>
            </a:r>
            <a:r>
              <a:rPr lang="en-US" sz="1200" b="0" i="0" kern="1200" dirty="0">
                <a:solidFill>
                  <a:schemeClr val="tx1"/>
                </a:solidFill>
                <a:effectLst/>
                <a:latin typeface="+mn-lt"/>
                <a:ea typeface="+mn-ea"/>
                <a:cs typeface="+mn-cs"/>
              </a:rPr>
              <a:t>.</a:t>
            </a:r>
          </a:p>
          <a:p>
            <a:r>
              <a:rPr lang="uk-UA" sz="1200" b="0" i="0" kern="1200" dirty="0">
                <a:solidFill>
                  <a:schemeClr val="tx1"/>
                </a:solidFill>
                <a:effectLst/>
                <a:latin typeface="+mn-lt"/>
                <a:ea typeface="+mn-ea"/>
                <a:cs typeface="+mn-cs"/>
              </a:rPr>
              <a:t>Конструктор може звертатися до конструктора батьківського класу за допомогою ключового слова </a:t>
            </a:r>
            <a:r>
              <a:rPr lang="en-US" sz="1200" b="0" i="0" kern="1200" dirty="0">
                <a:solidFill>
                  <a:schemeClr val="tx1"/>
                </a:solidFill>
                <a:effectLst/>
                <a:latin typeface="+mn-lt"/>
                <a:ea typeface="+mn-ea"/>
                <a:cs typeface="+mn-cs"/>
              </a:rPr>
              <a:t>super.</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179807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12</a:t>
            </a:fld>
            <a:endParaRPr lang="uk-UA"/>
          </a:p>
        </p:txBody>
      </p:sp>
    </p:spTree>
    <p:extLst>
      <p:ext uri="{BB962C8B-B14F-4D97-AF65-F5344CB8AC3E}">
        <p14:creationId xmlns:p14="http://schemas.microsoft.com/office/powerpoint/2010/main" val="126395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javascript.info/class"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6200" dirty="0"/>
              <a:t>Classes</a:t>
            </a:r>
            <a:br>
              <a:rPr lang="en-US" sz="6200" dirty="0"/>
            </a:br>
            <a:r>
              <a:rPr lang="en-US" sz="6200" dirty="0"/>
              <a:t>class inheritance</a:t>
            </a:r>
            <a:br>
              <a:rPr lang="en-US" sz="6200" dirty="0"/>
            </a:br>
            <a:r>
              <a:rPr lang="en-US" sz="6200" dirty="0"/>
              <a:t>super</a:t>
            </a:r>
            <a:br>
              <a:rPr lang="en-US" sz="6200" dirty="0"/>
            </a:br>
            <a:r>
              <a:rPr lang="en-US" sz="6200" dirty="0"/>
              <a:t>static</a:t>
            </a:r>
            <a:br>
              <a:rPr lang="en-US" sz="6200" dirty="0"/>
            </a:br>
            <a:r>
              <a:rPr lang="en-US" sz="6200" dirty="0"/>
              <a:t>getters &amp; setters</a:t>
            </a:r>
            <a:endParaRPr lang="uk-UA" sz="62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B76B-065D-4D0F-A898-53A263A946E0}"/>
              </a:ext>
            </a:extLst>
          </p:cNvPr>
          <p:cNvSpPr>
            <a:spLocks noGrp="1"/>
          </p:cNvSpPr>
          <p:nvPr>
            <p:ph type="title"/>
          </p:nvPr>
        </p:nvSpPr>
        <p:spPr/>
        <p:txBody>
          <a:bodyPr/>
          <a:lstStyle/>
          <a:p>
            <a:pPr>
              <a:lnSpc>
                <a:spcPct val="100000"/>
              </a:lnSpc>
            </a:pPr>
            <a:r>
              <a:rPr lang="en-US" sz="3000" dirty="0"/>
              <a:t>Strict mode</a:t>
            </a:r>
            <a:br>
              <a:rPr lang="en-US" sz="3000" dirty="0"/>
            </a:br>
            <a:r>
              <a:rPr lang="en-US" sz="2400" dirty="0">
                <a:latin typeface="Open Sans" panose="020B0604020202020204" charset="0"/>
                <a:ea typeface="Open Sans" panose="020B0604020202020204" charset="0"/>
                <a:cs typeface="Open Sans" panose="020B0604020202020204" charset="0"/>
              </a:rPr>
              <a:t>The body of a class is executed in strict mode, i.e., code written here is subject to stricter syntax for increased performance.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6905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ED87CA-3DEB-410E-800F-FAB6FEFC6430}"/>
              </a:ext>
            </a:extLst>
          </p:cNvPr>
          <p:cNvSpPr>
            <a:spLocks noGrp="1"/>
          </p:cNvSpPr>
          <p:nvPr>
            <p:ph type="title"/>
          </p:nvPr>
        </p:nvSpPr>
        <p:spPr/>
        <p:txBody>
          <a:bodyPr/>
          <a:lstStyle/>
          <a:p>
            <a:pPr>
              <a:lnSpc>
                <a:spcPct val="100000"/>
              </a:lnSpc>
            </a:pPr>
            <a:r>
              <a:rPr lang="en-US" sz="3000" dirty="0"/>
              <a:t>Constructor</a:t>
            </a:r>
            <a:br>
              <a:rPr lang="en-US" sz="3000" dirty="0"/>
            </a:br>
            <a:r>
              <a:rPr lang="en-US" sz="2400" dirty="0">
                <a:latin typeface="Open Sans" panose="020B0604020202020204" charset="0"/>
                <a:ea typeface="Open Sans" panose="020B0604020202020204" charset="0"/>
                <a:cs typeface="Open Sans" panose="020B0604020202020204" charset="0"/>
              </a:rPr>
              <a:t>The constructor method is a special method for creating and initializing an object created with a class. There can only be one special method with the name "constructor" in a class. A </a:t>
            </a:r>
            <a:r>
              <a:rPr lang="en-US" sz="2400" dirty="0">
                <a:solidFill>
                  <a:srgbClr val="FF0000"/>
                </a:solidFill>
                <a:latin typeface="Open Sans" panose="020B0604020202020204" charset="0"/>
                <a:ea typeface="Open Sans" panose="020B0604020202020204" charset="0"/>
                <a:cs typeface="Open Sans" panose="020B0604020202020204" charset="0"/>
              </a:rPr>
              <a:t>SyntaxError</a:t>
            </a:r>
            <a:r>
              <a:rPr lang="en-US" sz="2400" dirty="0">
                <a:latin typeface="Open Sans" panose="020B0604020202020204" charset="0"/>
                <a:ea typeface="Open Sans" panose="020B0604020202020204" charset="0"/>
                <a:cs typeface="Open Sans" panose="020B0604020202020204" charset="0"/>
              </a:rPr>
              <a:t> will be thrown if the class contains more than one occurrence of a constructor method.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constructor can use the </a:t>
            </a:r>
            <a:r>
              <a:rPr lang="en-US" sz="2400" b="1" dirty="0">
                <a:latin typeface="Open Sans" panose="020B0604020202020204" charset="0"/>
                <a:ea typeface="Open Sans" panose="020B0604020202020204" charset="0"/>
                <a:cs typeface="Open Sans" panose="020B0604020202020204" charset="0"/>
              </a:rPr>
              <a:t>super</a:t>
            </a:r>
            <a:r>
              <a:rPr lang="en-US" sz="2400" dirty="0">
                <a:latin typeface="Open Sans" panose="020B0604020202020204" charset="0"/>
                <a:ea typeface="Open Sans" panose="020B0604020202020204" charset="0"/>
                <a:cs typeface="Open Sans" panose="020B0604020202020204" charset="0"/>
              </a:rPr>
              <a:t> keyword to call the constructor of the super 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8397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AF5A3D-E905-42E2-A44D-8BCD1A7565A4}"/>
              </a:ext>
            </a:extLst>
          </p:cNvPr>
          <p:cNvSpPr>
            <a:spLocks noGrp="1"/>
          </p:cNvSpPr>
          <p:nvPr>
            <p:ph type="title"/>
          </p:nvPr>
        </p:nvSpPr>
        <p:spPr/>
        <p:txBody>
          <a:bodyPr/>
          <a:lstStyle/>
          <a:p>
            <a:pPr>
              <a:lnSpc>
                <a:spcPct val="100000"/>
              </a:lnSpc>
            </a:pPr>
            <a:r>
              <a:rPr lang="en-US" sz="3000" dirty="0"/>
              <a:t>Prototype methods</a:t>
            </a:r>
            <a:br>
              <a:rPr lang="en-US" sz="3000" dirty="0"/>
            </a:br>
            <a:endParaRPr lang="uk-UA" sz="3000" dirty="0"/>
          </a:p>
        </p:txBody>
      </p:sp>
      <p:pic>
        <p:nvPicPr>
          <p:cNvPr id="5" name="Рисунок 4">
            <a:extLst>
              <a:ext uri="{FF2B5EF4-FFF2-40B4-BE49-F238E27FC236}">
                <a16:creationId xmlns:a16="http://schemas.microsoft.com/office/drawing/2014/main" id="{CC221738-C3FF-4DCE-A354-3115570F5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868" y="1479430"/>
            <a:ext cx="8538263" cy="3899139"/>
          </a:xfrm>
          <a:prstGeom prst="rect">
            <a:avLst/>
          </a:prstGeom>
        </p:spPr>
      </p:pic>
    </p:spTree>
    <p:extLst>
      <p:ext uri="{BB962C8B-B14F-4D97-AF65-F5344CB8AC3E}">
        <p14:creationId xmlns:p14="http://schemas.microsoft.com/office/powerpoint/2010/main" val="329777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C3770C-495D-45FF-958D-4EAA3283412E}"/>
              </a:ext>
            </a:extLst>
          </p:cNvPr>
          <p:cNvSpPr>
            <a:spLocks noGrp="1"/>
          </p:cNvSpPr>
          <p:nvPr>
            <p:ph type="title"/>
          </p:nvPr>
        </p:nvSpPr>
        <p:spPr/>
        <p:txBody>
          <a:bodyPr/>
          <a:lstStyle/>
          <a:p>
            <a:pPr>
              <a:lnSpc>
                <a:spcPct val="100000"/>
              </a:lnSpc>
            </a:pPr>
            <a:r>
              <a:rPr lang="en-US" sz="3000" dirty="0"/>
              <a:t>Static methods</a:t>
            </a:r>
            <a:br>
              <a:rPr lang="en-US" sz="3000" dirty="0"/>
            </a:br>
            <a:r>
              <a:rPr lang="en-US" sz="2400" dirty="0">
                <a:latin typeface="Open Sans" panose="020B0604020202020204" charset="0"/>
                <a:ea typeface="Open Sans" panose="020B0604020202020204" charset="0"/>
                <a:cs typeface="Open Sans" panose="020B0604020202020204" charset="0"/>
              </a:rPr>
              <a:t>The </a:t>
            </a:r>
            <a:r>
              <a:rPr lang="en-US" sz="2400" b="1" dirty="0">
                <a:latin typeface="Open Sans" panose="020B0604020202020204" charset="0"/>
                <a:ea typeface="Open Sans" panose="020B0604020202020204" charset="0"/>
                <a:cs typeface="Open Sans" panose="020B0604020202020204" charset="0"/>
              </a:rPr>
              <a:t>static</a:t>
            </a:r>
            <a:r>
              <a:rPr lang="en-US" sz="2400" dirty="0">
                <a:latin typeface="Open Sans" panose="020B0604020202020204" charset="0"/>
                <a:ea typeface="Open Sans" panose="020B0604020202020204" charset="0"/>
                <a:cs typeface="Open Sans" panose="020B0604020202020204" charset="0"/>
              </a:rPr>
              <a:t> keyword defines a static method for a class. Static methods are called without instantiating their class and cannot be called through a class instance.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76850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BEDC6-F863-45C4-9E52-A2AA24C8C245}"/>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AE67909D-B572-4D65-994C-2524F745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39" y="1054987"/>
            <a:ext cx="7515522" cy="4860038"/>
          </a:xfrm>
          <a:prstGeom prst="rect">
            <a:avLst/>
          </a:prstGeom>
        </p:spPr>
      </p:pic>
    </p:spTree>
    <p:extLst>
      <p:ext uri="{BB962C8B-B14F-4D97-AF65-F5344CB8AC3E}">
        <p14:creationId xmlns:p14="http://schemas.microsoft.com/office/powerpoint/2010/main" val="21656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BD95A-0C03-40A7-95E7-EFB68F0AA596}"/>
              </a:ext>
            </a:extLst>
          </p:cNvPr>
          <p:cNvSpPr>
            <a:spLocks noGrp="1"/>
          </p:cNvSpPr>
          <p:nvPr>
            <p:ph type="title"/>
          </p:nvPr>
        </p:nvSpPr>
        <p:spPr/>
        <p:txBody>
          <a:bodyPr/>
          <a:lstStyle/>
          <a:p>
            <a:pPr>
              <a:lnSpc>
                <a:spcPct val="100000"/>
              </a:lnSpc>
            </a:pPr>
            <a:r>
              <a:rPr lang="en-US" sz="2400" dirty="0"/>
              <a:t>Inheritance of static properties and methods</a:t>
            </a:r>
            <a:endParaRPr lang="uk-UA" sz="2400" dirty="0"/>
          </a:p>
        </p:txBody>
      </p:sp>
      <p:pic>
        <p:nvPicPr>
          <p:cNvPr id="5" name="Рисунок 4">
            <a:extLst>
              <a:ext uri="{FF2B5EF4-FFF2-40B4-BE49-F238E27FC236}">
                <a16:creationId xmlns:a16="http://schemas.microsoft.com/office/drawing/2014/main" id="{2C0EA0CA-0903-4415-A2AC-90208485D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286" y="1552457"/>
            <a:ext cx="8813427" cy="3753086"/>
          </a:xfrm>
          <a:prstGeom prst="rect">
            <a:avLst/>
          </a:prstGeom>
        </p:spPr>
      </p:pic>
    </p:spTree>
    <p:extLst>
      <p:ext uri="{BB962C8B-B14F-4D97-AF65-F5344CB8AC3E}">
        <p14:creationId xmlns:p14="http://schemas.microsoft.com/office/powerpoint/2010/main" val="3408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278BF7-BEF9-483E-B307-57058478DA6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extends gives Rabbit the [[Prototype]] reference to Animal</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180BA85C-69E1-44AD-9CF1-805237610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364" y="1371600"/>
            <a:ext cx="6077271" cy="4143595"/>
          </a:xfrm>
          <a:prstGeom prst="rect">
            <a:avLst/>
          </a:prstGeom>
        </p:spPr>
      </p:pic>
    </p:spTree>
    <p:extLst>
      <p:ext uri="{BB962C8B-B14F-4D97-AF65-F5344CB8AC3E}">
        <p14:creationId xmlns:p14="http://schemas.microsoft.com/office/powerpoint/2010/main" val="2744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C619C8-988E-4C54-8493-B0E4BB843997}"/>
              </a:ext>
            </a:extLst>
          </p:cNvPr>
          <p:cNvSpPr>
            <a:spLocks noGrp="1"/>
          </p:cNvSpPr>
          <p:nvPr>
            <p:ph type="title"/>
          </p:nvPr>
        </p:nvSpPr>
        <p:spPr/>
        <p:txBody>
          <a:bodyPr/>
          <a:lstStyle/>
          <a:p>
            <a:r>
              <a:rPr lang="uk-UA" sz="100" dirty="0"/>
              <a:t>.</a:t>
            </a:r>
          </a:p>
        </p:txBody>
      </p:sp>
      <p:pic>
        <p:nvPicPr>
          <p:cNvPr id="6" name="Рисунок 5">
            <a:extLst>
              <a:ext uri="{FF2B5EF4-FFF2-40B4-BE49-F238E27FC236}">
                <a16:creationId xmlns:a16="http://schemas.microsoft.com/office/drawing/2014/main" id="{C3C06EF3-2590-43E6-BC50-52D1A5A49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322" y="1959714"/>
            <a:ext cx="8507355" cy="2252770"/>
          </a:xfrm>
          <a:prstGeom prst="rect">
            <a:avLst/>
          </a:prstGeom>
        </p:spPr>
      </p:pic>
    </p:spTree>
    <p:extLst>
      <p:ext uri="{BB962C8B-B14F-4D97-AF65-F5344CB8AC3E}">
        <p14:creationId xmlns:p14="http://schemas.microsoft.com/office/powerpoint/2010/main" val="235337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BCD23-4FD0-4BD6-AFE8-21E45751C9DF}"/>
              </a:ext>
            </a:extLst>
          </p:cNvPr>
          <p:cNvSpPr>
            <a:spLocks noGrp="1"/>
          </p:cNvSpPr>
          <p:nvPr>
            <p:ph type="title"/>
          </p:nvPr>
        </p:nvSpPr>
        <p:spPr/>
        <p:txBody>
          <a:bodyPr/>
          <a:lstStyle/>
          <a:p>
            <a:pPr>
              <a:lnSpc>
                <a:spcPct val="100000"/>
              </a:lnSpc>
            </a:pPr>
            <a:r>
              <a:rPr lang="en-US" sz="3000" dirty="0"/>
              <a:t>Boxing with prototype and static methods</a:t>
            </a:r>
            <a:br>
              <a:rPr lang="en-US" sz="3000" dirty="0"/>
            </a:br>
            <a:r>
              <a:rPr lang="en-US" sz="2400" dirty="0">
                <a:latin typeface="Open Sans" panose="020B0604020202020204" charset="0"/>
                <a:ea typeface="Open Sans" panose="020B0604020202020204" charset="0"/>
                <a:cs typeface="Open Sans" panose="020B0604020202020204" charset="0"/>
              </a:rPr>
              <a:t>When a static or prototype method is called without a value for this, the this value will be undefined inside the method.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583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C44A-4C28-4787-8BBF-9F88DE04664A}"/>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C5D60FE-2CFF-4130-BD66-53AD2A4E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48" y="1295331"/>
            <a:ext cx="7597103" cy="4191069"/>
          </a:xfrm>
          <a:prstGeom prst="rect">
            <a:avLst/>
          </a:prstGeom>
        </p:spPr>
      </p:pic>
    </p:spTree>
    <p:extLst>
      <p:ext uri="{BB962C8B-B14F-4D97-AF65-F5344CB8AC3E}">
        <p14:creationId xmlns:p14="http://schemas.microsoft.com/office/powerpoint/2010/main" val="400179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A5CCC3-D23A-4BF6-B939-EACBA3F2B33B}"/>
              </a:ext>
            </a:extLst>
          </p:cNvPr>
          <p:cNvSpPr>
            <a:spLocks noGrp="1"/>
          </p:cNvSpPr>
          <p:nvPr>
            <p:ph type="title"/>
          </p:nvPr>
        </p:nvSpPr>
        <p:spPr/>
        <p:txBody>
          <a:bodyPr/>
          <a:lstStyle/>
          <a:p>
            <a:pPr>
              <a:lnSpc>
                <a:spcPct val="100000"/>
              </a:lnSpc>
            </a:pPr>
            <a:r>
              <a:rPr lang="en-US" sz="3000" dirty="0"/>
              <a:t>Not just a syntactic sugar</a:t>
            </a:r>
            <a:br>
              <a:rPr lang="en-US" sz="3000" dirty="0"/>
            </a:br>
            <a:r>
              <a:rPr lang="en-US" sz="2400" dirty="0">
                <a:latin typeface="Open Sans" panose="020B0604020202020204" charset="0"/>
                <a:ea typeface="Open Sans" panose="020B0604020202020204" charset="0"/>
                <a:cs typeface="Open Sans" panose="020B0604020202020204" charset="0"/>
              </a:rPr>
              <a:t>1</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a function created by class is labelled by a special internal property [[</a:t>
            </a:r>
            <a:r>
              <a:rPr lang="en-US" sz="2400" dirty="0" err="1">
                <a:latin typeface="Open Sans" panose="020B0604020202020204" charset="0"/>
                <a:ea typeface="Open Sans" panose="020B0604020202020204" charset="0"/>
                <a:cs typeface="Open Sans" panose="020B0604020202020204" charset="0"/>
              </a:rPr>
              <a:t>FunctionKind</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classConstructor</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class methods are non-enumerable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classes always use strict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13834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0C6AC-D6DC-495A-B9A9-29272D96E22C}"/>
              </a:ext>
            </a:extLst>
          </p:cNvPr>
          <p:cNvSpPr>
            <a:spLocks noGrp="1"/>
          </p:cNvSpPr>
          <p:nvPr>
            <p:ph type="title"/>
          </p:nvPr>
        </p:nvSpPr>
        <p:spPr/>
        <p:txBody>
          <a:bodyPr/>
          <a:lstStyle/>
          <a:p>
            <a:pPr>
              <a:lnSpc>
                <a:spcPct val="100000"/>
              </a:lnSpc>
            </a:pPr>
            <a:r>
              <a:rPr lang="en-US" sz="3000" dirty="0"/>
              <a:t>Instance properties</a:t>
            </a:r>
            <a:br>
              <a:rPr lang="en-US" sz="3000" dirty="0"/>
            </a:br>
            <a:r>
              <a:rPr lang="en-US" sz="2400" dirty="0">
                <a:latin typeface="Open Sans" panose="020B0604020202020204" charset="0"/>
                <a:ea typeface="Open Sans" panose="020B0604020202020204" charset="0"/>
                <a:cs typeface="Open Sans" panose="020B0604020202020204" charset="0"/>
              </a:rPr>
              <a:t>Instance properties must be defined inside of class methods: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Static (class-side) data properties and prototype data properties must be defined outside of the </a:t>
            </a:r>
            <a:r>
              <a:rPr lang="en-US" sz="2400" dirty="0" err="1">
                <a:latin typeface="Open Sans" panose="020B0604020202020204" charset="0"/>
                <a:ea typeface="Open Sans" panose="020B0604020202020204" charset="0"/>
                <a:cs typeface="Open Sans" panose="020B0604020202020204" charset="0"/>
              </a:rPr>
              <a:t>ClassBody</a:t>
            </a:r>
            <a:r>
              <a:rPr lang="en-US" sz="2400" dirty="0">
                <a:latin typeface="Open Sans" panose="020B0604020202020204" charset="0"/>
                <a:ea typeface="Open Sans" panose="020B0604020202020204" charset="0"/>
                <a:cs typeface="Open Sans" panose="020B0604020202020204" charset="0"/>
              </a:rPr>
              <a:t> declaration: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5A14784-5426-4DC8-975A-8F71F1506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53" y="1746351"/>
            <a:ext cx="9216292" cy="1858620"/>
          </a:xfrm>
          <a:prstGeom prst="rect">
            <a:avLst/>
          </a:prstGeom>
        </p:spPr>
      </p:pic>
      <p:pic>
        <p:nvPicPr>
          <p:cNvPr id="7" name="Рисунок 6">
            <a:extLst>
              <a:ext uri="{FF2B5EF4-FFF2-40B4-BE49-F238E27FC236}">
                <a16:creationId xmlns:a16="http://schemas.microsoft.com/office/drawing/2014/main" id="{860CE701-C439-4711-91B5-7898ABCB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854" y="4779818"/>
            <a:ext cx="9216291" cy="706582"/>
          </a:xfrm>
          <a:prstGeom prst="rect">
            <a:avLst/>
          </a:prstGeom>
        </p:spPr>
      </p:pic>
    </p:spTree>
    <p:extLst>
      <p:ext uri="{BB962C8B-B14F-4D97-AF65-F5344CB8AC3E}">
        <p14:creationId xmlns:p14="http://schemas.microsoft.com/office/powerpoint/2010/main" val="176592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F24C2-5683-4E79-8C2A-59A2E45B2216}"/>
              </a:ext>
            </a:extLst>
          </p:cNvPr>
          <p:cNvSpPr>
            <a:spLocks noGrp="1"/>
          </p:cNvSpPr>
          <p:nvPr>
            <p:ph type="title"/>
          </p:nvPr>
        </p:nvSpPr>
        <p:spPr/>
        <p:txBody>
          <a:bodyPr/>
          <a:lstStyle/>
          <a:p>
            <a:pPr>
              <a:lnSpc>
                <a:spcPct val="100000"/>
              </a:lnSpc>
            </a:pPr>
            <a:r>
              <a:rPr lang="en-US" sz="3000" dirty="0"/>
              <a:t>Field declarations</a:t>
            </a:r>
            <a:br>
              <a:rPr lang="en-US" sz="3000"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Public field declarations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Private field declarations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2B7DAD7-FF90-4F47-903E-5BBC5DF00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18" y="3429000"/>
            <a:ext cx="10184763" cy="1464586"/>
          </a:xfrm>
          <a:prstGeom prst="rect">
            <a:avLst/>
          </a:prstGeom>
        </p:spPr>
      </p:pic>
    </p:spTree>
    <p:extLst>
      <p:ext uri="{BB962C8B-B14F-4D97-AF65-F5344CB8AC3E}">
        <p14:creationId xmlns:p14="http://schemas.microsoft.com/office/powerpoint/2010/main" val="29461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664B0-3A08-4D4D-AF68-807F1EB3A032}"/>
              </a:ext>
            </a:extLst>
          </p:cNvPr>
          <p:cNvSpPr>
            <a:spLocks noGrp="1"/>
          </p:cNvSpPr>
          <p:nvPr>
            <p:ph type="title"/>
          </p:nvPr>
        </p:nvSpPr>
        <p:spPr/>
        <p:txBody>
          <a:bodyPr/>
          <a:lstStyle/>
          <a:p>
            <a:pPr>
              <a:lnSpc>
                <a:spcPct val="100000"/>
              </a:lnSpc>
            </a:pPr>
            <a:r>
              <a:rPr lang="en-US" sz="3000" b="1" dirty="0"/>
              <a:t>Public field declarations</a:t>
            </a:r>
            <a:br>
              <a:rPr lang="en-US" sz="3000" b="1" dirty="0"/>
            </a:br>
            <a:r>
              <a:rPr lang="en-US" sz="2400" dirty="0">
                <a:latin typeface="Open Sans" panose="020B0604020202020204" charset="0"/>
                <a:ea typeface="Open Sans" panose="020B0604020202020204" charset="0"/>
                <a:cs typeface="Open Sans" panose="020B0604020202020204" charset="0"/>
              </a:rPr>
              <a:t>With the JavaScript field declaration syntax, the above example can be written as: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EFBC611-9374-4546-81A0-9CFF23FD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914" y="2354137"/>
            <a:ext cx="8112172" cy="2149725"/>
          </a:xfrm>
          <a:prstGeom prst="rect">
            <a:avLst/>
          </a:prstGeom>
        </p:spPr>
      </p:pic>
    </p:spTree>
    <p:extLst>
      <p:ext uri="{BB962C8B-B14F-4D97-AF65-F5344CB8AC3E}">
        <p14:creationId xmlns:p14="http://schemas.microsoft.com/office/powerpoint/2010/main" val="14965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47ED2-94B6-415B-8DE2-5228DC9A3920}"/>
              </a:ext>
            </a:extLst>
          </p:cNvPr>
          <p:cNvSpPr>
            <a:spLocks noGrp="1"/>
          </p:cNvSpPr>
          <p:nvPr>
            <p:ph type="title"/>
          </p:nvPr>
        </p:nvSpPr>
        <p:spPr/>
        <p:txBody>
          <a:bodyPr/>
          <a:lstStyle/>
          <a:p>
            <a:pPr>
              <a:lnSpc>
                <a:spcPct val="100000"/>
              </a:lnSpc>
            </a:pPr>
            <a:r>
              <a:rPr lang="en-US" sz="3000" b="1" dirty="0"/>
              <a:t>Private field declarations</a:t>
            </a:r>
            <a:br>
              <a:rPr lang="en-US" sz="3000" b="1" dirty="0"/>
            </a:br>
            <a:r>
              <a:rPr lang="en-US" sz="2400" dirty="0">
                <a:latin typeface="Open Sans" panose="020B0604020202020204" charset="0"/>
                <a:ea typeface="Open Sans" panose="020B0604020202020204" charset="0"/>
                <a:cs typeface="Open Sans" panose="020B0604020202020204" charset="0"/>
              </a:rPr>
              <a:t>Using private fields, the definition can be refined as below.</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30A1689-9355-43CD-A226-B13030322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70" y="1992836"/>
            <a:ext cx="8303260" cy="2186525"/>
          </a:xfrm>
          <a:prstGeom prst="rect">
            <a:avLst/>
          </a:prstGeom>
        </p:spPr>
      </p:pic>
    </p:spTree>
    <p:extLst>
      <p:ext uri="{BB962C8B-B14F-4D97-AF65-F5344CB8AC3E}">
        <p14:creationId xmlns:p14="http://schemas.microsoft.com/office/powerpoint/2010/main" val="224975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F7AC86-B294-4D49-BC34-20F857F1997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It's an error to reference private fields from outside of the class; they can only be read or written within the class body. By defining things which are not visible outside of the class, you ensure that your classes' users can't depend on internals, which may change version to version.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A9DA3EE-D23A-46FC-BBE9-9416566F9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915739"/>
            <a:ext cx="10640292" cy="721078"/>
          </a:xfrm>
          <a:prstGeom prst="rect">
            <a:avLst/>
          </a:prstGeom>
        </p:spPr>
      </p:pic>
    </p:spTree>
    <p:extLst>
      <p:ext uri="{BB962C8B-B14F-4D97-AF65-F5344CB8AC3E}">
        <p14:creationId xmlns:p14="http://schemas.microsoft.com/office/powerpoint/2010/main" val="29189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5D2E13-096C-4C28-97EE-634B645589B0}"/>
              </a:ext>
            </a:extLst>
          </p:cNvPr>
          <p:cNvSpPr>
            <a:spLocks noGrp="1"/>
          </p:cNvSpPr>
          <p:nvPr>
            <p:ph type="title"/>
          </p:nvPr>
        </p:nvSpPr>
        <p:spPr/>
        <p:txBody>
          <a:bodyPr/>
          <a:lstStyle/>
          <a:p>
            <a:pPr>
              <a:lnSpc>
                <a:spcPct val="100000"/>
              </a:lnSpc>
            </a:pPr>
            <a:r>
              <a:rPr lang="en-US" sz="3000" dirty="0"/>
              <a:t>Protected fields</a:t>
            </a:r>
            <a:br>
              <a:rPr lang="en-US" sz="3000" dirty="0"/>
            </a:br>
            <a:r>
              <a:rPr lang="en-US" sz="2400" dirty="0">
                <a:latin typeface="Open Sans" panose="020B0604020202020204" charset="0"/>
                <a:ea typeface="Open Sans" panose="020B0604020202020204" charset="0"/>
                <a:cs typeface="Open Sans" panose="020B0604020202020204" charset="0"/>
              </a:rPr>
              <a:t>Protected properties are usually prefixed with an underscore _.</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That is not enforced on the language level, but there’s a well-known convention between programmers that such properties and methods should not be accessed from the outside.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6986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39332-D036-4D08-B171-FC0B9708DAA2}"/>
              </a:ext>
            </a:extLst>
          </p:cNvPr>
          <p:cNvSpPr>
            <a:spLocks noGrp="1"/>
          </p:cNvSpPr>
          <p:nvPr>
            <p:ph type="title"/>
          </p:nvPr>
        </p:nvSpPr>
        <p:spPr/>
        <p:txBody>
          <a:bodyPr/>
          <a:lstStyle/>
          <a:p>
            <a:pPr>
              <a:lnSpc>
                <a:spcPct val="100000"/>
              </a:lnSpc>
            </a:pPr>
            <a:r>
              <a:rPr lang="en-US" sz="4000" dirty="0"/>
              <a:t>Getters/setters</a:t>
            </a:r>
            <a:br>
              <a:rPr lang="en-US" sz="4000" dirty="0"/>
            </a:br>
            <a:r>
              <a:rPr lang="en-US" sz="2400" dirty="0">
                <a:latin typeface="Open Sans" panose="020B0604020202020204" charset="0"/>
                <a:ea typeface="Open Sans" panose="020B0604020202020204" charset="0"/>
                <a:cs typeface="Open Sans" panose="020B0604020202020204" charset="0"/>
              </a:rPr>
              <a:t>Just like literal objects, classes may include getters/setters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68936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47924-1212-4DF2-816A-90408C3D51E7}"/>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FAB1B829-2B48-42FE-AD28-3232CBE2C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01" y="1247470"/>
            <a:ext cx="5715798" cy="4363059"/>
          </a:xfrm>
          <a:prstGeom prst="rect">
            <a:avLst/>
          </a:prstGeom>
        </p:spPr>
      </p:pic>
    </p:spTree>
    <p:extLst>
      <p:ext uri="{BB962C8B-B14F-4D97-AF65-F5344CB8AC3E}">
        <p14:creationId xmlns:p14="http://schemas.microsoft.com/office/powerpoint/2010/main" val="146217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26C71-8FA9-4DAB-8749-73FC96575522}"/>
              </a:ext>
            </a:extLst>
          </p:cNvPr>
          <p:cNvSpPr>
            <a:spLocks noGrp="1"/>
          </p:cNvSpPr>
          <p:nvPr>
            <p:ph type="title"/>
          </p:nvPr>
        </p:nvSpPr>
        <p:spPr/>
        <p:txBody>
          <a:bodyPr/>
          <a:lstStyle/>
          <a:p>
            <a:pPr>
              <a:lnSpc>
                <a:spcPct val="100000"/>
              </a:lnSpc>
            </a:pPr>
            <a:r>
              <a:rPr lang="en-US" sz="4000" dirty="0"/>
              <a:t>Class inheritance</a:t>
            </a:r>
            <a:br>
              <a:rPr lang="en-US" sz="4000" dirty="0"/>
            </a:br>
            <a:r>
              <a:rPr lang="en-US" sz="2400" dirty="0">
                <a:latin typeface="Open Sans" panose="020B0604020202020204" charset="0"/>
                <a:ea typeface="Open Sans" panose="020B0604020202020204" charset="0"/>
                <a:cs typeface="Open Sans" panose="020B0604020202020204" charset="0"/>
              </a:rPr>
              <a:t>The extends keyword is used in class declarations or class expressions to create a class as a child of another class.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there is a constructor present in the subclass, it needs to first call super() before using "this".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3523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2AFDCD-B8F2-4F14-8BE1-E82BC89A60C2}"/>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4" name="Рисунок 3">
            <a:extLst>
              <a:ext uri="{FF2B5EF4-FFF2-40B4-BE49-F238E27FC236}">
                <a16:creationId xmlns:a16="http://schemas.microsoft.com/office/drawing/2014/main" id="{8531E5BF-B67D-4B5E-8809-7C2E8CC0C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965" y="1114101"/>
            <a:ext cx="7588462" cy="4891236"/>
          </a:xfrm>
          <a:prstGeom prst="rect">
            <a:avLst/>
          </a:prstGeom>
        </p:spPr>
      </p:pic>
    </p:spTree>
    <p:extLst>
      <p:ext uri="{BB962C8B-B14F-4D97-AF65-F5344CB8AC3E}">
        <p14:creationId xmlns:p14="http://schemas.microsoft.com/office/powerpoint/2010/main" val="308660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33E80A-029C-4866-BECA-1BD7FA39AAAB}"/>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class constructor must be called with new</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string representation of a class constructor in most JavaScript engines starts with the “class…”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040CDA71-8D94-402C-9CD2-EC33DBB9B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382" y="1116765"/>
            <a:ext cx="8869235" cy="1728869"/>
          </a:xfrm>
          <a:prstGeom prst="rect">
            <a:avLst/>
          </a:prstGeom>
        </p:spPr>
      </p:pic>
      <p:pic>
        <p:nvPicPr>
          <p:cNvPr id="8" name="Рисунок 7">
            <a:extLst>
              <a:ext uri="{FF2B5EF4-FFF2-40B4-BE49-F238E27FC236}">
                <a16:creationId xmlns:a16="http://schemas.microsoft.com/office/drawing/2014/main" id="{2FD72181-E6E3-4404-BFDF-5E865504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382" y="4239188"/>
            <a:ext cx="8869235" cy="1502047"/>
          </a:xfrm>
          <a:prstGeom prst="rect">
            <a:avLst/>
          </a:prstGeom>
        </p:spPr>
      </p:pic>
    </p:spTree>
    <p:extLst>
      <p:ext uri="{BB962C8B-B14F-4D97-AF65-F5344CB8AC3E}">
        <p14:creationId xmlns:p14="http://schemas.microsoft.com/office/powerpoint/2010/main" val="235694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EEBA41-5CA0-4784-B0B3-947DEA7DEE28}"/>
              </a:ext>
            </a:extLst>
          </p:cNvPr>
          <p:cNvSpPr>
            <a:spLocks noGrp="1"/>
          </p:cNvSpPr>
          <p:nvPr>
            <p:ph type="title"/>
          </p:nvPr>
        </p:nvSpPr>
        <p:spPr/>
        <p:txBody>
          <a:bodyPr/>
          <a:lstStyle/>
          <a:p>
            <a:r>
              <a:rPr lang="uk-UA" sz="100" dirty="0"/>
              <a:t>.</a:t>
            </a:r>
          </a:p>
        </p:txBody>
      </p:sp>
      <p:pic>
        <p:nvPicPr>
          <p:cNvPr id="5" name="Рисунок 4">
            <a:extLst>
              <a:ext uri="{FF2B5EF4-FFF2-40B4-BE49-F238E27FC236}">
                <a16:creationId xmlns:a16="http://schemas.microsoft.com/office/drawing/2014/main" id="{18294ADB-E23B-4885-B889-0002162C0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4" y="843037"/>
            <a:ext cx="8582890" cy="4975168"/>
          </a:xfrm>
          <a:prstGeom prst="rect">
            <a:avLst/>
          </a:prstGeom>
        </p:spPr>
      </p:pic>
    </p:spTree>
    <p:extLst>
      <p:ext uri="{BB962C8B-B14F-4D97-AF65-F5344CB8AC3E}">
        <p14:creationId xmlns:p14="http://schemas.microsoft.com/office/powerpoint/2010/main" val="1982945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4FE51D-EB1A-4E26-AAE7-15FF467122A7}"/>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One may also extend traditional function-based "classes":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4903879-EFC9-496C-8D5D-24F3B4452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024" y="1371600"/>
            <a:ext cx="8405951" cy="4114800"/>
          </a:xfrm>
          <a:prstGeom prst="rect">
            <a:avLst/>
          </a:prstGeom>
        </p:spPr>
      </p:pic>
    </p:spTree>
    <p:extLst>
      <p:ext uri="{BB962C8B-B14F-4D97-AF65-F5344CB8AC3E}">
        <p14:creationId xmlns:p14="http://schemas.microsoft.com/office/powerpoint/2010/main" val="3821854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9E761-BAF9-42A2-916C-77C44DF28FB5}"/>
              </a:ext>
            </a:extLst>
          </p:cNvPr>
          <p:cNvSpPr>
            <a:spLocks noGrp="1"/>
          </p:cNvSpPr>
          <p:nvPr>
            <p:ph type="title"/>
          </p:nvPr>
        </p:nvSpPr>
        <p:spPr/>
        <p:txBody>
          <a:bodyPr/>
          <a:lstStyle/>
          <a:p>
            <a:pPr>
              <a:lnSpc>
                <a:spcPct val="100000"/>
              </a:lnSpc>
            </a:pPr>
            <a:r>
              <a:rPr lang="en-US" sz="4000" dirty="0"/>
              <a:t>Super class calls with super</a:t>
            </a:r>
            <a:br>
              <a:rPr lang="en-US" sz="4000" dirty="0"/>
            </a:br>
            <a:r>
              <a:rPr lang="en-US" sz="2400" dirty="0">
                <a:latin typeface="Open Sans" panose="020B0604020202020204" charset="0"/>
                <a:ea typeface="Open Sans" panose="020B0604020202020204" charset="0"/>
                <a:cs typeface="Open Sans" panose="020B0604020202020204" charset="0"/>
              </a:rPr>
              <a:t>The super keyword is used to call corresponding methods of super class. This is one advantage over prototype-based inheritance.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12749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5FB77-80D7-4E66-8E87-EDE250739B84}"/>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B4EE839-C10D-45C3-BE65-04F6EE620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14" y="1226933"/>
            <a:ext cx="6508572" cy="4404134"/>
          </a:xfrm>
          <a:prstGeom prst="rect">
            <a:avLst/>
          </a:prstGeom>
        </p:spPr>
      </p:pic>
    </p:spTree>
    <p:extLst>
      <p:ext uri="{BB962C8B-B14F-4D97-AF65-F5344CB8AC3E}">
        <p14:creationId xmlns:p14="http://schemas.microsoft.com/office/powerpoint/2010/main" val="3603824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F8FC97-A186-4C20-9898-33AA63561C70}"/>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Arrow functions have no super</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accessed, it’s taken from the outer function. For instance: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super in the arrow function is the same as in stop(), so it works as intended. If we specified a “regular” function here, there would be an error:</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51D36150-773D-4CAA-838F-18EECF63D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376" y="1743006"/>
            <a:ext cx="8427247" cy="1343093"/>
          </a:xfrm>
          <a:prstGeom prst="rect">
            <a:avLst/>
          </a:prstGeom>
        </p:spPr>
      </p:pic>
      <p:pic>
        <p:nvPicPr>
          <p:cNvPr id="9" name="Рисунок 8">
            <a:extLst>
              <a:ext uri="{FF2B5EF4-FFF2-40B4-BE49-F238E27FC236}">
                <a16:creationId xmlns:a16="http://schemas.microsoft.com/office/drawing/2014/main" id="{782096E4-FC81-493A-AF98-5522899E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376" y="4610100"/>
            <a:ext cx="8430871" cy="742950"/>
          </a:xfrm>
          <a:prstGeom prst="rect">
            <a:avLst/>
          </a:prstGeom>
        </p:spPr>
      </p:pic>
    </p:spTree>
    <p:extLst>
      <p:ext uri="{BB962C8B-B14F-4D97-AF65-F5344CB8AC3E}">
        <p14:creationId xmlns:p14="http://schemas.microsoft.com/office/powerpoint/2010/main" val="417267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4124B-B018-4C46-89AC-4918AF746576}"/>
              </a:ext>
            </a:extLst>
          </p:cNvPr>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270783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https://developer.mozilla.org/en-US/docs/Web/JavaScript/Reference/Classes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https://javascript.info/class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9AE9D0-374F-4157-8EDF-9F95C1FE700E}"/>
              </a:ext>
            </a:extLst>
          </p:cNvPr>
          <p:cNvSpPr>
            <a:spLocks noGrp="1"/>
          </p:cNvSpPr>
          <p:nvPr>
            <p:ph type="title"/>
          </p:nvPr>
        </p:nvSpPr>
        <p:spPr/>
        <p:txBody>
          <a:bodyPr/>
          <a:lstStyle/>
          <a:p>
            <a:pPr>
              <a:lnSpc>
                <a:spcPct val="100000"/>
              </a:lnSpc>
            </a:pPr>
            <a:r>
              <a:rPr lang="en-US" sz="4000" dirty="0"/>
              <a:t>Defining classes</a:t>
            </a:r>
            <a:br>
              <a:rPr lang="en-US" b="1" dirty="0"/>
            </a:br>
            <a:r>
              <a:rPr lang="en-US" sz="2400" dirty="0" err="1">
                <a:latin typeface="Open Sans" panose="020B0604020202020204" charset="0"/>
                <a:ea typeface="Open Sans" panose="020B0604020202020204" charset="0"/>
                <a:cs typeface="Open Sans" panose="020B0604020202020204" charset="0"/>
              </a:rPr>
              <a:t>Classes</a:t>
            </a:r>
            <a:r>
              <a:rPr lang="en-US" sz="2400" dirty="0">
                <a:latin typeface="Open Sans" panose="020B0604020202020204" charset="0"/>
                <a:ea typeface="Open Sans" panose="020B0604020202020204" charset="0"/>
                <a:cs typeface="Open Sans" panose="020B0604020202020204" charset="0"/>
              </a:rPr>
              <a:t> are in fact "special functions", and just as you can define function expressions and function declarations, the class syntax has two components: class expressions and class declarations.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4428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5E9B3-8D70-4B5D-9EB0-FCB6FAC683FC}"/>
              </a:ext>
            </a:extLst>
          </p:cNvPr>
          <p:cNvSpPr>
            <a:spLocks noGrp="1"/>
          </p:cNvSpPr>
          <p:nvPr>
            <p:ph type="title"/>
          </p:nvPr>
        </p:nvSpPr>
        <p:spPr/>
        <p:txBody>
          <a:bodyPr/>
          <a:lstStyle/>
          <a:p>
            <a:pPr>
              <a:lnSpc>
                <a:spcPct val="100000"/>
              </a:lnSpc>
            </a:pPr>
            <a:r>
              <a:rPr lang="en-US" sz="4000" dirty="0"/>
              <a:t>Class declarations</a:t>
            </a:r>
            <a:br>
              <a:rPr lang="en-US" sz="4000" dirty="0"/>
            </a:br>
            <a:br>
              <a:rPr lang="en-US" sz="4000" dirty="0"/>
            </a:br>
            <a:endParaRPr lang="uk-UA" sz="4000" dirty="0"/>
          </a:p>
        </p:txBody>
      </p:sp>
      <p:pic>
        <p:nvPicPr>
          <p:cNvPr id="5" name="Рисунок 4">
            <a:extLst>
              <a:ext uri="{FF2B5EF4-FFF2-40B4-BE49-F238E27FC236}">
                <a16:creationId xmlns:a16="http://schemas.microsoft.com/office/drawing/2014/main" id="{0666FCEA-F306-46EF-86C7-CC7740158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73" y="2494210"/>
            <a:ext cx="9194653" cy="1869579"/>
          </a:xfrm>
          <a:prstGeom prst="rect">
            <a:avLst/>
          </a:prstGeom>
        </p:spPr>
      </p:pic>
    </p:spTree>
    <p:extLst>
      <p:ext uri="{BB962C8B-B14F-4D97-AF65-F5344CB8AC3E}">
        <p14:creationId xmlns:p14="http://schemas.microsoft.com/office/powerpoint/2010/main" val="247671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BFD5-8EE2-40A3-8DC4-2C42E893B03D}"/>
              </a:ext>
            </a:extLst>
          </p:cNvPr>
          <p:cNvSpPr>
            <a:spLocks noGrp="1"/>
          </p:cNvSpPr>
          <p:nvPr>
            <p:ph type="title"/>
          </p:nvPr>
        </p:nvSpPr>
        <p:spPr/>
        <p:txBody>
          <a:bodyPr/>
          <a:lstStyle/>
          <a:p>
            <a:pPr>
              <a:lnSpc>
                <a:spcPct val="100000"/>
              </a:lnSpc>
            </a:pPr>
            <a:r>
              <a:rPr lang="en-US" sz="3000" b="1" dirty="0"/>
              <a:t>Hoisting</a:t>
            </a:r>
            <a:br>
              <a:rPr lang="en-US" b="1" dirty="0"/>
            </a:br>
            <a:r>
              <a:rPr lang="en-US" sz="2400" dirty="0">
                <a:latin typeface="Open Sans" panose="020B0604020202020204" charset="0"/>
                <a:ea typeface="Open Sans" panose="020B0604020202020204" charset="0"/>
                <a:cs typeface="Open Sans" panose="020B0604020202020204" charset="0"/>
              </a:rPr>
              <a:t>An important difference between function declarations and class declarations is that function declarations are hoisted and class declarations are not. You first need to declare your class and then access it, otherwise code like the following will throw a </a:t>
            </a:r>
            <a:r>
              <a:rPr lang="en-US" sz="2400" dirty="0">
                <a:solidFill>
                  <a:srgbClr val="FF0000"/>
                </a:solidFill>
                <a:latin typeface="Open Sans" panose="020B0604020202020204" charset="0"/>
                <a:ea typeface="Open Sans" panose="020B0604020202020204" charset="0"/>
                <a:cs typeface="Open Sans" panose="020B0604020202020204" charset="0"/>
              </a:rPr>
              <a:t>ReferenceError</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7F0FC6F-FB10-4010-92D1-039898CE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68" y="3471545"/>
            <a:ext cx="9299863" cy="976485"/>
          </a:xfrm>
          <a:prstGeom prst="rect">
            <a:avLst/>
          </a:prstGeom>
        </p:spPr>
      </p:pic>
      <p:pic>
        <p:nvPicPr>
          <p:cNvPr id="7" name="Рисунок 6">
            <a:extLst>
              <a:ext uri="{FF2B5EF4-FFF2-40B4-BE49-F238E27FC236}">
                <a16:creationId xmlns:a16="http://schemas.microsoft.com/office/drawing/2014/main" id="{D34F3DA2-1958-4956-A8FA-A895B588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068" y="3429000"/>
            <a:ext cx="9299863" cy="1038370"/>
          </a:xfrm>
          <a:prstGeom prst="rect">
            <a:avLst/>
          </a:prstGeom>
        </p:spPr>
      </p:pic>
    </p:spTree>
    <p:extLst>
      <p:ext uri="{BB962C8B-B14F-4D97-AF65-F5344CB8AC3E}">
        <p14:creationId xmlns:p14="http://schemas.microsoft.com/office/powerpoint/2010/main" val="22184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9764BA-FE17-476A-BDB7-494F3C724AC2}"/>
              </a:ext>
            </a:extLst>
          </p:cNvPr>
          <p:cNvSpPr>
            <a:spLocks noGrp="1"/>
          </p:cNvSpPr>
          <p:nvPr>
            <p:ph type="title"/>
          </p:nvPr>
        </p:nvSpPr>
        <p:spPr/>
        <p:txBody>
          <a:bodyPr/>
          <a:lstStyle/>
          <a:p>
            <a:pPr>
              <a:lnSpc>
                <a:spcPct val="100000"/>
              </a:lnSpc>
            </a:pPr>
            <a:r>
              <a:rPr lang="en-US" sz="4000" dirty="0"/>
              <a:t>Class expressions</a:t>
            </a:r>
            <a:br>
              <a:rPr lang="uk-UA" sz="4000" dirty="0"/>
            </a:br>
            <a:r>
              <a:rPr lang="en-US" sz="2400" dirty="0">
                <a:latin typeface="Open Sans" panose="020B0604020202020204" charset="0"/>
                <a:ea typeface="Open Sans" panose="020B0604020202020204" charset="0"/>
                <a:cs typeface="Open Sans" panose="020B0604020202020204" charset="0"/>
              </a:rPr>
              <a:t>Class expressions can be named or unnamed. The name given to a named class expression is local to the class's body. (it can be retrieved through the class’s name property, though).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3811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8E350-1FED-408D-8648-D5B797898FB0}"/>
              </a:ext>
            </a:extLst>
          </p:cNvPr>
          <p:cNvSpPr>
            <a:spLocks noGrp="1"/>
          </p:cNvSpPr>
          <p:nvPr>
            <p:ph type="title"/>
          </p:nvPr>
        </p:nvSpPr>
        <p:spPr/>
        <p:txBody>
          <a:bodyPr/>
          <a:lstStyle/>
          <a:p>
            <a:pPr>
              <a:lnSpc>
                <a:spcPct val="100000"/>
              </a:lnSpc>
            </a:pPr>
            <a:r>
              <a:rPr lang="en-US" sz="3000" dirty="0"/>
              <a:t>Example</a:t>
            </a:r>
            <a:br>
              <a:rPr lang="en-US" sz="3000" dirty="0"/>
            </a:br>
            <a:endParaRPr lang="uk-UA" sz="3000" dirty="0"/>
          </a:p>
        </p:txBody>
      </p:sp>
      <p:pic>
        <p:nvPicPr>
          <p:cNvPr id="5" name="Рисунок 4">
            <a:extLst>
              <a:ext uri="{FF2B5EF4-FFF2-40B4-BE49-F238E27FC236}">
                <a16:creationId xmlns:a16="http://schemas.microsoft.com/office/drawing/2014/main" id="{22341107-740A-4A05-8895-F3F407F4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32" y="1338996"/>
            <a:ext cx="7540735" cy="4147404"/>
          </a:xfrm>
          <a:prstGeom prst="rect">
            <a:avLst/>
          </a:prstGeom>
        </p:spPr>
      </p:pic>
    </p:spTree>
    <p:extLst>
      <p:ext uri="{BB962C8B-B14F-4D97-AF65-F5344CB8AC3E}">
        <p14:creationId xmlns:p14="http://schemas.microsoft.com/office/powerpoint/2010/main" val="37913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FA1C96-46D8-40FB-951B-A0BD5E0B7187}"/>
              </a:ext>
            </a:extLst>
          </p:cNvPr>
          <p:cNvSpPr>
            <a:spLocks noGrp="1"/>
          </p:cNvSpPr>
          <p:nvPr>
            <p:ph type="title"/>
          </p:nvPr>
        </p:nvSpPr>
        <p:spPr/>
        <p:txBody>
          <a:bodyPr/>
          <a:lstStyle/>
          <a:p>
            <a:pPr>
              <a:lnSpc>
                <a:spcPct val="100000"/>
              </a:lnSpc>
            </a:pPr>
            <a:r>
              <a:rPr lang="en-US" sz="4000" b="1" dirty="0"/>
              <a:t>Class body and method definitions</a:t>
            </a:r>
            <a:br>
              <a:rPr lang="en-US" sz="4000" b="1" dirty="0"/>
            </a:br>
            <a:r>
              <a:rPr lang="en-US" sz="2400" dirty="0">
                <a:latin typeface="Open Sans" panose="020B0604020202020204" charset="0"/>
                <a:ea typeface="Open Sans" panose="020B0604020202020204" charset="0"/>
                <a:cs typeface="Open Sans" panose="020B0604020202020204" charset="0"/>
              </a:rPr>
              <a:t>The body of a class is the part that is in curly brackets {}. This is where you define class members, such as methods or constructor.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13609595"/>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1576</TotalTime>
  <Words>1464</Words>
  <Application>Microsoft Office PowerPoint</Application>
  <PresentationFormat>Широкоэкранный</PresentationFormat>
  <Paragraphs>88</Paragraphs>
  <Slides>36</Slides>
  <Notes>18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36</vt:i4>
      </vt:variant>
    </vt:vector>
  </HeadingPairs>
  <TitlesOfParts>
    <vt:vector size="41" baseType="lpstr">
      <vt:lpstr>Calibri</vt:lpstr>
      <vt:lpstr>Open Sans</vt:lpstr>
      <vt:lpstr>Arial</vt:lpstr>
      <vt:lpstr>Proxima Nova Black</vt:lpstr>
      <vt:lpstr>LIGHT-THEME</vt:lpstr>
      <vt:lpstr>Classes class inheritance super static getters &amp; setters</vt:lpstr>
      <vt:lpstr>Not just a syntactic sugar 1. a function created by class is labelled by a special internal property [[FunctionKind]]:"classConstructor“ 2. class methods are non-enumerable 3. classes always use strict</vt:lpstr>
      <vt:lpstr>class constructor must be called with new       a string representation of a class constructor in most JavaScript engines starts with the “class…”</vt:lpstr>
      <vt:lpstr>Defining classes Classes are in fact "special functions", and just as you can define function expressions and function declarations, the class syntax has two components: class expressions and class declarations.</vt:lpstr>
      <vt:lpstr>Class declarations  </vt:lpstr>
      <vt:lpstr>Hoisting An important difference between function declarations and class declarations is that function declarations are hoisted and class declarations are not. You first need to declare your class and then access it, otherwise code like the following will throw a ReferenceError:</vt:lpstr>
      <vt:lpstr>Class expressions Class expressions can be named or unnamed. The name given to a named class expression is local to the class's body. (it can be retrieved through the class’s name property, though).</vt:lpstr>
      <vt:lpstr>Example </vt:lpstr>
      <vt:lpstr>Class body and method definitions The body of a class is the part that is in curly brackets {}. This is where you define class members, such as methods or constructor.</vt:lpstr>
      <vt:lpstr>Strict mode The body of a class is executed in strict mode, i.e., code written here is subject to stricter syntax for increased performance.</vt:lpstr>
      <vt:lpstr>Constructor The constructor method is a special method for creating and initializing an object created with a class. There can only be one special method with the name "constructor" in a class. A SyntaxError will be thrown if the class contains more than one occurrence of a constructor method.  A constructor can use the super keyword to call the constructor of the super class.</vt:lpstr>
      <vt:lpstr>Prototype methods </vt:lpstr>
      <vt:lpstr>Static methods The static keyword defines a static method for a class. Static methods are called without instantiating their class and cannot be called through a class instance.</vt:lpstr>
      <vt:lpstr>Example</vt:lpstr>
      <vt:lpstr>Inheritance of static properties and methods</vt:lpstr>
      <vt:lpstr>extends gives Rabbit the [[Prototype]] reference to Animal</vt:lpstr>
      <vt:lpstr>.</vt:lpstr>
      <vt:lpstr>Boxing with prototype and static methods When a static or prototype method is called without a value for this, the this value will be undefined inside the method.</vt:lpstr>
      <vt:lpstr>Example</vt:lpstr>
      <vt:lpstr>Instance properties Instance properties must be defined inside of class methods:       Static (class-side) data properties and prototype data properties must be defined outside of the ClassBody declaration:    </vt:lpstr>
      <vt:lpstr>Field declarations  Public field declarations Private field declarations</vt:lpstr>
      <vt:lpstr>Public field declarations With the JavaScript field declaration syntax, the above example can be written as:          </vt:lpstr>
      <vt:lpstr>Private field declarations Using private fields, the definition can be refined as below.  </vt:lpstr>
      <vt:lpstr>It's an error to reference private fields from outside of the class; they can only be read or written within the class body. By defining things which are not visible outside of the class, you ensure that your classes' users can't depend on internals, which may change version to version.       </vt:lpstr>
      <vt:lpstr>Protected fields Protected properties are usually prefixed with an underscore _.  That is not enforced on the language level, but there’s a well-known convention between programmers that such properties and methods should not be accessed from the outside.</vt:lpstr>
      <vt:lpstr>Getters/setters Just like literal objects, classes may include getters/setters</vt:lpstr>
      <vt:lpstr>Example</vt:lpstr>
      <vt:lpstr>Class inheritance The extends keyword is used in class declarations or class expressions to create a class as a child of another class.  If there is a constructor present in the subclass, it needs to first call super() before using "this".</vt:lpstr>
      <vt:lpstr>Example</vt:lpstr>
      <vt:lpstr>.</vt:lpstr>
      <vt:lpstr>One may also extend traditional function-based "classes":</vt:lpstr>
      <vt:lpstr>Super class calls with super The super keyword is used to call corresponding methods of super class. This is one advantage over prototype-based inheritance.</vt:lpstr>
      <vt:lpstr>Example</vt:lpstr>
      <vt:lpstr>Arrow functions have no super If accessed, it’s taken from the outer function. For instance:      The super in the arrow function is the same as in stop(), so it works as intended. If we specified a “regular” function here, there would be an error:    </vt:lpstr>
      <vt:lpstr>THANK YOU!</vt:lpstr>
      <vt:lpstr>Links 1. https://developer.mozilla.org/en-US/docs/Web/JavaScript/Reference/Classes 2. https://javascript.info/class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215</cp:revision>
  <dcterms:created xsi:type="dcterms:W3CDTF">2018-12-11T16:43:22Z</dcterms:created>
  <dcterms:modified xsi:type="dcterms:W3CDTF">2020-03-23T07:40:00Z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