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6" r:id="rId4"/>
  </p:sldMasterIdLst>
  <p:notesMasterIdLst>
    <p:notesMasterId r:id="rId15"/>
  </p:notesMasterIdLst>
  <p:sldIdLst>
    <p:sldId id="258" r:id="rId5"/>
    <p:sldId id="261" r:id="rId6"/>
    <p:sldId id="263" r:id="rId7"/>
    <p:sldId id="264" r:id="rId8"/>
    <p:sldId id="265" r:id="rId9"/>
    <p:sldId id="266" r:id="rId10"/>
    <p:sldId id="267" r:id="rId11"/>
    <p:sldId id="268" r:id="rId12"/>
    <p:sldId id="269" r:id="rId13"/>
    <p:sldId id="262"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Open Sans" panose="020B0604020202020204" charset="0"/>
      <p:regular r:id="rId20"/>
      <p:bold r:id="rId21"/>
      <p:italic r:id="rId22"/>
      <p:boldItalic r:id="rId23"/>
    </p:embeddedFont>
    <p:embeddedFont>
      <p:font typeface="Proxima Nova Black" panose="020B0604020202020204" charset="0"/>
      <p:bold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791F0F3B-8968-46A9-AD71-08B8A2F1825B}">
          <p14:sldIdLst>
            <p14:sldId id="258"/>
            <p14:sldId id="261"/>
            <p14:sldId id="263"/>
            <p14:sldId id="264"/>
            <p14:sldId id="265"/>
            <p14:sldId id="266"/>
            <p14:sldId id="267"/>
            <p14:sldId id="268"/>
            <p14:sldId id="269"/>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3E42"/>
    <a:srgbClr val="DC57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957" autoAdjust="0"/>
  </p:normalViewPr>
  <p:slideViewPr>
    <p:cSldViewPr snapToGrid="0">
      <p:cViewPr varScale="1">
        <p:scale>
          <a:sx n="63" d="100"/>
          <a:sy n="63" d="100"/>
        </p:scale>
        <p:origin x="1020"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9.fntdata"/><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D01C81-D58C-4B5E-87F6-57627472BE7F}" type="datetimeFigureOut">
              <a:rPr lang="uk-UA" smtClean="0"/>
              <a:t>16.01.2020</a:t>
            </a:fld>
            <a:endParaRPr lang="uk-UA"/>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68601-390F-4A95-881F-A777CA14B77E}" type="slidenum">
              <a:rPr lang="uk-UA" smtClean="0"/>
              <a:t>‹#›</a:t>
            </a:fld>
            <a:endParaRPr lang="uk-UA"/>
          </a:p>
        </p:txBody>
      </p:sp>
    </p:spTree>
    <p:extLst>
      <p:ext uri="{BB962C8B-B14F-4D97-AF65-F5344CB8AC3E}">
        <p14:creationId xmlns:p14="http://schemas.microsoft.com/office/powerpoint/2010/main" val="340893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57868601-390F-4A95-881F-A777CA14B77E}" type="slidenum">
              <a:rPr lang="uk-UA" smtClean="0"/>
              <a:t>1</a:t>
            </a:fld>
            <a:endParaRPr lang="uk-UA"/>
          </a:p>
        </p:txBody>
      </p:sp>
    </p:spTree>
    <p:extLst>
      <p:ext uri="{BB962C8B-B14F-4D97-AF65-F5344CB8AC3E}">
        <p14:creationId xmlns:p14="http://schemas.microsoft.com/office/powerpoint/2010/main" val="910478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a:t>Проксі</a:t>
            </a:r>
            <a:r>
              <a:rPr lang="ru-RU" dirty="0"/>
              <a:t>-компонент, по </a:t>
            </a:r>
            <a:r>
              <a:rPr lang="ru-RU" dirty="0" err="1"/>
              <a:t>суті</a:t>
            </a:r>
            <a:r>
              <a:rPr lang="ru-RU" dirty="0"/>
              <a:t>, є </a:t>
            </a:r>
            <a:r>
              <a:rPr lang="en-US" dirty="0"/>
              <a:t>placeholder’</a:t>
            </a:r>
            <a:r>
              <a:rPr lang="uk-UA" dirty="0" err="1"/>
              <a:t>ом</a:t>
            </a:r>
            <a:r>
              <a:rPr lang="ru-RU" dirty="0"/>
              <a:t>,  </a:t>
            </a:r>
            <a:r>
              <a:rPr lang="ru-RU" dirty="0" err="1"/>
              <a:t>який</a:t>
            </a:r>
            <a:r>
              <a:rPr lang="ru-RU" dirty="0"/>
              <a:t> </a:t>
            </a:r>
            <a:r>
              <a:rPr lang="ru-RU" dirty="0" err="1"/>
              <a:t>можна</a:t>
            </a:r>
            <a:r>
              <a:rPr lang="ru-RU" dirty="0"/>
              <a:t> </a:t>
            </a:r>
            <a:r>
              <a:rPr lang="ru-RU" dirty="0" err="1"/>
              <a:t>відрендерити</a:t>
            </a:r>
            <a:r>
              <a:rPr lang="ru-RU" dirty="0"/>
              <a:t> з </a:t>
            </a:r>
            <a:r>
              <a:rPr lang="ru-RU" dirty="0" err="1"/>
              <a:t>іншого</a:t>
            </a:r>
            <a:r>
              <a:rPr lang="ru-RU" dirty="0"/>
              <a:t> компонента. І </a:t>
            </a:r>
            <a:r>
              <a:rPr lang="ru-RU" dirty="0" err="1"/>
              <a:t>що</a:t>
            </a:r>
            <a:r>
              <a:rPr lang="ru-RU" dirty="0"/>
              <a:t> в </a:t>
            </a:r>
            <a:r>
              <a:rPr lang="ru-RU" dirty="0" err="1"/>
              <a:t>цьому</a:t>
            </a:r>
            <a:r>
              <a:rPr lang="ru-RU" dirty="0"/>
              <a:t> </a:t>
            </a:r>
            <a:r>
              <a:rPr lang="ru-RU" dirty="0" err="1"/>
              <a:t>насправді</a:t>
            </a:r>
            <a:r>
              <a:rPr lang="ru-RU" dirty="0"/>
              <a:t> </a:t>
            </a:r>
            <a:r>
              <a:rPr lang="ru-RU" dirty="0" err="1"/>
              <a:t>приємно</a:t>
            </a:r>
            <a:r>
              <a:rPr lang="ru-RU" dirty="0"/>
              <a:t> - </a:t>
            </a:r>
            <a:r>
              <a:rPr lang="ru-RU" dirty="0" err="1"/>
              <a:t>ви</a:t>
            </a:r>
            <a:r>
              <a:rPr lang="ru-RU" dirty="0"/>
              <a:t> можете </a:t>
            </a:r>
            <a:r>
              <a:rPr lang="ru-RU" dirty="0" err="1"/>
              <a:t>зв’язати</a:t>
            </a:r>
            <a:r>
              <a:rPr lang="ru-RU" dirty="0"/>
              <a:t> </a:t>
            </a:r>
            <a:r>
              <a:rPr lang="ru-RU" dirty="0" err="1"/>
              <a:t>його</a:t>
            </a:r>
            <a:r>
              <a:rPr lang="ru-RU" dirty="0"/>
              <a:t> прямо в </a:t>
            </a:r>
            <a:r>
              <a:rPr lang="uk-UA" dirty="0"/>
              <a:t>методі </a:t>
            </a:r>
            <a:r>
              <a:rPr lang="en-US" dirty="0"/>
              <a:t>render</a:t>
            </a:r>
            <a:r>
              <a:rPr lang="ru-RU" dirty="0"/>
              <a:t>, не </a:t>
            </a:r>
            <a:r>
              <a:rPr lang="uk-UA" dirty="0"/>
              <a:t>думаючи імперативно</a:t>
            </a:r>
            <a:r>
              <a:rPr lang="ru-RU" dirty="0"/>
              <a:t>. </a:t>
            </a:r>
            <a:r>
              <a:rPr lang="ru-RU" dirty="0" err="1"/>
              <a:t>Цей</a:t>
            </a:r>
            <a:r>
              <a:rPr lang="ru-RU" dirty="0"/>
              <a:t> компонент, в основному, </a:t>
            </a:r>
            <a:r>
              <a:rPr lang="ru-RU" dirty="0" err="1"/>
              <a:t>дозволяє</a:t>
            </a:r>
            <a:r>
              <a:rPr lang="ru-RU" dirty="0"/>
              <a:t> </a:t>
            </a:r>
            <a:r>
              <a:rPr lang="ru-RU" dirty="0" err="1"/>
              <a:t>згинати</a:t>
            </a:r>
            <a:r>
              <a:rPr lang="ru-RU" dirty="0"/>
              <a:t> ваше дерево потоку </a:t>
            </a:r>
            <a:r>
              <a:rPr lang="ru-RU" dirty="0" err="1"/>
              <a:t>даних</a:t>
            </a:r>
            <a:r>
              <a:rPr lang="ru-RU" dirty="0"/>
              <a:t> </a:t>
            </a:r>
            <a:r>
              <a:rPr lang="ru-RU" dirty="0" err="1"/>
              <a:t>React</a:t>
            </a:r>
            <a:r>
              <a:rPr lang="ru-RU" dirty="0"/>
              <a:t> в DOM дерево.</a:t>
            </a:r>
            <a:endParaRPr lang="uk-UA" dirty="0"/>
          </a:p>
        </p:txBody>
      </p:sp>
      <p:sp>
        <p:nvSpPr>
          <p:cNvPr id="4" name="Номер слайда 3"/>
          <p:cNvSpPr>
            <a:spLocks noGrp="1"/>
          </p:cNvSpPr>
          <p:nvPr>
            <p:ph type="sldNum" sz="quarter" idx="5"/>
          </p:nvPr>
        </p:nvSpPr>
        <p:spPr/>
        <p:txBody>
          <a:bodyPr/>
          <a:lstStyle/>
          <a:p>
            <a:fld id="{57868601-390F-4A95-881F-A777CA14B77E}" type="slidenum">
              <a:rPr lang="uk-UA" smtClean="0"/>
              <a:t>2</a:t>
            </a:fld>
            <a:endParaRPr lang="uk-UA"/>
          </a:p>
        </p:txBody>
      </p:sp>
    </p:spTree>
    <p:extLst>
      <p:ext uri="{BB962C8B-B14F-4D97-AF65-F5344CB8AC3E}">
        <p14:creationId xmlns:p14="http://schemas.microsoft.com/office/powerpoint/2010/main" val="3032755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57868601-390F-4A95-881F-A777CA14B77E}" type="slidenum">
              <a:rPr lang="uk-UA" smtClean="0"/>
              <a:t>3</a:t>
            </a:fld>
            <a:endParaRPr lang="uk-UA"/>
          </a:p>
        </p:txBody>
      </p:sp>
    </p:spTree>
    <p:extLst>
      <p:ext uri="{BB962C8B-B14F-4D97-AF65-F5344CB8AC3E}">
        <p14:creationId xmlns:p14="http://schemas.microsoft.com/office/powerpoint/2010/main" val="2801657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a:t>Це</a:t>
            </a:r>
            <a:r>
              <a:rPr lang="ru-RU" dirty="0"/>
              <a:t> компонент </a:t>
            </a:r>
            <a:r>
              <a:rPr lang="ru-RU" dirty="0" err="1"/>
              <a:t>проксі</a:t>
            </a:r>
            <a:r>
              <a:rPr lang="ru-RU" dirty="0"/>
              <a:t>, </a:t>
            </a:r>
            <a:r>
              <a:rPr lang="ru-RU" dirty="0" err="1"/>
              <a:t>який</a:t>
            </a:r>
            <a:r>
              <a:rPr lang="ru-RU" dirty="0"/>
              <a:t> </a:t>
            </a:r>
            <a:r>
              <a:rPr lang="ru-RU" dirty="0" err="1"/>
              <a:t>застосовується</a:t>
            </a:r>
            <a:r>
              <a:rPr lang="ru-RU" dirty="0"/>
              <a:t> до стилю. </a:t>
            </a:r>
            <a:r>
              <a:rPr lang="ru-RU" dirty="0" err="1"/>
              <a:t>Припустимо</a:t>
            </a:r>
            <a:r>
              <a:rPr lang="ru-RU" dirty="0"/>
              <a:t>, у нас є кнопка. Вона </a:t>
            </a:r>
            <a:r>
              <a:rPr lang="ru-RU" dirty="0" err="1"/>
              <a:t>використовує</a:t>
            </a:r>
            <a:r>
              <a:rPr lang="ru-RU" dirty="0"/>
              <a:t> </a:t>
            </a:r>
            <a:r>
              <a:rPr lang="ru-RU" dirty="0" err="1"/>
              <a:t>класи</a:t>
            </a:r>
            <a:r>
              <a:rPr lang="ru-RU" dirty="0"/>
              <a:t> для </a:t>
            </a:r>
            <a:r>
              <a:rPr lang="ru-RU" dirty="0" err="1"/>
              <a:t>стилізації</a:t>
            </a:r>
            <a:r>
              <a:rPr lang="ru-RU" dirty="0"/>
              <a:t> як “</a:t>
            </a:r>
            <a:r>
              <a:rPr lang="en-US" dirty="0"/>
              <a:t>primary</a:t>
            </a:r>
            <a:r>
              <a:rPr lang="ru-RU" dirty="0"/>
              <a:t>" </a:t>
            </a:r>
            <a:r>
              <a:rPr lang="en-US" dirty="0"/>
              <a:t>button</a:t>
            </a:r>
            <a:r>
              <a:rPr lang="ru-RU" dirty="0"/>
              <a:t>.</a:t>
            </a:r>
            <a:endParaRPr lang="uk-UA" dirty="0"/>
          </a:p>
        </p:txBody>
      </p:sp>
      <p:sp>
        <p:nvSpPr>
          <p:cNvPr id="4" name="Номер слайда 3"/>
          <p:cNvSpPr>
            <a:spLocks noGrp="1"/>
          </p:cNvSpPr>
          <p:nvPr>
            <p:ph type="sldNum" sz="quarter" idx="5"/>
          </p:nvPr>
        </p:nvSpPr>
        <p:spPr/>
        <p:txBody>
          <a:bodyPr/>
          <a:lstStyle/>
          <a:p>
            <a:fld id="{57868601-390F-4A95-881F-A777CA14B77E}" type="slidenum">
              <a:rPr lang="uk-UA" smtClean="0"/>
              <a:t>6</a:t>
            </a:fld>
            <a:endParaRPr lang="uk-UA"/>
          </a:p>
        </p:txBody>
      </p:sp>
    </p:spTree>
    <p:extLst>
      <p:ext uri="{BB962C8B-B14F-4D97-AF65-F5344CB8AC3E}">
        <p14:creationId xmlns:p14="http://schemas.microsoft.com/office/powerpoint/2010/main" val="3590801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Ми </a:t>
            </a:r>
            <a:r>
              <a:rPr lang="ru-RU" dirty="0" err="1"/>
              <a:t>можемо</a:t>
            </a:r>
            <a:r>
              <a:rPr lang="ru-RU" dirty="0"/>
              <a:t> </a:t>
            </a:r>
            <a:r>
              <a:rPr lang="ru-RU" dirty="0" err="1"/>
              <a:t>генерувати</a:t>
            </a:r>
            <a:r>
              <a:rPr lang="ru-RU" dirty="0"/>
              <a:t> </a:t>
            </a:r>
            <a:r>
              <a:rPr lang="ru-RU" dirty="0" err="1"/>
              <a:t>цей</a:t>
            </a:r>
            <a:r>
              <a:rPr lang="ru-RU" dirty="0"/>
              <a:t> </a:t>
            </a:r>
            <a:r>
              <a:rPr lang="uk-UA" dirty="0"/>
              <a:t>вивід</a:t>
            </a:r>
            <a:r>
              <a:rPr lang="ru-RU" dirty="0"/>
              <a:t>, </a:t>
            </a:r>
            <a:r>
              <a:rPr lang="ru-RU" dirty="0" err="1"/>
              <a:t>використовуючи</a:t>
            </a:r>
            <a:r>
              <a:rPr lang="ru-RU" dirty="0"/>
              <a:t> пару </a:t>
            </a:r>
            <a:r>
              <a:rPr lang="ru-RU" dirty="0" err="1"/>
              <a:t>одноцільових</a:t>
            </a:r>
            <a:r>
              <a:rPr lang="ru-RU" dirty="0"/>
              <a:t> </a:t>
            </a:r>
            <a:r>
              <a:rPr lang="ru-RU" dirty="0" err="1"/>
              <a:t>компонентів</a:t>
            </a:r>
            <a:r>
              <a:rPr lang="ru-RU" dirty="0"/>
              <a:t>.</a:t>
            </a:r>
            <a:endParaRPr lang="uk-UA" dirty="0"/>
          </a:p>
        </p:txBody>
      </p:sp>
      <p:sp>
        <p:nvSpPr>
          <p:cNvPr id="4" name="Номер слайда 3"/>
          <p:cNvSpPr>
            <a:spLocks noGrp="1"/>
          </p:cNvSpPr>
          <p:nvPr>
            <p:ph type="sldNum" sz="quarter" idx="5"/>
          </p:nvPr>
        </p:nvSpPr>
        <p:spPr/>
        <p:txBody>
          <a:bodyPr/>
          <a:lstStyle/>
          <a:p>
            <a:fld id="{57868601-390F-4A95-881F-A777CA14B77E}" type="slidenum">
              <a:rPr lang="uk-UA" smtClean="0"/>
              <a:t>7</a:t>
            </a:fld>
            <a:endParaRPr lang="uk-UA"/>
          </a:p>
        </p:txBody>
      </p:sp>
    </p:spTree>
    <p:extLst>
      <p:ext uri="{BB962C8B-B14F-4D97-AF65-F5344CB8AC3E}">
        <p14:creationId xmlns:p14="http://schemas.microsoft.com/office/powerpoint/2010/main" val="650148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kern="1200" dirty="0" err="1">
                <a:solidFill>
                  <a:schemeClr val="tx1"/>
                </a:solidFill>
                <a:effectLst/>
                <a:latin typeface="+mn-lt"/>
                <a:ea typeface="+mn-ea"/>
                <a:cs typeface="+mn-cs"/>
              </a:rPr>
              <a:t>Це</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може</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допомогти</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візуалізувати</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це</a:t>
            </a:r>
            <a:r>
              <a:rPr lang="ru-RU" sz="1200" b="0" i="0" kern="1200" dirty="0">
                <a:solidFill>
                  <a:schemeClr val="tx1"/>
                </a:solidFill>
                <a:effectLst/>
                <a:latin typeface="+mn-lt"/>
                <a:ea typeface="+mn-ea"/>
                <a:cs typeface="+mn-cs"/>
              </a:rPr>
              <a:t>.</a:t>
            </a:r>
          </a:p>
        </p:txBody>
      </p:sp>
      <p:sp>
        <p:nvSpPr>
          <p:cNvPr id="4" name="Номер слайда 3"/>
          <p:cNvSpPr>
            <a:spLocks noGrp="1"/>
          </p:cNvSpPr>
          <p:nvPr>
            <p:ph type="sldNum" sz="quarter" idx="5"/>
          </p:nvPr>
        </p:nvSpPr>
        <p:spPr/>
        <p:txBody>
          <a:bodyPr/>
          <a:lstStyle/>
          <a:p>
            <a:fld id="{57868601-390F-4A95-881F-A777CA14B77E}" type="slidenum">
              <a:rPr lang="uk-UA" smtClean="0"/>
              <a:t>8</a:t>
            </a:fld>
            <a:endParaRPr lang="uk-UA"/>
          </a:p>
        </p:txBody>
      </p:sp>
    </p:spTree>
    <p:extLst>
      <p:ext uri="{BB962C8B-B14F-4D97-AF65-F5344CB8AC3E}">
        <p14:creationId xmlns:p14="http://schemas.microsoft.com/office/powerpoint/2010/main" val="1806178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a:t>Використовуючи</a:t>
            </a:r>
            <a:r>
              <a:rPr lang="ru-RU" dirty="0"/>
              <a:t> </a:t>
            </a:r>
            <a:r>
              <a:rPr lang="ru-RU" dirty="0" err="1"/>
              <a:t>ці</a:t>
            </a:r>
            <a:r>
              <a:rPr lang="ru-RU" dirty="0"/>
              <a:t> </a:t>
            </a:r>
            <a:r>
              <a:rPr lang="ru-RU" dirty="0" err="1"/>
              <a:t>компоненти</a:t>
            </a:r>
            <a:r>
              <a:rPr lang="ru-RU" dirty="0"/>
              <a:t>, все </a:t>
            </a:r>
            <a:r>
              <a:rPr lang="ru-RU" dirty="0" err="1"/>
              <a:t>це</a:t>
            </a:r>
            <a:r>
              <a:rPr lang="ru-RU" dirty="0"/>
              <a:t> </a:t>
            </a:r>
            <a:r>
              <a:rPr lang="ru-RU" dirty="0" err="1"/>
              <a:t>призводить</a:t>
            </a:r>
            <a:r>
              <a:rPr lang="ru-RU" dirty="0"/>
              <a:t> до одного результату.</a:t>
            </a:r>
          </a:p>
          <a:p>
            <a:endParaRPr lang="ru-RU" dirty="0"/>
          </a:p>
          <a:p>
            <a:r>
              <a:rPr lang="ru-RU" dirty="0" err="1"/>
              <a:t>Це</a:t>
            </a:r>
            <a:r>
              <a:rPr lang="ru-RU" dirty="0"/>
              <a:t> </a:t>
            </a:r>
            <a:r>
              <a:rPr lang="ru-RU" dirty="0" err="1"/>
              <a:t>може</a:t>
            </a:r>
            <a:r>
              <a:rPr lang="ru-RU" dirty="0"/>
              <a:t> бути </a:t>
            </a:r>
            <a:r>
              <a:rPr lang="ru-RU" dirty="0" err="1"/>
              <a:t>величезним</a:t>
            </a:r>
            <a:r>
              <a:rPr lang="ru-RU" dirty="0"/>
              <a:t> благом для </a:t>
            </a:r>
            <a:r>
              <a:rPr lang="ru-RU" dirty="0" err="1"/>
              <a:t>підтримки</a:t>
            </a:r>
            <a:r>
              <a:rPr lang="ru-RU" dirty="0"/>
              <a:t> </a:t>
            </a:r>
            <a:r>
              <a:rPr lang="ru-RU" dirty="0" err="1"/>
              <a:t>стилів</a:t>
            </a:r>
            <a:r>
              <a:rPr lang="ru-RU" dirty="0"/>
              <a:t>. </a:t>
            </a:r>
            <a:r>
              <a:rPr lang="ru-RU" dirty="0" err="1"/>
              <a:t>Це</a:t>
            </a:r>
            <a:r>
              <a:rPr lang="ru-RU" dirty="0"/>
              <a:t> </a:t>
            </a:r>
            <a:r>
              <a:rPr lang="ru-RU" dirty="0" err="1"/>
              <a:t>ізолює</a:t>
            </a:r>
            <a:r>
              <a:rPr lang="ru-RU" dirty="0"/>
              <a:t> </a:t>
            </a:r>
            <a:r>
              <a:rPr lang="ru-RU" dirty="0" err="1"/>
              <a:t>всі</a:t>
            </a:r>
            <a:r>
              <a:rPr lang="ru-RU" dirty="0"/>
              <a:t> </a:t>
            </a:r>
            <a:r>
              <a:rPr lang="ru-RU" dirty="0" err="1"/>
              <a:t>проблеми</a:t>
            </a:r>
            <a:r>
              <a:rPr lang="ru-RU" dirty="0"/>
              <a:t> стилю до одного компонента.</a:t>
            </a:r>
            <a:endParaRPr lang="uk-UA" dirty="0"/>
          </a:p>
        </p:txBody>
      </p:sp>
      <p:sp>
        <p:nvSpPr>
          <p:cNvPr id="4" name="Номер слайда 3"/>
          <p:cNvSpPr>
            <a:spLocks noGrp="1"/>
          </p:cNvSpPr>
          <p:nvPr>
            <p:ph type="sldNum" sz="quarter" idx="5"/>
          </p:nvPr>
        </p:nvSpPr>
        <p:spPr/>
        <p:txBody>
          <a:bodyPr/>
          <a:lstStyle/>
          <a:p>
            <a:fld id="{57868601-390F-4A95-881F-A777CA14B77E}" type="slidenum">
              <a:rPr lang="uk-UA" smtClean="0"/>
              <a:t>9</a:t>
            </a:fld>
            <a:endParaRPr lang="uk-UA"/>
          </a:p>
        </p:txBody>
      </p:sp>
    </p:spTree>
    <p:extLst>
      <p:ext uri="{BB962C8B-B14F-4D97-AF65-F5344CB8AC3E}">
        <p14:creationId xmlns:p14="http://schemas.microsoft.com/office/powerpoint/2010/main" val="1301586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chetcorcos/shindig-react-proxy-component-bb368510aad4" TargetMode="External"/><Relationship Id="rId2" Type="http://schemas.openxmlformats.org/officeDocument/2006/relationships/hyperlink" Target="https://reactpattern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9600" dirty="0"/>
              <a:t>Proxy component, Style component</a:t>
            </a:r>
            <a:endParaRPr lang="uk-UA" sz="9600" dirty="0"/>
          </a:p>
        </p:txBody>
      </p:sp>
      <p:sp>
        <p:nvSpPr>
          <p:cNvPr id="5" name="Text Placeholder 4"/>
          <p:cNvSpPr>
            <a:spLocks noGrp="1"/>
          </p:cNvSpPr>
          <p:nvPr>
            <p:ph type="body" sz="quarter" idx="10"/>
          </p:nvPr>
        </p:nvSpPr>
        <p:spPr/>
        <p:txBody>
          <a:bodyPr/>
          <a:lstStyle/>
          <a:p>
            <a:r>
              <a:rPr lang="en-US" dirty="0"/>
              <a:t>by Rostyslav Synenko</a:t>
            </a:r>
            <a:endParaRPr lang="uk-UA" dirty="0"/>
          </a:p>
        </p:txBody>
      </p:sp>
    </p:spTree>
    <p:extLst>
      <p:ext uri="{BB962C8B-B14F-4D97-AF65-F5344CB8AC3E}">
        <p14:creationId xmlns:p14="http://schemas.microsoft.com/office/powerpoint/2010/main" val="3068882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CA4024-49BF-4605-BB95-7F3BFE615866}"/>
              </a:ext>
            </a:extLst>
          </p:cNvPr>
          <p:cNvSpPr>
            <a:spLocks noGrp="1"/>
          </p:cNvSpPr>
          <p:nvPr>
            <p:ph type="title"/>
          </p:nvPr>
        </p:nvSpPr>
        <p:spPr/>
        <p:txBody>
          <a:bodyPr/>
          <a:lstStyle/>
          <a:p>
            <a:pPr>
              <a:lnSpc>
                <a:spcPct val="100000"/>
              </a:lnSpc>
            </a:pPr>
            <a:r>
              <a:rPr lang="en-US" sz="6000" dirty="0"/>
              <a:t>Links</a:t>
            </a:r>
            <a:br>
              <a:rPr lang="en-US" sz="6000" dirty="0"/>
            </a:br>
            <a:br>
              <a:rPr lang="en-US" sz="6000" dirty="0"/>
            </a:br>
            <a:r>
              <a:rPr lang="en-US" sz="2000" dirty="0">
                <a:latin typeface="Open Sans" panose="020B0604020202020204" charset="0"/>
                <a:ea typeface="Open Sans" panose="020B0604020202020204" charset="0"/>
                <a:cs typeface="Open Sans" panose="020B0604020202020204" charset="0"/>
              </a:rPr>
              <a:t>1. </a:t>
            </a:r>
            <a:r>
              <a:rPr lang="en-US" sz="2000" dirty="0">
                <a:solidFill>
                  <a:srgbClr val="0070C0"/>
                </a:solidFill>
                <a:latin typeface="Open Sans" panose="020B0604020202020204" charset="0"/>
                <a:ea typeface="Open Sans" panose="020B0604020202020204" charset="0"/>
                <a:cs typeface="Open Sans" panose="020B0604020202020204" charset="0"/>
                <a:hlinkClick r:id="rId2">
                  <a:extLst>
                    <a:ext uri="{A12FA001-AC4F-418D-AE19-62706E023703}">
                      <ahyp:hlinkClr xmlns:ahyp="http://schemas.microsoft.com/office/drawing/2018/hyperlinkcolor" val="tx"/>
                    </a:ext>
                  </a:extLst>
                </a:hlinkClick>
              </a:rPr>
              <a:t>https://reactpatterns.com/</a:t>
            </a:r>
            <a:br>
              <a:rPr lang="en-US" sz="2000" dirty="0">
                <a:solidFill>
                  <a:srgbClr val="0070C0"/>
                </a:solidFill>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2. </a:t>
            </a:r>
            <a:r>
              <a:rPr lang="en-US" sz="2000" dirty="0">
                <a:solidFill>
                  <a:srgbClr val="0070C0"/>
                </a:solidFill>
                <a:latin typeface="Open Sans" panose="020B0604020202020204" charset="0"/>
                <a:ea typeface="Open Sans" panose="020B0604020202020204" charset="0"/>
                <a:cs typeface="Open Sans" panose="020B0604020202020204" charset="0"/>
                <a:hlinkClick r:id="rId3">
                  <a:extLst>
                    <a:ext uri="{A12FA001-AC4F-418D-AE19-62706E023703}">
                      <ahyp:hlinkClr xmlns:ahyp="http://schemas.microsoft.com/office/drawing/2018/hyperlinkcolor" val="tx"/>
                    </a:ext>
                  </a:extLst>
                </a:hlinkClick>
              </a:rPr>
              <a:t>https://medium.com/@chetcorcos/shindig-react-proxy-component-bb368510aad4</a:t>
            </a:r>
            <a:br>
              <a:rPr lang="en-US" sz="2400" dirty="0">
                <a:solidFill>
                  <a:srgbClr val="0070C0"/>
                </a:solidFill>
                <a:latin typeface="Open Sans" panose="020B0604020202020204" charset="0"/>
                <a:ea typeface="Open Sans" panose="020B0604020202020204" charset="0"/>
                <a:cs typeface="Open Sans" panose="020B0604020202020204" charset="0"/>
              </a:rPr>
            </a:br>
            <a:endParaRPr lang="uk-UA" sz="2400" dirty="0">
              <a:solidFill>
                <a:srgbClr val="0070C0"/>
              </a:solidFill>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030528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1BB014-25C6-471E-95EF-9D24B54D3119}"/>
              </a:ext>
            </a:extLst>
          </p:cNvPr>
          <p:cNvSpPr>
            <a:spLocks noGrp="1"/>
          </p:cNvSpPr>
          <p:nvPr>
            <p:ph type="title"/>
          </p:nvPr>
        </p:nvSpPr>
        <p:spPr/>
        <p:txBody>
          <a:bodyPr/>
          <a:lstStyle/>
          <a:p>
            <a:pPr>
              <a:lnSpc>
                <a:spcPct val="100000"/>
              </a:lnSpc>
            </a:pPr>
            <a:r>
              <a:rPr lang="en-US" sz="5000" b="1" dirty="0"/>
              <a:t>Proxy Component</a:t>
            </a:r>
            <a:br>
              <a:rPr lang="en-US" sz="5000" b="1" dirty="0"/>
            </a:br>
            <a:br>
              <a:rPr lang="en-US" sz="5000" b="1" dirty="0"/>
            </a:br>
            <a:r>
              <a:rPr lang="en-US" sz="2000" dirty="0">
                <a:latin typeface="Open Sans" panose="020B0604020202020204" charset="0"/>
                <a:ea typeface="Open Sans" panose="020B0604020202020204" charset="0"/>
                <a:cs typeface="Open Sans" panose="020B0604020202020204" charset="0"/>
              </a:rPr>
              <a:t>A proxy component is essentially a placeholder component that can be rendered to from another component. And what’s really nice about it, is you can tie it right into the render cycle without having to think imperatively. This component basically allows you to two bend your React data flow tree into the DOM tree.</a:t>
            </a:r>
            <a:endParaRPr lang="en-US" sz="2000" b="1"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348622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83EAB1-1C1C-4E3B-B487-20A9E9576D46}"/>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Buttons are everywhere in web apps. And every one of them must have the </a:t>
            </a:r>
            <a:r>
              <a:rPr lang="en-US" sz="2400" dirty="0">
                <a:solidFill>
                  <a:srgbClr val="7030A0"/>
                </a:solidFill>
                <a:latin typeface="Open Sans" panose="020B0604020202020204" charset="0"/>
                <a:ea typeface="Open Sans" panose="020B0604020202020204" charset="0"/>
                <a:cs typeface="Open Sans" panose="020B0604020202020204" charset="0"/>
              </a:rPr>
              <a:t>type</a:t>
            </a:r>
            <a:r>
              <a:rPr lang="en-US" sz="2400" dirty="0">
                <a:latin typeface="Open Sans" panose="020B0604020202020204" charset="0"/>
                <a:ea typeface="Open Sans" panose="020B0604020202020204" charset="0"/>
                <a:cs typeface="Open Sans" panose="020B0604020202020204" charset="0"/>
              </a:rPr>
              <a:t> attribute set to </a:t>
            </a:r>
            <a:r>
              <a:rPr lang="en-US" sz="2400" dirty="0">
                <a:solidFill>
                  <a:srgbClr val="92D050"/>
                </a:solidFill>
                <a:latin typeface="Open Sans" panose="020B0604020202020204" charset="0"/>
                <a:ea typeface="Open Sans" panose="020B0604020202020204" charset="0"/>
                <a:cs typeface="Open Sans" panose="020B0604020202020204" charset="0"/>
              </a:rPr>
              <a:t>"button"</a:t>
            </a:r>
            <a:r>
              <a:rPr lang="en-US" sz="2400" dirty="0">
                <a:latin typeface="Open Sans" panose="020B0604020202020204" charset="0"/>
                <a:ea typeface="Open Sans" panose="020B0604020202020204" charset="0"/>
                <a:cs typeface="Open Sans" panose="020B0604020202020204" charset="0"/>
              </a:rPr>
              <a:t>.</a:t>
            </a:r>
            <a:endParaRPr lang="uk-UA" sz="2400" dirty="0">
              <a:latin typeface="Open Sans" panose="020B0604020202020204" charset="0"/>
              <a:ea typeface="Open Sans" panose="020B0604020202020204" charset="0"/>
              <a:cs typeface="Open Sans" panose="020B0604020202020204" charset="0"/>
            </a:endParaRPr>
          </a:p>
        </p:txBody>
      </p:sp>
      <p:pic>
        <p:nvPicPr>
          <p:cNvPr id="7" name="Рисунок 6">
            <a:extLst>
              <a:ext uri="{FF2B5EF4-FFF2-40B4-BE49-F238E27FC236}">
                <a16:creationId xmlns:a16="http://schemas.microsoft.com/office/drawing/2014/main" id="{255654CD-F865-4310-8908-97D0394AC5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044" y="2659525"/>
            <a:ext cx="6093912" cy="8531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8774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88284C-0AB4-4800-B4B4-28ECAA1FE98E}"/>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Writing this attribute hundreds of times is error prone. We can write a higher level component to proxy </a:t>
            </a:r>
            <a:r>
              <a:rPr lang="en-US" sz="2400" dirty="0">
                <a:solidFill>
                  <a:srgbClr val="CA3E42"/>
                </a:solidFill>
                <a:latin typeface="Open Sans" panose="020B0604020202020204" charset="0"/>
                <a:ea typeface="Open Sans" panose="020B0604020202020204" charset="0"/>
                <a:cs typeface="Open Sans" panose="020B0604020202020204" charset="0"/>
              </a:rPr>
              <a:t>props</a:t>
            </a:r>
            <a:r>
              <a:rPr lang="en-US" sz="2400" dirty="0">
                <a:latin typeface="Open Sans" panose="020B0604020202020204" charset="0"/>
                <a:ea typeface="Open Sans" panose="020B0604020202020204" charset="0"/>
                <a:cs typeface="Open Sans" panose="020B0604020202020204" charset="0"/>
              </a:rPr>
              <a:t> to a lower-level </a:t>
            </a:r>
            <a:r>
              <a:rPr lang="en-US" sz="2400" dirty="0">
                <a:solidFill>
                  <a:srgbClr val="CA3E42"/>
                </a:solidFill>
                <a:latin typeface="Open Sans" panose="020B0604020202020204" charset="0"/>
                <a:ea typeface="Open Sans" panose="020B0604020202020204" charset="0"/>
                <a:cs typeface="Open Sans" panose="020B0604020202020204" charset="0"/>
              </a:rPr>
              <a:t>button</a:t>
            </a:r>
            <a:r>
              <a:rPr lang="en-US" sz="2400" dirty="0">
                <a:latin typeface="Open Sans" panose="020B0604020202020204" charset="0"/>
                <a:ea typeface="Open Sans" panose="020B0604020202020204" charset="0"/>
                <a:cs typeface="Open Sans" panose="020B0604020202020204" charset="0"/>
              </a:rPr>
              <a:t> component.</a:t>
            </a:r>
            <a:endParaRPr lang="uk-UA" sz="2400" dirty="0">
              <a:latin typeface="Open Sans" panose="020B0604020202020204" charset="0"/>
              <a:ea typeface="Open Sans" panose="020B0604020202020204" charset="0"/>
              <a:cs typeface="Open Sans" panose="020B0604020202020204" charset="0"/>
            </a:endParaRPr>
          </a:p>
        </p:txBody>
      </p:sp>
      <p:pic>
        <p:nvPicPr>
          <p:cNvPr id="6" name="Рисунок 5">
            <a:extLst>
              <a:ext uri="{FF2B5EF4-FFF2-40B4-BE49-F238E27FC236}">
                <a16:creationId xmlns:a16="http://schemas.microsoft.com/office/drawing/2014/main" id="{306F2C5E-41C2-469D-B4C5-AE0BA53B3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7838" y="2338664"/>
            <a:ext cx="8636324" cy="21806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924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E7CA7E-B699-4551-A58F-92240D56C48F}"/>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We can use </a:t>
            </a:r>
            <a:r>
              <a:rPr lang="en-US" sz="2400" dirty="0">
                <a:solidFill>
                  <a:srgbClr val="FFC000"/>
                </a:solidFill>
                <a:latin typeface="Open Sans" panose="020B0604020202020204" charset="0"/>
                <a:ea typeface="Open Sans" panose="020B0604020202020204" charset="0"/>
                <a:cs typeface="Open Sans" panose="020B0604020202020204" charset="0"/>
              </a:rPr>
              <a:t>Button</a:t>
            </a:r>
            <a:r>
              <a:rPr lang="en-US" sz="2400" dirty="0">
                <a:latin typeface="Open Sans" panose="020B0604020202020204" charset="0"/>
                <a:ea typeface="Open Sans" panose="020B0604020202020204" charset="0"/>
                <a:cs typeface="Open Sans" panose="020B0604020202020204" charset="0"/>
              </a:rPr>
              <a:t> in place of </a:t>
            </a:r>
            <a:r>
              <a:rPr lang="en-US" sz="2400" dirty="0">
                <a:solidFill>
                  <a:srgbClr val="C00000"/>
                </a:solidFill>
                <a:latin typeface="Open Sans" panose="020B0604020202020204" charset="0"/>
                <a:ea typeface="Open Sans" panose="020B0604020202020204" charset="0"/>
                <a:cs typeface="Open Sans" panose="020B0604020202020204" charset="0"/>
              </a:rPr>
              <a:t>button</a:t>
            </a:r>
            <a:r>
              <a:rPr lang="en-US" sz="2400" dirty="0">
                <a:latin typeface="Open Sans" panose="020B0604020202020204" charset="0"/>
                <a:ea typeface="Open Sans" panose="020B0604020202020204" charset="0"/>
                <a:cs typeface="Open Sans" panose="020B0604020202020204" charset="0"/>
              </a:rPr>
              <a:t> and ensure that the </a:t>
            </a:r>
            <a:r>
              <a:rPr lang="en-US" sz="2400" dirty="0">
                <a:solidFill>
                  <a:srgbClr val="7030A0"/>
                </a:solidFill>
                <a:latin typeface="Open Sans" panose="020B0604020202020204" charset="0"/>
                <a:ea typeface="Open Sans" panose="020B0604020202020204" charset="0"/>
                <a:cs typeface="Open Sans" panose="020B0604020202020204" charset="0"/>
              </a:rPr>
              <a:t>type</a:t>
            </a:r>
            <a:r>
              <a:rPr lang="en-US" sz="2400" dirty="0">
                <a:latin typeface="Open Sans" panose="020B0604020202020204" charset="0"/>
                <a:ea typeface="Open Sans" panose="020B0604020202020204" charset="0"/>
                <a:cs typeface="Open Sans" panose="020B0604020202020204" charset="0"/>
              </a:rPr>
              <a:t> attribute is consistently applied everywhere.</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F3AAF508-18FC-4F27-BB94-A309C3CAF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414" y="2146698"/>
            <a:ext cx="8373172" cy="25646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29558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A57B0F-0B8A-4E6C-891C-3324F66155B8}"/>
              </a:ext>
            </a:extLst>
          </p:cNvPr>
          <p:cNvSpPr>
            <a:spLocks noGrp="1"/>
          </p:cNvSpPr>
          <p:nvPr>
            <p:ph type="title"/>
          </p:nvPr>
        </p:nvSpPr>
        <p:spPr/>
        <p:txBody>
          <a:bodyPr/>
          <a:lstStyle/>
          <a:p>
            <a:pPr>
              <a:lnSpc>
                <a:spcPct val="100000"/>
              </a:lnSpc>
            </a:pPr>
            <a:r>
              <a:rPr lang="en-US" sz="6000" b="1" dirty="0"/>
              <a:t>Style component</a:t>
            </a:r>
            <a:br>
              <a:rPr lang="en-US" b="1" dirty="0"/>
            </a:br>
            <a:r>
              <a:rPr lang="en-US" sz="2400" dirty="0">
                <a:latin typeface="Open Sans" panose="020B0604020202020204" charset="0"/>
                <a:ea typeface="Open Sans" panose="020B0604020202020204" charset="0"/>
                <a:cs typeface="Open Sans" panose="020B0604020202020204" charset="0"/>
              </a:rPr>
              <a:t>This is a </a:t>
            </a:r>
            <a:r>
              <a:rPr lang="en-US" sz="2400" u="sng" dirty="0">
                <a:latin typeface="Open Sans" panose="020B0604020202020204" charset="0"/>
                <a:ea typeface="Open Sans" panose="020B0604020202020204" charset="0"/>
                <a:cs typeface="Open Sans" panose="020B0604020202020204" charset="0"/>
              </a:rPr>
              <a:t>Proxy component</a:t>
            </a:r>
            <a:r>
              <a:rPr lang="en-US" sz="2400" dirty="0">
                <a:latin typeface="Open Sans" panose="020B0604020202020204" charset="0"/>
                <a:ea typeface="Open Sans" panose="020B0604020202020204" charset="0"/>
                <a:cs typeface="Open Sans" panose="020B0604020202020204" charset="0"/>
              </a:rPr>
              <a:t> applied to the practices of style. Say we have a button. It uses classes to be styled as a </a:t>
            </a:r>
            <a:r>
              <a:rPr lang="en-US" sz="2400" dirty="0">
                <a:solidFill>
                  <a:srgbClr val="92D050"/>
                </a:solidFill>
                <a:latin typeface="Open Sans" panose="020B0604020202020204" charset="0"/>
                <a:ea typeface="Open Sans" panose="020B0604020202020204" charset="0"/>
                <a:cs typeface="Open Sans" panose="020B0604020202020204" charset="0"/>
              </a:rPr>
              <a:t>"primary" </a:t>
            </a:r>
            <a:r>
              <a:rPr lang="en-US" sz="2400" dirty="0">
                <a:latin typeface="Open Sans" panose="020B0604020202020204" charset="0"/>
                <a:ea typeface="Open Sans" panose="020B0604020202020204" charset="0"/>
                <a:cs typeface="Open Sans" panose="020B0604020202020204" charset="0"/>
              </a:rPr>
              <a:t>button.</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7A342D55-E844-4E46-B20A-2C075DB02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1834" y="3429000"/>
            <a:ext cx="6928332" cy="14619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917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1AF36D-7216-450D-8AB0-0C7298E6A2E1}"/>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We can generate this output using a couple single-purpose components.</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591CDA56-4D88-40BD-BCAD-1653D3CDEE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037" y="1371600"/>
            <a:ext cx="8859926" cy="40869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11990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636072-984B-41C3-ACE4-2FA0935D2C1E}"/>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It can help to visualize this.</a:t>
            </a:r>
            <a:endParaRPr lang="uk-UA" sz="2400" dirty="0">
              <a:latin typeface="Open Sans" panose="020B0604020202020204" charset="0"/>
              <a:ea typeface="Open Sans" panose="020B0604020202020204" charset="0"/>
              <a:cs typeface="Open Sans" panose="020B0604020202020204" charset="0"/>
            </a:endParaRPr>
          </a:p>
        </p:txBody>
      </p:sp>
      <p:pic>
        <p:nvPicPr>
          <p:cNvPr id="7" name="Рисунок 6">
            <a:extLst>
              <a:ext uri="{FF2B5EF4-FFF2-40B4-BE49-F238E27FC236}">
                <a16:creationId xmlns:a16="http://schemas.microsoft.com/office/drawing/2014/main" id="{61F2AA00-FB45-4DC2-81D2-9AEFD7E82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7271" y="2401817"/>
            <a:ext cx="8217457" cy="20543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43764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F04B17-F8EF-410F-8308-4EB256C3B3FB}"/>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Using these components, all of these result in the same output.</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This can be a huge boon to style maintenance. It isolates all concerns of style to a single component.</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9D2F31FA-B16E-486F-B406-6E48A7337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6314" y="1897424"/>
            <a:ext cx="7639372" cy="20327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12697407"/>
      </p:ext>
    </p:extLst>
  </p:cSld>
  <p:clrMapOvr>
    <a:masterClrMapping/>
  </p:clrMapOvr>
</p:sld>
</file>

<file path=ppt/theme/theme1.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B3A1340B-3A1B-4156-ADE3-51DF6C2C795D}">
  <ds:schemaRefs>
    <ds:schemaRef ds:uri="http://schemas.microsoft.com/office/2006/documentManagement/types"/>
    <ds:schemaRef ds:uri="http://purl.org/dc/elements/1.1/"/>
    <ds:schemaRef ds:uri="835f28f2-30f1-4728-84d2-86d96e143488"/>
    <ds:schemaRef ds:uri="http://purl.org/dc/dcmitype/"/>
    <ds:schemaRef ds:uri="http://schemas.microsoft.com/office/infopath/2007/PartnerControls"/>
    <ds:schemaRef ds:uri="341e6018-ac0a-4dfb-8409-db9e0d25502e"/>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172</TotalTime>
  <Words>391</Words>
  <Application>Microsoft Office PowerPoint</Application>
  <PresentationFormat>Широкоэкранный</PresentationFormat>
  <Paragraphs>25</Paragraphs>
  <Slides>10</Slides>
  <Notes>7</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Calibri</vt:lpstr>
      <vt:lpstr>Proxima Nova Black</vt:lpstr>
      <vt:lpstr>Open Sans</vt:lpstr>
      <vt:lpstr>Arial</vt:lpstr>
      <vt:lpstr>LIGHT-THEME</vt:lpstr>
      <vt:lpstr>Proxy component, Style component</vt:lpstr>
      <vt:lpstr>Proxy Component  A proxy component is essentially a placeholder component that can be rendered to from another component. And what’s really nice about it, is you can tie it right into the render cycle without having to think imperatively. This component basically allows you to two bend your React data flow tree into the DOM tree.</vt:lpstr>
      <vt:lpstr>Buttons are everywhere in web apps. And every one of them must have the type attribute set to "button".</vt:lpstr>
      <vt:lpstr>Writing this attribute hundreds of times is error prone. We can write a higher level component to proxy props to a lower-level button component.</vt:lpstr>
      <vt:lpstr>We can use Button in place of button and ensure that the type attribute is consistently applied everywhere.</vt:lpstr>
      <vt:lpstr>Style component This is a Proxy component applied to the practices of style. Say we have a button. It uses classes to be styled as a "primary" button.</vt:lpstr>
      <vt:lpstr>We can generate this output using a couple single-purpose components.</vt:lpstr>
      <vt:lpstr>It can help to visualize this.</vt:lpstr>
      <vt:lpstr>Using these components, all of these result in the same output.           This can be a huge boon to style maintenance. It isolates all concerns of style to a single component.</vt:lpstr>
      <vt:lpstr>Links  1. https://reactpatterns.com/ 2. https://medium.com/@chetcorcos/shindig-react-proxy-component-bb368510aad4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Rostyslav Synenko</dc:creator>
  <cp:lastModifiedBy>RSynenko</cp:lastModifiedBy>
  <cp:revision>33</cp:revision>
  <dcterms:created xsi:type="dcterms:W3CDTF">2018-12-11T16:43:22Z</dcterms:created>
  <dcterms:modified xsi:type="dcterms:W3CDTF">2020-01-16T10:19:36Z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